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E0B85-1570-42E5-A470-CD60031DA3FF}" type="datetimeFigureOut">
              <a:rPr lang="en-US" smtClean="0"/>
              <a:t>7/30/2023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7EB30-CA07-466F-B7CB-64BBF797E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1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537D-F53E-47C4-A83E-CCB095380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F79E6-0FED-429B-80CD-00E2D3D8C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9520F-A019-4EFF-B54D-ABC4699E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B13CC-14BB-401F-97C5-EDCE5DFF6FF4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B5711-7F4F-46D9-8673-80AD7EED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03D27-E4BE-4544-81A8-674C728A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1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4B50-A9EB-4CFB-93FC-480FD956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FBE907-3068-4B23-ACAD-FA2FF8539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177D-CEDF-408A-8188-3B357259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C1A2A-57AD-41C4-900C-44681F244EE1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ECD38-42D3-4249-A35C-34C7D77A8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5D8B7-8608-43B2-8040-A05AC9C8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3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31F88-EF31-4254-BCD6-BDE3B05F8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349AB-9C1F-4AEC-AD90-BE5DBE0B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71E70-3486-40D4-861D-8D10D258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57A2A-AEC8-494A-B814-DAA894641699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4E761-AC01-47DD-B8DE-9A5ACE94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710A2-B3EB-4BD2-A463-D8484C63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0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6875-0F16-4CD9-A7C9-D91E17E4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824"/>
            <a:ext cx="10515600" cy="88386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4ABBA-62A1-4F0B-B722-4F5777667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C98D5-B3ED-46AF-A9EC-E3D129F5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3683-B418-4383-9D33-3DAAF9B5D79E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475EA-8743-4AF9-BA12-59F32836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D018E-28F9-4A13-9F22-88FB189D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E1AF00-55A1-400F-9982-9E10DE8F52A5}"/>
              </a:ext>
            </a:extLst>
          </p:cNvPr>
          <p:cNvSpPr/>
          <p:nvPr userDrawn="1"/>
        </p:nvSpPr>
        <p:spPr>
          <a:xfrm>
            <a:off x="0" y="0"/>
            <a:ext cx="12192000" cy="537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5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52E0-6EF7-4057-AE4B-922D32EB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C9D60-D1C3-4808-A19B-7F0CE4E48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4C6B9-6AB9-4155-8FFB-684066CB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4B97D-1085-4B64-8C1B-1D2060E561E7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9075C-5965-4646-A2FB-2505EA9E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EF72-410D-4D23-8AE1-F6A0EDD7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4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4739-C445-4FDE-85E6-5787B579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C0CAE-9A0A-45D0-A1C5-4A0798D3D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6A60E-AC76-4700-AD2F-FFF14020A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D22D3-6F16-4E34-95F2-9907D906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58282-EC73-4E57-8B04-43387C75DB91}" type="datetime1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ED560-122C-4F4F-9C92-17F4C05C2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7812E-4006-49BF-9EBF-FB31381E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CCDC-7B5A-4933-8968-7F464C0D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16AF5-CD68-4892-8B8F-98DFE331C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2E97D-A99B-45ED-A321-3021630F7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538EE-5DCF-4BE3-8672-365481007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73FA7-52C4-47A4-A182-7DB50B47A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43564-31A9-4923-857C-4B67BC92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FA055-C3F6-4E73-B086-0FD9FCD0C792}" type="datetime1">
              <a:rPr lang="en-US" smtClean="0"/>
              <a:t>7/30/2023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17A9E-6A08-4145-9BF9-10734AC0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7F86E-3CB0-40FE-BCB9-A248091D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6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F49F-87CF-485E-801A-360FDB21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8C38E-A794-46E7-912E-7016EA77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8BFC-7707-419B-8FE2-CC6169DF58AE}" type="datetime1">
              <a:rPr lang="en-US" smtClean="0"/>
              <a:t>7/30/2023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282E4-49E2-429B-AD93-2F7DC76C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AA511-86BA-43E7-A9B3-DC2EFA50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9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090C0-CFC1-44AD-93CD-97425ABE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C33A-9B8A-4129-9955-5D8428B6433D}" type="datetime1">
              <a:rPr lang="en-US" smtClean="0"/>
              <a:t>7/30/2023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B4722-8B4D-4D5E-91DA-78E31233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C4D7F-D798-403E-8BE0-D6885250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7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5E4C-6227-41D7-9C85-ADAF4F40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2A568-5C62-49CC-8F83-5620456F2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5CE71-61F4-43A9-8039-AFCDE3A6C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E808B-9F69-4490-9809-09C688C9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DA9-C19C-472C-805C-F949BAC7CEA5}" type="datetime1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5EE49-AEE6-45F5-812F-AA7880E2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5CE85-73F2-468A-A036-9AD3B89F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2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CEB9-56B2-48EA-A44F-FEAFD490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510298-534A-4034-9BED-CB5302382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5BDA7-AEF4-4EB5-9FB0-82D499EE2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92B6D-C9F5-421E-BF0F-751A3B68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6D97-9938-4FB5-AAC4-1063A7D8846C}" type="datetime1">
              <a:rPr lang="en-US" smtClean="0"/>
              <a:t>7/30/2023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26656-26A9-4687-A7F9-26C27DEF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9E599-31BD-43E2-AE5E-8B0B353D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6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1B183-9EB6-465D-AF50-80E8E74A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6B928-8695-47CD-948A-87BEA3C65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6EC01-4D9A-40B3-8D28-D946ED04F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9207C-3B04-4B31-8A47-451F19E57622}" type="datetime1">
              <a:rPr lang="en-US" smtClean="0"/>
              <a:t>7/30/2023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F8362-5976-4C11-B467-DDC6F3739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7FC8A-BBF9-433F-8635-82EE9570E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F8543-F9CB-4923-BC76-CA5367B4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8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80CD-E74B-4073-BE9D-31B4AE96C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959" y="714188"/>
            <a:ext cx="10520082" cy="277756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PHÂN TÍCH THIẾT KẾ HỆ THỐNG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Chương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 2: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Quản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trị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yêu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cầu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người</a:t>
            </a: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6">
                    <a:lumMod val="50000"/>
                  </a:schemeClr>
                </a:solidFill>
              </a:rPr>
              <a:t>dùng</a:t>
            </a:r>
            <a:endParaRPr lang="en-US" sz="4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23161-1052-4FF1-9CF5-A66CCD3B7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9188" y="5009496"/>
            <a:ext cx="9493624" cy="1655762"/>
          </a:xfrm>
        </p:spPr>
        <p:txBody>
          <a:bodyPr/>
          <a:lstStyle/>
          <a:p>
            <a:r>
              <a:rPr lang="en-US" dirty="0" err="1"/>
              <a:t>Trương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r>
              <a:rPr lang="en-US" dirty="0"/>
              <a:t>Khoa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– </a:t>
            </a:r>
            <a:r>
              <a:rPr lang="en-US" dirty="0" err="1"/>
              <a:t>Trường</a:t>
            </a:r>
            <a:r>
              <a:rPr lang="en-US" dirty="0"/>
              <a:t> CNTT&amp;TT –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379A-60ED-4F0E-B522-96957C42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D251C-E393-44C4-B8A6-F00AD57F9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1779" cy="4351338"/>
          </a:xfrm>
        </p:spPr>
        <p:txBody>
          <a:bodyPr/>
          <a:lstStyle/>
          <a:p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giúp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tổ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chức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đạt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mục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tiêu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đề</a:t>
            </a:r>
            <a:r>
              <a:rPr lang="en-US" dirty="0">
                <a:solidFill>
                  <a:srgbClr val="00B050"/>
                </a:solidFill>
              </a:rPr>
              <a:t> ra </a:t>
            </a:r>
            <a:r>
              <a:rPr lang="en-US" dirty="0" err="1">
                <a:solidFill>
                  <a:srgbClr val="00B050"/>
                </a:solidFill>
              </a:rPr>
              <a:t>không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xây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dựng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bằng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kỹ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thuật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và</a:t>
            </a:r>
            <a:r>
              <a:rPr lang="en-US" dirty="0">
                <a:solidFill>
                  <a:srgbClr val="00B050"/>
                </a:solidFill>
              </a:rPr>
              <a:t> chi </a:t>
            </a:r>
            <a:r>
              <a:rPr lang="en-US" dirty="0" err="1">
                <a:solidFill>
                  <a:srgbClr val="00B050"/>
                </a:solidFill>
              </a:rPr>
              <a:t>phí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hiện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có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không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tích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hợp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với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hệ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thống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đang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hoạt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động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không</a:t>
            </a:r>
            <a:r>
              <a:rPr lang="en-US" dirty="0"/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lvl="1"/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gương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69321-694C-4420-B443-77FEB8C8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A04DE-2CC5-4D1C-8916-E766AA3080E9}"/>
              </a:ext>
            </a:extLst>
          </p:cNvPr>
          <p:cNvSpPr txBox="1"/>
          <p:nvPr/>
        </p:nvSpPr>
        <p:spPr>
          <a:xfrm>
            <a:off x="5056095" y="107577"/>
            <a:ext cx="705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–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pic>
        <p:nvPicPr>
          <p:cNvPr id="1026" name="Picture 2" descr="Feasibility Studies -- Yes, No or Maybe">
            <a:extLst>
              <a:ext uri="{FF2B5EF4-FFF2-40B4-BE49-F238E27FC236}">
                <a16:creationId xmlns:a16="http://schemas.microsoft.com/office/drawing/2014/main" id="{3F783F7A-01E9-45C0-A500-8D3504395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452" y="2457233"/>
            <a:ext cx="4509339" cy="301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57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379A-60ED-4F0E-B522-96957C42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D251C-E393-44C4-B8A6-F00AD57F9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1779" cy="4351338"/>
          </a:xfrm>
        </p:spPr>
        <p:txBody>
          <a:bodyPr/>
          <a:lstStyle/>
          <a:p>
            <a:r>
              <a:rPr lang="en-US" dirty="0"/>
              <a:t>T</a:t>
            </a:r>
            <a:r>
              <a:rPr lang="vi-VN" dirty="0"/>
              <a:t>hu thập thông tin về hệ thống </a:t>
            </a:r>
            <a:r>
              <a:rPr lang="en-US" dirty="0" err="1">
                <a:solidFill>
                  <a:srgbClr val="FF0000"/>
                </a:solidFill>
              </a:rPr>
              <a:t>phải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xây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dựng</a:t>
            </a:r>
            <a:r>
              <a:rPr lang="en-US" dirty="0"/>
              <a:t> </a:t>
            </a:r>
            <a:r>
              <a:rPr lang="vi-VN" dirty="0"/>
              <a:t>và </a:t>
            </a:r>
            <a:r>
              <a:rPr lang="vi-VN" dirty="0">
                <a:solidFill>
                  <a:srgbClr val="00B050"/>
                </a:solidFill>
              </a:rPr>
              <a:t>hiện có</a:t>
            </a:r>
            <a:r>
              <a:rPr lang="vi-VN" dirty="0"/>
              <a:t>, đồng thời </a:t>
            </a:r>
            <a:r>
              <a:rPr lang="vi-VN" dirty="0">
                <a:solidFill>
                  <a:srgbClr val="00B050"/>
                </a:solidFill>
              </a:rPr>
              <a:t>chắt lọc các yêu cầu của người dùn</a:t>
            </a:r>
            <a:r>
              <a:rPr lang="vi-VN" dirty="0"/>
              <a:t>g và hệ thống từ thông tin này.</a:t>
            </a:r>
            <a:endParaRPr lang="en-US" dirty="0"/>
          </a:p>
          <a:p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tài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liệu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bên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liên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quan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thông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số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kỹ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thuật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69321-694C-4420-B443-77FEB8C8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A04DE-2CC5-4D1C-8916-E766AA3080E9}"/>
              </a:ext>
            </a:extLst>
          </p:cNvPr>
          <p:cNvSpPr txBox="1"/>
          <p:nvPr/>
        </p:nvSpPr>
        <p:spPr>
          <a:xfrm>
            <a:off x="5056095" y="107577"/>
            <a:ext cx="705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–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pic>
        <p:nvPicPr>
          <p:cNvPr id="2050" name="Picture 2" descr="The Requirements Discovery Canvas in a Nutshell | Lonsdale Systems">
            <a:extLst>
              <a:ext uri="{FF2B5EF4-FFF2-40B4-BE49-F238E27FC236}">
                <a16:creationId xmlns:a16="http://schemas.microsoft.com/office/drawing/2014/main" id="{30E39ED1-DB8F-4C30-8722-FADD119B3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968" y="1825625"/>
            <a:ext cx="4616823" cy="310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9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379A-60ED-4F0E-B522-96957C42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,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D251C-E393-44C4-B8A6-F00AD57F9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Hiệu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lực</a:t>
            </a:r>
            <a:r>
              <a:rPr lang="en-US" dirty="0">
                <a:solidFill>
                  <a:srgbClr val="FF0000"/>
                </a:solidFill>
              </a:rPr>
              <a:t> (validity).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r>
              <a:rPr lang="en-US" dirty="0" err="1">
                <a:solidFill>
                  <a:srgbClr val="FF0000"/>
                </a:solidFill>
              </a:rPr>
              <a:t>Nhất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quán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consistemcy</a:t>
            </a:r>
            <a:r>
              <a:rPr lang="en-US" dirty="0">
                <a:solidFill>
                  <a:srgbClr val="FF0000"/>
                </a:solidFill>
              </a:rPr>
              <a:t>).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xung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  <a:p>
            <a:r>
              <a:rPr lang="en-US" dirty="0" err="1">
                <a:solidFill>
                  <a:srgbClr val="FF0000"/>
                </a:solidFill>
              </a:rPr>
              <a:t>Đầy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đủ</a:t>
            </a:r>
            <a:r>
              <a:rPr lang="en-US" dirty="0">
                <a:solidFill>
                  <a:srgbClr val="FF0000"/>
                </a:solidFill>
              </a:rPr>
              <a:t> (completeness).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?</a:t>
            </a:r>
          </a:p>
          <a:p>
            <a:r>
              <a:rPr lang="en-US" dirty="0" err="1">
                <a:solidFill>
                  <a:srgbClr val="FF0000"/>
                </a:solidFill>
              </a:rPr>
              <a:t>Thực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realisme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vi-VN" dirty="0">
                <a:solidFill>
                  <a:srgbClr val="FF0000"/>
                </a:solidFill>
              </a:rPr>
              <a:t>.</a:t>
            </a:r>
            <a:r>
              <a:rPr lang="vi-VN" dirty="0"/>
              <a:t> Các yêu cầu có thể được thực hiện với ngân sách và công nghệ sẵn có không</a:t>
            </a:r>
            <a:r>
              <a:rPr lang="en-US" dirty="0"/>
              <a:t>?</a:t>
            </a:r>
          </a:p>
          <a:p>
            <a:r>
              <a:rPr lang="en-US" dirty="0" err="1">
                <a:solidFill>
                  <a:srgbClr val="FF0000"/>
                </a:solidFill>
              </a:rPr>
              <a:t>Kiểm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được</a:t>
            </a:r>
            <a:r>
              <a:rPr lang="en-US" dirty="0">
                <a:solidFill>
                  <a:srgbClr val="FF0000"/>
                </a:solidFill>
              </a:rPr>
              <a:t> (verifiability).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69321-694C-4420-B443-77FEB8C8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A04DE-2CC5-4D1C-8916-E766AA3080E9}"/>
              </a:ext>
            </a:extLst>
          </p:cNvPr>
          <p:cNvSpPr txBox="1"/>
          <p:nvPr/>
        </p:nvSpPr>
        <p:spPr>
          <a:xfrm>
            <a:off x="5056095" y="107577"/>
            <a:ext cx="705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–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379A-60ED-4F0E-B522-96957C42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D251C-E393-44C4-B8A6-F00AD57F9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sự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thay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đổi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thu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phát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triển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quán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69321-694C-4420-B443-77FEB8C8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A04DE-2CC5-4D1C-8916-E766AA3080E9}"/>
              </a:ext>
            </a:extLst>
          </p:cNvPr>
          <p:cNvSpPr txBox="1"/>
          <p:nvPr/>
        </p:nvSpPr>
        <p:spPr>
          <a:xfrm>
            <a:off x="5056095" y="107577"/>
            <a:ext cx="705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–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pic>
        <p:nvPicPr>
          <p:cNvPr id="3074" name="Picture 2" descr="Requirements Management Software - Xebrio">
            <a:extLst>
              <a:ext uri="{FF2B5EF4-FFF2-40B4-BE49-F238E27FC236}">
                <a16:creationId xmlns:a16="http://schemas.microsoft.com/office/drawing/2014/main" id="{C58E4B1B-EBE5-4C86-9925-AB6450D4B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823" y="3467252"/>
            <a:ext cx="6006353" cy="325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538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8FBE-A801-4C3F-B924-B972EE90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C0820-6C19-4FE4-B85A-F73A08CF7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0000"/>
                </a:solidFill>
              </a:rPr>
              <a:t>Hiểu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về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thống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0000"/>
                </a:solidFill>
              </a:rPr>
              <a:t>Hiểu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về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điểm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của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nhóm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người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dùng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C937B-042F-4F82-9EDE-EF451136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5633D1-690D-4FAC-BA72-C640A9859211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05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2EE8-9F5E-433E-BA45-ED3D616B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75023-A94B-4832-8B25-FD417E0C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nhận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chức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năng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riêng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biệt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nhược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điểm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về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thiết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00B050"/>
                </a:solidFill>
              </a:rPr>
              <a:t>Cộng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đồng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người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dùng</a:t>
            </a:r>
            <a:endParaRPr lang="en-US" dirty="0">
              <a:solidFill>
                <a:srgbClr val="00B05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00B050"/>
                </a:solidFill>
              </a:rPr>
              <a:t>Điểm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đánh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giá</a:t>
            </a:r>
            <a:endParaRPr lang="en-US" dirty="0">
              <a:solidFill>
                <a:srgbClr val="00B05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0000"/>
                </a:solidFill>
              </a:rPr>
              <a:t>Môi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trường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vận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hành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rgbClr val="FF0000"/>
                </a:solidFill>
              </a:rPr>
              <a:t>Các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chức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năng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chính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19BA7-4E49-4D7B-A125-0E5CB27D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A1743-B605-4DD0-A909-53216EF128BB}"/>
              </a:ext>
            </a:extLst>
          </p:cNvPr>
          <p:cNvSpPr txBox="1"/>
          <p:nvPr/>
        </p:nvSpPr>
        <p:spPr>
          <a:xfrm>
            <a:off x="5369859" y="107577"/>
            <a:ext cx="67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–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6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6846-284D-40DA-8566-CC76AA1C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557B-F3F8-4F7C-BAD8-84CCCC6E2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F494F-CF20-4B2D-9753-E82BD777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2A121-C23F-48AE-9C79-9510F9B9B46B}"/>
              </a:ext>
            </a:extLst>
          </p:cNvPr>
          <p:cNvSpPr txBox="1"/>
          <p:nvPr/>
        </p:nvSpPr>
        <p:spPr>
          <a:xfrm>
            <a:off x="5369859" y="107577"/>
            <a:ext cx="67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–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756E45-7248-4601-BF13-C2BD884CC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212"/>
          <a:stretch/>
        </p:blipFill>
        <p:spPr bwMode="auto">
          <a:xfrm>
            <a:off x="362928" y="2401836"/>
            <a:ext cx="5231048" cy="338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42965D-25F2-43D3-9DE5-103C3F485C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77"/>
          <a:stretch/>
        </p:blipFill>
        <p:spPr bwMode="auto">
          <a:xfrm>
            <a:off x="5993911" y="2491483"/>
            <a:ext cx="5835161" cy="338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857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66846-284D-40DA-8566-CC76AA1C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</a:rPr>
              <a:t>Tìm</a:t>
            </a:r>
            <a:r>
              <a:rPr lang="en-US" sz="3200" kern="1200" dirty="0">
                <a:solidFill>
                  <a:srgbClr val="FFFFFF"/>
                </a:solidFill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</a:rPr>
              <a:t>hiểu</a:t>
            </a:r>
            <a:r>
              <a:rPr lang="en-US" sz="3200" kern="1200" dirty="0">
                <a:solidFill>
                  <a:srgbClr val="FFFFFF"/>
                </a:solidFill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</a:rPr>
              <a:t>về</a:t>
            </a:r>
            <a:r>
              <a:rPr lang="en-US" sz="3200" kern="1200" dirty="0">
                <a:solidFill>
                  <a:srgbClr val="FFFFFF"/>
                </a:solidFill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</a:rPr>
              <a:t>người</a:t>
            </a:r>
            <a:r>
              <a:rPr lang="en-US" sz="3200" kern="1200" dirty="0">
                <a:solidFill>
                  <a:srgbClr val="FFFFFF"/>
                </a:solidFill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</a:rPr>
              <a:t>dùng</a:t>
            </a:r>
            <a:endParaRPr lang="en-US" sz="3200" kern="1200" dirty="0">
              <a:solidFill>
                <a:srgbClr val="FFFFFF"/>
              </a:solidFill>
            </a:endParaRPr>
          </a:p>
        </p:txBody>
      </p:sp>
      <p:pic>
        <p:nvPicPr>
          <p:cNvPr id="2050" name="Picture 2" descr="Table&#10;&#10;Description automatically generated">
            <a:extLst>
              <a:ext uri="{FF2B5EF4-FFF2-40B4-BE49-F238E27FC236}">
                <a16:creationId xmlns:a16="http://schemas.microsoft.com/office/drawing/2014/main" id="{91650B6E-E929-47DA-8630-B0F87A3DAC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9698" y="727145"/>
            <a:ext cx="7791290" cy="562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F494F-CF20-4B2D-9753-E82BD777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476" y="6356350"/>
            <a:ext cx="625443" cy="36512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AFFF8543-F9CB-4923-BC76-CA5367B4EDBF}" type="slidenum">
              <a:rPr lang="en-US" smtClean="0"/>
              <a:pPr algn="l"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2A121-C23F-48AE-9C79-9510F9B9B46B}"/>
              </a:ext>
            </a:extLst>
          </p:cNvPr>
          <p:cNvSpPr txBox="1"/>
          <p:nvPr/>
        </p:nvSpPr>
        <p:spPr>
          <a:xfrm>
            <a:off x="5369859" y="107577"/>
            <a:ext cx="67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–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06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5F80-960D-460D-B102-F2A3710D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633F-3107-41C8-82E5-9355CAD3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CD861-3B1D-43E5-9117-1070FCF0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C003B-680B-4611-83E0-2231D9D0508E}"/>
              </a:ext>
            </a:extLst>
          </p:cNvPr>
          <p:cNvSpPr txBox="1"/>
          <p:nvPr/>
        </p:nvSpPr>
        <p:spPr>
          <a:xfrm>
            <a:off x="5369859" y="107577"/>
            <a:ext cx="67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–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E03EFB1-BA97-463D-970D-AB9823A1A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564" y="1825625"/>
            <a:ext cx="9430871" cy="458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658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5F80-960D-460D-B102-F2A3710D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633F-3107-41C8-82E5-9355CAD3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CD861-3B1D-43E5-9117-1070FCF0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C003B-680B-4611-83E0-2231D9D0508E}"/>
              </a:ext>
            </a:extLst>
          </p:cNvPr>
          <p:cNvSpPr txBox="1"/>
          <p:nvPr/>
        </p:nvSpPr>
        <p:spPr>
          <a:xfrm>
            <a:off x="5369859" y="107577"/>
            <a:ext cx="67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–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A294EE-42BA-4C5E-9D0F-FFA0F41B0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52" y="1856760"/>
            <a:ext cx="6279296" cy="4320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852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E7B8-20E5-44F1-B11D-18DF99A9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C9366-75B0-4BE4-808E-BA48F86AD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Quản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trị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yêu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cầu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người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dùng</a:t>
            </a:r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Quy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hoạt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động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</a:rPr>
              <a:t>Tổng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1648A-A2D0-42D4-8094-F60ABF73C709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59DD2-4667-4E42-A616-4533C609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48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5F80-960D-460D-B102-F2A3710D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4633F-3107-41C8-82E5-9355CAD3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CD861-3B1D-43E5-9117-1070FCF0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C003B-680B-4611-83E0-2231D9D0508E}"/>
              </a:ext>
            </a:extLst>
          </p:cNvPr>
          <p:cNvSpPr txBox="1"/>
          <p:nvPr/>
        </p:nvSpPr>
        <p:spPr>
          <a:xfrm>
            <a:off x="5369859" y="107577"/>
            <a:ext cx="673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–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pic>
        <p:nvPicPr>
          <p:cNvPr id="1028" name="Picture 4" descr="Activity Diagram with Swimlanes | EdrawMax Online">
            <a:extLst>
              <a:ext uri="{FF2B5EF4-FFF2-40B4-BE49-F238E27FC236}">
                <a16:creationId xmlns:a16="http://schemas.microsoft.com/office/drawing/2014/main" id="{1C3C80B1-38E3-DDE6-4920-189DD8500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48" y="1752233"/>
            <a:ext cx="7916303" cy="510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821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49AB-B22B-49C6-9EFE-97DCEFF4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2CD7-9F51-471D-9E80-5DB669359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Phỏng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vấn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được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sử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dụng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nhiều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nhất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kết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hợp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với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các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phương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pháp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khác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Phỏng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vấn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nhóm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nhóm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người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dùng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tương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đồng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Khảo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sát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phục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vụ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thiết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kế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hệ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thống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B68C0-B247-48DC-88D6-40B52D89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B2920-C468-4D4D-80AC-19741A18C72B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308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3215-FEDC-449B-8596-674AC316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2E08-DDC1-4E99-9340-99E40AF9A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mục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00B050"/>
                </a:solidFill>
              </a:rPr>
              <a:t>Lựa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chọn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đối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tượng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.</a:t>
            </a:r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phỏng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trực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tiếp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qua </a:t>
            </a:r>
            <a:r>
              <a:rPr lang="en-US" dirty="0" err="1">
                <a:solidFill>
                  <a:srgbClr val="00B050"/>
                </a:solidFill>
              </a:rPr>
              <a:t>điện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thoại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0000"/>
                </a:solidFill>
              </a:rPr>
              <a:t>Chú</a:t>
            </a:r>
            <a:r>
              <a:rPr lang="en-US" dirty="0">
                <a:solidFill>
                  <a:srgbClr val="FF0000"/>
                </a:solidFill>
              </a:rPr>
              <a:t> ý </a:t>
            </a:r>
            <a:r>
              <a:rPr lang="en-US" dirty="0" err="1">
                <a:solidFill>
                  <a:srgbClr val="FF0000"/>
                </a:solidFill>
              </a:rPr>
              <a:t>phương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pháp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đặt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câu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hỏi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20 </a:t>
            </a:r>
            <a:r>
              <a:rPr lang="en-US" dirty="0" err="1"/>
              <a:t>từ</a:t>
            </a:r>
            <a:endParaRPr lang="en-US" dirty="0"/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EF0B9-7888-4C21-A49A-D92E8C08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CC79A-4DF9-4B8E-90D4-6CE1760E3E77}"/>
              </a:ext>
            </a:extLst>
          </p:cNvPr>
          <p:cNvSpPr txBox="1"/>
          <p:nvPr/>
        </p:nvSpPr>
        <p:spPr>
          <a:xfrm>
            <a:off x="5118847" y="107577"/>
            <a:ext cx="698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–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8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3215-FEDC-449B-8596-674AC316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2E08-DDC1-4E99-9340-99E40AF9A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50"/>
                </a:solidFill>
              </a:rPr>
              <a:t>Lựa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chọn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đối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tượng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.</a:t>
            </a:r>
          </a:p>
          <a:p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(20% - 60%)</a:t>
            </a:r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phân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phối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thu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hồi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.</a:t>
            </a:r>
          </a:p>
          <a:p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kiểu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câu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hỏi</a:t>
            </a:r>
            <a:r>
              <a:rPr lang="en-US" dirty="0"/>
              <a:t> (</a:t>
            </a:r>
            <a:r>
              <a:rPr lang="en-US" dirty="0" err="1"/>
              <a:t>mở</a:t>
            </a:r>
            <a:r>
              <a:rPr lang="en-US" dirty="0"/>
              <a:t>/</a:t>
            </a:r>
            <a:r>
              <a:rPr lang="en-US" dirty="0" err="1"/>
              <a:t>đóng</a:t>
            </a:r>
            <a:r>
              <a:rPr lang="en-US" dirty="0"/>
              <a:t>)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tích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.</a:t>
            </a:r>
          </a:p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ẩn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danh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EF0B9-7888-4C21-A49A-D92E8C08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CC79A-4DF9-4B8E-90D4-6CE1760E3E77}"/>
              </a:ext>
            </a:extLst>
          </p:cNvPr>
          <p:cNvSpPr txBox="1"/>
          <p:nvPr/>
        </p:nvSpPr>
        <p:spPr>
          <a:xfrm>
            <a:off x="5118847" y="107577"/>
            <a:ext cx="6988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–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88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5345-42A8-4209-B0EB-41529154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3F3C4-E233-47B7-B52D-F680E03F1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Xếp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ưu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E743D-7E6E-4515-93AC-86D8006A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6B337-651B-4984-848F-733B2E7C5D52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F4537B1-8EC7-4D3D-ADAC-4F16EDB4A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636" y="2020603"/>
            <a:ext cx="4959164" cy="442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950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5345-42A8-4209-B0EB-41529154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3F3C4-E233-47B7-B52D-F680E03F1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5235" cy="4351338"/>
          </a:xfrm>
        </p:spPr>
        <p:txBody>
          <a:bodyPr/>
          <a:lstStyle/>
          <a:p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(System Requirements Specification)</a:t>
            </a:r>
          </a:p>
          <a:p>
            <a:pPr lvl="1"/>
            <a:r>
              <a:rPr lang="en-US" dirty="0"/>
              <a:t>https://ieeexplore.ieee.org/document/502838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E743D-7E6E-4515-93AC-86D8006A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6B337-651B-4984-848F-733B2E7C5D52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87BED9F-644B-4D90-95DE-EE6986E42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525" y="2307010"/>
            <a:ext cx="3617223" cy="404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6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B2D4-8D02-4D5F-91A4-E340EEB1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677C7-2941-4FAD-8A0E-E5704F312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yêu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cầu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(requirements)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ràng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buộc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(constraints)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phát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triển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vận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hành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,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sự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mô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/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 </a:t>
            </a:r>
            <a:r>
              <a:rPr lang="en-US" dirty="0" err="1"/>
              <a:t>sinh</a:t>
            </a:r>
            <a:r>
              <a:rPr lang="en-US" dirty="0"/>
              <a:t> ra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9B265-EC04-40ED-AADE-ED459E6B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091E6A-8854-4B6C-A740-EB52F897DFD8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3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DB4E-ABAA-4A88-8E6E-FD31E182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B39F-D334-4982-99AA-3041CCC51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A11FA-19E6-48CD-BBED-03772E3C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D2DF5-F8AC-4D91-B07A-0CA68DE5CA7C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pic>
        <p:nvPicPr>
          <p:cNvPr id="5122" name="Picture 2" descr="Project Reqirements">
            <a:extLst>
              <a:ext uri="{FF2B5EF4-FFF2-40B4-BE49-F238E27FC236}">
                <a16:creationId xmlns:a16="http://schemas.microsoft.com/office/drawing/2014/main" id="{415AA26D-9824-4ACB-9ADD-2EF1E4FEF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4"/>
            <a:ext cx="6550959" cy="293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8714AA-E517-46F1-AD1B-2F7449130034}"/>
              </a:ext>
            </a:extLst>
          </p:cNvPr>
          <p:cNvSpPr/>
          <p:nvPr/>
        </p:nvSpPr>
        <p:spPr>
          <a:xfrm>
            <a:off x="6055659" y="5253633"/>
            <a:ext cx="5298141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“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Not spending sufficient time on project requirements </a:t>
            </a:r>
            <a:endParaRPr lang="en-US" dirty="0"/>
          </a:p>
          <a:p>
            <a:pPr algn="just"/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can not only lead to delays and budget over spend, </a:t>
            </a:r>
            <a:endParaRPr lang="en-US" dirty="0"/>
          </a:p>
          <a:p>
            <a:pPr algn="just"/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but could lead to some unintended consequences.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3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6170-4E20-49C1-9F74-F9AAADA4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77E6D-BEEB-4595-9501-2BB1525D3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Yêu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cầu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người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dùng</a:t>
            </a:r>
            <a:r>
              <a:rPr lang="en-US" dirty="0">
                <a:solidFill>
                  <a:srgbClr val="0070C0"/>
                </a:solidFill>
              </a:rPr>
              <a:t> (user requirement)</a:t>
            </a:r>
          </a:p>
          <a:p>
            <a:pPr lvl="1"/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thể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hợp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,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Viết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cho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người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dùng</a:t>
            </a:r>
            <a:r>
              <a:rPr lang="en-US" dirty="0">
                <a:solidFill>
                  <a:srgbClr val="00B050"/>
                </a:solidFill>
              </a:rPr>
              <a:t> (end user)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0070C0"/>
                </a:solidFill>
              </a:rPr>
              <a:t>Yêu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cầu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hệ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thống</a:t>
            </a:r>
            <a:r>
              <a:rPr lang="en-US" dirty="0">
                <a:solidFill>
                  <a:srgbClr val="0070C0"/>
                </a:solidFill>
              </a:rPr>
              <a:t> (system requirement)</a:t>
            </a:r>
          </a:p>
          <a:p>
            <a:pPr lvl="1"/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en-US" dirty="0"/>
          </a:p>
          <a:p>
            <a:pPr lvl="2"/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, </a:t>
            </a:r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,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Định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nghĩa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những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gì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phải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cài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đặt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3410C-D27A-4805-8987-A2E8AED0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D7E6B-9D37-437F-B47A-AF8831D5B31B}"/>
              </a:ext>
            </a:extLst>
          </p:cNvPr>
          <p:cNvSpPr txBox="1"/>
          <p:nvPr/>
        </p:nvSpPr>
        <p:spPr>
          <a:xfrm>
            <a:off x="4329953" y="107577"/>
            <a:ext cx="777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–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9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6170-4E20-49C1-9F74-F9AAADA4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77E6D-BEEB-4595-9501-2BB1525D3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Yêu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cầu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người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dùng</a:t>
            </a:r>
            <a:r>
              <a:rPr lang="en-US" dirty="0">
                <a:solidFill>
                  <a:srgbClr val="0070C0"/>
                </a:solidFill>
              </a:rPr>
              <a:t> (user requirement)</a:t>
            </a:r>
          </a:p>
          <a:p>
            <a:pPr lvl="1"/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0070C0"/>
                </a:solidFill>
              </a:rPr>
              <a:t>Yêu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cầu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hệ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thống</a:t>
            </a:r>
            <a:r>
              <a:rPr lang="en-US" dirty="0">
                <a:solidFill>
                  <a:srgbClr val="0070C0"/>
                </a:solidFill>
              </a:rPr>
              <a:t> (system requirement)</a:t>
            </a:r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lvl="1"/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3410C-D27A-4805-8987-A2E8AED0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D7E6B-9D37-437F-B47A-AF8831D5B31B}"/>
              </a:ext>
            </a:extLst>
          </p:cNvPr>
          <p:cNvSpPr txBox="1"/>
          <p:nvPr/>
        </p:nvSpPr>
        <p:spPr>
          <a:xfrm>
            <a:off x="4329953" y="107577"/>
            <a:ext cx="777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–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5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6170-4E20-49C1-9F74-F9AAADA4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77E6D-BEEB-4595-9501-2BB1525D3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Yêu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cầu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chức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năng</a:t>
            </a:r>
            <a:r>
              <a:rPr lang="en-US" dirty="0">
                <a:solidFill>
                  <a:srgbClr val="0070C0"/>
                </a:solidFill>
              </a:rPr>
              <a:t> (functional requirement)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/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huống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</a:p>
          <a:p>
            <a:r>
              <a:rPr lang="en-US" dirty="0" err="1">
                <a:solidFill>
                  <a:srgbClr val="0070C0"/>
                </a:solidFill>
              </a:rPr>
              <a:t>Yêu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cầu</a:t>
            </a:r>
            <a:r>
              <a:rPr lang="en-US" dirty="0">
                <a:solidFill>
                  <a:srgbClr val="0070C0"/>
                </a:solidFill>
              </a:rPr>
              <a:t> phi </a:t>
            </a:r>
            <a:r>
              <a:rPr lang="en-US" dirty="0" err="1">
                <a:solidFill>
                  <a:srgbClr val="0070C0"/>
                </a:solidFill>
              </a:rPr>
              <a:t>chức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năng</a:t>
            </a:r>
            <a:r>
              <a:rPr lang="en-US" dirty="0">
                <a:solidFill>
                  <a:srgbClr val="0070C0"/>
                </a:solidFill>
              </a:rPr>
              <a:t> (non-functional requirement)</a:t>
            </a:r>
          </a:p>
          <a:p>
            <a:pPr lvl="1"/>
            <a:r>
              <a:rPr lang="en-US" dirty="0" err="1"/>
              <a:t>Ràng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/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/>
            <a:r>
              <a:rPr lang="en-US" dirty="0" err="1"/>
              <a:t>Về</a:t>
            </a:r>
            <a:endParaRPr lang="en-US" dirty="0"/>
          </a:p>
          <a:p>
            <a:pPr lvl="2"/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</a:t>
            </a:r>
          </a:p>
          <a:p>
            <a:pPr lvl="2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</a:t>
            </a:r>
            <a:r>
              <a:rPr lang="en-US" dirty="0" err="1"/>
              <a:t>sàng</a:t>
            </a:r>
            <a:r>
              <a:rPr lang="en-US" dirty="0"/>
              <a:t>,</a:t>
            </a:r>
          </a:p>
          <a:p>
            <a:pPr lvl="2"/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3410C-D27A-4805-8987-A2E8AED0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D7E6B-9D37-437F-B47A-AF8831D5B31B}"/>
              </a:ext>
            </a:extLst>
          </p:cNvPr>
          <p:cNvSpPr txBox="1"/>
          <p:nvPr/>
        </p:nvSpPr>
        <p:spPr>
          <a:xfrm>
            <a:off x="4329953" y="107577"/>
            <a:ext cx="777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–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3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6170-4E20-49C1-9F74-F9AAADA47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77E6D-BEEB-4595-9501-2BB1525D3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Yêu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cầu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chức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năng</a:t>
            </a:r>
            <a:r>
              <a:rPr lang="en-US" dirty="0">
                <a:solidFill>
                  <a:srgbClr val="0070C0"/>
                </a:solidFill>
              </a:rPr>
              <a:t> (functional requirement)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0070C0"/>
                </a:solidFill>
              </a:rPr>
              <a:t>Yêu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cầu</a:t>
            </a:r>
            <a:r>
              <a:rPr lang="en-US" dirty="0">
                <a:solidFill>
                  <a:srgbClr val="0070C0"/>
                </a:solidFill>
              </a:rPr>
              <a:t> phi </a:t>
            </a:r>
            <a:r>
              <a:rPr lang="en-US" dirty="0" err="1">
                <a:solidFill>
                  <a:srgbClr val="0070C0"/>
                </a:solidFill>
              </a:rPr>
              <a:t>chức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năng</a:t>
            </a:r>
            <a:r>
              <a:rPr lang="en-US" dirty="0">
                <a:solidFill>
                  <a:srgbClr val="0070C0"/>
                </a:solidFill>
              </a:rPr>
              <a:t> (non-functional requirement)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Sau 30 </a:t>
            </a:r>
            <a:r>
              <a:rPr lang="en-US" dirty="0" err="1">
                <a:solidFill>
                  <a:srgbClr val="FF0000"/>
                </a:solidFill>
              </a:rPr>
              <a:t>giây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ATM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ra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3410C-D27A-4805-8987-A2E8AED0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D7E6B-9D37-437F-B47A-AF8831D5B31B}"/>
              </a:ext>
            </a:extLst>
          </p:cNvPr>
          <p:cNvSpPr txBox="1"/>
          <p:nvPr/>
        </p:nvSpPr>
        <p:spPr>
          <a:xfrm>
            <a:off x="4329953" y="107577"/>
            <a:ext cx="777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–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25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76FB-1A5F-4674-BCC6-96FBE7EB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9DC21-1043-4478-ADDF-9A5AE114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Feasibility studies</a:t>
            </a:r>
            <a:r>
              <a:rPr lang="en-US" dirty="0"/>
              <a:t>)</a:t>
            </a:r>
          </a:p>
          <a:p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Requirements elicitation and analysis</a:t>
            </a:r>
            <a:r>
              <a:rPr lang="en-US" dirty="0"/>
              <a:t>)</a:t>
            </a:r>
          </a:p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/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Requirements validation</a:t>
            </a:r>
            <a:r>
              <a:rPr lang="en-US" dirty="0"/>
              <a:t>)</a:t>
            </a:r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Requirements management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69613-B209-47FB-B1E3-6938532D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8543-F9CB-4923-BC76-CA5367B4EDBF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DAAEC-A6AF-4A3C-9B62-D1B2AF23572F}"/>
              </a:ext>
            </a:extLst>
          </p:cNvPr>
          <p:cNvSpPr txBox="1"/>
          <p:nvPr/>
        </p:nvSpPr>
        <p:spPr>
          <a:xfrm>
            <a:off x="6893859" y="107577"/>
            <a:ext cx="521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1574</Words>
  <Application>Microsoft Office PowerPoint</Application>
  <PresentationFormat>Widescreen</PresentationFormat>
  <Paragraphs>175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PHÂN TÍCH THIẾT KẾ HỆ THỐNG  Chương 2: Quản trị yêu cầu người dùng</vt:lpstr>
      <vt:lpstr>Nội dung</vt:lpstr>
      <vt:lpstr>Khái niệm quản trị yêu cầu người dùng</vt:lpstr>
      <vt:lpstr>PowerPoint Presentation</vt:lpstr>
      <vt:lpstr>Phân loại yêu cầu</vt:lpstr>
      <vt:lpstr>Phân loại yêu cầu</vt:lpstr>
      <vt:lpstr>Phân loại yêu cầu</vt:lpstr>
      <vt:lpstr>Phân loại yêu cầu</vt:lpstr>
      <vt:lpstr>Quy trình quản trị yêu cầu</vt:lpstr>
      <vt:lpstr>Nghiên cứu khả thi</vt:lpstr>
      <vt:lpstr>Phát hiện, phân tích yêu cầu</vt:lpstr>
      <vt:lpstr>Đánh giá, xác thực yêu cầu</vt:lpstr>
      <vt:lpstr>Quản trị yêu cầu</vt:lpstr>
      <vt:lpstr>Chuẩn bị cho các hoạt động</vt:lpstr>
      <vt:lpstr>Tìm hiểu về hệ thống</vt:lpstr>
      <vt:lpstr>Tìm hiểu về hệ thống</vt:lpstr>
      <vt:lpstr>Tìm hiểu về người dùng</vt:lpstr>
      <vt:lpstr>Tìm hiểu về người dùng</vt:lpstr>
      <vt:lpstr>Tìm hiểu về người dùng</vt:lpstr>
      <vt:lpstr>Tìm hiểu về người dùng</vt:lpstr>
      <vt:lpstr>Phương pháp</vt:lpstr>
      <vt:lpstr>Phỏng vấn</vt:lpstr>
      <vt:lpstr>Khảo sát</vt:lpstr>
      <vt:lpstr>Tổng kết các hoạt động</vt:lpstr>
      <vt:lpstr>Tổng kết các hoạt động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  Chương 0: Giới thiệu học phần</dc:title>
  <dc:creator>Quoc Dinh Truong</dc:creator>
  <cp:lastModifiedBy>Quoc Dinh Truong</cp:lastModifiedBy>
  <cp:revision>115</cp:revision>
  <dcterms:created xsi:type="dcterms:W3CDTF">2021-07-03T03:36:42Z</dcterms:created>
  <dcterms:modified xsi:type="dcterms:W3CDTF">2023-07-30T08:31:27Z</dcterms:modified>
</cp:coreProperties>
</file>