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9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37D-F53E-47C4-A83E-CCB0953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79E6-0FED-429B-80CD-00E2D3D8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20F-A019-4EFF-B54D-ABC4699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5711-7F4F-46D9-8673-80AD7EE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3D27-E4BE-4544-81A8-674C728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4B50-A9EB-4CFB-93FC-480FD95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E907-3068-4B23-ACAD-FA2FF853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177D-CEDF-408A-8188-3B35725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CD38-42D3-4249-A35C-34C7D77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D8B7-8608-43B2-8040-A05AC9C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31F88-EF31-4254-BCD6-BDE3B05F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49AB-9C1F-4AEC-AD90-BE5DBE0B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E70-3486-40D4-861D-8D10D2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E761-AC01-47DD-B8DE-9A5ACE9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0A2-B3EB-4BD2-A463-D8484C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875-0F16-4CD9-A7C9-D91E17E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ABBA-62A1-4F0B-B722-4F577766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98D5-B3ED-46AF-A9EC-E3D129F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5EA-8743-4AF9-BA12-59F32836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18E-28F9-4A13-9F22-88FB189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1AF00-55A1-400F-9982-9E10DE8F52A5}"/>
              </a:ext>
            </a:extLst>
          </p:cNvPr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2E0-6EF7-4057-AE4B-922D32E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9D60-D1C3-4808-A19B-7F0CE4E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6B9-6AB9-4155-8FFB-684066C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075C-5965-4646-A2FB-2505EA9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F72-410D-4D23-8AE1-F6A0EDD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739-C445-4FDE-85E6-5787B57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CAE-9A0A-45D0-A1C5-4A0798D3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A60E-AC76-4700-AD2F-FFF1402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22D3-6F16-4E34-95F2-9907D906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D560-122C-4F4F-9C92-17F4C05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812E-4006-49BF-9EBF-FB3138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CDC-7B5A-4933-8968-7F464C0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6AF5-CD68-4892-8B8F-98DFE33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E97D-A99B-45ED-A321-3021630F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38EE-5DCF-4BE3-8672-36548100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3FA7-52C4-47A4-A182-7DB50B47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564-31A9-4923-857C-4B67BC9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A9E-6A08-4145-9BF9-10734AC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F86E-3CB0-40FE-BCB9-A24809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49F-87CF-485E-801A-360FDB2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38E-A794-46E7-912E-7016EA7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2E4-49E2-429B-AD93-2F7DC76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A511-86BA-43E7-A9B3-DC2EFA5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90C0-CFC1-44AD-93CD-97425AB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4722-8B4D-4D5E-91DA-78E3123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4D7F-D798-403E-8BE0-D688525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E4C-6227-41D7-9C85-ADAF4F4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A568-5C62-49CC-8F83-5620456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CE71-61F4-43A9-8039-AFCDE3A6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808B-9F69-4490-9809-09C688C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EE49-AEE6-45F5-812F-AA7880E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CE85-73F2-468A-A036-9AD3B89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EB9-56B2-48EA-A44F-FEAFD49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0298-534A-4034-9BED-CB530238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BDA7-AEF4-4EB5-9FB0-82D499EE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2B6D-C9F5-421E-BF0F-751A3B6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6656-26A9-4687-A7F9-26C27DEF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E599-31BD-43E2-AE5E-8B0B353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B183-9EB6-465D-AF50-80E8E74A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B928-8695-47CD-948A-87BEA3C6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EC01-4D9A-40B3-8D28-D946ED04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8362-5976-4C11-B467-DDC6F373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FC8A-BBF9-433F-8635-82EE9570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hyperlink" Target="https://drive.google.com/file/d/1snXsFAsUfBQBhHP2fyuZtOBkq7hk1aMQ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0CD-E74B-4073-BE9D-31B4AE96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59" y="714188"/>
            <a:ext cx="10520082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4: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Mô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hình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hóa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dữ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liệu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3161-1052-4FF1-9CF5-A66CCD3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Khoa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</a:t>
            </a:r>
            <a:r>
              <a:rPr lang="en-US" dirty="0" err="1"/>
              <a:t>Trường</a:t>
            </a:r>
            <a:r>
              <a:rPr lang="en-US" dirty="0"/>
              <a:t> CNTT&amp;TT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991C-1E75-44E3-9BBA-14CE6CEF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A12C-D7DD-42B3-BDAC-D279E606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Chen, </a:t>
            </a:r>
            <a:r>
              <a:rPr lang="en-US" b="1" dirty="0">
                <a:solidFill>
                  <a:srgbClr val="FF0000"/>
                </a:solidFill>
              </a:rPr>
              <a:t>Crow’s foot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0F7D8-9062-4937-B0F4-623D6938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2BF65-A19A-4597-B8A6-1CB6BC95F1C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1026" name="Picture 2" descr="Chen's ERD, week key attribute, weak entity, relationship, multivalue attribute, key attribute, identifying relationship, entity, derived attribute, attribute, associative entity,">
            <a:extLst>
              <a:ext uri="{FF2B5EF4-FFF2-40B4-BE49-F238E27FC236}">
                <a16:creationId xmlns:a16="http://schemas.microsoft.com/office/drawing/2014/main" id="{4BA0FD4A-17FF-4CA1-BD4E-9C6C2DAE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7" y="2950508"/>
            <a:ext cx="6096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ow's foot ERD, entity,">
            <a:extLst>
              <a:ext uri="{FF2B5EF4-FFF2-40B4-BE49-F238E27FC236}">
                <a16:creationId xmlns:a16="http://schemas.microsoft.com/office/drawing/2014/main" id="{08CA4486-42EB-4570-8C01-0C20DADA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03" y="2893895"/>
            <a:ext cx="5213931" cy="337276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4033379-00D2-48E8-B377-0A8E996F0CA2}"/>
              </a:ext>
            </a:extLst>
          </p:cNvPr>
          <p:cNvSpPr/>
          <p:nvPr/>
        </p:nvSpPr>
        <p:spPr>
          <a:xfrm>
            <a:off x="8141072" y="1084450"/>
            <a:ext cx="2876551" cy="1531820"/>
          </a:xfrm>
          <a:prstGeom prst="cloudCallout">
            <a:avLst>
              <a:gd name="adj1" fmla="val -108718"/>
              <a:gd name="adj2" fmla="val 1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A4B1E-7D31-4B14-8A4A-D8C980A71060}"/>
              </a:ext>
            </a:extLst>
          </p:cNvPr>
          <p:cNvSpPr/>
          <p:nvPr/>
        </p:nvSpPr>
        <p:spPr>
          <a:xfrm rot="19343631">
            <a:off x="9787425" y="4141818"/>
            <a:ext cx="2369302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Crow’s foot</a:t>
            </a:r>
          </a:p>
        </p:txBody>
      </p:sp>
    </p:spTree>
    <p:extLst>
      <p:ext uri="{BB962C8B-B14F-4D97-AF65-F5344CB8AC3E}">
        <p14:creationId xmlns:p14="http://schemas.microsoft.com/office/powerpoint/2010/main" val="222828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991C-1E75-44E3-9BBA-14CE6CEF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A12C-D7DD-42B3-BDAC-D279E606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: Chen, </a:t>
            </a:r>
            <a:r>
              <a:rPr lang="en-US" b="1" dirty="0">
                <a:solidFill>
                  <a:srgbClr val="FF0000"/>
                </a:solidFill>
              </a:rPr>
              <a:t>Crow’s foot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0F7D8-9062-4937-B0F4-623D6938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2BF65-A19A-4597-B8A6-1CB6BC95F1C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2050" name="Picture 2" descr="Doctor and Patient (Chen ER Diagram) - Software Ideas Modeler">
            <a:extLst>
              <a:ext uri="{FF2B5EF4-FFF2-40B4-BE49-F238E27FC236}">
                <a16:creationId xmlns:a16="http://schemas.microsoft.com/office/drawing/2014/main" id="{0E7D8424-1216-41CA-8258-065731C76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924028"/>
            <a:ext cx="5457825" cy="35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-diagram of the subject domain (Crow&amp;#39;s Foot notation) | Download  Scientific Diagram">
            <a:extLst>
              <a:ext uri="{FF2B5EF4-FFF2-40B4-BE49-F238E27FC236}">
                <a16:creationId xmlns:a16="http://schemas.microsoft.com/office/drawing/2014/main" id="{5B09851C-2D58-4BF5-A00B-FF5E081C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993" y="2956233"/>
            <a:ext cx="3319462" cy="358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A055F88B-AFBF-44F0-A768-E464C84E4910}"/>
              </a:ext>
            </a:extLst>
          </p:cNvPr>
          <p:cNvSpPr/>
          <p:nvPr/>
        </p:nvSpPr>
        <p:spPr>
          <a:xfrm>
            <a:off x="8141072" y="1084450"/>
            <a:ext cx="2876551" cy="1531820"/>
          </a:xfrm>
          <a:prstGeom prst="cloudCallout">
            <a:avLst>
              <a:gd name="adj1" fmla="val -108718"/>
              <a:gd name="adj2" fmla="val 1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66E502-6051-47FD-B5B7-F8CFA0D2A8FB}"/>
              </a:ext>
            </a:extLst>
          </p:cNvPr>
          <p:cNvSpPr/>
          <p:nvPr/>
        </p:nvSpPr>
        <p:spPr>
          <a:xfrm rot="19343631">
            <a:off x="9372973" y="4084765"/>
            <a:ext cx="2369302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Crow’s foot</a:t>
            </a:r>
          </a:p>
        </p:txBody>
      </p:sp>
    </p:spTree>
    <p:extLst>
      <p:ext uri="{BB962C8B-B14F-4D97-AF65-F5344CB8AC3E}">
        <p14:creationId xmlns:p14="http://schemas.microsoft.com/office/powerpoint/2010/main" val="243887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4D56-B802-4FA4-B358-B0D0ABA5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B24-D789-46E6-A675-EE9F3351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vi-VN" dirty="0"/>
              <a:t>Là một phần tử trong mô hình tương ứng với một </a:t>
            </a:r>
            <a:r>
              <a:rPr lang="vi-VN" dirty="0">
                <a:solidFill>
                  <a:srgbClr val="FF0000"/>
                </a:solidFill>
              </a:rPr>
              <a:t>lớp đối tượng</a:t>
            </a:r>
            <a:r>
              <a:rPr lang="vi-VN" dirty="0"/>
              <a:t> thuộc </a:t>
            </a:r>
            <a:r>
              <a:rPr lang="vi-VN" dirty="0">
                <a:solidFill>
                  <a:srgbClr val="00B050"/>
                </a:solidFill>
              </a:rPr>
              <a:t>đơn vị, tổ chức</a:t>
            </a:r>
            <a:r>
              <a:rPr lang="vi-VN" dirty="0"/>
              <a:t> </a:t>
            </a:r>
            <a:r>
              <a:rPr lang="vi-VN" dirty="0">
                <a:solidFill>
                  <a:srgbClr val="FF0000"/>
                </a:solidFill>
              </a:rPr>
              <a:t>cần mô hình hóa</a:t>
            </a:r>
            <a:r>
              <a:rPr lang="vi-VN" dirty="0"/>
              <a:t>.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vi-VN" dirty="0"/>
              <a:t>Có thể là người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Sinh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viên</a:t>
            </a:r>
            <a:r>
              <a:rPr lang="en-US" dirty="0"/>
              <a:t>)</a:t>
            </a:r>
            <a:r>
              <a:rPr lang="vi-VN" dirty="0"/>
              <a:t>, địa điểm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Huyện</a:t>
            </a:r>
            <a:r>
              <a:rPr lang="en-US" dirty="0"/>
              <a:t>)</a:t>
            </a:r>
            <a:r>
              <a:rPr lang="vi-VN" dirty="0"/>
              <a:t>, sự kiện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Hội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nghị</a:t>
            </a:r>
            <a:r>
              <a:rPr lang="en-US" dirty="0"/>
              <a:t>)</a:t>
            </a:r>
            <a:r>
              <a:rPr lang="vi-VN" dirty="0"/>
              <a:t>, sự vật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Sách</a:t>
            </a:r>
            <a:r>
              <a:rPr lang="en-US" dirty="0"/>
              <a:t>)</a:t>
            </a:r>
            <a:r>
              <a:rPr lang="vi-VN" dirty="0"/>
              <a:t>, … có cùng đặc tính.</a:t>
            </a:r>
          </a:p>
          <a:p>
            <a:pPr lvl="1">
              <a:lnSpc>
                <a:spcPct val="120000"/>
              </a:lnSpc>
            </a:pPr>
            <a:r>
              <a:rPr lang="vi-VN" dirty="0"/>
              <a:t>Định danh bằng tên, là </a:t>
            </a:r>
            <a:r>
              <a:rPr lang="vi-VN" b="1" dirty="0">
                <a:solidFill>
                  <a:srgbClr val="FF0000"/>
                </a:solidFill>
              </a:rPr>
              <a:t>danh từ</a:t>
            </a:r>
            <a:r>
              <a:rPr lang="en-US" dirty="0"/>
              <a:t>.</a:t>
            </a:r>
            <a:endParaRPr lang="vi-VN" dirty="0"/>
          </a:p>
          <a:p>
            <a:pPr lvl="1">
              <a:lnSpc>
                <a:spcPct val="120000"/>
              </a:lnSpc>
            </a:pPr>
            <a:r>
              <a:rPr lang="vi-VN" dirty="0"/>
              <a:t>Một thực thể </a:t>
            </a:r>
            <a:r>
              <a:rPr lang="vi-VN" dirty="0">
                <a:solidFill>
                  <a:srgbClr val="00B050"/>
                </a:solidFill>
              </a:rPr>
              <a:t>phải có nhiều thể hiện</a:t>
            </a:r>
            <a:r>
              <a:rPr lang="en-US" dirty="0"/>
              <a:t>.</a:t>
            </a:r>
            <a:endParaRPr lang="vi-VN" dirty="0"/>
          </a:p>
          <a:p>
            <a:pPr lvl="1">
              <a:lnSpc>
                <a:spcPct val="120000"/>
              </a:lnSpc>
            </a:pPr>
            <a:endParaRPr lang="vi-VN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939B7-D5A4-4DB9-9A10-2A16B02E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49E06-FABD-4C1A-8CE2-7D756AF6B436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DDB104-5368-4894-A43F-FA4BC6AD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8" y="3562024"/>
            <a:ext cx="1428237" cy="12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E280-B599-43F2-979A-DF54FE1C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E8EB-D6C7-4597-858D-6626E0C3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Thuộc tính là một phần tử của mô hình tương ứng với một </a:t>
            </a:r>
            <a:r>
              <a:rPr lang="vi-VN" dirty="0">
                <a:solidFill>
                  <a:srgbClr val="00B050"/>
                </a:solidFill>
              </a:rPr>
              <a:t>đặc tính </a:t>
            </a:r>
            <a:r>
              <a:rPr lang="vi-VN" b="1" dirty="0">
                <a:solidFill>
                  <a:srgbClr val="FF0000"/>
                </a:solidFill>
              </a:rPr>
              <a:t>của</a:t>
            </a:r>
            <a:r>
              <a:rPr lang="vi-VN" dirty="0">
                <a:solidFill>
                  <a:srgbClr val="00B050"/>
                </a:solidFill>
              </a:rPr>
              <a:t> một lớp đối tượng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mô hình hóa</a:t>
            </a:r>
            <a:r>
              <a:rPr lang="vi-VN" dirty="0"/>
              <a:t>.</a:t>
            </a:r>
          </a:p>
          <a:p>
            <a:pPr algn="just"/>
            <a:r>
              <a:rPr lang="en-US" dirty="0"/>
              <a:t>Đ</a:t>
            </a:r>
            <a:r>
              <a:rPr lang="vi-VN" dirty="0"/>
              <a:t>ịnh danh bằng tên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vi-VN" dirty="0"/>
              <a:t> </a:t>
            </a:r>
            <a:r>
              <a:rPr lang="vi-VN" b="1" dirty="0">
                <a:solidFill>
                  <a:srgbClr val="FF0000"/>
                </a:solidFill>
              </a:rPr>
              <a:t>danh từ</a:t>
            </a:r>
            <a:r>
              <a:rPr lang="en-US" dirty="0"/>
              <a:t>.</a:t>
            </a:r>
          </a:p>
          <a:p>
            <a:pPr lvl="1" algn="just"/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phải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có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nhau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vi-VN" dirty="0">
              <a:solidFill>
                <a:srgbClr val="00B050"/>
              </a:solidFill>
            </a:endParaRPr>
          </a:p>
          <a:p>
            <a:pPr algn="just"/>
            <a:r>
              <a:rPr lang="vi-VN" dirty="0"/>
              <a:t>Mỗi thuộc tính sẽ có một kiểu dữ liệu</a:t>
            </a:r>
            <a:r>
              <a:rPr lang="en-US" dirty="0"/>
              <a:t> (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niệm</a:t>
            </a:r>
            <a:r>
              <a:rPr lang="en-US" dirty="0"/>
              <a:t>).</a:t>
            </a:r>
            <a:endParaRPr lang="vi-VN" dirty="0"/>
          </a:p>
          <a:p>
            <a:pPr algn="just"/>
            <a:r>
              <a:rPr lang="vi-VN" dirty="0"/>
              <a:t>Thuộc tính sẽ nhận giá trị từ một tập các giá trị phù hợp nào đó (</a:t>
            </a:r>
            <a:r>
              <a:rPr lang="vi-VN" dirty="0">
                <a:solidFill>
                  <a:srgbClr val="00B050"/>
                </a:solidFill>
              </a:rPr>
              <a:t>miền giá trị của thuộc tính</a:t>
            </a:r>
            <a:r>
              <a:rPr lang="vi-VN" dirty="0"/>
              <a:t>)</a:t>
            </a:r>
            <a:r>
              <a:rPr lang="en-US" dirty="0"/>
              <a:t>.</a:t>
            </a:r>
            <a:endParaRPr lang="vi-VN" dirty="0"/>
          </a:p>
          <a:p>
            <a:pPr algn="just"/>
            <a:r>
              <a:rPr lang="vi-VN" i="1" dirty="0"/>
              <a:t>Thuộc tính được ghi bên trong, phía dưới tên thực thể</a:t>
            </a:r>
            <a:r>
              <a:rPr lang="vi-VN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98A7C-3B5D-4E90-9255-06A1DEF6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03096-AF18-4D1B-9855-A08777D0880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8179A-46A8-4943-8209-DCFE04CF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883705"/>
            <a:ext cx="1290274" cy="10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9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EC4F-8C89-4491-954D-BD2AF036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F0B2-FCFB-407D-844D-D915EB86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Họ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tên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Năm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sinh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[1962, 2004]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Giới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/>
              <a:t>: </a:t>
            </a:r>
            <a:r>
              <a:rPr lang="en-US" dirty="0" err="1"/>
              <a:t>kiểu</a:t>
            </a:r>
            <a:r>
              <a:rPr lang="en-US" dirty="0"/>
              <a:t> Yes/No,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C9F8F-8B34-408F-9FCF-4C16DF00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455E0-EAAC-4E3C-A4C8-7481359626A2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212479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3DDA-FD5C-4BEF-997E-951E113F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7A6D-F44B-43AC-85AD-AABAD27A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Một thể hiện của một thực thể là </a:t>
            </a:r>
            <a:r>
              <a:rPr lang="vi-VN" dirty="0">
                <a:solidFill>
                  <a:srgbClr val="00B050"/>
                </a:solidFill>
              </a:rPr>
              <a:t>một phần tử thuộc một lớp đối tượng</a:t>
            </a:r>
            <a:r>
              <a:rPr lang="vi-VN" dirty="0"/>
              <a:t> của tổ chức được mô hình hóa.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Một thể hiện của một thực thể là </a:t>
            </a:r>
            <a:r>
              <a:rPr lang="vi-VN" dirty="0">
                <a:solidFill>
                  <a:srgbClr val="00B050"/>
                </a:solidFill>
              </a:rPr>
              <a:t>tổ hợp hợp lý các giá trị</a:t>
            </a:r>
            <a:r>
              <a:rPr lang="vi-VN" dirty="0"/>
              <a:t> của các thuộc tính của thực thể đó.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BD682-D9D4-42D7-8D41-93DC7ADC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85171-0D9E-44AB-B6D7-17B74354675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B899D-E280-48DD-A230-E69EED89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565" y="4864905"/>
            <a:ext cx="1290274" cy="1090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5B27C-0236-42F5-ABDE-51F9AEF394DE}"/>
              </a:ext>
            </a:extLst>
          </p:cNvPr>
          <p:cNvSpPr txBox="1"/>
          <p:nvPr/>
        </p:nvSpPr>
        <p:spPr>
          <a:xfrm>
            <a:off x="4698505" y="5225533"/>
            <a:ext cx="583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SV_MaSV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‘1960547’</a:t>
            </a:r>
            <a:r>
              <a:rPr lang="en-US" dirty="0"/>
              <a:t>, </a:t>
            </a:r>
            <a:r>
              <a:rPr lang="en-US" dirty="0" err="1"/>
              <a:t>SV_HoTen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 err="1">
                <a:solidFill>
                  <a:srgbClr val="FF0000"/>
                </a:solidFill>
              </a:rPr>
              <a:t>Nguyễn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Văn</a:t>
            </a:r>
            <a:r>
              <a:rPr lang="en-US" dirty="0">
                <a:solidFill>
                  <a:srgbClr val="FF0000"/>
                </a:solidFill>
              </a:rPr>
              <a:t> A’</a:t>
            </a:r>
          </a:p>
        </p:txBody>
      </p:sp>
    </p:spTree>
    <p:extLst>
      <p:ext uri="{BB962C8B-B14F-4D97-AF65-F5344CB8AC3E}">
        <p14:creationId xmlns:p14="http://schemas.microsoft.com/office/powerpoint/2010/main" val="47996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EA9-718F-48CE-A216-36425C7B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E0FE-C5A5-4531-8199-C23049E7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Là một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1</a:t>
            </a:r>
            <a:r>
              <a:rPr lang="en-US" dirty="0"/>
              <a:t>) </a:t>
            </a:r>
            <a:r>
              <a:rPr lang="vi-VN" dirty="0"/>
              <a:t>thuộc tính sao cho </a:t>
            </a:r>
            <a:r>
              <a:rPr lang="vi-VN" dirty="0">
                <a:solidFill>
                  <a:srgbClr val="00B050"/>
                </a:solidFill>
              </a:rPr>
              <a:t>một giá trị của </a:t>
            </a:r>
            <a:r>
              <a:rPr lang="en-US" dirty="0" err="1">
                <a:solidFill>
                  <a:srgbClr val="00B050"/>
                </a:solidFill>
              </a:rPr>
              <a:t>tổ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thuộc tính này xác định duy nhất một thể hiện của thực thể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Trong nhiều trường hợp, khóa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vi-VN" dirty="0"/>
              <a:t> là </a:t>
            </a:r>
            <a:r>
              <a:rPr lang="vi-VN" dirty="0">
                <a:solidFill>
                  <a:srgbClr val="FF0000"/>
                </a:solidFill>
              </a:rPr>
              <a:t>thuộc tính chỉ định</a:t>
            </a:r>
            <a:r>
              <a:rPr lang="vi-VN" dirty="0"/>
              <a:t> của thực thể đó.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chỉ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bổ</a:t>
            </a:r>
            <a:r>
              <a:rPr lang="en-US" i="1" dirty="0"/>
              <a:t> sung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làm</a:t>
            </a:r>
            <a:r>
              <a:rPr lang="en-US" i="1" dirty="0"/>
              <a:t> </a:t>
            </a:r>
            <a:r>
              <a:rPr lang="en-US" i="1" dirty="0" err="1"/>
              <a:t>khóa</a:t>
            </a:r>
            <a:r>
              <a:rPr lang="en-US" i="1" dirty="0"/>
              <a:t>,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ý </a:t>
            </a:r>
            <a:r>
              <a:rPr lang="en-US" i="1" dirty="0" err="1"/>
              <a:t>nghĩa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tế</a:t>
            </a:r>
            <a:r>
              <a:rPr lang="en-US" i="1" dirty="0"/>
              <a:t>.</a:t>
            </a:r>
            <a:endParaRPr lang="vi-VN" i="1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Thuộc tính khóa của thực thể </a:t>
            </a:r>
            <a:r>
              <a:rPr lang="vi-VN" b="1" dirty="0"/>
              <a:t>sẽ được gạch dưới</a:t>
            </a:r>
            <a:r>
              <a:rPr lang="en-US" dirty="0"/>
              <a:t>, </a:t>
            </a:r>
            <a:r>
              <a:rPr lang="en-US" i="1" dirty="0" err="1"/>
              <a:t>thường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đặt</a:t>
            </a:r>
            <a:r>
              <a:rPr lang="en-US" i="1" dirty="0"/>
              <a:t> ở </a:t>
            </a:r>
            <a:r>
              <a:rPr lang="en-US" i="1" dirty="0" err="1"/>
              <a:t>vị</a:t>
            </a:r>
            <a:r>
              <a:rPr lang="en-US" i="1" dirty="0"/>
              <a:t> </a:t>
            </a:r>
            <a:r>
              <a:rPr lang="en-US" i="1" dirty="0" err="1"/>
              <a:t>trí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tiên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254E-C092-42E0-A296-5DFAD197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C1E21-3BF7-4FDD-AC48-99BB56519D31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5D957-466B-482C-B85F-450C3F02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301" y="835912"/>
            <a:ext cx="1064811" cy="9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4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B10-AA09-4CDF-A8B4-2397EF1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–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3EEA-EFC0-44AC-A6C3-F7385E8D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hóa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Hai </a:t>
            </a:r>
            <a:r>
              <a:rPr lang="en-US" dirty="0" err="1">
                <a:solidFill>
                  <a:srgbClr val="00B050"/>
                </a:solidFill>
              </a:rPr>
              <a:t>hoặc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nhiều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có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chung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một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Chuyên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hóa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hai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hoặc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nhiều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mức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mức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thấp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70C0"/>
                </a:solidFill>
              </a:rPr>
              <a:t>Các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chuyên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biệt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phải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khác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nhau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về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thuộc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tính</a:t>
            </a:r>
            <a:r>
              <a:rPr lang="en-US" i="1" dirty="0">
                <a:solidFill>
                  <a:srgbClr val="0070C0"/>
                </a:solidFill>
              </a:rPr>
              <a:t>, </a:t>
            </a:r>
            <a:r>
              <a:rPr lang="en-US" i="1" dirty="0" err="1">
                <a:solidFill>
                  <a:srgbClr val="0070C0"/>
                </a:solidFill>
              </a:rPr>
              <a:t>hoặc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liên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kết</a:t>
            </a:r>
            <a:r>
              <a:rPr lang="en-US" i="1" dirty="0">
                <a:solidFill>
                  <a:srgbClr val="0070C0"/>
                </a:solidFill>
              </a:rPr>
              <a:t> (</a:t>
            </a:r>
            <a:r>
              <a:rPr lang="en-US" i="1" dirty="0" err="1">
                <a:solidFill>
                  <a:srgbClr val="0070C0"/>
                </a:solidFill>
              </a:rPr>
              <a:t>xét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sau</a:t>
            </a:r>
            <a:r>
              <a:rPr lang="en-US" i="1" dirty="0">
                <a:solidFill>
                  <a:srgbClr val="0070C0"/>
                </a:solidFill>
              </a:rPr>
              <a:t>) </a:t>
            </a:r>
            <a:r>
              <a:rPr lang="en-US" i="1" dirty="0" err="1">
                <a:solidFill>
                  <a:srgbClr val="0070C0"/>
                </a:solidFill>
              </a:rPr>
              <a:t>với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các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khác</a:t>
            </a:r>
            <a:r>
              <a:rPr lang="en-US" i="1" dirty="0">
                <a:solidFill>
                  <a:srgbClr val="0070C0"/>
                </a:solidFill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F57A-5AFC-44CD-951E-0E5BB84B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A8B07-BD62-420F-A796-40CDA6D0BE6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269774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01A9-43AA-4BB5-85C5-AD72033A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–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958-DD6A-4101-BC86-33F9CA80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46C17-BCB7-4855-A85A-7DF00B75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E0632-626B-4808-91FB-47587BF59921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FAD11-5CE9-4393-88D4-DB58B61A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28" y="2007459"/>
            <a:ext cx="4694144" cy="41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CA45-35DF-41C0-8ED7-D18D529A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DDEB-8B85-4710-BD2A-BE86BBB3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Là </a:t>
            </a:r>
            <a:r>
              <a:rPr lang="vi-VN" dirty="0">
                <a:solidFill>
                  <a:srgbClr val="FF0000"/>
                </a:solidFill>
              </a:rPr>
              <a:t>sự kết hợp giữa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2 thực thể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vi-VN" dirty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Liên kết được định danh bằng tên, và bắt đầu bằng một </a:t>
            </a:r>
            <a:r>
              <a:rPr lang="vi-VN" b="1" dirty="0">
                <a:solidFill>
                  <a:srgbClr val="FF0000"/>
                </a:solidFill>
              </a:rPr>
              <a:t>động từ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Thành phần không thể thiếu của liên kết là </a:t>
            </a:r>
            <a:r>
              <a:rPr lang="vi-VN" dirty="0">
                <a:solidFill>
                  <a:srgbClr val="FF0000"/>
                </a:solidFill>
              </a:rPr>
              <a:t>cặp bản số</a:t>
            </a:r>
            <a:r>
              <a:rPr lang="vi-VN" dirty="0"/>
              <a:t> (Cardinality)</a:t>
            </a:r>
            <a:r>
              <a:rPr lang="en-US" dirty="0"/>
              <a:t>.</a:t>
            </a:r>
            <a:endParaRPr lang="vi-VN" dirty="0"/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A818-40AE-46F5-9980-B6E5DED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45F2C-29DE-4F18-BB9E-BCFDAB80C314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175733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Khái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niệm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Sơ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đồ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thực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kết</a:t>
            </a:r>
            <a:r>
              <a:rPr lang="en-US" dirty="0">
                <a:solidFill>
                  <a:srgbClr val="0070C0"/>
                </a:solidFill>
              </a:rPr>
              <a:t> (ERD – Entity Relationship Diagram)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Thiết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luận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Thiết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vật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59DD2-4667-4E42-A616-4533C60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2E3C-ADD7-4DAD-B515-1CE4C5A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F51-6509-4BBE-9682-60A6B7A4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Biểu diễn </a:t>
            </a:r>
            <a:r>
              <a:rPr lang="vi-VN" dirty="0">
                <a:solidFill>
                  <a:srgbClr val="FF0000"/>
                </a:solidFill>
              </a:rPr>
              <a:t>một thể hiện của thực thể này</a:t>
            </a:r>
            <a:r>
              <a:rPr lang="vi-VN" dirty="0"/>
              <a:t> </a:t>
            </a:r>
            <a:r>
              <a:rPr lang="vi-VN" dirty="0">
                <a:solidFill>
                  <a:srgbClr val="00B050"/>
                </a:solidFill>
              </a:rPr>
              <a:t>có thể kết hợp với</a:t>
            </a:r>
            <a:r>
              <a:rPr lang="vi-VN" dirty="0"/>
              <a:t> </a:t>
            </a:r>
            <a:r>
              <a:rPr lang="vi-VN" dirty="0">
                <a:solidFill>
                  <a:srgbClr val="FF0000"/>
                </a:solidFill>
              </a:rPr>
              <a:t>bao nhiêu thể hiện của thực thể</a:t>
            </a:r>
            <a:r>
              <a:rPr lang="vi-VN" dirty="0"/>
              <a:t> </a:t>
            </a:r>
            <a:r>
              <a:rPr lang="en-US" dirty="0" err="1">
                <a:solidFill>
                  <a:srgbClr val="FF0000"/>
                </a:solidFill>
              </a:rPr>
              <a:t>còn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vi-VN" dirty="0"/>
              <a:t> đối với liên kết đang xét</a:t>
            </a:r>
            <a:r>
              <a:rPr lang="en-US" dirty="0"/>
              <a:t>.</a:t>
            </a:r>
            <a:endParaRPr lang="vi-VN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Bản số bao gồm 2 thành phần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 dirty="0">
                <a:solidFill>
                  <a:srgbClr val="0070C0"/>
                </a:solidFill>
              </a:rPr>
              <a:t>Bản số tối thiểu</a:t>
            </a:r>
            <a:r>
              <a:rPr lang="vi-VN" dirty="0"/>
              <a:t>: </a:t>
            </a:r>
            <a:r>
              <a:rPr lang="vi-VN" dirty="0">
                <a:solidFill>
                  <a:srgbClr val="00B050"/>
                </a:solidFill>
              </a:rPr>
              <a:t>là 0 hoặc 1</a:t>
            </a:r>
            <a:r>
              <a:rPr lang="vi-VN" dirty="0"/>
              <a:t> – số thể hiện tối thiểu của một th</a:t>
            </a:r>
            <a:r>
              <a:rPr lang="en-US" dirty="0" err="1"/>
              <a:t>ực</a:t>
            </a:r>
            <a:r>
              <a:rPr lang="vi-VN" dirty="0"/>
              <a:t> thể có thể kết hợp với 1 thể hiện của thực thể còn lại.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 dirty="0">
                <a:solidFill>
                  <a:srgbClr val="0070C0"/>
                </a:solidFill>
              </a:rPr>
              <a:t>Bản số tối đa</a:t>
            </a:r>
            <a:r>
              <a:rPr lang="vi-VN" dirty="0"/>
              <a:t>: </a:t>
            </a:r>
            <a:r>
              <a:rPr lang="vi-VN" dirty="0">
                <a:solidFill>
                  <a:srgbClr val="00B050"/>
                </a:solidFill>
              </a:rPr>
              <a:t>là 1 hoặc n</a:t>
            </a:r>
            <a:r>
              <a:rPr lang="vi-VN" dirty="0"/>
              <a:t> – số thể hiện tối đa của một th</a:t>
            </a:r>
            <a:r>
              <a:rPr lang="en-US" dirty="0" err="1"/>
              <a:t>ực</a:t>
            </a:r>
            <a:r>
              <a:rPr lang="vi-VN" dirty="0"/>
              <a:t> thể có thể kết hợp với 1 thể hiện của thực thể còn lại.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3063-1AD1-4479-8FB4-521CFE44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0BE12-A802-4B4F-8F63-AEAA2BBAFE3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50468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8080-864B-4B5A-90F5-34CB5218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-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B032-AF80-4290-9FF9-BDEAFDAB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CF45-0802-4187-8CFB-FA1CFC25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http://science.kennesaw.edu/~bsetzer/3310fa10/build/notes/supplement/Chapter05/Fig5-8.JPG">
            <a:extLst>
              <a:ext uri="{FF2B5EF4-FFF2-40B4-BE49-F238E27FC236}">
                <a16:creationId xmlns:a16="http://schemas.microsoft.com/office/drawing/2014/main" id="{7D03CC7B-B484-4B11-AA02-96C6E5C1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47" y="1812596"/>
            <a:ext cx="4392706" cy="436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459BF-0DE7-45E6-B4EE-34EFEB60155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C85C8-E23E-497A-9750-4870EDAA9DE3}"/>
              </a:ext>
            </a:extLst>
          </p:cNvPr>
          <p:cNvSpPr txBox="1"/>
          <p:nvPr/>
        </p:nvSpPr>
        <p:spPr>
          <a:xfrm>
            <a:off x="9596288" y="378711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(1, 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A2B62-1BEF-4888-AEB7-4E134813FB39}"/>
              </a:ext>
            </a:extLst>
          </p:cNvPr>
          <p:cNvSpPr txBox="1"/>
          <p:nvPr/>
        </p:nvSpPr>
        <p:spPr>
          <a:xfrm>
            <a:off x="9601097" y="465323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13AA7-0E72-425C-B090-BDBD9DC5E027}"/>
              </a:ext>
            </a:extLst>
          </p:cNvPr>
          <p:cNvSpPr txBox="1"/>
          <p:nvPr/>
        </p:nvSpPr>
        <p:spPr>
          <a:xfrm>
            <a:off x="9586444" y="551645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(0, n)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753288-A376-4A18-A293-9253F8BA0635}"/>
              </a:ext>
            </a:extLst>
          </p:cNvPr>
          <p:cNvGrpSpPr/>
          <p:nvPr/>
        </p:nvGrpSpPr>
        <p:grpSpPr>
          <a:xfrm>
            <a:off x="8292353" y="2613677"/>
            <a:ext cx="1979120" cy="991024"/>
            <a:chOff x="2590903" y="2622642"/>
            <a:chExt cx="1979120" cy="9910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20D17C-D789-4A34-A695-E5B0AD0ABBDA}"/>
                </a:ext>
              </a:extLst>
            </p:cNvPr>
            <p:cNvSpPr txBox="1"/>
            <p:nvPr/>
          </p:nvSpPr>
          <p:spPr>
            <a:xfrm>
              <a:off x="3899647" y="26445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(1, 1)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1C24E2-D967-4797-AA16-8E1C7F7FE66F}"/>
                </a:ext>
              </a:extLst>
            </p:cNvPr>
            <p:cNvSpPr txBox="1"/>
            <p:nvPr/>
          </p:nvSpPr>
          <p:spPr>
            <a:xfrm>
              <a:off x="2590903" y="2622642"/>
              <a:ext cx="99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Tối</a:t>
              </a:r>
              <a:r>
                <a:rPr lang="en-US" dirty="0">
                  <a:solidFill>
                    <a:srgbClr val="00B050"/>
                  </a:solidFill>
                </a:rPr>
                <a:t> </a:t>
              </a:r>
              <a:r>
                <a:rPr lang="en-US" dirty="0" err="1">
                  <a:solidFill>
                    <a:srgbClr val="00B050"/>
                  </a:solidFill>
                </a:rPr>
                <a:t>thiểu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17B36-87BE-4D81-BAAA-A43D33DCFBD5}"/>
                </a:ext>
              </a:extLst>
            </p:cNvPr>
            <p:cNvSpPr txBox="1"/>
            <p:nvPr/>
          </p:nvSpPr>
          <p:spPr>
            <a:xfrm>
              <a:off x="2716738" y="3244334"/>
              <a:ext cx="741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Tối</a:t>
              </a:r>
              <a:r>
                <a:rPr lang="en-US" dirty="0">
                  <a:solidFill>
                    <a:srgbClr val="00B050"/>
                  </a:solidFill>
                </a:rPr>
                <a:t> </a:t>
              </a:r>
              <a:r>
                <a:rPr lang="en-US" dirty="0" err="1">
                  <a:solidFill>
                    <a:srgbClr val="00B050"/>
                  </a:solidFill>
                </a:rPr>
                <a:t>đa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F48155-FD39-488D-8845-303200460004}"/>
                </a:ext>
              </a:extLst>
            </p:cNvPr>
            <p:cNvCxnSpPr>
              <a:cxnSpLocks/>
            </p:cNvCxnSpPr>
            <p:nvPr/>
          </p:nvCxnSpPr>
          <p:spPr>
            <a:xfrm>
              <a:off x="3583804" y="2807308"/>
              <a:ext cx="504102" cy="2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61C2C7-0244-4821-BBAF-2C437B81899C}"/>
                </a:ext>
              </a:extLst>
            </p:cNvPr>
            <p:cNvCxnSpPr/>
            <p:nvPr/>
          </p:nvCxnSpPr>
          <p:spPr>
            <a:xfrm flipV="1">
              <a:off x="3457967" y="2904565"/>
              <a:ext cx="854057" cy="524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286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A5D-4517-415F-943B-FFF2287D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F011-DE4A-4D54-BFE2-44A55873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2D21-7FFA-4ABE-B734-39B68DA9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495B-043C-4D4A-90E6-C936F825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68" y="2104744"/>
            <a:ext cx="7064663" cy="1158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94B06-67CF-4BE5-ADD5-B258B2DF265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27CBE-CE5A-4C50-BC78-53694A33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95" y="4630830"/>
            <a:ext cx="6950629" cy="142034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3CAE4E7-1C72-4458-A730-3B19084C5E8F}"/>
              </a:ext>
            </a:extLst>
          </p:cNvPr>
          <p:cNvSpPr/>
          <p:nvPr/>
        </p:nvSpPr>
        <p:spPr>
          <a:xfrm>
            <a:off x="2287226" y="3394262"/>
            <a:ext cx="2312894" cy="883864"/>
          </a:xfrm>
          <a:prstGeom prst="cloudCallout">
            <a:avLst>
              <a:gd name="adj1" fmla="val 114826"/>
              <a:gd name="adj2" fmla="val 108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77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A5D-4517-415F-943B-FFF2287D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F011-DE4A-4D54-BFE2-44A55873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2D21-7FFA-4ABE-B734-39B68DA9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4B06-67CF-4BE5-ADD5-B258B2DF265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D58DC-AC76-4CD7-9D37-51482A5C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78" y="3689535"/>
            <a:ext cx="8778844" cy="17520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EF06F65F-3688-48AB-AE41-132A09F1ACBF}"/>
              </a:ext>
            </a:extLst>
          </p:cNvPr>
          <p:cNvSpPr/>
          <p:nvPr/>
        </p:nvSpPr>
        <p:spPr>
          <a:xfrm>
            <a:off x="3407814" y="1954307"/>
            <a:ext cx="2840586" cy="1367584"/>
          </a:xfrm>
          <a:prstGeom prst="cloudCallout">
            <a:avLst>
              <a:gd name="adj1" fmla="val 50129"/>
              <a:gd name="adj2" fmla="val 117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ở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41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F546-6266-472C-9BE4-30533D28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8834-A523-4174-8C90-6AAC84DB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/>
              <a:t>Là </a:t>
            </a:r>
            <a:r>
              <a:rPr lang="vi-VN" dirty="0">
                <a:solidFill>
                  <a:srgbClr val="FF0000"/>
                </a:solidFill>
              </a:rPr>
              <a:t>sự kết hợp giữa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cùng</a:t>
            </a:r>
            <a:r>
              <a:rPr lang="en-US" dirty="0">
                <a:solidFill>
                  <a:srgbClr val="00B050"/>
                </a:solidFill>
              </a:rPr>
              <a:t> 1</a:t>
            </a:r>
            <a:r>
              <a:rPr lang="vi-VN" dirty="0">
                <a:solidFill>
                  <a:srgbClr val="00B050"/>
                </a:solidFill>
              </a:rPr>
              <a:t> thực thể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mối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cha – con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7BFF-C6F8-4E15-AB6B-C873BC3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F7489-786E-4217-8815-F1ECE3A243B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F6013-23DB-443D-B250-10F15B26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78" y="2535051"/>
            <a:ext cx="3894044" cy="27555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B04D059-4F6C-44A0-8F06-3F213F75ABDB}"/>
              </a:ext>
            </a:extLst>
          </p:cNvPr>
          <p:cNvSpPr/>
          <p:nvPr/>
        </p:nvSpPr>
        <p:spPr>
          <a:xfrm>
            <a:off x="8748310" y="1690688"/>
            <a:ext cx="2840586" cy="1367584"/>
          </a:xfrm>
          <a:prstGeom prst="cloudCallout">
            <a:avLst>
              <a:gd name="adj1" fmla="val -88732"/>
              <a:gd name="adj2" fmla="val 9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A3A8-EE42-4D90-9BC4-CA0771E4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(Weak 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2310-0892-47CA-9CBE-FA426E56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Giá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trị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k</a:t>
            </a:r>
            <a:r>
              <a:rPr lang="vi-VN" dirty="0">
                <a:solidFill>
                  <a:srgbClr val="00B050"/>
                </a:solidFill>
              </a:rPr>
              <a:t>hóa</a:t>
            </a:r>
            <a:r>
              <a:rPr lang="vi-VN" dirty="0"/>
              <a:t> của thực thể yếu </a:t>
            </a:r>
            <a:r>
              <a:rPr lang="vi-VN" dirty="0">
                <a:solidFill>
                  <a:srgbClr val="00B050"/>
                </a:solidFill>
              </a:rPr>
              <a:t>chưa đủ để xác định các thể hiện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nhau</a:t>
            </a:r>
            <a:r>
              <a:rPr lang="en-US" dirty="0"/>
              <a:t> </a:t>
            </a:r>
            <a:r>
              <a:rPr lang="vi-VN" dirty="0"/>
              <a:t>của thực thể đó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/>
              <a:t>).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Thực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yếu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có</a:t>
            </a:r>
            <a:r>
              <a:rPr lang="en-US" dirty="0">
                <a:solidFill>
                  <a:srgbClr val="0070C0"/>
                </a:solidFill>
              </a:rPr>
              <a:t> 3 </a:t>
            </a:r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dùng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B050"/>
                </a:solidFill>
              </a:rPr>
              <a:t>Cách</a:t>
            </a:r>
            <a:r>
              <a:rPr lang="en-US" b="1" dirty="0">
                <a:solidFill>
                  <a:srgbClr val="00B050"/>
                </a:solidFill>
              </a:rPr>
              <a:t> 1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phụ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khác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26E6A-6AC6-48F0-A687-1CF04EE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22088-584B-4D30-90F2-6EC432E3709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202691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A3A8-EE42-4D90-9BC4-CA0771E4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(Weak 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2310-0892-47CA-9CBE-FA426E56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26E6A-6AC6-48F0-A687-1CF04EE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22088-584B-4D30-90F2-6EC432E3709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B82AC-419E-416E-9D28-C0F2ACBE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146" y="2225208"/>
            <a:ext cx="6447708" cy="12037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76C3ED9-9244-4B27-96AF-D1EF0EB83831}"/>
              </a:ext>
            </a:extLst>
          </p:cNvPr>
          <p:cNvSpPr/>
          <p:nvPr/>
        </p:nvSpPr>
        <p:spPr>
          <a:xfrm>
            <a:off x="7225553" y="2608729"/>
            <a:ext cx="726141" cy="555812"/>
          </a:xfrm>
          <a:prstGeom prst="ellipse">
            <a:avLst/>
          </a:prstGeom>
          <a:gradFill>
            <a:gsLst>
              <a:gs pos="44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A428582-5CCB-4E66-AC00-E60331F192C8}"/>
              </a:ext>
            </a:extLst>
          </p:cNvPr>
          <p:cNvSpPr/>
          <p:nvPr/>
        </p:nvSpPr>
        <p:spPr>
          <a:xfrm>
            <a:off x="7664824" y="656296"/>
            <a:ext cx="3541058" cy="1434353"/>
          </a:xfrm>
          <a:prstGeom prst="cloudCallout">
            <a:avLst>
              <a:gd name="adj1" fmla="val -55263"/>
              <a:gd name="adj2" fmla="val 83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(1, n),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E3B0F9-E841-4851-ACAA-8750B2092BFD}"/>
              </a:ext>
            </a:extLst>
          </p:cNvPr>
          <p:cNvGrpSpPr/>
          <p:nvPr/>
        </p:nvGrpSpPr>
        <p:grpSpPr>
          <a:xfrm>
            <a:off x="170330" y="3496282"/>
            <a:ext cx="9149524" cy="2860068"/>
            <a:chOff x="170330" y="3496282"/>
            <a:chExt cx="9149524" cy="28600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C8D1E7-667F-4781-BE33-FFF309146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146" y="5152558"/>
              <a:ext cx="6447708" cy="1203792"/>
            </a:xfrm>
            <a:prstGeom prst="rect">
              <a:avLst/>
            </a:prstGeom>
            <a:gradFill>
              <a:gsLst>
                <a:gs pos="6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13" name="Thought Bubble: Cloud 12">
              <a:extLst>
                <a:ext uri="{FF2B5EF4-FFF2-40B4-BE49-F238E27FC236}">
                  <a16:creationId xmlns:a16="http://schemas.microsoft.com/office/drawing/2014/main" id="{728FAB6F-2E64-4649-96C2-A380E1823EE9}"/>
                </a:ext>
              </a:extLst>
            </p:cNvPr>
            <p:cNvSpPr/>
            <p:nvPr/>
          </p:nvSpPr>
          <p:spPr>
            <a:xfrm>
              <a:off x="170330" y="3496282"/>
              <a:ext cx="3541058" cy="1434353"/>
            </a:xfrm>
            <a:prstGeom prst="cloudCallout">
              <a:avLst>
                <a:gd name="adj1" fmla="val 112838"/>
                <a:gd name="adj2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/>
                <a:t>Cách</a:t>
              </a:r>
              <a:r>
                <a:rPr lang="en-US" dirty="0"/>
                <a:t> </a:t>
              </a:r>
              <a:r>
                <a:rPr lang="en-US" dirty="0" err="1"/>
                <a:t>này</a:t>
              </a:r>
              <a:r>
                <a:rPr lang="en-US" dirty="0"/>
                <a:t> </a:t>
              </a:r>
              <a:r>
                <a:rPr lang="en-US" dirty="0" err="1"/>
                <a:t>đúng</a:t>
              </a:r>
              <a:r>
                <a:rPr lang="en-US" dirty="0"/>
                <a:t> </a:t>
              </a:r>
              <a:r>
                <a:rPr lang="en-US" dirty="0" err="1"/>
                <a:t>không</a:t>
              </a:r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5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FD8-7406-4D21-B479-D7A8F2D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AC99-4106-47CA-BB65-11203CAE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đơn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mua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những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Sản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phẩm</a:t>
            </a:r>
            <a:r>
              <a:rPr lang="en-US" b="1" dirty="0">
                <a:solidFill>
                  <a:srgbClr val="00B050"/>
                </a:solidFill>
              </a:rPr>
              <a:t> (</a:t>
            </a:r>
            <a:r>
              <a:rPr lang="en-US" b="1" dirty="0" err="1">
                <a:solidFill>
                  <a:srgbClr val="00B050"/>
                </a:solidFill>
              </a:rPr>
              <a:t>Gạo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Sữa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Muối</a:t>
            </a:r>
            <a:r>
              <a:rPr lang="en-US" b="1" dirty="0">
                <a:solidFill>
                  <a:srgbClr val="00B050"/>
                </a:solidFill>
              </a:rPr>
              <a:t> …)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6CD-EBC7-4A59-A13D-AD69207A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5AA9-C13A-4FE2-B667-84F408AE380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ECC10-D9B4-4508-99CE-C92B18A3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27" y="3921732"/>
            <a:ext cx="6502746" cy="10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2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FD8-7406-4D21-B479-D7A8F2D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AC99-4106-47CA-BB65-11203CAE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đơn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mua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Sản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phẩm</a:t>
            </a:r>
            <a:r>
              <a:rPr lang="en-US" b="1" dirty="0">
                <a:solidFill>
                  <a:srgbClr val="00B050"/>
                </a:solidFill>
              </a:rPr>
              <a:t> (</a:t>
            </a:r>
            <a:r>
              <a:rPr lang="en-US" b="1" dirty="0" err="1">
                <a:solidFill>
                  <a:srgbClr val="00B050"/>
                </a:solidFill>
              </a:rPr>
              <a:t>Gạo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Sữa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Muối</a:t>
            </a:r>
            <a:r>
              <a:rPr lang="en-US" b="1" dirty="0">
                <a:solidFill>
                  <a:srgbClr val="00B050"/>
                </a:solidFill>
              </a:rPr>
              <a:t> …)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lượng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là</a:t>
            </a:r>
            <a:r>
              <a:rPr lang="en-US" dirty="0">
                <a:solidFill>
                  <a:srgbClr val="00B050"/>
                </a:solidFill>
              </a:rPr>
              <a:t> bao </a:t>
            </a:r>
            <a:r>
              <a:rPr lang="en-US" dirty="0" err="1">
                <a:solidFill>
                  <a:srgbClr val="00B050"/>
                </a:solidFill>
              </a:rPr>
              <a:t>nhiêu</a:t>
            </a:r>
            <a:r>
              <a:rPr lang="en-US" dirty="0"/>
              <a:t>?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HD00012654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kg </a:t>
            </a:r>
            <a:r>
              <a:rPr lang="en-US" dirty="0" err="1"/>
              <a:t>gạo</a:t>
            </a:r>
            <a:r>
              <a:rPr lang="en-US" dirty="0"/>
              <a:t> ST25,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kg </a:t>
            </a:r>
            <a:r>
              <a:rPr lang="en-US" dirty="0" err="1"/>
              <a:t>đường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chai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HD00012666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kg </a:t>
            </a:r>
            <a:r>
              <a:rPr lang="en-US" dirty="0" err="1"/>
              <a:t>gạo</a:t>
            </a:r>
            <a:r>
              <a:rPr lang="en-US" dirty="0"/>
              <a:t> ST25,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chai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1 </a:t>
            </a:r>
            <a:r>
              <a:rPr lang="en-US" i="1" dirty="0" err="1"/>
              <a:t>hóa</a:t>
            </a:r>
            <a:r>
              <a:rPr lang="en-US" i="1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mua</a:t>
            </a:r>
            <a:r>
              <a:rPr lang="en-US" i="1" dirty="0"/>
              <a:t> </a:t>
            </a:r>
            <a:r>
              <a:rPr lang="en-US" i="1" dirty="0" err="1"/>
              <a:t>nhiều</a:t>
            </a:r>
            <a:r>
              <a:rPr lang="en-US" i="1" dirty="0"/>
              <a:t> </a:t>
            </a:r>
            <a:r>
              <a:rPr lang="en-US" i="1" dirty="0" err="1"/>
              <a:t>sản</a:t>
            </a:r>
            <a:r>
              <a:rPr lang="en-US" i="1" dirty="0"/>
              <a:t> </a:t>
            </a:r>
            <a:r>
              <a:rPr lang="en-US" i="1" dirty="0" err="1"/>
              <a:t>phẩm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lượng</a:t>
            </a:r>
            <a:r>
              <a:rPr lang="en-US" i="1" dirty="0"/>
              <a:t> </a:t>
            </a:r>
            <a:r>
              <a:rPr lang="en-US" i="1" dirty="0" err="1"/>
              <a:t>mỗi</a:t>
            </a:r>
            <a:r>
              <a:rPr lang="en-US" i="1" dirty="0"/>
              <a:t> </a:t>
            </a:r>
            <a:r>
              <a:rPr lang="en-US" i="1" dirty="0" err="1"/>
              <a:t>sản</a:t>
            </a:r>
            <a:r>
              <a:rPr lang="en-US" i="1" dirty="0"/>
              <a:t> </a:t>
            </a:r>
            <a:r>
              <a:rPr lang="en-US" i="1" dirty="0" err="1"/>
              <a:t>phẩm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1 </a:t>
            </a:r>
            <a:r>
              <a:rPr lang="en-US" i="1" dirty="0" err="1"/>
              <a:t>sản</a:t>
            </a:r>
            <a:r>
              <a:rPr lang="en-US" i="1" dirty="0"/>
              <a:t> </a:t>
            </a:r>
            <a:r>
              <a:rPr lang="en-US" i="1" dirty="0" err="1"/>
              <a:t>phẩm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mua</a:t>
            </a:r>
            <a:r>
              <a:rPr lang="en-US" i="1" dirty="0"/>
              <a:t> ở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hóa</a:t>
            </a:r>
            <a:r>
              <a:rPr lang="en-US" i="1" dirty="0"/>
              <a:t> </a:t>
            </a:r>
            <a:r>
              <a:rPr lang="en-US" i="1" dirty="0" err="1"/>
              <a:t>đơn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</a:t>
            </a:r>
            <a:r>
              <a:rPr lang="en-US" i="1" dirty="0" err="1"/>
              <a:t>lượng</a:t>
            </a:r>
            <a:r>
              <a:rPr lang="en-US" i="1" dirty="0"/>
              <a:t> </a:t>
            </a:r>
            <a:r>
              <a:rPr lang="en-US" i="1" dirty="0" err="1"/>
              <a:t>khác</a:t>
            </a:r>
            <a:r>
              <a:rPr lang="en-US" i="1" dirty="0"/>
              <a:t> </a:t>
            </a:r>
            <a:r>
              <a:rPr lang="en-US" i="1" dirty="0" err="1"/>
              <a:t>nhau</a:t>
            </a:r>
            <a:r>
              <a:rPr lang="en-US" i="1" dirty="0"/>
              <a:t>.</a:t>
            </a:r>
          </a:p>
          <a:p>
            <a:pPr marL="457200" lvl="1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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lượng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thay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đổi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theo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phẩm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hóa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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thuộc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tính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liên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kết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giữa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hóa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sản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phẩm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6CD-EBC7-4A59-A13D-AD69207A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5AA9-C13A-4FE2-B667-84F408AE380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11129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FD8-7406-4D21-B479-D7A8F2D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AC99-4106-47CA-BB65-11203CAE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Crow’s foot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/>
              <a:t> (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):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yếu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kết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2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6CD-EBC7-4A59-A13D-AD69207A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5AA9-C13A-4FE2-B667-84F408AE380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</p:spTree>
    <p:extLst>
      <p:ext uri="{BB962C8B-B14F-4D97-AF65-F5344CB8AC3E}">
        <p14:creationId xmlns:p14="http://schemas.microsoft.com/office/powerpoint/2010/main" val="28382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D021-398C-4214-A53A-C4DF469F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5E55-E47C-4F8E-8F37-54D0ABAA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2812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FF0000"/>
                </a:solidFill>
              </a:rPr>
              <a:t>Mô hình hóa dữ liệu</a:t>
            </a:r>
            <a:r>
              <a:rPr lang="vi-VN" dirty="0"/>
              <a:t> (data model</a:t>
            </a:r>
            <a:r>
              <a:rPr lang="en-US" dirty="0"/>
              <a:t>ling</a:t>
            </a:r>
            <a:r>
              <a:rPr lang="vi-VN" dirty="0"/>
              <a:t>) là quá trình tạo </a:t>
            </a:r>
            <a:r>
              <a:rPr lang="vi-VN" dirty="0">
                <a:solidFill>
                  <a:srgbClr val="00B050"/>
                </a:solidFill>
              </a:rPr>
              <a:t>mô hình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cấu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trúc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vi-VN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vi-VN" dirty="0"/>
              <a:t>dữ liệu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vi-VN" dirty="0"/>
              <a:t>được lưu trữ trong cơ sở dữ liệu.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FF0000"/>
                </a:solidFill>
              </a:rPr>
              <a:t>Mô hình dữ liệu</a:t>
            </a:r>
            <a:r>
              <a:rPr lang="vi-VN" dirty="0"/>
              <a:t> là một biểu diễn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vi-VN" dirty="0"/>
              <a:t>khái niệm của các đối tượng </a:t>
            </a:r>
            <a:r>
              <a:rPr lang="en-US" dirty="0"/>
              <a:t>d</a:t>
            </a:r>
            <a:r>
              <a:rPr lang="vi-VN" dirty="0"/>
              <a:t>ữ liệu, sự 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vi-VN" dirty="0"/>
              <a:t> giữa các đối tượng dữ liệu</a:t>
            </a:r>
            <a:r>
              <a:rPr lang="en-US" dirty="0"/>
              <a:t>,</a:t>
            </a:r>
            <a:r>
              <a:rPr lang="vi-VN" dirty="0"/>
              <a:t> các quy tắc.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Mô hình hóa dữ liệu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vi-VN" dirty="0"/>
              <a:t>thể hiện trực quan dữ liệu và các quy </a:t>
            </a:r>
            <a:r>
              <a:rPr lang="en-US" dirty="0" err="1"/>
              <a:t>luật</a:t>
            </a:r>
            <a:r>
              <a:rPr lang="vi-VN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vi-VN" dirty="0"/>
              <a:t>. 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Mô hình dữ liệu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vi-VN" dirty="0"/>
              <a:t>đảm bảo tính nhất quán trong </a:t>
            </a:r>
            <a:r>
              <a:rPr lang="vi-VN" dirty="0">
                <a:solidFill>
                  <a:srgbClr val="00B050"/>
                </a:solidFill>
              </a:rPr>
              <a:t>quy ước đặt tên</a:t>
            </a:r>
            <a:r>
              <a:rPr lang="vi-VN" dirty="0"/>
              <a:t>, </a:t>
            </a:r>
            <a:r>
              <a:rPr lang="vi-VN" dirty="0">
                <a:solidFill>
                  <a:srgbClr val="00B050"/>
                </a:solidFill>
              </a:rPr>
              <a:t>giá trị mặc định</a:t>
            </a:r>
            <a:r>
              <a:rPr lang="vi-VN" dirty="0"/>
              <a:t>, </a:t>
            </a:r>
            <a:r>
              <a:rPr lang="vi-VN" dirty="0">
                <a:solidFill>
                  <a:srgbClr val="00B050"/>
                </a:solidFill>
              </a:rPr>
              <a:t>ngữ nghĩa</a:t>
            </a:r>
            <a:r>
              <a:rPr lang="vi-VN" dirty="0"/>
              <a:t>, </a:t>
            </a:r>
            <a:r>
              <a:rPr lang="vi-VN" dirty="0">
                <a:solidFill>
                  <a:srgbClr val="00B050"/>
                </a:solidFill>
              </a:rPr>
              <a:t>bảo mật</a:t>
            </a:r>
            <a:r>
              <a:rPr lang="vi-VN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vi-VN" dirty="0"/>
              <a:t>đảm bảo chất lượng của dữ liệu.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B654-DEE3-40B8-8389-438D9E5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DDB87-B4BA-4EB0-A888-3A8FB7CD062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39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FD8-7406-4D21-B479-D7A8F2D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D2DDB7-36BE-428B-A13D-9C8D266AB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60" y="3853965"/>
            <a:ext cx="6936750" cy="9597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6CD-EBC7-4A59-A13D-AD69207A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5AA9-C13A-4FE2-B667-84F408AE380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FCB0A7-B38D-4779-832F-62ED860892E7}"/>
              </a:ext>
            </a:extLst>
          </p:cNvPr>
          <p:cNvGrpSpPr/>
          <p:nvPr/>
        </p:nvGrpSpPr>
        <p:grpSpPr>
          <a:xfrm>
            <a:off x="7591958" y="2644578"/>
            <a:ext cx="4600042" cy="3378500"/>
            <a:chOff x="7464940" y="2644578"/>
            <a:chExt cx="4600042" cy="3378500"/>
          </a:xfrm>
        </p:grpSpPr>
        <p:pic>
          <p:nvPicPr>
            <p:cNvPr id="9" name="Picture 2" descr="Yes/No Question — Tiếng Anh Lớp 6">
              <a:extLst>
                <a:ext uri="{FF2B5EF4-FFF2-40B4-BE49-F238E27FC236}">
                  <a16:creationId xmlns:a16="http://schemas.microsoft.com/office/drawing/2014/main" id="{BDDAB58A-AF5F-44D6-8AE0-A2E63A7B4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940" y="2644578"/>
              <a:ext cx="4600042" cy="337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1A6CE5-FAEB-4FE6-902F-41C722526F79}"/>
                </a:ext>
              </a:extLst>
            </p:cNvPr>
            <p:cNvSpPr txBox="1"/>
            <p:nvPr/>
          </p:nvSpPr>
          <p:spPr>
            <a:xfrm>
              <a:off x="8784186" y="3637639"/>
              <a:ext cx="2141991" cy="95410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Hôm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nay 30/07/2021,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Gạo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ST25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30,000/kg.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Vậy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ngày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20/07/2021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Gạo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ST25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bao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nhiêu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chưa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3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A027-DE1A-4CF7-A571-E7D38C30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744200" cy="88386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(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2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4682-ED3F-45DF-9576-B22B65FE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759" y="1827728"/>
            <a:ext cx="10515600" cy="435133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cần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nào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học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tại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bao </a:t>
            </a:r>
            <a:r>
              <a:rPr lang="en-US" dirty="0" err="1">
                <a:solidFill>
                  <a:srgbClr val="00B050"/>
                </a:solidFill>
              </a:rPr>
              <a:t>nhiêu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mấy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điểm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13DF3-2A2C-4C28-9797-419128CF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B3554-268C-45DD-8259-3A2B7300CE7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B440D4-80A4-4256-880F-11DE45F76421}"/>
              </a:ext>
            </a:extLst>
          </p:cNvPr>
          <p:cNvGrpSpPr/>
          <p:nvPr/>
        </p:nvGrpSpPr>
        <p:grpSpPr>
          <a:xfrm>
            <a:off x="1038543" y="3789294"/>
            <a:ext cx="4550392" cy="2749618"/>
            <a:chOff x="384119" y="3947929"/>
            <a:chExt cx="4550392" cy="2749618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704C7D99-9337-4C4A-AA90-9CB817998FD6}"/>
                </a:ext>
              </a:extLst>
            </p:cNvPr>
            <p:cNvSpPr/>
            <p:nvPr/>
          </p:nvSpPr>
          <p:spPr>
            <a:xfrm>
              <a:off x="384119" y="3947929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Sinh</a:t>
              </a:r>
              <a:r>
                <a:rPr lang="en-US" dirty="0"/>
                <a:t> </a:t>
              </a:r>
              <a:r>
                <a:rPr lang="en-US" dirty="0" err="1"/>
                <a:t>viên</a:t>
              </a:r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07E2D0F9-705B-46A5-8358-7DAB11BB29CF}"/>
                </a:ext>
              </a:extLst>
            </p:cNvPr>
            <p:cNvSpPr/>
            <p:nvPr/>
          </p:nvSpPr>
          <p:spPr>
            <a:xfrm>
              <a:off x="4136653" y="3966431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Học</a:t>
              </a:r>
              <a:r>
                <a:rPr lang="en-US" dirty="0"/>
                <a:t> </a:t>
              </a:r>
              <a:r>
                <a:rPr lang="en-US" dirty="0" err="1"/>
                <a:t>phần</a:t>
              </a:r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4D9D9809-53DC-4421-9A40-CDD330BC3E8D}"/>
                </a:ext>
              </a:extLst>
            </p:cNvPr>
            <p:cNvSpPr/>
            <p:nvPr/>
          </p:nvSpPr>
          <p:spPr>
            <a:xfrm>
              <a:off x="2253503" y="5962441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HK_NK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8F2196-45F6-4180-BB0B-E98104361AE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181977" y="4315482"/>
              <a:ext cx="2954676" cy="1850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AB6E9F-BFDD-4F62-9FD6-8CD3A495961C}"/>
                </a:ext>
              </a:extLst>
            </p:cNvPr>
            <p:cNvCxnSpPr>
              <a:stCxn id="6" idx="4"/>
              <a:endCxn id="8" idx="2"/>
            </p:cNvCxnSpPr>
            <p:nvPr/>
          </p:nvCxnSpPr>
          <p:spPr>
            <a:xfrm>
              <a:off x="783048" y="4683035"/>
              <a:ext cx="1470455" cy="16469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90E162-AEA7-4270-B888-F58339A49EA7}"/>
                </a:ext>
              </a:extLst>
            </p:cNvPr>
            <p:cNvCxnSpPr>
              <a:stCxn id="8" idx="6"/>
              <a:endCxn id="7" idx="4"/>
            </p:cNvCxnSpPr>
            <p:nvPr/>
          </p:nvCxnSpPr>
          <p:spPr>
            <a:xfrm flipV="1">
              <a:off x="3051361" y="4701537"/>
              <a:ext cx="1484221" cy="162845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654C79-B946-404F-B7E6-2905CF311196}"/>
                </a:ext>
              </a:extLst>
            </p:cNvPr>
            <p:cNvSpPr txBox="1"/>
            <p:nvPr/>
          </p:nvSpPr>
          <p:spPr>
            <a:xfrm>
              <a:off x="1395197" y="3993777"/>
              <a:ext cx="27414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6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endPara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142407-7806-4D98-A9F5-1E8F0EB49C1C}"/>
                </a:ext>
              </a:extLst>
            </p:cNvPr>
            <p:cNvSpPr txBox="1"/>
            <p:nvPr/>
          </p:nvSpPr>
          <p:spPr>
            <a:xfrm>
              <a:off x="1433892" y="4315482"/>
              <a:ext cx="2648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ADA632-E287-412E-A6C8-32313F717C44}"/>
                </a:ext>
              </a:extLst>
            </p:cNvPr>
            <p:cNvSpPr txBox="1"/>
            <p:nvPr/>
          </p:nvSpPr>
          <p:spPr>
            <a:xfrm rot="18763871">
              <a:off x="2590659" y="5274469"/>
              <a:ext cx="2117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kỳ</a:t>
              </a:r>
              <a:endPara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64EEB7-BCBE-408F-A4E2-BFA9A3813170}"/>
                </a:ext>
              </a:extLst>
            </p:cNvPr>
            <p:cNvSpPr txBox="1"/>
            <p:nvPr/>
          </p:nvSpPr>
          <p:spPr>
            <a:xfrm rot="18718516">
              <a:off x="2944708" y="5457221"/>
              <a:ext cx="19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kỳ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mở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phần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659779-7770-4E2D-B01F-AC17BA833583}"/>
                </a:ext>
              </a:extLst>
            </p:cNvPr>
            <p:cNvSpPr txBox="1"/>
            <p:nvPr/>
          </p:nvSpPr>
          <p:spPr>
            <a:xfrm rot="2912937">
              <a:off x="580331" y="5254172"/>
              <a:ext cx="21355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nhiều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học</a:t>
              </a:r>
              <a:r>
                <a:rPr 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kỳ</a:t>
              </a:r>
              <a:endPara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81309F-8C88-4F63-875A-AB61B06B4578}"/>
                </a:ext>
              </a:extLst>
            </p:cNvPr>
            <p:cNvSpPr txBox="1"/>
            <p:nvPr/>
          </p:nvSpPr>
          <p:spPr>
            <a:xfrm rot="2938571">
              <a:off x="388887" y="5438703"/>
              <a:ext cx="2129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 </a:t>
              </a:r>
              <a:r>
                <a:rPr lang="en-US" sz="1200" dirty="0" err="1">
                  <a:solidFill>
                    <a:srgbClr val="FF0000"/>
                  </a:solidFill>
                </a:rPr>
                <a:t>học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</a:rPr>
                <a:t>kỳ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/>
                <a:t>có</a:t>
              </a:r>
              <a:r>
                <a:rPr lang="en-US" sz="1200" dirty="0"/>
                <a:t> </a:t>
              </a:r>
              <a:r>
                <a:rPr lang="en-US" sz="1200" dirty="0" err="1"/>
                <a:t>nhiều</a:t>
              </a:r>
              <a:r>
                <a:rPr lang="en-US" sz="1200" dirty="0"/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viên</a:t>
              </a:r>
              <a:r>
                <a:rPr lang="en-US" sz="1200" dirty="0"/>
                <a:t> </a:t>
              </a:r>
              <a:r>
                <a:rPr lang="en-US" sz="1200" dirty="0" err="1"/>
                <a:t>học</a:t>
              </a:r>
              <a:endParaRPr lang="en-US" sz="1200" dirty="0"/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DDC3165-327D-4D0E-B274-799D98D8166E}"/>
              </a:ext>
            </a:extLst>
          </p:cNvPr>
          <p:cNvSpPr/>
          <p:nvPr/>
        </p:nvSpPr>
        <p:spPr>
          <a:xfrm>
            <a:off x="1437472" y="3321423"/>
            <a:ext cx="3819523" cy="32924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00963C-5A7D-486C-AD5B-7122D96458E3}"/>
              </a:ext>
            </a:extLst>
          </p:cNvPr>
          <p:cNvGrpSpPr/>
          <p:nvPr/>
        </p:nvGrpSpPr>
        <p:grpSpPr>
          <a:xfrm>
            <a:off x="7689501" y="3667324"/>
            <a:ext cx="3428487" cy="2689026"/>
            <a:chOff x="7689501" y="3667324"/>
            <a:chExt cx="3428487" cy="2689026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C66A4576-F5AB-4261-9926-9A1B3469C383}"/>
                </a:ext>
              </a:extLst>
            </p:cNvPr>
            <p:cNvSpPr/>
            <p:nvPr/>
          </p:nvSpPr>
          <p:spPr>
            <a:xfrm>
              <a:off x="7689501" y="3807796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Sinh</a:t>
              </a:r>
              <a:r>
                <a:rPr lang="en-US" dirty="0"/>
                <a:t> </a:t>
              </a:r>
              <a:r>
                <a:rPr lang="en-US" dirty="0" err="1"/>
                <a:t>viên</a:t>
              </a:r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DA7AB15C-828F-4249-A87F-A78CEA6A2754}"/>
                </a:ext>
              </a:extLst>
            </p:cNvPr>
            <p:cNvSpPr/>
            <p:nvPr/>
          </p:nvSpPr>
          <p:spPr>
            <a:xfrm>
              <a:off x="10320130" y="3806143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/>
                <a:t>Học</a:t>
              </a:r>
              <a:r>
                <a:rPr lang="en-US" dirty="0"/>
                <a:t> </a:t>
              </a:r>
              <a:r>
                <a:rPr lang="en-US" dirty="0" err="1"/>
                <a:t>phần</a:t>
              </a:r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29E4880D-1FE2-4D77-B1A0-42E2DC24754D}"/>
                </a:ext>
              </a:extLst>
            </p:cNvPr>
            <p:cNvSpPr/>
            <p:nvPr/>
          </p:nvSpPr>
          <p:spPr>
            <a:xfrm>
              <a:off x="9101895" y="5621244"/>
              <a:ext cx="797858" cy="73510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HK_NK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99E4C597-06E5-4552-B639-72A7AEC3DB9B}"/>
                </a:ext>
              </a:extLst>
            </p:cNvPr>
            <p:cNvSpPr/>
            <p:nvPr/>
          </p:nvSpPr>
          <p:spPr>
            <a:xfrm>
              <a:off x="9326012" y="4662860"/>
              <a:ext cx="349623" cy="322729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D4AE40-A3E7-49A6-93C7-AFFC26F935D1}"/>
                </a:ext>
              </a:extLst>
            </p:cNvPr>
            <p:cNvCxnSpPr>
              <a:stCxn id="42" idx="4"/>
              <a:endCxn id="41" idx="0"/>
            </p:cNvCxnSpPr>
            <p:nvPr/>
          </p:nvCxnSpPr>
          <p:spPr>
            <a:xfrm>
              <a:off x="9500824" y="4985589"/>
              <a:ext cx="0" cy="6356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D88155-D2CB-4C58-9357-DF843EEB0F1C}"/>
                </a:ext>
              </a:extLst>
            </p:cNvPr>
            <p:cNvCxnSpPr>
              <a:cxnSpLocks/>
              <a:stCxn id="42" idx="7"/>
              <a:endCxn id="40" idx="2"/>
            </p:cNvCxnSpPr>
            <p:nvPr/>
          </p:nvCxnSpPr>
          <p:spPr>
            <a:xfrm flipV="1">
              <a:off x="9624434" y="4173696"/>
              <a:ext cx="695696" cy="53642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092D03-DD42-4A2D-B567-EE3D96D3E0E1}"/>
                </a:ext>
              </a:extLst>
            </p:cNvPr>
            <p:cNvCxnSpPr>
              <a:stCxn id="42" idx="1"/>
              <a:endCxn id="39" idx="6"/>
            </p:cNvCxnSpPr>
            <p:nvPr/>
          </p:nvCxnSpPr>
          <p:spPr>
            <a:xfrm flipH="1" flipV="1">
              <a:off x="8487359" y="4175349"/>
              <a:ext cx="889854" cy="534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08BD2E-F9C9-4B0A-8E8B-BF008C23AE25}"/>
                </a:ext>
              </a:extLst>
            </p:cNvPr>
            <p:cNvSpPr txBox="1"/>
            <p:nvPr/>
          </p:nvSpPr>
          <p:spPr>
            <a:xfrm>
              <a:off x="9160024" y="3667324"/>
              <a:ext cx="681597" cy="369332"/>
            </a:xfrm>
            <a:prstGeom prst="rect">
              <a:avLst/>
            </a:prstGeom>
            <a:gradFill>
              <a:gsLst>
                <a:gs pos="6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58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Điểm</a:t>
              </a:r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ADAA308-05D1-4C87-8804-001F812C2A3C}"/>
                </a:ext>
              </a:extLst>
            </p:cNvPr>
            <p:cNvCxnSpPr>
              <a:stCxn id="42" idx="0"/>
              <a:endCxn id="52" idx="2"/>
            </p:cNvCxnSpPr>
            <p:nvPr/>
          </p:nvCxnSpPr>
          <p:spPr>
            <a:xfrm flipH="1" flipV="1">
              <a:off x="9500823" y="4036656"/>
              <a:ext cx="1" cy="626204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15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A027-DE1A-4CF7-A571-E7D38C30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 err="1"/>
              <a:t>Liên</a:t>
            </a:r>
            <a:r>
              <a:rPr lang="en-US" sz="3100"/>
              <a:t> </a:t>
            </a:r>
            <a:r>
              <a:rPr lang="en-US" sz="3100" err="1"/>
              <a:t>kết</a:t>
            </a:r>
            <a:r>
              <a:rPr lang="en-US" sz="3100"/>
              <a:t> </a:t>
            </a:r>
            <a:r>
              <a:rPr lang="en-US" sz="3100" err="1"/>
              <a:t>nhiều</a:t>
            </a:r>
            <a:r>
              <a:rPr lang="en-US" sz="3100"/>
              <a:t> </a:t>
            </a:r>
            <a:r>
              <a:rPr lang="en-US" sz="3100" err="1"/>
              <a:t>chiều</a:t>
            </a:r>
            <a:r>
              <a:rPr lang="en-US" sz="3100"/>
              <a:t> (</a:t>
            </a:r>
            <a:r>
              <a:rPr lang="en-US" sz="3100" err="1"/>
              <a:t>liên</a:t>
            </a:r>
            <a:r>
              <a:rPr lang="en-US" sz="3100"/>
              <a:t> </a:t>
            </a:r>
            <a:r>
              <a:rPr lang="en-US" sz="3100" err="1"/>
              <a:t>kết</a:t>
            </a:r>
            <a:r>
              <a:rPr lang="en-US" sz="3100"/>
              <a:t> </a:t>
            </a:r>
            <a:r>
              <a:rPr lang="en-US" sz="3100" err="1"/>
              <a:t>nhiều</a:t>
            </a:r>
            <a:r>
              <a:rPr lang="en-US" sz="3100"/>
              <a:t> </a:t>
            </a:r>
            <a:r>
              <a:rPr lang="en-US" sz="3100" err="1"/>
              <a:t>hơn</a:t>
            </a:r>
            <a:r>
              <a:rPr lang="en-US" sz="3100"/>
              <a:t> 2 </a:t>
            </a:r>
            <a:r>
              <a:rPr lang="en-US" sz="3100" err="1"/>
              <a:t>thực</a:t>
            </a:r>
            <a:r>
              <a:rPr lang="en-US" sz="3100"/>
              <a:t> </a:t>
            </a:r>
            <a:r>
              <a:rPr lang="en-US" sz="3100" err="1"/>
              <a:t>thể</a:t>
            </a:r>
            <a:r>
              <a:rPr lang="en-US" sz="310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4682-ED3F-45DF-9576-B22B65FE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FF0000"/>
                </a:solidFill>
              </a:rPr>
              <a:t>Liên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kết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nhiều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chiều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sẽ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được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chuyển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thành</a:t>
            </a:r>
            <a:r>
              <a:rPr lang="en-US" sz="2400" dirty="0"/>
              <a:t> (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3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yếu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không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có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.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A87F-D669-4145-9F67-6BF0A94B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841" y="807593"/>
            <a:ext cx="5993373" cy="5239568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13DF3-2A2C-4C28-9797-419128CF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B3554-268C-45DD-8259-3A2B7300CE7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0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9F45-B362-48B9-A919-51C3F36D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584B-CB72-4213-A4F5-9E71C29E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https://drive.google.com/file/d/1snXsFAsUfBQBhHP2fyuZtOBkq7hk1aMQ/view?usp=sharing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8BFE7-71AE-4A29-8E77-35472303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1FA01-15F0-4C62-936E-65AAA5E4A5D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- ERD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25EBAA-B60C-41D5-849E-7A9798AEE799}"/>
              </a:ext>
            </a:extLst>
          </p:cNvPr>
          <p:cNvGrpSpPr/>
          <p:nvPr/>
        </p:nvGrpSpPr>
        <p:grpSpPr>
          <a:xfrm>
            <a:off x="1962570" y="2420471"/>
            <a:ext cx="8586844" cy="1595717"/>
            <a:chOff x="1962570" y="2420471"/>
            <a:chExt cx="8586844" cy="15957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C3E4B5-5ED2-4258-84E7-CA2833888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2570" y="2486521"/>
              <a:ext cx="1202672" cy="1330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6BDF51-8D8F-4164-AB8F-68E9D948D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4539" y="2730685"/>
              <a:ext cx="4714875" cy="108585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722B7A-EE22-4C6D-B066-EFF5CED1112F}"/>
                </a:ext>
              </a:extLst>
            </p:cNvPr>
            <p:cNvCxnSpPr/>
            <p:nvPr/>
          </p:nvCxnSpPr>
          <p:spPr>
            <a:xfrm>
              <a:off x="4428565" y="2420471"/>
              <a:ext cx="0" cy="159571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265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8B45-8504-4085-B020-98C44152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85A1-9F1B-40BB-93E8-79CA6A35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x</a:t>
            </a:r>
            <a:r>
              <a:rPr lang="vi-VN" dirty="0"/>
              <a:t>ác định </a:t>
            </a:r>
            <a:r>
              <a:rPr lang="vi-VN" b="1" dirty="0">
                <a:solidFill>
                  <a:srgbClr val="FF0000"/>
                </a:solidFill>
              </a:rPr>
              <a:t>CÁCH</a:t>
            </a:r>
            <a:r>
              <a:rPr lang="vi-VN" dirty="0"/>
              <a:t> hệ thống sẽ </a:t>
            </a:r>
            <a:r>
              <a:rPr lang="vi-VN" dirty="0">
                <a:solidFill>
                  <a:srgbClr val="FF0000"/>
                </a:solidFill>
              </a:rPr>
              <a:t>cài đặt dữ liệu</a:t>
            </a:r>
            <a:r>
              <a:rPr lang="vi-VN" dirty="0"/>
              <a:t> mà </a:t>
            </a:r>
            <a:r>
              <a:rPr lang="vi-VN" dirty="0">
                <a:solidFill>
                  <a:srgbClr val="00B050"/>
                </a:solidFill>
              </a:rPr>
              <a:t>không quan tâm đến Hệ quản trị CSDL</a:t>
            </a:r>
            <a:r>
              <a:rPr lang="vi-VN" dirty="0"/>
              <a:t> (lưu trữ thế nào, tạo lập ra sao, truy xuất bằng cách nào).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mô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/>
              <a:t> (Relational data model)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</a:t>
            </a:r>
            <a:r>
              <a:rPr lang="en-US" dirty="0" err="1">
                <a:solidFill>
                  <a:srgbClr val="0070C0"/>
                </a:solidFill>
              </a:rPr>
              <a:t>chuyển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Thực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Liên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kết</a:t>
            </a:r>
            <a:r>
              <a:rPr lang="en-US" dirty="0">
                <a:solidFill>
                  <a:srgbClr val="0070C0"/>
                </a:solidFill>
              </a:rPr>
              <a:t> sang </a:t>
            </a:r>
            <a:r>
              <a:rPr lang="en-US" dirty="0" err="1">
                <a:solidFill>
                  <a:srgbClr val="0070C0"/>
                </a:solidFill>
              </a:rPr>
              <a:t>mô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hình</a:t>
            </a:r>
            <a:r>
              <a:rPr lang="en-US" dirty="0">
                <a:solidFill>
                  <a:srgbClr val="0070C0"/>
                </a:solidFill>
              </a:rPr>
              <a:t> Quan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12A67-5229-40E7-BD9D-1A9136AC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DA3FD-51DA-46CC-876E-EA69630AB12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87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39F6-FEE0-4EA4-9770-BAC84F6B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E135-4545-41BA-A607-8C75BAA3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cùng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Khóa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thực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khóa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chính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F394-2774-414A-8FE4-C75099DD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261E-C77E-41CC-8E18-4DA44DE13DCE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09EFD3-4BD6-437B-A795-3D646E538246}"/>
              </a:ext>
            </a:extLst>
          </p:cNvPr>
          <p:cNvGrpSpPr/>
          <p:nvPr/>
        </p:nvGrpSpPr>
        <p:grpSpPr>
          <a:xfrm>
            <a:off x="2888877" y="4111870"/>
            <a:ext cx="6414246" cy="1090589"/>
            <a:chOff x="1098177" y="4165658"/>
            <a:chExt cx="6414246" cy="10905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719F03-8A22-43D7-B31A-B7EBBF547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8177" y="4165658"/>
              <a:ext cx="1290274" cy="10905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EB0E3D-552B-4E8B-8735-759514160DE9}"/>
                </a:ext>
              </a:extLst>
            </p:cNvPr>
            <p:cNvSpPr txBox="1"/>
            <p:nvPr/>
          </p:nvSpPr>
          <p:spPr>
            <a:xfrm>
              <a:off x="2648428" y="4526286"/>
              <a:ext cx="486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 	SINH_VIEN (</a:t>
              </a:r>
              <a:r>
                <a:rPr lang="en-US" b="1" dirty="0" err="1">
                  <a:sym typeface="Wingdings" panose="05000000000000000000" pitchFamily="2" charset="2"/>
                </a:rPr>
                <a:t>SV_MaSV</a:t>
              </a:r>
              <a:r>
                <a:rPr lang="en-US" dirty="0">
                  <a:sym typeface="Wingdings" panose="05000000000000000000" pitchFamily="2" charset="2"/>
                </a:rPr>
                <a:t>, </a:t>
              </a:r>
              <a:r>
                <a:rPr lang="en-US" dirty="0" err="1">
                  <a:sym typeface="Wingdings" panose="05000000000000000000" pitchFamily="2" charset="2"/>
                </a:rPr>
                <a:t>SV_HoTen</a:t>
              </a:r>
              <a:r>
                <a:rPr lang="en-US" dirty="0">
                  <a:sym typeface="Wingdings" panose="05000000000000000000" pitchFamily="2" charset="2"/>
                </a:rPr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2462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EBF-D3D5-4C63-9B4F-FF098104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5" y="806824"/>
            <a:ext cx="10515600" cy="883864"/>
          </a:xfrm>
        </p:spPr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B86E-8220-4467-96B9-82BAC6AC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5" y="1825625"/>
            <a:ext cx="5867400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1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i="1" dirty="0" err="1"/>
              <a:t>Không</a:t>
            </a:r>
            <a:r>
              <a:rPr lang="en-US" i="1" dirty="0"/>
              <a:t> “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tâm</a:t>
            </a:r>
            <a:r>
              <a:rPr lang="en-US" i="1" dirty="0"/>
              <a:t>” </a:t>
            </a:r>
            <a:r>
              <a:rPr lang="en-US" i="1" dirty="0" err="1"/>
              <a:t>đến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quát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chung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>
                <a:solidFill>
                  <a:srgbClr val="FF0000"/>
                </a:solidFill>
              </a:rPr>
              <a:t>) +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riêng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mình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0510-9783-4AC8-810E-11CF561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830" y="6293305"/>
            <a:ext cx="2743200" cy="365125"/>
          </a:xfrm>
        </p:spPr>
        <p:txBody>
          <a:bodyPr/>
          <a:lstStyle/>
          <a:p>
            <a:fld id="{AFFF8543-F9CB-4923-BC76-CA5367B4EDBF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D3393-A957-4081-846F-227552AB752A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BFF65-CCD1-4D60-9913-AEF4A67A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59" y="784190"/>
            <a:ext cx="3621906" cy="3217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ECF8C-4925-4FF7-ACC0-53D560CDC531}"/>
              </a:ext>
            </a:extLst>
          </p:cNvPr>
          <p:cNvSpPr txBox="1"/>
          <p:nvPr/>
        </p:nvSpPr>
        <p:spPr>
          <a:xfrm>
            <a:off x="6477712" y="4347824"/>
            <a:ext cx="5626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HANH_CHINH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NV_HoTen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NV_GioiTinh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NV_NgaySinh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NV_CMND)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TAI_XE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NV_HoTen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NV_GioiTinh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NV_NgaySinh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NV_CMND, 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TX_SoHieuBangLai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5431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EBF-D3D5-4C63-9B4F-FF098104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5" y="806824"/>
            <a:ext cx="10515600" cy="883864"/>
          </a:xfrm>
        </p:spPr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B86E-8220-4467-96B9-82BAC6AC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5" y="1825625"/>
            <a:ext cx="58674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2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quát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i="1" dirty="0" err="1"/>
              <a:t>quan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.</a:t>
            </a:r>
            <a:endParaRPr lang="en-US" dirty="0"/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riêng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mình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0510-9783-4AC8-810E-11CF561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830" y="6293305"/>
            <a:ext cx="2743200" cy="365125"/>
          </a:xfrm>
        </p:spPr>
        <p:txBody>
          <a:bodyPr/>
          <a:lstStyle/>
          <a:p>
            <a:fld id="{AFFF8543-F9CB-4923-BC76-CA5367B4EDBF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D3393-A957-4081-846F-227552AB752A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BFF65-CCD1-4D60-9913-AEF4A67A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59" y="784190"/>
            <a:ext cx="3621906" cy="3217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ECF8C-4925-4FF7-ACC0-53D560CDC531}"/>
              </a:ext>
            </a:extLst>
          </p:cNvPr>
          <p:cNvSpPr txBox="1"/>
          <p:nvPr/>
        </p:nvSpPr>
        <p:spPr>
          <a:xfrm>
            <a:off x="6477712" y="4347824"/>
            <a:ext cx="55081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NHAN_VIEN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NV_HoTen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NV_GioiTinh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NV_NgaySinh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NV_CMND)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HANH_CHINH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TAI_XE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TX_SoHieuBangLai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77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EBF-D3D5-4C63-9B4F-FF098104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65" y="806824"/>
            <a:ext cx="10515600" cy="883864"/>
          </a:xfrm>
        </p:spPr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B86E-8220-4467-96B9-82BAC6AC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5" y="1825625"/>
            <a:ext cx="58674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>
                <a:solidFill>
                  <a:srgbClr val="00B050"/>
                </a:solidFill>
              </a:rPr>
              <a:t> –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hóa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70C0"/>
                </a:solidFill>
              </a:rPr>
              <a:t>Cách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Xây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bao </a:t>
            </a:r>
            <a:r>
              <a:rPr lang="en-US" dirty="0" err="1">
                <a:solidFill>
                  <a:srgbClr val="00B050"/>
                </a:solidFill>
              </a:rPr>
              <a:t>gồm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tất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cả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tổng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tất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cả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chuyên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biệt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Bổ</a:t>
            </a:r>
            <a:r>
              <a:rPr lang="en-US" dirty="0">
                <a:solidFill>
                  <a:srgbClr val="FF0000"/>
                </a:solidFill>
              </a:rPr>
              <a:t> sung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i="1" dirty="0" err="1">
                <a:solidFill>
                  <a:srgbClr val="0070C0"/>
                </a:solidFill>
              </a:rPr>
              <a:t>Khóa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là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thuộc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tính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khóa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của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tổng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quát</a:t>
            </a:r>
            <a:r>
              <a:rPr lang="en-US" i="1" dirty="0">
                <a:solidFill>
                  <a:srgbClr val="0070C0"/>
                </a:solidFill>
              </a:rPr>
              <a:t>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0510-9783-4AC8-810E-11CF5618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830" y="6293305"/>
            <a:ext cx="2743200" cy="365125"/>
          </a:xfrm>
        </p:spPr>
        <p:txBody>
          <a:bodyPr/>
          <a:lstStyle/>
          <a:p>
            <a:fld id="{AFFF8543-F9CB-4923-BC76-CA5367B4EDBF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D3393-A957-4081-846F-227552AB752A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BFF65-CCD1-4D60-9913-AEF4A67A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659" y="784190"/>
            <a:ext cx="3621906" cy="3217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ECF8C-4925-4FF7-ACC0-53D560CDC531}"/>
              </a:ext>
            </a:extLst>
          </p:cNvPr>
          <p:cNvSpPr txBox="1"/>
          <p:nvPr/>
        </p:nvSpPr>
        <p:spPr>
          <a:xfrm>
            <a:off x="6477712" y="4347824"/>
            <a:ext cx="549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NHAN_VIEN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NV_MaNV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NV_HoTen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NV_GioiTinh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NV_NgaySinh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NV_CMND, 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TX_SoHieuBangLai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NV_HanhChinh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94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30C6-7B2E-489A-8C34-81B20A4C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6790-7AE5-4971-A802-9DB0D29D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yếu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tất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cả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Khóa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675CD-526C-46AE-BE10-CCDFBDB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0110D-87BC-4483-BFCF-90BDD5894F5E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EAA674-4C09-4BF9-A2BB-9418F2307F78}"/>
              </a:ext>
            </a:extLst>
          </p:cNvPr>
          <p:cNvGrpSpPr/>
          <p:nvPr/>
        </p:nvGrpSpPr>
        <p:grpSpPr>
          <a:xfrm>
            <a:off x="838200" y="4636714"/>
            <a:ext cx="10591802" cy="1203792"/>
            <a:chOff x="838200" y="4636714"/>
            <a:chExt cx="10591802" cy="12037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E75B34-0FAE-4633-AB0F-7B33192F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636714"/>
              <a:ext cx="6447708" cy="12037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88F84-BEC3-41D9-9F1B-0370188F1750}"/>
                </a:ext>
              </a:extLst>
            </p:cNvPr>
            <p:cNvSpPr txBox="1"/>
            <p:nvPr/>
          </p:nvSpPr>
          <p:spPr>
            <a:xfrm>
              <a:off x="7738142" y="4915444"/>
              <a:ext cx="3691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dirty="0">
                  <a:sym typeface="Wingdings" panose="05000000000000000000" pitchFamily="2" charset="2"/>
                </a:rPr>
                <a:t>TINH (</a:t>
              </a:r>
              <a:r>
                <a:rPr lang="en-US" b="1" dirty="0" err="1">
                  <a:sym typeface="Wingdings" panose="05000000000000000000" pitchFamily="2" charset="2"/>
                </a:rPr>
                <a:t>TINH_Ten</a:t>
              </a:r>
              <a:r>
                <a:rPr lang="en-US" dirty="0"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dirty="0"/>
                <a:t>HUYEN (</a:t>
              </a:r>
              <a:r>
                <a:rPr lang="en-US" b="1" dirty="0" err="1"/>
                <a:t>HUYEN_Ten</a:t>
              </a:r>
              <a:r>
                <a:rPr lang="en-US" b="1" dirty="0"/>
                <a:t>, </a:t>
              </a:r>
              <a:r>
                <a:rPr lang="en-US" b="1" dirty="0" err="1"/>
                <a:t>TINH_Ten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19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D021-398C-4214-A53A-C4DF469F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5E55-E47C-4F8E-8F37-54D0ABAA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2812" cy="4351338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FF0000"/>
                </a:solidFill>
              </a:rPr>
              <a:t>Mô hình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vi-VN" dirty="0">
                <a:solidFill>
                  <a:srgbClr val="FF0000"/>
                </a:solidFill>
              </a:rPr>
              <a:t>ữ liệu</a:t>
            </a:r>
            <a:r>
              <a:rPr lang="en-US" dirty="0"/>
              <a:t> (data model)</a:t>
            </a:r>
            <a:r>
              <a:rPr lang="vi-VN" dirty="0"/>
              <a:t> là một mô hình trừu tượng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vi-VN" dirty="0">
                <a:solidFill>
                  <a:srgbClr val="00B050"/>
                </a:solidFill>
              </a:rPr>
              <a:t>tổ chức</a:t>
            </a:r>
            <a:r>
              <a:rPr lang="vi-VN" dirty="0"/>
              <a:t> dữ liệu, </a:t>
            </a:r>
            <a:r>
              <a:rPr lang="vi-VN" dirty="0">
                <a:solidFill>
                  <a:srgbClr val="00B050"/>
                </a:solidFill>
              </a:rPr>
              <a:t>ngữ nghĩa</a:t>
            </a:r>
            <a:r>
              <a:rPr lang="vi-VN" dirty="0"/>
              <a:t> dữ liệu và các </a:t>
            </a:r>
            <a:r>
              <a:rPr lang="vi-VN" dirty="0">
                <a:solidFill>
                  <a:srgbClr val="00B050"/>
                </a:solidFill>
              </a:rPr>
              <a:t>ràng buộc </a:t>
            </a:r>
            <a:r>
              <a:rPr lang="en-US" dirty="0" err="1">
                <a:solidFill>
                  <a:srgbClr val="00B050"/>
                </a:solidFill>
              </a:rPr>
              <a:t>toàn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vẹn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vi-VN" dirty="0"/>
              <a:t> dữ liệu. 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</a:t>
            </a:r>
            <a:r>
              <a:rPr lang="vi-VN" dirty="0"/>
              <a:t>hấn mạnh vào </a:t>
            </a:r>
            <a:r>
              <a:rPr lang="vi-VN" dirty="0">
                <a:solidFill>
                  <a:srgbClr val="00B050"/>
                </a:solidFill>
              </a:rPr>
              <a:t>dữ liệu nào là cần thiết</a:t>
            </a:r>
            <a:r>
              <a:rPr lang="vi-VN" dirty="0"/>
              <a:t> và </a:t>
            </a:r>
            <a:r>
              <a:rPr lang="vi-VN" dirty="0">
                <a:solidFill>
                  <a:srgbClr val="00B050"/>
                </a:solidFill>
              </a:rPr>
              <a:t>được tổ chức như thế nào</a:t>
            </a:r>
            <a:r>
              <a:rPr lang="vi-VN" dirty="0"/>
              <a:t> thay vì các hoạt động sẽ được thực hiện trên dữ liệu.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B654-DEE3-40B8-8389-438D9E5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DDB87-B4BA-4EB0-A888-3A8FB7CD062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CC2C2E6-65EC-4D41-A91F-899B3FA28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48678"/>
              </p:ext>
            </p:extLst>
          </p:nvPr>
        </p:nvGraphicFramePr>
        <p:xfrm>
          <a:off x="2581835" y="4064046"/>
          <a:ext cx="7375268" cy="248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95880" imgH="2057400" progId="Paint.Picture.1">
                  <p:embed/>
                </p:oleObj>
              </mc:Choice>
              <mc:Fallback>
                <p:oleObj name="Bitmap Image" r:id="rId2" imgW="6095880" imgH="20574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1835" y="4064046"/>
                        <a:ext cx="7375268" cy="2489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61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5FE9-30BF-462D-8D5A-2C0E056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E8CD-38FC-4F1B-88B1-8F1B379F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mạnh</a:t>
            </a:r>
            <a:r>
              <a:rPr lang="en-US" dirty="0"/>
              <a:t> (1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1, 1)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2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gắn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(1, 1)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Thực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thể</a:t>
            </a:r>
            <a:r>
              <a:rPr lang="en-US" dirty="0">
                <a:solidFill>
                  <a:srgbClr val="00B050"/>
                </a:solidFill>
              </a:rPr>
              <a:t> 2 </a:t>
            </a:r>
            <a:r>
              <a:rPr lang="en-US" dirty="0" err="1">
                <a:solidFill>
                  <a:srgbClr val="00B050"/>
                </a:solidFill>
              </a:rPr>
              <a:t>chuyển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>
                <a:solidFill>
                  <a:srgbClr val="0070C0"/>
                </a:solidFill>
              </a:rPr>
              <a:t>Chuyển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thuộc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tính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khoá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của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2 </a:t>
            </a:r>
            <a:r>
              <a:rPr lang="en-US" i="1" dirty="0" err="1">
                <a:solidFill>
                  <a:srgbClr val="0070C0"/>
                </a:solidFill>
              </a:rPr>
              <a:t>về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làm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khóa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ngoại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cho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quan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hệ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tạo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thành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từ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thực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thể</a:t>
            </a:r>
            <a:r>
              <a:rPr lang="en-US" i="1" dirty="0">
                <a:solidFill>
                  <a:srgbClr val="0070C0"/>
                </a:solidFill>
              </a:rPr>
              <a:t> 1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0B20B-861E-4DEC-A5FA-DD052178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3655D-CEF9-4CAC-A105-46BFA1178B00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B1BE11-5786-49F0-8FA1-61132A51936E}"/>
              </a:ext>
            </a:extLst>
          </p:cNvPr>
          <p:cNvGrpSpPr/>
          <p:nvPr/>
        </p:nvGrpSpPr>
        <p:grpSpPr>
          <a:xfrm>
            <a:off x="209846" y="4761958"/>
            <a:ext cx="11790369" cy="1147866"/>
            <a:chOff x="209846" y="4761958"/>
            <a:chExt cx="11790369" cy="11478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08DA21-C62D-4B7F-B47C-A8B74BA11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46" y="4761958"/>
              <a:ext cx="5617213" cy="114786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7465C3-296A-4001-B710-3D28443AE26C}"/>
                </a:ext>
              </a:extLst>
            </p:cNvPr>
            <p:cNvSpPr txBox="1"/>
            <p:nvPr/>
          </p:nvSpPr>
          <p:spPr>
            <a:xfrm>
              <a:off x="6096000" y="5074281"/>
              <a:ext cx="5904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THUEBAO_DIENTHOAI (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TB_SoThueBao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CD_CMND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CONGDAN (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CD_CMND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CD_HoTen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CD_NgaySinh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CD_GioiTinh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752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5FE9-30BF-462D-8D5A-2C0E056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E8CD-38FC-4F1B-88B1-8F1B379F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0B20B-861E-4DEC-A5FA-DD052178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3655D-CEF9-4CAC-A105-46BFA1178B00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D4719-CE9A-46BF-BE62-DF179BDE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95" y="2455146"/>
            <a:ext cx="7795010" cy="15556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76C53F-1E48-4E56-A643-5DD4D2E4B9B1}"/>
              </a:ext>
            </a:extLst>
          </p:cNvPr>
          <p:cNvSpPr txBox="1"/>
          <p:nvPr/>
        </p:nvSpPr>
        <p:spPr>
          <a:xfrm>
            <a:off x="2052918" y="5039506"/>
            <a:ext cx="8086164" cy="584775"/>
          </a:xfrm>
          <a:prstGeom prst="rect">
            <a:avLst/>
          </a:pr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ð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SINH_VIEN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SV_MSSV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SV_HoTen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SV_NgaySinh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SV_GioiTinh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TK_TenNguoiDung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ð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TAIKHOAN_MAYTINH 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TK_TenNguoiDung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TK_MatKhau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SV_MSSV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F40F4B6-9A92-4344-884F-A26A25B74043}"/>
              </a:ext>
            </a:extLst>
          </p:cNvPr>
          <p:cNvSpPr/>
          <p:nvPr/>
        </p:nvSpPr>
        <p:spPr>
          <a:xfrm>
            <a:off x="10019014" y="2997247"/>
            <a:ext cx="2088777" cy="2008094"/>
          </a:xfrm>
          <a:prstGeom prst="cloudCallout">
            <a:avLst>
              <a:gd name="adj1" fmla="val -236284"/>
              <a:gd name="adj2" fmla="val 54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07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EAF3-B223-4A56-B617-DF94E406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7228-CEA9-40D4-A9BC-FE59C687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yếu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1 </a:t>
            </a:r>
            <a:r>
              <a:rPr lang="en-US" dirty="0" err="1">
                <a:solidFill>
                  <a:srgbClr val="00B050"/>
                </a:solidFill>
              </a:rPr>
              <a:t>bản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là</a:t>
            </a:r>
            <a:r>
              <a:rPr lang="en-US" dirty="0">
                <a:solidFill>
                  <a:srgbClr val="00B050"/>
                </a:solidFill>
              </a:rPr>
              <a:t> 0, 1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en-US" i="1" dirty="0"/>
              <a:t>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quy</a:t>
            </a:r>
            <a:r>
              <a:rPr lang="en-US" i="1" dirty="0"/>
              <a:t> </a:t>
            </a:r>
            <a:r>
              <a:rPr lang="en-US" i="1" dirty="0" err="1"/>
              <a:t>tắc</a:t>
            </a:r>
            <a:r>
              <a:rPr lang="en-US" i="1" dirty="0"/>
              <a:t> 4</a:t>
            </a:r>
            <a:r>
              <a:rPr lang="vi-VN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Hoặc </a:t>
            </a:r>
            <a:r>
              <a:rPr lang="vi-VN" dirty="0">
                <a:solidFill>
                  <a:srgbClr val="FF0000"/>
                </a:solidFill>
              </a:rPr>
              <a:t>tạo quan hệ mới</a:t>
            </a:r>
            <a:r>
              <a:rPr lang="en-US" dirty="0"/>
              <a:t> (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)</a:t>
            </a:r>
            <a:r>
              <a:rPr lang="vi-VN" dirty="0"/>
              <a:t> </a:t>
            </a:r>
            <a:r>
              <a:rPr lang="vi-VN" dirty="0">
                <a:solidFill>
                  <a:srgbClr val="00B050"/>
                </a:solidFill>
              </a:rPr>
              <a:t>gồm 2 thuộc tính là 2 </a:t>
            </a:r>
            <a:r>
              <a:rPr lang="en-US" dirty="0" err="1">
                <a:solidFill>
                  <a:srgbClr val="00B050"/>
                </a:solidFill>
              </a:rPr>
              <a:t>thuộc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tính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khóa của 2 thực thể tương ứng</a:t>
            </a:r>
            <a:r>
              <a:rPr lang="vi-VN" dirty="0"/>
              <a:t>. </a:t>
            </a:r>
            <a:r>
              <a:rPr lang="vi-VN" dirty="0">
                <a:solidFill>
                  <a:srgbClr val="0070C0"/>
                </a:solidFill>
              </a:rPr>
              <a:t>Khóa </a:t>
            </a:r>
            <a:r>
              <a:rPr lang="en-US" dirty="0" err="1">
                <a:solidFill>
                  <a:srgbClr val="0070C0"/>
                </a:solidFill>
              </a:rPr>
              <a:t>chính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vi-VN" dirty="0">
                <a:solidFill>
                  <a:srgbClr val="0070C0"/>
                </a:solidFill>
              </a:rPr>
              <a:t>của quan hệ mới là 2 thuộc tính này</a:t>
            </a:r>
            <a:r>
              <a:rPr lang="vi-VN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DA55B-ED63-4E6C-ABA3-F4C1485D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90C1D-0B93-4A25-9141-32E75D52A56F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E0945-5B97-4168-B5CE-26E74DA3B27B}"/>
              </a:ext>
            </a:extLst>
          </p:cNvPr>
          <p:cNvGrpSpPr/>
          <p:nvPr/>
        </p:nvGrpSpPr>
        <p:grpSpPr>
          <a:xfrm>
            <a:off x="1209998" y="4806924"/>
            <a:ext cx="10551697" cy="973155"/>
            <a:chOff x="654186" y="4892767"/>
            <a:chExt cx="10551697" cy="9731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9B6385-E7F5-47A5-822C-F530F8FE5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186" y="4892767"/>
              <a:ext cx="5934874" cy="9731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B670E5-59FD-4F67-A9DF-F81E45AE5DED}"/>
                </a:ext>
              </a:extLst>
            </p:cNvPr>
            <p:cNvSpPr txBox="1"/>
            <p:nvPr/>
          </p:nvSpPr>
          <p:spPr>
            <a:xfrm>
              <a:off x="7602072" y="5010012"/>
              <a:ext cx="36038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KHOA (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KHOA_Ma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KHOA_Ten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BO_MON (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BM_Ma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BM_Ten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BAO_GOM (</a:t>
              </a:r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KHOA_Ma</a:t>
              </a:r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BM_Ma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3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9EB1-0B9C-43AC-B35F-B742CFCA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FC05-65D0-414E-B6F2-58A19CD7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vi-VN" dirty="0"/>
              <a:t>iên kết có </a:t>
            </a:r>
            <a:r>
              <a:rPr lang="vi-VN" dirty="0">
                <a:solidFill>
                  <a:srgbClr val="00B050"/>
                </a:solidFill>
              </a:rPr>
              <a:t>hai bản số đều thuộc dạng </a:t>
            </a:r>
            <a:r>
              <a:rPr lang="en-US" dirty="0">
                <a:solidFill>
                  <a:srgbClr val="00B050"/>
                </a:solidFill>
              </a:rPr>
              <a:t>(1, n) </a:t>
            </a:r>
            <a:r>
              <a:rPr lang="en-US" dirty="0" err="1">
                <a:solidFill>
                  <a:srgbClr val="00B050"/>
                </a:solidFill>
              </a:rPr>
              <a:t>hoặc</a:t>
            </a:r>
            <a:r>
              <a:rPr lang="en-US" dirty="0">
                <a:solidFill>
                  <a:srgbClr val="00B050"/>
                </a:solidFill>
              </a:rPr>
              <a:t> (0, n)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/>
              <a:t>2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thể</a:t>
            </a:r>
            <a:r>
              <a:rPr lang="en-US" i="1" dirty="0"/>
              <a:t> </a:t>
            </a:r>
            <a:r>
              <a:rPr lang="en-US" i="1" dirty="0" err="1"/>
              <a:t>chuyển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2 </a:t>
            </a:r>
            <a:r>
              <a:rPr lang="vi-VN" i="1" dirty="0"/>
              <a:t>quan hệ </a:t>
            </a:r>
            <a:r>
              <a:rPr lang="en-US" i="1" dirty="0" err="1"/>
              <a:t>theo</a:t>
            </a:r>
            <a:r>
              <a:rPr lang="en-US" i="1" dirty="0"/>
              <a:t> </a:t>
            </a:r>
            <a:r>
              <a:rPr lang="en-US" i="1" dirty="0" err="1"/>
              <a:t>quy</a:t>
            </a:r>
            <a:r>
              <a:rPr lang="en-US" i="1" dirty="0"/>
              <a:t> </a:t>
            </a:r>
            <a:r>
              <a:rPr lang="en-US" i="1" dirty="0" err="1"/>
              <a:t>tắc</a:t>
            </a:r>
            <a:r>
              <a:rPr lang="en-US" i="1" dirty="0"/>
              <a:t> 1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mới gồm 2 thuộc tính khóa</a:t>
            </a:r>
            <a:r>
              <a:rPr lang="vi-VN" dirty="0"/>
              <a:t> của hai thực thể tương ứng.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i="1" dirty="0">
                <a:solidFill>
                  <a:srgbClr val="0070C0"/>
                </a:solidFill>
              </a:rPr>
              <a:t>Khóa chính của quan hệ mới là tổ hợp hai thuộc tính khóa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AD8F3-E6FB-49A0-BE6F-90344C8B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F9364-67F1-4019-9A2A-355EC07892D9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DECC6-2076-4C6F-93E6-760F25711FD3}"/>
              </a:ext>
            </a:extLst>
          </p:cNvPr>
          <p:cNvGrpSpPr/>
          <p:nvPr/>
        </p:nvGrpSpPr>
        <p:grpSpPr>
          <a:xfrm>
            <a:off x="957544" y="4560243"/>
            <a:ext cx="11150247" cy="1986757"/>
            <a:chOff x="957544" y="4560243"/>
            <a:chExt cx="11150247" cy="19867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0BB7DA-833C-4723-999D-9C7CAC59E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544" y="4560243"/>
              <a:ext cx="2807633" cy="198675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4EB0F6-ED4E-4C61-A210-E58641287422}"/>
                </a:ext>
              </a:extLst>
            </p:cNvPr>
            <p:cNvSpPr txBox="1"/>
            <p:nvPr/>
          </p:nvSpPr>
          <p:spPr>
            <a:xfrm>
              <a:off x="4084379" y="5292011"/>
              <a:ext cx="8023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HOC_PHAN (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HP_MaHP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HP_TenHP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HP_SoTC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HP_SoTC_LyThuyet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HP_SoTC_ThucHanh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ð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CO_MON_TIEN_QUYET (</a:t>
              </a:r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HP_MaHP</a:t>
              </a:r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HP_MaHP_TienQuyet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717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81E4-53C5-4D41-98CF-A433BBCD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560B-4F61-4846-9409-04CCB9FF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E-R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TKB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‘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E-R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sang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5E97B-3E18-446C-A9D6-853080E9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6D14C-D6D4-4161-925F-A83ECD1E5B3B}"/>
              </a:ext>
            </a:extLst>
          </p:cNvPr>
          <p:cNvSpPr txBox="1"/>
          <p:nvPr/>
        </p:nvSpPr>
        <p:spPr>
          <a:xfrm>
            <a:off x="5235389" y="107577"/>
            <a:ext cx="687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F6C30B5-38FF-4FBA-BD1D-136B5A304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76830"/>
              </p:ext>
            </p:extLst>
          </p:nvPr>
        </p:nvGraphicFramePr>
        <p:xfrm>
          <a:off x="838200" y="2293015"/>
          <a:ext cx="10515600" cy="341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294560" imgH="3345120" progId="Paint.Picture.1">
                  <p:embed/>
                </p:oleObj>
              </mc:Choice>
              <mc:Fallback>
                <p:oleObj name="Bitmap Image" r:id="rId2" imgW="10294560" imgH="33451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293015"/>
                        <a:ext cx="10515600" cy="3416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309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81BD-059E-4F08-81EE-16DDC36E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6B52-BB8D-4442-A90C-65213C18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E112B-052D-4C7B-9B82-040CCF6F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F09D2-F063-42A7-9071-E9FE24478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724"/>
            <a:ext cx="12192000" cy="52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44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9B3-4A07-4149-A511-A7E75256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5D25-0237-4694-8D03-A9F15E8E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CSDL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ở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Lựa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chọn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quản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trị</a:t>
            </a:r>
            <a:r>
              <a:rPr lang="en-US" dirty="0">
                <a:solidFill>
                  <a:srgbClr val="00B050"/>
                </a:solidFill>
              </a:rPr>
              <a:t> CSDL </a:t>
            </a:r>
            <a:r>
              <a:rPr lang="en-US" dirty="0" err="1">
                <a:solidFill>
                  <a:srgbClr val="00B050"/>
                </a:solidFill>
              </a:rPr>
              <a:t>phù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6BF84-D723-4907-8822-1A63542D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2C973-B888-4644-A509-122550CB6CD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3778-0241-4C56-8345-08FB44192B17}"/>
              </a:ext>
            </a:extLst>
          </p:cNvPr>
          <p:cNvSpPr txBox="1"/>
          <p:nvPr/>
        </p:nvSpPr>
        <p:spPr>
          <a:xfrm>
            <a:off x="1605218" y="6369635"/>
            <a:ext cx="898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Chi </a:t>
            </a:r>
            <a:r>
              <a:rPr lang="en-US" sz="1600" dirty="0" err="1">
                <a:solidFill>
                  <a:srgbClr val="FF0000"/>
                </a:solidFill>
              </a:rPr>
              <a:t>tiết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xem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tại</a:t>
            </a:r>
            <a:r>
              <a:rPr lang="en-US" sz="1600" dirty="0">
                <a:solidFill>
                  <a:srgbClr val="FF0000"/>
                </a:solidFill>
              </a:rPr>
              <a:t> https://en.wikipedia.org/wiki/Comparison_of_relational_database_management_systems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803A336-1571-4216-BCE3-8DBC5F450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232029"/>
              </p:ext>
            </p:extLst>
          </p:nvPr>
        </p:nvGraphicFramePr>
        <p:xfrm>
          <a:off x="2238282" y="3672563"/>
          <a:ext cx="7715435" cy="2697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45920" imgH="3406320" progId="Paint.Picture.1">
                  <p:embed/>
                </p:oleObj>
              </mc:Choice>
              <mc:Fallback>
                <p:oleObj name="Bitmap Image" r:id="rId2" imgW="9745920" imgH="34063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38282" y="3672563"/>
                        <a:ext cx="7715435" cy="2697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186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685F-4DD1-4A01-8E82-EB759CFC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2285-B399-4CC3-90FD-BEDE17BB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3824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Chọn </a:t>
            </a:r>
            <a:r>
              <a:rPr lang="vi-VN" dirty="0">
                <a:solidFill>
                  <a:srgbClr val="FF0000"/>
                </a:solidFill>
              </a:rPr>
              <a:t>định dạng lưu trữ </a:t>
            </a:r>
            <a:r>
              <a:rPr lang="vi-VN" dirty="0"/>
              <a:t>cho </a:t>
            </a:r>
            <a:r>
              <a:rPr lang="vi-VN" dirty="0">
                <a:solidFill>
                  <a:srgbClr val="00B050"/>
                </a:solidFill>
              </a:rPr>
              <a:t>mỗi thuộc tính</a:t>
            </a:r>
            <a:r>
              <a:rPr lang="vi-VN" dirty="0"/>
              <a:t> của mô hình cơ sở dữ liệu </a:t>
            </a:r>
            <a:r>
              <a:rPr lang="en-US" dirty="0" err="1"/>
              <a:t>vật</a:t>
            </a:r>
            <a:r>
              <a:rPr lang="vi-VN" dirty="0"/>
              <a:t> lý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k</a:t>
            </a:r>
            <a:r>
              <a:rPr lang="vi-VN" dirty="0"/>
              <a:t>hông gian lưu trữ dữ liệu tối thiểu, tối đa, chiều dài, số lượng chữ số thập phân, giá trị tối thiểu, giá trị tối đa </a:t>
            </a:r>
            <a:r>
              <a:rPr lang="en-US" dirty="0"/>
              <a:t>..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DA2C-C43C-4B2D-9BC6-9F96455A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BA5C-266F-4CA5-8017-487912E20D97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EC621-ABEE-449F-8622-DF3D9268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53" y="2012015"/>
            <a:ext cx="7180730" cy="40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61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419C-B285-4206-96D1-46AA1CE8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640-A210-45B2-80BB-C5200B1C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Dữ liệu thường trực</a:t>
            </a:r>
            <a:r>
              <a:rPr lang="vi-VN" dirty="0"/>
              <a:t> (dữ liệu cơ sở, dữ liệu danh mục)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gốc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tạm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thời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959F4-37F9-4E83-B9A0-7BDD34CF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F803-5922-47DC-A698-84553E272A7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88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6ABA-834D-4475-9731-48B86FE0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3A1B-150E-4AFF-A75C-E5F639EA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trực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Dữ liệu này thường </a:t>
            </a:r>
            <a:r>
              <a:rPr lang="vi-VN" dirty="0">
                <a:solidFill>
                  <a:srgbClr val="00B050"/>
                </a:solidFill>
              </a:rPr>
              <a:t>không biến đổi hay nói cách khác là rất ít biến đổi</a:t>
            </a:r>
            <a:r>
              <a:rPr lang="vi-VN" dirty="0"/>
              <a:t> theo thời gian.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Trong hệ thống thông tin chúng </a:t>
            </a:r>
            <a:r>
              <a:rPr lang="vi-VN" dirty="0">
                <a:solidFill>
                  <a:srgbClr val="00B050"/>
                </a:solidFill>
              </a:rPr>
              <a:t>tồn tại vĩnh cửu và không thay đổi giá trị</a:t>
            </a:r>
            <a:r>
              <a:rPr lang="vi-VN" dirty="0"/>
              <a:t>.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Loại dữ liệu này </a:t>
            </a:r>
            <a:r>
              <a:rPr lang="vi-VN" dirty="0">
                <a:solidFill>
                  <a:srgbClr val="0070C0"/>
                </a:solidFill>
              </a:rPr>
              <a:t>chỉ có thể bổ sung</a:t>
            </a:r>
            <a:r>
              <a:rPr lang="vi-VN" dirty="0"/>
              <a:t> (thêm bộ hay thêm thuộc tính</a:t>
            </a:r>
            <a:r>
              <a:rPr lang="en-US" dirty="0"/>
              <a:t>)</a:t>
            </a:r>
            <a:r>
              <a:rPr lang="vi-VN" dirty="0"/>
              <a:t>, </a:t>
            </a:r>
            <a:r>
              <a:rPr lang="vi-VN" dirty="0">
                <a:solidFill>
                  <a:srgbClr val="FF0000"/>
                </a:solidFill>
              </a:rPr>
              <a:t>không nên thay đổi giá trị, đặc biệt là không được xóa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hệ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quản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đào</a:t>
            </a:r>
            <a:r>
              <a:rPr lang="en-US" i="1" dirty="0"/>
              <a:t> </a:t>
            </a:r>
            <a:r>
              <a:rPr lang="en-US" i="1" dirty="0" err="1"/>
              <a:t>tạo</a:t>
            </a:r>
            <a:r>
              <a:rPr lang="en-US" i="1" dirty="0"/>
              <a:t>,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thường</a:t>
            </a:r>
            <a:r>
              <a:rPr lang="en-US" i="1" dirty="0"/>
              <a:t> </a:t>
            </a:r>
            <a:r>
              <a:rPr lang="en-US" i="1" dirty="0" err="1"/>
              <a:t>trực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?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nào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còn</a:t>
            </a:r>
            <a:r>
              <a:rPr lang="en-US" i="1" dirty="0"/>
              <a:t> </a:t>
            </a:r>
            <a:r>
              <a:rPr lang="en-US" i="1" dirty="0" err="1"/>
              <a:t>giảng</a:t>
            </a:r>
            <a:r>
              <a:rPr lang="en-US" i="1" dirty="0"/>
              <a:t> </a:t>
            </a:r>
            <a:r>
              <a:rPr lang="en-US" i="1" dirty="0" err="1"/>
              <a:t>dạy</a:t>
            </a:r>
            <a:r>
              <a:rPr lang="en-US" i="1" dirty="0"/>
              <a:t> </a:t>
            </a:r>
            <a:r>
              <a:rPr lang="en-US" i="1" dirty="0" err="1"/>
              <a:t>nữa</a:t>
            </a:r>
            <a:r>
              <a:rPr lang="en-US" i="1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xóa</a:t>
            </a:r>
            <a:r>
              <a:rPr lang="en-US" i="1" dirty="0"/>
              <a:t> </a:t>
            </a:r>
            <a:r>
              <a:rPr lang="en-US" i="1" dirty="0" err="1"/>
              <a:t>không</a:t>
            </a:r>
            <a:r>
              <a:rPr lang="en-US" i="1" dirty="0"/>
              <a:t>?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i="1" dirty="0" err="1"/>
              <a:t>sao</a:t>
            </a:r>
            <a:r>
              <a:rPr lang="en-US" i="1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2D36-75C8-47B7-A09D-5A728655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341B1-5C3A-42B5-B54E-2FB3C8845CB5}"/>
              </a:ext>
            </a:extLst>
          </p:cNvPr>
          <p:cNvSpPr txBox="1"/>
          <p:nvPr/>
        </p:nvSpPr>
        <p:spPr>
          <a:xfrm>
            <a:off x="5280213" y="107577"/>
            <a:ext cx="682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D021-398C-4214-A53A-C4DF469F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700" err="1"/>
              <a:t>Các</a:t>
            </a:r>
            <a:r>
              <a:rPr lang="en-US" sz="3700"/>
              <a:t> </a:t>
            </a:r>
            <a:r>
              <a:rPr lang="en-US" sz="3700" err="1"/>
              <a:t>mức</a:t>
            </a:r>
            <a:r>
              <a:rPr lang="en-US" sz="3700"/>
              <a:t> </a:t>
            </a:r>
            <a:r>
              <a:rPr lang="en-US" sz="3700" err="1"/>
              <a:t>trừu</a:t>
            </a:r>
            <a:r>
              <a:rPr lang="en-US" sz="3700"/>
              <a:t> </a:t>
            </a:r>
            <a:r>
              <a:rPr lang="en-US" sz="3700" err="1"/>
              <a:t>tượng</a:t>
            </a:r>
            <a:r>
              <a:rPr lang="en-US" sz="3700"/>
              <a:t> </a:t>
            </a:r>
            <a:r>
              <a:rPr lang="en-US" sz="3700" err="1"/>
              <a:t>của</a:t>
            </a:r>
            <a:r>
              <a:rPr lang="en-US" sz="3700"/>
              <a:t> </a:t>
            </a:r>
            <a:r>
              <a:rPr lang="en-US" sz="3700" err="1"/>
              <a:t>mô</a:t>
            </a:r>
            <a:r>
              <a:rPr lang="en-US" sz="3700"/>
              <a:t> </a:t>
            </a:r>
            <a:r>
              <a:rPr lang="en-US" sz="3700" err="1"/>
              <a:t>hình</a:t>
            </a:r>
            <a:r>
              <a:rPr lang="en-US" sz="3700"/>
              <a:t> </a:t>
            </a:r>
            <a:r>
              <a:rPr lang="en-US" sz="3700" err="1"/>
              <a:t>dữ</a:t>
            </a:r>
            <a:r>
              <a:rPr lang="en-US" sz="3700"/>
              <a:t> </a:t>
            </a:r>
            <a:r>
              <a:rPr lang="en-US" sz="3700" err="1"/>
              <a:t>liệu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5E55-E47C-4F8E-8F37-54D0ABAA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707532" cy="407894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trừu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CDM</a:t>
            </a:r>
            <a:r>
              <a:rPr lang="en-US" sz="2000" dirty="0"/>
              <a:t> - Conceptual Data Model),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LDM</a:t>
            </a:r>
            <a:r>
              <a:rPr lang="en-US" sz="2000" dirty="0"/>
              <a:t> – Logical Data Model)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0000"/>
                </a:solidFill>
              </a:rPr>
              <a:t>PDM</a:t>
            </a:r>
            <a:r>
              <a:rPr lang="en-US" sz="2000" dirty="0"/>
              <a:t> – Physical Data Model)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mục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đích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cụ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thể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khác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nhau</a:t>
            </a:r>
            <a:r>
              <a:rPr lang="en-US" sz="2000" dirty="0"/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nceptual data modeling in ARIS using ER models [Motivation]">
            <a:extLst>
              <a:ext uri="{FF2B5EF4-FFF2-40B4-BE49-F238E27FC236}">
                <a16:creationId xmlns:a16="http://schemas.microsoft.com/office/drawing/2014/main" id="{E28059A4-90A1-405C-BB13-E023CCB5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899972"/>
            <a:ext cx="6019331" cy="30548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AB654-DEE3-40B8-8389-438D9E51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C7D82-3812-4672-A751-28F55F2B5216}"/>
              </a:ext>
            </a:extLst>
          </p:cNvPr>
          <p:cNvSpPr txBox="1"/>
          <p:nvPr/>
        </p:nvSpPr>
        <p:spPr>
          <a:xfrm>
            <a:off x="1228165" y="73121"/>
            <a:ext cx="327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09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9B1A-E085-40BC-BA52-405A5FCB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0FB1-8227-40AB-8F1F-309883F0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gốc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30000"/>
              </a:lnSpc>
              <a:spcBef>
                <a:spcPts val="600"/>
              </a:spcBef>
            </a:pPr>
            <a:r>
              <a:rPr lang="vi-VN" dirty="0"/>
              <a:t>Dữ liệu lịch sử lưu những giá trị </a:t>
            </a:r>
            <a:r>
              <a:rPr lang="vi-VN" dirty="0">
                <a:solidFill>
                  <a:srgbClr val="00B050"/>
                </a:solidFill>
              </a:rPr>
              <a:t>xảy ra theo thời gian, không gian</a:t>
            </a:r>
            <a:r>
              <a:rPr lang="vi-VN" dirty="0"/>
              <a:t>. </a:t>
            </a:r>
          </a:p>
          <a:p>
            <a:pPr lvl="1" algn="just">
              <a:lnSpc>
                <a:spcPct val="130000"/>
              </a:lnSpc>
              <a:spcBef>
                <a:spcPts val="600"/>
              </a:spcBef>
            </a:pPr>
            <a:r>
              <a:rPr lang="vi-VN" dirty="0"/>
              <a:t>Dữ liệu này </a:t>
            </a:r>
            <a:r>
              <a:rPr lang="vi-VN" dirty="0">
                <a:solidFill>
                  <a:srgbClr val="00B050"/>
                </a:solidFill>
              </a:rPr>
              <a:t>phát sinh với tốc độ nhanh</a:t>
            </a:r>
            <a:r>
              <a:rPr lang="vi-VN" dirty="0"/>
              <a:t> nên phải có cách thức lưu trữ hoặc xử lý thích hợp. </a:t>
            </a:r>
          </a:p>
          <a:p>
            <a:pPr lvl="1" algn="just">
              <a:lnSpc>
                <a:spcPct val="130000"/>
              </a:lnSpc>
              <a:spcBef>
                <a:spcPts val="600"/>
              </a:spcBef>
            </a:pPr>
            <a:r>
              <a:rPr lang="vi-VN" dirty="0">
                <a:solidFill>
                  <a:srgbClr val="0070C0"/>
                </a:solidFill>
              </a:rPr>
              <a:t>Cách thức lưu trữ</a:t>
            </a:r>
          </a:p>
          <a:p>
            <a:pPr lvl="2" algn="just">
              <a:lnSpc>
                <a:spcPct val="130000"/>
              </a:lnSpc>
              <a:spcBef>
                <a:spcPts val="600"/>
              </a:spcBef>
            </a:pPr>
            <a:r>
              <a:rPr lang="vi-VN" dirty="0"/>
              <a:t>Tổ chức tập trung hay phân tán</a:t>
            </a:r>
            <a:r>
              <a:rPr lang="en-US" dirty="0"/>
              <a:t>?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7EB0B-3218-4FF9-BABC-4087B613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CD948-4EF0-4059-AA8B-87E538C2052E}"/>
              </a:ext>
            </a:extLst>
          </p:cNvPr>
          <p:cNvSpPr txBox="1"/>
          <p:nvPr/>
        </p:nvSpPr>
        <p:spPr>
          <a:xfrm>
            <a:off x="5280213" y="107577"/>
            <a:ext cx="682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2050" name="Picture 2" descr="University enterprise systems showing the integration of some of the... |  Download Scientific Diagram">
            <a:extLst>
              <a:ext uri="{FF2B5EF4-FFF2-40B4-BE49-F238E27FC236}">
                <a16:creationId xmlns:a16="http://schemas.microsoft.com/office/drawing/2014/main" id="{82B8D8D7-3387-41E0-B68E-BEA1C7480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85" y="1616363"/>
            <a:ext cx="3551985" cy="238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Distributed Database? {Features, Benefits &amp;amp; Drawbacks}">
            <a:extLst>
              <a:ext uri="{FF2B5EF4-FFF2-40B4-BE49-F238E27FC236}">
                <a16:creationId xmlns:a16="http://schemas.microsoft.com/office/drawing/2014/main" id="{D593D92E-DA32-46A0-BECF-99A71121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585" y="4258180"/>
            <a:ext cx="3551985" cy="202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73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D2A8-1904-496A-B8A4-0A09567A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D64F-B95D-4F57-897E-3E6C78AA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thời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D6EC-E41E-42A1-8572-971CDE11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95A7A-9247-4770-AB94-F42450BD663E}"/>
              </a:ext>
            </a:extLst>
          </p:cNvPr>
          <p:cNvSpPr txBox="1"/>
          <p:nvPr/>
        </p:nvSpPr>
        <p:spPr>
          <a:xfrm>
            <a:off x="5280213" y="107577"/>
            <a:ext cx="682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6146" name="Picture 2" descr="Creating and Publishing Crystal Reports">
            <a:extLst>
              <a:ext uri="{FF2B5EF4-FFF2-40B4-BE49-F238E27FC236}">
                <a16:creationId xmlns:a16="http://schemas.microsoft.com/office/drawing/2014/main" id="{464F2AC9-5170-4A43-990E-D36F7146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41" y="2713223"/>
            <a:ext cx="5100918" cy="382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40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4B25-0CB3-43E4-9FEC-D2B2704B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C2FD04-5AF3-41CA-8B6D-0A9265E8C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376813"/>
              </p:ext>
            </p:extLst>
          </p:nvPr>
        </p:nvGraphicFramePr>
        <p:xfrm>
          <a:off x="304800" y="2020603"/>
          <a:ext cx="11519647" cy="390271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30331">
                  <a:extLst>
                    <a:ext uri="{9D8B030D-6E8A-4147-A177-3AD203B41FA5}">
                      <a16:colId xmlns:a16="http://schemas.microsoft.com/office/drawing/2014/main" val="744947456"/>
                    </a:ext>
                  </a:extLst>
                </a:gridCol>
                <a:gridCol w="1506161">
                  <a:extLst>
                    <a:ext uri="{9D8B030D-6E8A-4147-A177-3AD203B41FA5}">
                      <a16:colId xmlns:a16="http://schemas.microsoft.com/office/drawing/2014/main" val="1289621390"/>
                    </a:ext>
                  </a:extLst>
                </a:gridCol>
                <a:gridCol w="695151">
                  <a:extLst>
                    <a:ext uri="{9D8B030D-6E8A-4147-A177-3AD203B41FA5}">
                      <a16:colId xmlns:a16="http://schemas.microsoft.com/office/drawing/2014/main" val="1566816253"/>
                    </a:ext>
                  </a:extLst>
                </a:gridCol>
                <a:gridCol w="678599">
                  <a:extLst>
                    <a:ext uri="{9D8B030D-6E8A-4147-A177-3AD203B41FA5}">
                      <a16:colId xmlns:a16="http://schemas.microsoft.com/office/drawing/2014/main" val="2853873158"/>
                    </a:ext>
                  </a:extLst>
                </a:gridCol>
                <a:gridCol w="397229">
                  <a:extLst>
                    <a:ext uri="{9D8B030D-6E8A-4147-A177-3AD203B41FA5}">
                      <a16:colId xmlns:a16="http://schemas.microsoft.com/office/drawing/2014/main" val="2302757984"/>
                    </a:ext>
                  </a:extLst>
                </a:gridCol>
                <a:gridCol w="628947">
                  <a:extLst>
                    <a:ext uri="{9D8B030D-6E8A-4147-A177-3AD203B41FA5}">
                      <a16:colId xmlns:a16="http://schemas.microsoft.com/office/drawing/2014/main" val="796397597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702033671"/>
                    </a:ext>
                  </a:extLst>
                </a:gridCol>
                <a:gridCol w="595843">
                  <a:extLst>
                    <a:ext uri="{9D8B030D-6E8A-4147-A177-3AD203B41FA5}">
                      <a16:colId xmlns:a16="http://schemas.microsoft.com/office/drawing/2014/main" val="2284062484"/>
                    </a:ext>
                  </a:extLst>
                </a:gridCol>
                <a:gridCol w="645497">
                  <a:extLst>
                    <a:ext uri="{9D8B030D-6E8A-4147-A177-3AD203B41FA5}">
                      <a16:colId xmlns:a16="http://schemas.microsoft.com/office/drawing/2014/main" val="1415809650"/>
                    </a:ext>
                  </a:extLst>
                </a:gridCol>
                <a:gridCol w="662049">
                  <a:extLst>
                    <a:ext uri="{9D8B030D-6E8A-4147-A177-3AD203B41FA5}">
                      <a16:colId xmlns:a16="http://schemas.microsoft.com/office/drawing/2014/main" val="907759842"/>
                    </a:ext>
                  </a:extLst>
                </a:gridCol>
                <a:gridCol w="579293">
                  <a:extLst>
                    <a:ext uri="{9D8B030D-6E8A-4147-A177-3AD203B41FA5}">
                      <a16:colId xmlns:a16="http://schemas.microsoft.com/office/drawing/2014/main" val="2560445265"/>
                    </a:ext>
                  </a:extLst>
                </a:gridCol>
                <a:gridCol w="695151">
                  <a:extLst>
                    <a:ext uri="{9D8B030D-6E8A-4147-A177-3AD203B41FA5}">
                      <a16:colId xmlns:a16="http://schemas.microsoft.com/office/drawing/2014/main" val="2818979627"/>
                    </a:ext>
                  </a:extLst>
                </a:gridCol>
                <a:gridCol w="777907">
                  <a:extLst>
                    <a:ext uri="{9D8B030D-6E8A-4147-A177-3AD203B41FA5}">
                      <a16:colId xmlns:a16="http://schemas.microsoft.com/office/drawing/2014/main" val="922613348"/>
                    </a:ext>
                  </a:extLst>
                </a:gridCol>
                <a:gridCol w="794459">
                  <a:extLst>
                    <a:ext uri="{9D8B030D-6E8A-4147-A177-3AD203B41FA5}">
                      <a16:colId xmlns:a16="http://schemas.microsoft.com/office/drawing/2014/main" val="1601300183"/>
                    </a:ext>
                  </a:extLst>
                </a:gridCol>
                <a:gridCol w="1721327">
                  <a:extLst>
                    <a:ext uri="{9D8B030D-6E8A-4147-A177-3AD203B41FA5}">
                      <a16:colId xmlns:a16="http://schemas.microsoft.com/office/drawing/2014/main" val="1269261775"/>
                    </a:ext>
                  </a:extLst>
                </a:gridCol>
              </a:tblGrid>
              <a:tr h="9867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thước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lẻ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Miền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nhiên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 TV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RBTV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29580836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CD_STT</a:t>
                      </a:r>
                      <a:endParaRPr lang="en-US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[1, 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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số tự tăng dùng làm khóa chính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20324856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CD_CMND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chứng minh nhân dân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12546794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CD_HoTen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tên công dân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394411406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CD_GioiTinh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 tính, lưu nam hoặc nữ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2793555039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CD_NgaySinh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18 tuổi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sinh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300507042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CD_SoDienThoai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điện thoại di động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366578525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CD_TrinhDoVanHoa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[1, 12]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070" marR="52070" marT="9525" marB="0" anchor="ctr"/>
                </a:tc>
                <a:extLst>
                  <a:ext uri="{0D108BD9-81ED-4DB2-BD59-A6C34878D82A}">
                    <a16:rowId xmlns:a16="http://schemas.microsoft.com/office/drawing/2014/main" val="413824935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BED-9BFB-4E00-BAB6-710DEDBD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5AAB6-45F9-4EF2-910F-A40467BDD40C}"/>
              </a:ext>
            </a:extLst>
          </p:cNvPr>
          <p:cNvSpPr txBox="1"/>
          <p:nvPr/>
        </p:nvSpPr>
        <p:spPr>
          <a:xfrm>
            <a:off x="5280213" y="107577"/>
            <a:ext cx="682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2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C2D3D-55FD-45B5-8FB2-8AC88FE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Các mức trừu tượng của mô hình dữ liệu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A628-551D-42E4-BCA4-67D17184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145433"/>
            <a:ext cx="4559425" cy="4164657"/>
          </a:xfrm>
        </p:spPr>
        <p:txBody>
          <a:bodyPr anchor="ctr">
            <a:normAutofit/>
          </a:bodyPr>
          <a:lstStyle/>
          <a:p>
            <a:r>
              <a:rPr lang="vi-VN" sz="2000" dirty="0"/>
              <a:t>Mô hình </a:t>
            </a:r>
            <a:r>
              <a:rPr lang="en-US" sz="2000" dirty="0"/>
              <a:t>d</a:t>
            </a:r>
            <a:r>
              <a:rPr lang="vi-VN" sz="2000" dirty="0"/>
              <a:t>ữ liệu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mức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quan</a:t>
            </a:r>
            <a:r>
              <a:rPr lang="vi-VN" sz="2000" dirty="0">
                <a:solidFill>
                  <a:srgbClr val="FF0000"/>
                </a:solidFill>
              </a:rPr>
              <a:t> niệm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X</a:t>
            </a:r>
            <a:r>
              <a:rPr lang="vi-VN" sz="2000" dirty="0"/>
              <a:t>ác định </a:t>
            </a:r>
            <a:r>
              <a:rPr lang="vi-VN" sz="2000" b="1" dirty="0">
                <a:solidFill>
                  <a:srgbClr val="FF0000"/>
                </a:solidFill>
              </a:rPr>
              <a:t>NHỮNG GÌ</a:t>
            </a:r>
            <a:r>
              <a:rPr lang="vi-VN" sz="2000" dirty="0"/>
              <a:t> hệ thống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vi-VN" sz="2000" dirty="0"/>
              <a:t>. Mô hình này thường được tạo bởi </a:t>
            </a:r>
            <a:r>
              <a:rPr lang="en-US" sz="2000" dirty="0" err="1">
                <a:solidFill>
                  <a:srgbClr val="00B050"/>
                </a:solidFill>
              </a:rPr>
              <a:t>chuyên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gia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lĩnh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vực</a:t>
            </a:r>
            <a:r>
              <a:rPr lang="en-US" sz="2000" dirty="0"/>
              <a:t> </a:t>
            </a:r>
            <a:r>
              <a:rPr lang="vi-VN" sz="2000" dirty="0"/>
              <a:t>và </a:t>
            </a:r>
            <a:r>
              <a:rPr lang="en-US" sz="2000" dirty="0">
                <a:solidFill>
                  <a:srgbClr val="00B050"/>
                </a:solidFill>
              </a:rPr>
              <a:t>k</a:t>
            </a:r>
            <a:r>
              <a:rPr lang="vi-VN" sz="2000" dirty="0">
                <a:solidFill>
                  <a:srgbClr val="00B050"/>
                </a:solidFill>
              </a:rPr>
              <a:t>iến trúc sư dữ liệu</a:t>
            </a:r>
            <a:r>
              <a:rPr lang="en-US" sz="2000" dirty="0"/>
              <a:t> (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,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)</a:t>
            </a:r>
            <a:r>
              <a:rPr lang="vi-VN" sz="2000" dirty="0"/>
              <a:t>. </a:t>
            </a:r>
            <a:endParaRPr lang="en-US" sz="2000" dirty="0"/>
          </a:p>
          <a:p>
            <a:pPr lvl="1"/>
            <a:r>
              <a:rPr lang="vi-VN" sz="2000" dirty="0"/>
              <a:t>Mục </a:t>
            </a:r>
            <a:r>
              <a:rPr lang="en-US" sz="2000" dirty="0" err="1"/>
              <a:t>tiêu</a:t>
            </a:r>
            <a:r>
              <a:rPr lang="vi-VN" sz="2000" dirty="0"/>
              <a:t> là để </a:t>
            </a:r>
            <a:r>
              <a:rPr lang="vi-VN" sz="2000" dirty="0">
                <a:solidFill>
                  <a:srgbClr val="00B050"/>
                </a:solidFill>
              </a:rPr>
              <a:t>tổ chức</a:t>
            </a:r>
            <a:r>
              <a:rPr lang="vi-VN" sz="2000" dirty="0"/>
              <a:t>,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vi-VN" sz="2000" dirty="0">
                <a:solidFill>
                  <a:srgbClr val="00B050"/>
                </a:solidFill>
              </a:rPr>
              <a:t>phạm vi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vi-VN" sz="2000" dirty="0"/>
              <a:t> </a:t>
            </a:r>
            <a:r>
              <a:rPr lang="en-US" sz="2000" dirty="0" err="1"/>
              <a:t>cùng</a:t>
            </a:r>
            <a:r>
              <a:rPr lang="vi-VN" sz="2000" dirty="0"/>
              <a:t> các </a:t>
            </a:r>
            <a:r>
              <a:rPr lang="vi-VN" sz="2000" dirty="0">
                <a:solidFill>
                  <a:srgbClr val="00B050"/>
                </a:solidFill>
              </a:rPr>
              <a:t>quy </a:t>
            </a:r>
            <a:r>
              <a:rPr lang="en-US" sz="2000" dirty="0" err="1">
                <a:solidFill>
                  <a:srgbClr val="00B050"/>
                </a:solidFill>
              </a:rPr>
              <a:t>luật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nghiệp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vụ</a:t>
            </a:r>
            <a:r>
              <a:rPr lang="vi-VN" sz="2000" dirty="0"/>
              <a:t>.</a:t>
            </a:r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wo businessmen standing and talking ... | Stock image | Colourbox">
            <a:extLst>
              <a:ext uri="{FF2B5EF4-FFF2-40B4-BE49-F238E27FC236}">
                <a16:creationId xmlns:a16="http://schemas.microsoft.com/office/drawing/2014/main" id="{E31026CA-6FCF-47A1-ADD7-1B4CF8B80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A773-B259-489F-9068-2AA78E7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3E6D-E437-4272-8A02-930DC822E08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76F67-6766-4D13-AD03-AB5CE23C4B20}"/>
              </a:ext>
            </a:extLst>
          </p:cNvPr>
          <p:cNvSpPr txBox="1"/>
          <p:nvPr/>
        </p:nvSpPr>
        <p:spPr>
          <a:xfrm>
            <a:off x="7900743" y="1690459"/>
            <a:ext cx="17316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ENTITIES???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???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RELATIONSHIPS???</a:t>
            </a:r>
          </a:p>
        </p:txBody>
      </p:sp>
    </p:spTree>
    <p:extLst>
      <p:ext uri="{BB962C8B-B14F-4D97-AF65-F5344CB8AC3E}">
        <p14:creationId xmlns:p14="http://schemas.microsoft.com/office/powerpoint/2010/main" val="118767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C2D3D-55FD-45B5-8FB2-8AC88FE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Các mức trừu tượng của mô hình dữ liệu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A628-551D-42E4-BCA4-67D17184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145433"/>
            <a:ext cx="4559425" cy="4164657"/>
          </a:xfrm>
        </p:spPr>
        <p:txBody>
          <a:bodyPr anchor="ctr">
            <a:normAutofit/>
          </a:bodyPr>
          <a:lstStyle/>
          <a:p>
            <a:r>
              <a:rPr lang="vi-VN" sz="2000" dirty="0"/>
              <a:t>Mô hình </a:t>
            </a:r>
            <a:r>
              <a:rPr lang="en-US" sz="2000" dirty="0"/>
              <a:t>d</a:t>
            </a:r>
            <a:r>
              <a:rPr lang="vi-VN" sz="2000" dirty="0"/>
              <a:t>ữ liệu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mức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luận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lý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CÁCH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cài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đặt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dữ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liệu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không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quan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tâm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đến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Hệ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quản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trị</a:t>
            </a:r>
            <a:r>
              <a:rPr lang="en-US" sz="2000" dirty="0">
                <a:solidFill>
                  <a:srgbClr val="00B050"/>
                </a:solidFill>
              </a:rPr>
              <a:t> CSDL </a:t>
            </a:r>
            <a:r>
              <a:rPr lang="en-US" sz="2000" dirty="0"/>
              <a:t>(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,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ra </a:t>
            </a:r>
            <a:r>
              <a:rPr lang="en-US" sz="2000" dirty="0" err="1"/>
              <a:t>sao</a:t>
            </a:r>
            <a:r>
              <a:rPr lang="en-US" sz="2000" dirty="0"/>
              <a:t>,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cấu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trúc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quy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luật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dữ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liệu</a:t>
            </a:r>
            <a:r>
              <a:rPr lang="en-US" sz="2000" dirty="0"/>
              <a:t>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wo businessmen standing and talking ... | Stock image | Colourbox">
            <a:extLst>
              <a:ext uri="{FF2B5EF4-FFF2-40B4-BE49-F238E27FC236}">
                <a16:creationId xmlns:a16="http://schemas.microsoft.com/office/drawing/2014/main" id="{E31026CA-6FCF-47A1-ADD7-1B4CF8B80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A773-B259-489F-9068-2AA78E7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3E6D-E437-4272-8A02-930DC822E08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76F67-6766-4D13-AD03-AB5CE23C4B20}"/>
              </a:ext>
            </a:extLst>
          </p:cNvPr>
          <p:cNvSpPr txBox="1"/>
          <p:nvPr/>
        </p:nvSpPr>
        <p:spPr>
          <a:xfrm>
            <a:off x="7929932" y="1783795"/>
            <a:ext cx="173166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DATA ELEMENTS???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RELATIONSHIPS???</a:t>
            </a:r>
          </a:p>
        </p:txBody>
      </p:sp>
    </p:spTree>
    <p:extLst>
      <p:ext uri="{BB962C8B-B14F-4D97-AF65-F5344CB8AC3E}">
        <p14:creationId xmlns:p14="http://schemas.microsoft.com/office/powerpoint/2010/main" val="148279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C2D3D-55FD-45B5-8FB2-8AC88FE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Các mức trừu tượng của mô hình dữ liệu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A628-551D-42E4-BCA4-67D17184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145433"/>
            <a:ext cx="4559425" cy="4164657"/>
          </a:xfrm>
        </p:spPr>
        <p:txBody>
          <a:bodyPr anchor="ctr">
            <a:normAutofit/>
          </a:bodyPr>
          <a:lstStyle/>
          <a:p>
            <a:r>
              <a:rPr lang="vi-VN" sz="2000" dirty="0"/>
              <a:t>Mô hình </a:t>
            </a:r>
            <a:r>
              <a:rPr lang="en-US" sz="2000" dirty="0"/>
              <a:t>d</a:t>
            </a:r>
            <a:r>
              <a:rPr lang="vi-VN" sz="2000" dirty="0"/>
              <a:t>ữ liệu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mức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vật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lý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CÁCH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cài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đặt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dữ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liệu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Hệ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quản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trị</a:t>
            </a:r>
            <a:r>
              <a:rPr lang="en-US" sz="2000" dirty="0">
                <a:solidFill>
                  <a:srgbClr val="00B050"/>
                </a:solidFill>
              </a:rPr>
              <a:t> CSDL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CSDL </a:t>
            </a:r>
            <a:r>
              <a:rPr lang="en-US" sz="2000" dirty="0" err="1">
                <a:solidFill>
                  <a:srgbClr val="00B050"/>
                </a:solidFill>
              </a:rPr>
              <a:t>của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hệ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thống</a:t>
            </a:r>
            <a:r>
              <a:rPr lang="en-US" sz="2000" dirty="0"/>
              <a:t>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wo businessmen standing and talking ... | Stock image | Colourbox">
            <a:extLst>
              <a:ext uri="{FF2B5EF4-FFF2-40B4-BE49-F238E27FC236}">
                <a16:creationId xmlns:a16="http://schemas.microsoft.com/office/drawing/2014/main" id="{E31026CA-6FCF-47A1-ADD7-1B4CF8B80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A773-B259-489F-9068-2AA78E7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3E6D-E437-4272-8A02-930DC822E08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76F67-6766-4D13-AD03-AB5CE23C4B20}"/>
              </a:ext>
            </a:extLst>
          </p:cNvPr>
          <p:cNvSpPr txBox="1"/>
          <p:nvPr/>
        </p:nvSpPr>
        <p:spPr>
          <a:xfrm>
            <a:off x="7855648" y="1756944"/>
            <a:ext cx="188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IMPLEMENTATION???</a:t>
            </a:r>
          </a:p>
        </p:txBody>
      </p:sp>
    </p:spTree>
    <p:extLst>
      <p:ext uri="{BB962C8B-B14F-4D97-AF65-F5344CB8AC3E}">
        <p14:creationId xmlns:p14="http://schemas.microsoft.com/office/powerpoint/2010/main" val="59001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9941-33C5-4118-B5E4-BFD5FA02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B9B1-BB95-4A34-A211-B17124D2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mức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niệm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Bức tranh toàn cảnh biểu diễn cách thức tạo lập, lưu trữ, sử dụng thông tin của một hệ thống nghiệp vụ.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Hỗ trợ biểu diễn các </a:t>
            </a:r>
            <a:r>
              <a:rPr lang="vi-VN" dirty="0">
                <a:solidFill>
                  <a:srgbClr val="00B050"/>
                </a:solidFill>
              </a:rPr>
              <a:t>quy luật nghiệp vụ</a:t>
            </a:r>
            <a:r>
              <a:rPr lang="vi-VN" dirty="0"/>
              <a:t> ở mức độ trừu tượng cao.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(relationship)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(entity)</a:t>
            </a:r>
            <a:r>
              <a:rPr lang="en-US" dirty="0"/>
              <a:t>.</a:t>
            </a:r>
            <a:endParaRPr lang="vi-VN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60AEA-A40C-458A-8AB8-E5CEE7E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D99C8-DDC6-43E6-BC1E-C7965BCF2030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9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4240</Words>
  <Application>Microsoft Office PowerPoint</Application>
  <PresentationFormat>Widescreen</PresentationFormat>
  <Paragraphs>500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Wingdings</vt:lpstr>
      <vt:lpstr>Office Theme</vt:lpstr>
      <vt:lpstr>Bitmap Image</vt:lpstr>
      <vt:lpstr>PHÂN TÍCH THIẾT KẾ HỆ THỐNG  Chương 4: Mô hình hóa dữ liệu</vt:lpstr>
      <vt:lpstr>Nội dung</vt:lpstr>
      <vt:lpstr>Khái niệm</vt:lpstr>
      <vt:lpstr>Khái niệm</vt:lpstr>
      <vt:lpstr>Các mức trừu tượng của mô hình dữ liệu</vt:lpstr>
      <vt:lpstr>Các mức trừu tượng của mô hình dữ liệu</vt:lpstr>
      <vt:lpstr>Các mức trừu tượng của mô hình dữ liệu</vt:lpstr>
      <vt:lpstr>Các mức trừu tượng của mô hình dữ liệu</vt:lpstr>
      <vt:lpstr>Sơ đồ thực thể liên kết</vt:lpstr>
      <vt:lpstr>Tập ký hiệu</vt:lpstr>
      <vt:lpstr>Tập ký hiệu</vt:lpstr>
      <vt:lpstr>Thực thể (Entity)</vt:lpstr>
      <vt:lpstr>Thuộc tính của thực thể</vt:lpstr>
      <vt:lpstr>Thuộc tính của thực thể</vt:lpstr>
      <vt:lpstr>Thể hiện của thực thể</vt:lpstr>
      <vt:lpstr>Khóa của thực thể</vt:lpstr>
      <vt:lpstr>Tổng quát hóa – Chuyên biệt hóa</vt:lpstr>
      <vt:lpstr>Tổng quát hóa – Chuyên biệt hóa</vt:lpstr>
      <vt:lpstr>Liên kết</vt:lpstr>
      <vt:lpstr>Bản số</vt:lpstr>
      <vt:lpstr>Bản số - Ký hiệu</vt:lpstr>
      <vt:lpstr>Bản số - Ví dụ</vt:lpstr>
      <vt:lpstr>Bản số - Ví dụ</vt:lpstr>
      <vt:lpstr>Liên kết tự thân</vt:lpstr>
      <vt:lpstr>Thực thể yếu (Weak entity)</vt:lpstr>
      <vt:lpstr>Thực thể yếu (Weak entity)</vt:lpstr>
      <vt:lpstr>Liên kết có thuộc tính</vt:lpstr>
      <vt:lpstr>Liên kết có thuộc tính</vt:lpstr>
      <vt:lpstr>Liên kết có thuộc tính</vt:lpstr>
      <vt:lpstr>Liên kết có thuộc tính</vt:lpstr>
      <vt:lpstr>Liên kết nhiều chiều (liên kết nhiều hơn 2 thực thể)</vt:lpstr>
      <vt:lpstr>Liên kết nhiều chiều (liên kết nhiều hơn 2 thực thể)</vt:lpstr>
      <vt:lpstr>Bài tập ứng dụng 1</vt:lpstr>
      <vt:lpstr>Thiết kế mô hình dữ liệu mức luận lý</vt:lpstr>
      <vt:lpstr>Quy tắc 1</vt:lpstr>
      <vt:lpstr>Quy tắc 2</vt:lpstr>
      <vt:lpstr>Quy tắc 2</vt:lpstr>
      <vt:lpstr>Quy tắc 2</vt:lpstr>
      <vt:lpstr>Quy tắc 3</vt:lpstr>
      <vt:lpstr>Quy tắc 4</vt:lpstr>
      <vt:lpstr>Quy tắc 4</vt:lpstr>
      <vt:lpstr>Quy tắc 5</vt:lpstr>
      <vt:lpstr>Quy tắc 6</vt:lpstr>
      <vt:lpstr>Bài tập ứng dụng 2</vt:lpstr>
      <vt:lpstr>PowerPoint Presentation</vt:lpstr>
      <vt:lpstr>Thiết kế mô hình dữ liệu mức vật lý</vt:lpstr>
      <vt:lpstr>Thiết kế mô hình dữ liệu mức vật lý</vt:lpstr>
      <vt:lpstr>Thiết kế mô hình dữ liệu mức vật lý</vt:lpstr>
      <vt:lpstr>Phân loại dữ liệu</vt:lpstr>
      <vt:lpstr>Phân loại dữ liệu</vt:lpstr>
      <vt:lpstr>Phân loại dữ liệu</vt:lpstr>
      <vt:lpstr>Mô tả bảng dữ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Quoc Dinh Truong</cp:lastModifiedBy>
  <cp:revision>347</cp:revision>
  <dcterms:created xsi:type="dcterms:W3CDTF">2021-07-03T03:36:42Z</dcterms:created>
  <dcterms:modified xsi:type="dcterms:W3CDTF">2024-03-22T02:49:33Z</dcterms:modified>
</cp:coreProperties>
</file>