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  <p:sldMasterId id="2147483689" r:id="rId6"/>
  </p:sldMasterIdLst>
  <p:notesMasterIdLst>
    <p:notesMasterId r:id="rId12"/>
  </p:notesMasterIdLst>
  <p:handoutMasterIdLst>
    <p:handoutMasterId r:id="rId13"/>
  </p:handoutMasterIdLst>
  <p:sldIdLst>
    <p:sldId id="546" r:id="rId7"/>
    <p:sldId id="545" r:id="rId8"/>
    <p:sldId id="547" r:id="rId9"/>
    <p:sldId id="548" r:id="rId10"/>
    <p:sldId id="549" r:id="rId11"/>
  </p:sldIdLst>
  <p:sldSz cx="12192000" cy="6858000"/>
  <p:notesSz cx="7315200" cy="9601200"/>
  <p:custDataLst>
    <p:tags r:id="rId14"/>
  </p:custDataLst>
  <p:defaultTextStyle>
    <a:defPPr>
      <a:defRPr lang="hu-HU"/>
    </a:defPPr>
    <a:lvl1pPr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ekeres, Fabian" initials="SF" lastIdx="30" clrIdx="0">
    <p:extLst>
      <p:ext uri="{19B8F6BF-5375-455C-9EA6-DF929625EA0E}">
        <p15:presenceInfo xmlns:p15="http://schemas.microsoft.com/office/powerpoint/2012/main" userId="S-1-5-21-2094927150-201071529-617630493-1207649" providerId="AD"/>
      </p:ext>
    </p:extLst>
  </p:cmAuthor>
  <p:cmAuthor id="2" name="Hermans, Sara" initials="HS" lastIdx="1" clrIdx="1">
    <p:extLst>
      <p:ext uri="{19B8F6BF-5375-455C-9EA6-DF929625EA0E}">
        <p15:presenceInfo xmlns:p15="http://schemas.microsoft.com/office/powerpoint/2012/main" userId="S-1-5-21-2126658991-3233264-929701000-126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2AD"/>
    <a:srgbClr val="4646A3"/>
    <a:srgbClr val="00B050"/>
    <a:srgbClr val="7FD7A7"/>
    <a:srgbClr val="FFDF7F"/>
    <a:srgbClr val="CECEEF"/>
    <a:srgbClr val="90F729"/>
    <a:srgbClr val="CCFFCC"/>
    <a:srgbClr val="FFFF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A90C3-D143-4508-A4AB-C8FC92A087D0}" v="4" dt="2024-03-27T12:37:25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5097" autoAdjust="0"/>
  </p:normalViewPr>
  <p:slideViewPr>
    <p:cSldViewPr>
      <p:cViewPr>
        <p:scale>
          <a:sx n="80" d="100"/>
          <a:sy n="80" d="100"/>
        </p:scale>
        <p:origin x="47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3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B5A692A4-6C88-4408-8675-4B4F961B8FB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9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7897AD04-22ED-48A5-9A24-3CB3EC86B4F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01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7AD04-22ED-48A5-9A24-3CB3EC86B4F6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2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7AD04-22ED-48A5-9A24-3CB3EC86B4F6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11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7AD04-22ED-48A5-9A24-3CB3EC86B4F6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960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97AD04-22ED-48A5-9A24-3CB3EC86B4F6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701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7AD04-22ED-48A5-9A24-3CB3EC86B4F6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496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12883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nd Medium" panose="02000000000000000000"/>
              <a:ea typeface="+mj-ea"/>
              <a:sym typeface="Hind Medium" panose="0200000000000000000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2639616" y="3068961"/>
            <a:ext cx="8731019" cy="1470025"/>
          </a:xfrm>
        </p:spPr>
        <p:txBody>
          <a:bodyPr/>
          <a:lstStyle>
            <a:lvl1pPr>
              <a:defRPr/>
            </a:lvl1pPr>
          </a:lstStyle>
          <a:p>
            <a:r>
              <a:rPr lang="hu-HU" dirty="0"/>
              <a:t>A prezentáció címe</a:t>
            </a:r>
          </a:p>
        </p:txBody>
      </p:sp>
    </p:spTree>
    <p:extLst>
      <p:ext uri="{BB962C8B-B14F-4D97-AF65-F5344CB8AC3E}">
        <p14:creationId xmlns:p14="http://schemas.microsoft.com/office/powerpoint/2010/main" val="312613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67553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94752" y="1600201"/>
            <a:ext cx="2787649" cy="4525963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31801" y="1600201"/>
            <a:ext cx="815975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231766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BA90-8EE5-47D0-92A0-212C1F1D83E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968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0203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nd Medium" panose="02000000000000000000"/>
              <a:ea typeface="+mj-ea"/>
              <a:sym typeface="Hind Medium" panose="0200000000000000000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>
                <a:solidFill>
                  <a:srgbClr val="232157"/>
                </a:solidFill>
              </a:defRPr>
            </a:lvl3pPr>
            <a:lvl4pPr>
              <a:defRPr sz="1500">
                <a:solidFill>
                  <a:srgbClr val="232157"/>
                </a:solidFill>
                <a:latin typeface="Hind Regular" panose="02000000000000000000" pitchFamily="2" charset="-18"/>
                <a:cs typeface="Hind Regular" panose="02000000000000000000" pitchFamily="2" charset="-18"/>
              </a:defRPr>
            </a:lvl4pPr>
            <a:lvl5pPr>
              <a:defRPr sz="1400">
                <a:solidFill>
                  <a:srgbClr val="232157"/>
                </a:solidFill>
                <a:latin typeface="Hind Regular" panose="02000000000000000000" pitchFamily="2" charset="-18"/>
                <a:cs typeface="Hind Regular" panose="020000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 sz="8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8DB93674-0B37-452C-87E3-14068301BB36}" type="slidenum">
              <a:rPr lang="hu-HU" smtClean="0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139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BB234-CB70-4B1E-8F2C-C9D613D8F41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25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968500" y="1600200"/>
            <a:ext cx="4794251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965952" y="1600200"/>
            <a:ext cx="4794249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649BE-DBB1-46FF-B38D-B74176CC71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1046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solidFill>
                  <a:srgbClr val="232157"/>
                </a:solidFill>
              </a:defRPr>
            </a:lvl3pPr>
            <a:lvl4pPr>
              <a:defRPr sz="1600">
                <a:solidFill>
                  <a:srgbClr val="232157"/>
                </a:solidFill>
              </a:defRPr>
            </a:lvl4pPr>
            <a:lvl5pPr>
              <a:defRPr sz="1600">
                <a:solidFill>
                  <a:srgbClr val="23215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solidFill>
                  <a:srgbClr val="232157"/>
                </a:solidFill>
              </a:defRPr>
            </a:lvl3pPr>
            <a:lvl4pPr>
              <a:defRPr sz="1600">
                <a:solidFill>
                  <a:srgbClr val="232157"/>
                </a:solidFill>
              </a:defRPr>
            </a:lvl4pPr>
            <a:lvl5pPr>
              <a:defRPr sz="1600">
                <a:solidFill>
                  <a:srgbClr val="23215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2848-C659-42CE-A538-F16FD2E5AE6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799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84154-E332-4555-992E-6C4112FC22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9939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EABAB-6792-4BC1-8F02-0910595DC41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1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5122D-7B46-4E1A-81A7-BBB9E8D6199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35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1018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nd Medium" panose="02000000000000000000"/>
              <a:ea typeface="+mj-ea"/>
              <a:sym typeface="Hind Medium" panose="0200000000000000000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958687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98861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nd Medium" panose="02000000000000000000"/>
              <a:ea typeface="+mj-ea"/>
              <a:sym typeface="Hind Medium" panose="0200000000000000000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D94B-80BB-4862-B9F5-419D58D465A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700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22FE0-A5E0-425C-9A88-12247D68588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7653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313333" y="115888"/>
            <a:ext cx="2446867" cy="5905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968501" y="115888"/>
            <a:ext cx="7141633" cy="5905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D3F0-8325-427B-BC65-9A7FBC3828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59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68501" y="115889"/>
            <a:ext cx="9613900" cy="649287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1968501" y="1600200"/>
            <a:ext cx="9791700" cy="4421188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9693E-7494-48B5-861C-7914EF1DEFD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2829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BA90-8EE5-47D0-92A0-212C1F1D83E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233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nd Medium" panose="02000000000000000000"/>
              <a:ea typeface="+mj-ea"/>
              <a:sym typeface="Hind Medium" panose="0200000000000000000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600">
                <a:solidFill>
                  <a:srgbClr val="232157"/>
                </a:solidFill>
              </a:defRPr>
            </a:lvl3pPr>
            <a:lvl4pPr>
              <a:defRPr sz="1500">
                <a:solidFill>
                  <a:srgbClr val="232157"/>
                </a:solidFill>
                <a:latin typeface="Hind Regular" panose="02000000000000000000" pitchFamily="2" charset="-18"/>
                <a:cs typeface="Hind Regular" panose="02000000000000000000" pitchFamily="2" charset="-18"/>
              </a:defRPr>
            </a:lvl4pPr>
            <a:lvl5pPr>
              <a:defRPr sz="1400">
                <a:solidFill>
                  <a:srgbClr val="232157"/>
                </a:solidFill>
                <a:latin typeface="Hind Regular" panose="02000000000000000000" pitchFamily="2" charset="-18"/>
                <a:cs typeface="Hind Regular" panose="02000000000000000000" pitchFamily="2" charset="-18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00523" y="6454030"/>
            <a:ext cx="670984" cy="287338"/>
          </a:xfrm>
          <a:ln/>
        </p:spPr>
        <p:txBody>
          <a:bodyPr/>
          <a:lstStyle>
            <a:lvl1pPr>
              <a:defRPr sz="8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8DB93674-0B37-452C-87E3-14068301BB36}" type="slidenum">
              <a:rPr lang="hu-HU" smtClean="0"/>
              <a:pPr>
                <a:defRPr/>
              </a:pPr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11502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BB234-CB70-4B1E-8F2C-C9D613D8F41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6635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968500" y="1600200"/>
            <a:ext cx="4794251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965952" y="1600200"/>
            <a:ext cx="4794249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649BE-DBB1-46FF-B38D-B74176CC71B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012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solidFill>
                  <a:srgbClr val="232157"/>
                </a:solidFill>
              </a:defRPr>
            </a:lvl3pPr>
            <a:lvl4pPr>
              <a:defRPr sz="1600">
                <a:solidFill>
                  <a:srgbClr val="232157"/>
                </a:solidFill>
              </a:defRPr>
            </a:lvl4pPr>
            <a:lvl5pPr>
              <a:defRPr sz="1600">
                <a:solidFill>
                  <a:srgbClr val="23215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solidFill>
                  <a:srgbClr val="232157"/>
                </a:solidFill>
              </a:defRPr>
            </a:lvl3pPr>
            <a:lvl4pPr>
              <a:defRPr sz="1600">
                <a:solidFill>
                  <a:srgbClr val="232157"/>
                </a:solidFill>
              </a:defRPr>
            </a:lvl4pPr>
            <a:lvl5pPr>
              <a:defRPr sz="1600">
                <a:solidFill>
                  <a:srgbClr val="23215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32848-C659-42CE-A538-F16FD2E5AE6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6709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84154-E332-4555-992E-6C4112FC229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85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5765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nd Medium" panose="02000000000000000000"/>
              <a:ea typeface="+mj-ea"/>
              <a:sym typeface="Hind Medium" panose="0200000000000000000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332538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EABAB-6792-4BC1-8F02-0910595DC41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822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5122D-7B46-4E1A-81A7-BBB9E8D6199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932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nd Medium" panose="02000000000000000000"/>
              <a:ea typeface="+mj-ea"/>
              <a:sym typeface="Hind Medium" panose="0200000000000000000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D94B-80BB-4862-B9F5-419D58D465A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9054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22FE0-A5E0-425C-9A88-12247D68588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5392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313333" y="115888"/>
            <a:ext cx="2446867" cy="590550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968501" y="115888"/>
            <a:ext cx="7141633" cy="59055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7D3F0-8325-427B-BC65-9A7FBC38288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6098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68501" y="115889"/>
            <a:ext cx="9613900" cy="649287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1968501" y="1600200"/>
            <a:ext cx="9791700" cy="4421188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9693E-7494-48B5-861C-7914EF1DEFD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84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1641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389629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20403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03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634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512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1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ags" Target="../tags/tag17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ags" Target="../tags/tag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90222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14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13311" y="3068960"/>
            <a:ext cx="8641093" cy="15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dirty="0"/>
              <a:t>A prezentáció címe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cap="all" baseline="0">
          <a:solidFill>
            <a:srgbClr val="272656"/>
          </a:solidFill>
          <a:latin typeface="+mj-lt"/>
          <a:ea typeface="+mj-ea"/>
          <a:cs typeface="Hind Medium" panose="02000000000000000000" pitchFamily="2" charset="-1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19194D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19194D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19194D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19194D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5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5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5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5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73754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95" imgH="396" progId="TCLayout.ActiveDocument.1">
                  <p:embed/>
                </p:oleObj>
              </mc:Choice>
              <mc:Fallback>
                <p:oleObj name="think-cell Slide" r:id="rId17" imgW="395" imgH="39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15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403" y="1700808"/>
            <a:ext cx="10753195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dirty="0"/>
              <a:t>Mintaszöveg szerkesztése</a:t>
            </a:r>
          </a:p>
          <a:p>
            <a:pPr lvl="1"/>
            <a:r>
              <a:rPr lang="hu-HU" altLang="hu-HU" dirty="0"/>
              <a:t>Második szint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12192000" cy="14127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5439" y="332656"/>
            <a:ext cx="10416067" cy="64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dirty="0"/>
              <a:t>Mintacím szerkesztése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800523" y="6454030"/>
            <a:ext cx="670984" cy="287338"/>
          </a:xfrm>
          <a:prstGeom prst="rect">
            <a:avLst/>
          </a:prstGeom>
          <a:ln/>
        </p:spPr>
        <p:txBody>
          <a:bodyPr/>
          <a:lstStyle>
            <a:lvl1pPr>
              <a:defRPr sz="8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8DB93674-0B37-452C-87E3-14068301BB36}" type="slidenum">
              <a:rPr lang="hu-HU" smtClean="0"/>
              <a:pPr>
                <a:defRPr/>
              </a:pPr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j-ea"/>
          <a:cs typeface="Hind Medium" panose="02000000000000000000" pitchFamily="2" charset="-1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2157"/>
          </a:solidFill>
          <a:latin typeface="Hind Regular" panose="02000000000000000000" pitchFamily="2" charset="-18"/>
          <a:ea typeface="+mn-ea"/>
          <a:cs typeface="Hind Regular" panose="02000000000000000000" pitchFamily="2" charset="-1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rgbClr val="232157"/>
          </a:solidFill>
          <a:latin typeface="Hind Regular" panose="02000000000000000000" pitchFamily="2" charset="-18"/>
          <a:cs typeface="Hind Regular" panose="02000000000000000000" pitchFamily="2" charset="-1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80833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95" imgH="396" progId="TCLayout.ActiveDocument.1">
                  <p:embed/>
                </p:oleObj>
              </mc:Choice>
              <mc:Fallback>
                <p:oleObj name="think-cell Slide" r:id="rId17" imgW="395" imgH="39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15"/>
            </p:custDataLst>
          </p:nvPr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403" y="1700808"/>
            <a:ext cx="10753195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dirty="0"/>
              <a:t>Mintaszöveg szerkesztése</a:t>
            </a:r>
          </a:p>
          <a:p>
            <a:pPr lvl="1"/>
            <a:r>
              <a:rPr lang="hu-HU" altLang="hu-HU" dirty="0"/>
              <a:t>Második szint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0523" y="6237312"/>
            <a:ext cx="670984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800">
                <a:solidFill>
                  <a:schemeClr val="bg1">
                    <a:lumMod val="65000"/>
                  </a:schemeClr>
                </a:solidFill>
                <a:latin typeface="Hind Medium" panose="02000000000000000000" pitchFamily="2" charset="-18"/>
                <a:cs typeface="Hind Medium" panose="02000000000000000000" pitchFamily="2" charset="-18"/>
              </a:defRPr>
            </a:lvl1pPr>
          </a:lstStyle>
          <a:p>
            <a:pPr>
              <a:defRPr/>
            </a:pPr>
            <a:fld id="{09C651F9-065E-4E49-A77E-6EB033124FBB}" type="slidenum">
              <a:rPr lang="hu-HU" smtClean="0"/>
              <a:pPr>
                <a:defRPr/>
              </a:pPr>
              <a:t>‹#›</a:t>
            </a:fld>
            <a:endParaRPr lang="hu-HU" dirty="0"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0"/>
            <a:ext cx="12192000" cy="14127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5439" y="332656"/>
            <a:ext cx="10416067" cy="64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dirty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10586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j-ea"/>
          <a:cs typeface="Hind Medium" panose="02000000000000000000" pitchFamily="2" charset="-1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41416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rgbClr val="232157"/>
          </a:solidFill>
          <a:latin typeface="Hind Regular" panose="02000000000000000000" pitchFamily="2" charset="-18"/>
          <a:ea typeface="+mn-ea"/>
          <a:cs typeface="Hind Regular" panose="02000000000000000000" pitchFamily="2" charset="-1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rgbClr val="232157"/>
          </a:solidFill>
          <a:latin typeface="Hind Regular" panose="02000000000000000000" pitchFamily="2" charset="-18"/>
          <a:cs typeface="Hind Regular" panose="02000000000000000000" pitchFamily="2" charset="-1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7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7.sv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endParaRPr kumimoji="0" lang="hu-HU" sz="20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74" y="99028"/>
            <a:ext cx="10416067" cy="1025716"/>
          </a:xfrm>
          <a:solidFill>
            <a:schemeClr val="bg1">
              <a:alpha val="0"/>
            </a:schemeClr>
          </a:solidFill>
        </p:spPr>
        <p:txBody>
          <a:bodyPr/>
          <a:lstStyle/>
          <a:p>
            <a:r>
              <a:rPr lang="hu-HU" b="1" dirty="0" err="1"/>
              <a:t>SzerencsePlusz</a:t>
            </a:r>
            <a:r>
              <a:rPr lang="hu-HU" b="1" dirty="0"/>
              <a:t> – Mobil Alkalmazás (MA)</a:t>
            </a:r>
            <a:endParaRPr lang="en-US" b="1" dirty="0"/>
          </a:p>
        </p:txBody>
      </p:sp>
      <p:sp>
        <p:nvSpPr>
          <p:cNvPr id="121" name="Rounded Rectangle 120"/>
          <p:cNvSpPr>
            <a:spLocks/>
          </p:cNvSpPr>
          <p:nvPr/>
        </p:nvSpPr>
        <p:spPr>
          <a:xfrm>
            <a:off x="679014" y="980728"/>
            <a:ext cx="10914730" cy="49685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tx1"/>
                </a:solidFill>
              </a:rPr>
              <a:t>A 2. szakaszba sorolt üzleti funkciók nem részei a nemfunkcionális specifikációnak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</a:t>
            </a:r>
            <a:r>
              <a:rPr lang="hu-HU" sz="1600" dirty="0">
                <a:solidFill>
                  <a:schemeClr val="tx1"/>
                </a:solidFill>
              </a:rPr>
              <a:t>A tervezése során mind lokális (on-premise), mind felhőalapú (</a:t>
            </a:r>
            <a:r>
              <a:rPr lang="hu-HU" sz="1600" dirty="0" err="1">
                <a:solidFill>
                  <a:schemeClr val="tx1"/>
                </a:solidFill>
              </a:rPr>
              <a:t>cloud</a:t>
            </a:r>
            <a:r>
              <a:rPr lang="hu-HU" sz="1600" dirty="0">
                <a:solidFill>
                  <a:schemeClr val="tx1"/>
                </a:solidFill>
              </a:rPr>
              <a:t>) infrastruktúra alapú megoldás rugalmasan kezelhető, hiszen új játékmotor vagy játkosadattárolás nincs az 1. szakasz terjedelmében. (A </a:t>
            </a:r>
            <a:r>
              <a:rPr lang="hu-HU" sz="1600" dirty="0" err="1">
                <a:solidFill>
                  <a:schemeClr val="tx1"/>
                </a:solidFill>
              </a:rPr>
              <a:t>kéréds</a:t>
            </a:r>
            <a:r>
              <a:rPr lang="hu-HU" sz="1600" dirty="0">
                <a:solidFill>
                  <a:schemeClr val="tx1"/>
                </a:solidFill>
              </a:rPr>
              <a:t>, 2. szakasz esetében a játékmotor és a pénzügyi tranzakciós rendszer miatt ismét kezelendő.)  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tx1"/>
                </a:solidFill>
              </a:rPr>
              <a:t>Adatmigráció, feltételezésre került, hogy az </a:t>
            </a:r>
            <a:r>
              <a:rPr lang="hu-HU" sz="1600" dirty="0" err="1">
                <a:solidFill>
                  <a:schemeClr val="tx1"/>
                </a:solidFill>
              </a:rPr>
              <a:t>MA-ba</a:t>
            </a:r>
            <a:r>
              <a:rPr lang="hu-HU" sz="1600" dirty="0">
                <a:solidFill>
                  <a:schemeClr val="tx1"/>
                </a:solidFill>
              </a:rPr>
              <a:t> át kell mozgatni a jelenlegi rendszerben használt játékosazonosítási adatokat. (</a:t>
            </a:r>
            <a:r>
              <a:rPr lang="hu-HU" sz="1600" dirty="0" err="1">
                <a:solidFill>
                  <a:schemeClr val="tx1"/>
                </a:solidFill>
              </a:rPr>
              <a:t>Aegisben</a:t>
            </a:r>
            <a:r>
              <a:rPr lang="hu-HU" sz="1600" dirty="0">
                <a:solidFill>
                  <a:schemeClr val="tx1"/>
                </a:solidFill>
              </a:rPr>
              <a:t> tárolt egyedi azonosító, bejelentkezési név, jelszó, email)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tx1"/>
                </a:solidFill>
              </a:rPr>
              <a:t>A meglévő CRM számára az MA a hűségprogram üzleti adatait tölti át, illetve játékosviselkedési adatokat szolgáltat.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14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66EF3-25AC-138F-D027-5D6DDD06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Kiindulási állapot - 2024.01.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7E3CA5-063B-2AEF-3BBB-E10340ED59C2}"/>
              </a:ext>
            </a:extLst>
          </p:cNvPr>
          <p:cNvSpPr txBox="1"/>
          <p:nvPr/>
        </p:nvSpPr>
        <p:spPr>
          <a:xfrm>
            <a:off x="6240016" y="809714"/>
            <a:ext cx="4000244" cy="12437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pPr algn="r"/>
            <a:r>
              <a:rPr lang="hu-HU" b="1" dirty="0"/>
              <a:t>Külső/belső</a:t>
            </a:r>
            <a:br>
              <a:rPr lang="hu-HU" b="1" dirty="0"/>
            </a:br>
            <a:r>
              <a:rPr lang="hu-HU" b="1" dirty="0"/>
              <a:t>kliensek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A67C59-A71C-CC5F-0E09-B5BBFF81BF67}"/>
              </a:ext>
            </a:extLst>
          </p:cNvPr>
          <p:cNvSpPr txBox="1"/>
          <p:nvPr/>
        </p:nvSpPr>
        <p:spPr>
          <a:xfrm>
            <a:off x="2286684" y="2165985"/>
            <a:ext cx="7953576" cy="15282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algn="r">
              <a:defRPr/>
            </a:pPr>
            <a:r>
              <a:rPr lang="hu-HU" b="1" dirty="0">
                <a:solidFill>
                  <a:schemeClr val="bg1"/>
                </a:solidFill>
                <a:latin typeface="Arial" panose="020B0604020202020204"/>
              </a:rPr>
              <a:t>„Front-End”</a:t>
            </a: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  <a:p>
            <a:pPr algn="ctr">
              <a:defRPr/>
            </a:pP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endParaRPr kumimoji="0" lang="hu-HU" sz="20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BA6A9-58A3-6686-A576-796A9753E218}"/>
              </a:ext>
            </a:extLst>
          </p:cNvPr>
          <p:cNvSpPr txBox="1"/>
          <p:nvPr/>
        </p:nvSpPr>
        <p:spPr>
          <a:xfrm>
            <a:off x="2279576" y="809714"/>
            <a:ext cx="3609855" cy="12283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hu-HU" b="1" dirty="0">
                <a:solidFill>
                  <a:schemeClr val="bg1"/>
                </a:solidFill>
                <a:latin typeface="Arial" panose="020B0604020202020204"/>
              </a:rPr>
              <a:t>Külső szolgáltatások</a:t>
            </a: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  <a:p>
            <a:pPr algn="ctr">
              <a:defRPr/>
            </a:pP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  <a:p>
            <a:pPr algn="ctr">
              <a:defRPr/>
            </a:pP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5AF96-0A80-E3F8-DC3C-908C5E4E57BA}"/>
              </a:ext>
            </a:extLst>
          </p:cNvPr>
          <p:cNvSpPr txBox="1"/>
          <p:nvPr/>
        </p:nvSpPr>
        <p:spPr>
          <a:xfrm>
            <a:off x="2261120" y="4797750"/>
            <a:ext cx="7972032" cy="19104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endParaRPr lang="hu-HU" b="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defRPr/>
            </a:pPr>
            <a:endParaRPr lang="hu-HU" b="1" dirty="0">
              <a:solidFill>
                <a:schemeClr val="bg1"/>
              </a:solidFill>
              <a:latin typeface="Arial" panose="020B0604020202020204"/>
            </a:endParaRPr>
          </a:p>
          <a:p>
            <a:pPr>
              <a:defRPr/>
            </a:pPr>
            <a:r>
              <a:rPr lang="hu-HU" b="1" dirty="0">
                <a:solidFill>
                  <a:schemeClr val="bg1"/>
                </a:solidFill>
                <a:latin typeface="Arial" panose="020B0604020202020204"/>
              </a:rPr>
              <a:t>Back-End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192A2-1806-5F03-64BE-71DA73D00B04}"/>
              </a:ext>
            </a:extLst>
          </p:cNvPr>
          <p:cNvSpPr/>
          <p:nvPr/>
        </p:nvSpPr>
        <p:spPr>
          <a:xfrm>
            <a:off x="6737173" y="4877857"/>
            <a:ext cx="3287094" cy="1269053"/>
          </a:xfrm>
          <a:prstGeom prst="rect">
            <a:avLst/>
          </a:prstGeom>
          <a:solidFill>
            <a:srgbClr val="D0CECE"/>
          </a:solidFill>
          <a:ln w="19050">
            <a:solidFill>
              <a:srgbClr val="C0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>
              <a:defRPr/>
            </a:pPr>
            <a:r>
              <a:rPr lang="hu-HU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Irodai rendszerek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DA316-6012-4BA6-2D2A-A41AC1402DC7}"/>
              </a:ext>
            </a:extLst>
          </p:cNvPr>
          <p:cNvSpPr txBox="1"/>
          <p:nvPr/>
        </p:nvSpPr>
        <p:spPr>
          <a:xfrm>
            <a:off x="5191685" y="3823360"/>
            <a:ext cx="5024106" cy="796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rtlCol="0">
            <a:noAutofit/>
          </a:bodyPr>
          <a:lstStyle/>
          <a:p>
            <a:pPr algn="r">
              <a:defRPr/>
            </a:pPr>
            <a:r>
              <a:rPr lang="hu-HU" b="1" dirty="0">
                <a:solidFill>
                  <a:srgbClr val="0081B4"/>
                </a:solidFill>
                <a:latin typeface="Arial" panose="020B0604020202020204"/>
              </a:rPr>
              <a:t>Middleware</a:t>
            </a: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89D36-1E54-DBCC-F095-F04C730196E9}"/>
              </a:ext>
            </a:extLst>
          </p:cNvPr>
          <p:cNvSpPr/>
          <p:nvPr/>
        </p:nvSpPr>
        <p:spPr>
          <a:xfrm>
            <a:off x="5303912" y="4074055"/>
            <a:ext cx="3352315" cy="307236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Oracle Service </a:t>
            </a:r>
            <a:r>
              <a:rPr lang="hu-HU" sz="12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</a:t>
            </a:r>
            <a:endParaRPr lang="hu-HU" sz="12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125B5-A90B-0CF3-5528-A092F8423BD9}"/>
              </a:ext>
            </a:extLst>
          </p:cNvPr>
          <p:cNvSpPr/>
          <p:nvPr/>
        </p:nvSpPr>
        <p:spPr>
          <a:xfrm>
            <a:off x="2515445" y="4877856"/>
            <a:ext cx="4037313" cy="149596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C0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>
              <a:defRPr/>
            </a:pPr>
            <a:r>
              <a:rPr lang="hu-HU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Termelési rendszerek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EAF23-21B1-DB5B-097A-107545FB3DE7}"/>
              </a:ext>
            </a:extLst>
          </p:cNvPr>
          <p:cNvSpPr/>
          <p:nvPr/>
        </p:nvSpPr>
        <p:spPr>
          <a:xfrm>
            <a:off x="3308053" y="1521220"/>
            <a:ext cx="693151" cy="3414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rgbClr val="C00000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479322-7D00-F5F3-320B-47DAD7871AD4}"/>
              </a:ext>
            </a:extLst>
          </p:cNvPr>
          <p:cNvSpPr/>
          <p:nvPr/>
        </p:nvSpPr>
        <p:spPr>
          <a:xfrm>
            <a:off x="2450427" y="1521220"/>
            <a:ext cx="786759" cy="3414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ATM/SMS</a:t>
            </a:r>
            <a:br>
              <a:rPr lang="hu-HU" sz="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hu-HU" sz="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/PREPAID</a:t>
            </a:r>
          </a:p>
        </p:txBody>
      </p:sp>
      <p:cxnSp>
        <p:nvCxnSpPr>
          <p:cNvPr id="22" name="Elbow Connector 5">
            <a:extLst>
              <a:ext uri="{FF2B5EF4-FFF2-40B4-BE49-F238E27FC236}">
                <a16:creationId xmlns:a16="http://schemas.microsoft.com/office/drawing/2014/main" id="{63EB5AC3-14FD-B9FE-286F-D8E098CA462C}"/>
              </a:ext>
            </a:extLst>
          </p:cNvPr>
          <p:cNvCxnSpPr>
            <a:cxnSpLocks/>
          </p:cNvCxnSpPr>
          <p:nvPr/>
        </p:nvCxnSpPr>
        <p:spPr>
          <a:xfrm>
            <a:off x="3041299" y="1853089"/>
            <a:ext cx="20995" cy="39313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0BF53F-6D12-D45C-39B9-FF9716D6A4EE}"/>
              </a:ext>
            </a:extLst>
          </p:cNvPr>
          <p:cNvCxnSpPr/>
          <p:nvPr/>
        </p:nvCxnSpPr>
        <p:spPr>
          <a:xfrm>
            <a:off x="1870307" y="2530841"/>
            <a:ext cx="206398" cy="2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5">
            <a:extLst>
              <a:ext uri="{FF2B5EF4-FFF2-40B4-BE49-F238E27FC236}">
                <a16:creationId xmlns:a16="http://schemas.microsoft.com/office/drawing/2014/main" id="{D98E7E19-8089-2860-EC5C-8476F589CC41}"/>
              </a:ext>
            </a:extLst>
          </p:cNvPr>
          <p:cNvCxnSpPr>
            <a:cxnSpLocks/>
          </p:cNvCxnSpPr>
          <p:nvPr/>
        </p:nvCxnSpPr>
        <p:spPr>
          <a:xfrm>
            <a:off x="7248128" y="4375195"/>
            <a:ext cx="662" cy="683051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33343E2-91B2-5759-7CCD-FFB563D9C8F2}"/>
              </a:ext>
            </a:extLst>
          </p:cNvPr>
          <p:cNvSpPr/>
          <p:nvPr/>
        </p:nvSpPr>
        <p:spPr>
          <a:xfrm>
            <a:off x="4086472" y="1533408"/>
            <a:ext cx="634080" cy="32140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7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</a:t>
            </a:r>
            <a:endParaRPr lang="hu-HU" sz="7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Elbow Connector 5">
            <a:extLst>
              <a:ext uri="{FF2B5EF4-FFF2-40B4-BE49-F238E27FC236}">
                <a16:creationId xmlns:a16="http://schemas.microsoft.com/office/drawing/2014/main" id="{3AB46CEE-6C1D-E239-B6ED-D7E933E43B58}"/>
              </a:ext>
            </a:extLst>
          </p:cNvPr>
          <p:cNvCxnSpPr>
            <a:cxnSpLocks/>
          </p:cNvCxnSpPr>
          <p:nvPr/>
        </p:nvCxnSpPr>
        <p:spPr>
          <a:xfrm>
            <a:off x="6490897" y="2563970"/>
            <a:ext cx="6816" cy="1896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">
            <a:extLst>
              <a:ext uri="{FF2B5EF4-FFF2-40B4-BE49-F238E27FC236}">
                <a16:creationId xmlns:a16="http://schemas.microsoft.com/office/drawing/2014/main" id="{1EAECE53-8CC1-B8E5-36A1-32CF9C285098}"/>
              </a:ext>
            </a:extLst>
          </p:cNvPr>
          <p:cNvCxnSpPr>
            <a:cxnSpLocks/>
          </p:cNvCxnSpPr>
          <p:nvPr/>
        </p:nvCxnSpPr>
        <p:spPr>
          <a:xfrm flipH="1">
            <a:off x="5369508" y="4375195"/>
            <a:ext cx="6412" cy="668191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845F07-9C43-56DB-68AA-55A78D15AB1E}"/>
              </a:ext>
            </a:extLst>
          </p:cNvPr>
          <p:cNvSpPr/>
          <p:nvPr/>
        </p:nvSpPr>
        <p:spPr>
          <a:xfrm>
            <a:off x="2697573" y="5784422"/>
            <a:ext cx="3240887" cy="308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89A196-C9A7-9BF7-054F-32AF67C9A36B}"/>
              </a:ext>
            </a:extLst>
          </p:cNvPr>
          <p:cNvSpPr/>
          <p:nvPr/>
        </p:nvSpPr>
        <p:spPr>
          <a:xfrm>
            <a:off x="3718653" y="5058246"/>
            <a:ext cx="1907197" cy="5700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eTXE</a:t>
            </a: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Aegis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3E317A-7215-FA6D-8707-79C2E5FB83C4}"/>
              </a:ext>
            </a:extLst>
          </p:cNvPr>
          <p:cNvSpPr/>
          <p:nvPr/>
        </p:nvSpPr>
        <p:spPr>
          <a:xfrm>
            <a:off x="5809486" y="5043386"/>
            <a:ext cx="589299" cy="3088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</a:t>
            </a:r>
          </a:p>
        </p:txBody>
      </p:sp>
      <p:cxnSp>
        <p:nvCxnSpPr>
          <p:cNvPr id="35" name="Elbow Connector 5">
            <a:extLst>
              <a:ext uri="{FF2B5EF4-FFF2-40B4-BE49-F238E27FC236}">
                <a16:creationId xmlns:a16="http://schemas.microsoft.com/office/drawing/2014/main" id="{D29D9775-3DBC-0230-2E7E-4493990C3F3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672252" y="5628324"/>
            <a:ext cx="0" cy="1799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121">
            <a:extLst>
              <a:ext uri="{FF2B5EF4-FFF2-40B4-BE49-F238E27FC236}">
                <a16:creationId xmlns:a16="http://schemas.microsoft.com/office/drawing/2014/main" id="{62FCD9D2-45DE-2CC5-4E33-EC50809085F4}"/>
              </a:ext>
            </a:extLst>
          </p:cNvPr>
          <p:cNvSpPr>
            <a:spLocks/>
          </p:cNvSpPr>
          <p:nvPr/>
        </p:nvSpPr>
        <p:spPr>
          <a:xfrm rot="16200000">
            <a:off x="130336" y="4736004"/>
            <a:ext cx="3087499" cy="805240"/>
          </a:xfrm>
          <a:prstGeom prst="roundRect">
            <a:avLst>
              <a:gd name="adj" fmla="val 0"/>
            </a:avLst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Alkalmazás infrastruktúra</a:t>
            </a:r>
            <a:endParaRPr 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C49503-DE9A-BB86-EF08-A81CCB2AC3D4}"/>
              </a:ext>
            </a:extLst>
          </p:cNvPr>
          <p:cNvSpPr>
            <a:spLocks/>
          </p:cNvSpPr>
          <p:nvPr/>
        </p:nvSpPr>
        <p:spPr bwMode="auto">
          <a:xfrm rot="16200000">
            <a:off x="1289916" y="4273656"/>
            <a:ext cx="1081108" cy="253916"/>
          </a:xfrm>
          <a:prstGeom prst="rect">
            <a:avLst/>
          </a:prstGeom>
          <a:solidFill>
            <a:srgbClr val="A3A3E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05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Elbow Connector 5">
            <a:extLst>
              <a:ext uri="{FF2B5EF4-FFF2-40B4-BE49-F238E27FC236}">
                <a16:creationId xmlns:a16="http://schemas.microsoft.com/office/drawing/2014/main" id="{EC47D307-6C89-1D75-4477-8B6B6AFA427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104136" y="4381739"/>
            <a:ext cx="0" cy="661647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63360-2006-7260-B04E-B439B228A5EE}"/>
              </a:ext>
            </a:extLst>
          </p:cNvPr>
          <p:cNvSpPr/>
          <p:nvPr/>
        </p:nvSpPr>
        <p:spPr>
          <a:xfrm>
            <a:off x="6934771" y="5046987"/>
            <a:ext cx="692649" cy="31989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EC89DF-A0CA-B0D0-E3B2-13DB00525267}"/>
              </a:ext>
            </a:extLst>
          </p:cNvPr>
          <p:cNvSpPr/>
          <p:nvPr/>
        </p:nvSpPr>
        <p:spPr>
          <a:xfrm>
            <a:off x="8439857" y="5043386"/>
            <a:ext cx="608471" cy="308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F69E3-E7A1-4752-885D-31908AFB969C}"/>
              </a:ext>
            </a:extLst>
          </p:cNvPr>
          <p:cNvSpPr/>
          <p:nvPr/>
        </p:nvSpPr>
        <p:spPr>
          <a:xfrm>
            <a:off x="9329681" y="5043386"/>
            <a:ext cx="654751" cy="308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CRM</a:t>
            </a:r>
          </a:p>
        </p:txBody>
      </p:sp>
      <p:cxnSp>
        <p:nvCxnSpPr>
          <p:cNvPr id="61" name="Elbow Connector 5">
            <a:extLst>
              <a:ext uri="{FF2B5EF4-FFF2-40B4-BE49-F238E27FC236}">
                <a16:creationId xmlns:a16="http://schemas.microsoft.com/office/drawing/2014/main" id="{AC923AC9-F0A3-F76B-4FAB-2AF5BFF8EF13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9048328" y="5197823"/>
            <a:ext cx="28135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5">
            <a:extLst>
              <a:ext uri="{FF2B5EF4-FFF2-40B4-BE49-F238E27FC236}">
                <a16:creationId xmlns:a16="http://schemas.microsoft.com/office/drawing/2014/main" id="{C061997B-8E1E-BD31-A37D-A982EB20AE79}"/>
              </a:ext>
            </a:extLst>
          </p:cNvPr>
          <p:cNvCxnSpPr>
            <a:cxnSpLocks/>
          </p:cNvCxnSpPr>
          <p:nvPr/>
        </p:nvCxnSpPr>
        <p:spPr>
          <a:xfrm>
            <a:off x="5722520" y="4375195"/>
            <a:ext cx="0" cy="1409227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97E469D-F47E-82B0-188D-D3BE53D85422}"/>
              </a:ext>
            </a:extLst>
          </p:cNvPr>
          <p:cNvSpPr/>
          <p:nvPr/>
        </p:nvSpPr>
        <p:spPr>
          <a:xfrm>
            <a:off x="5896247" y="2249143"/>
            <a:ext cx="1008581" cy="308874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Tippmix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73220D9-AD0E-39FD-FD02-A3FBC4BCC924}"/>
              </a:ext>
            </a:extLst>
          </p:cNvPr>
          <p:cNvSpPr/>
          <p:nvPr/>
        </p:nvSpPr>
        <p:spPr>
          <a:xfrm>
            <a:off x="7089925" y="2240785"/>
            <a:ext cx="1022215" cy="308874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BetWeb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D72067-3423-9F92-DC7D-3F9B94BAFF10}"/>
              </a:ext>
            </a:extLst>
          </p:cNvPr>
          <p:cNvSpPr/>
          <p:nvPr/>
        </p:nvSpPr>
        <p:spPr>
          <a:xfrm>
            <a:off x="6164604" y="2753654"/>
            <a:ext cx="1515572" cy="269423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9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CouchBase</a:t>
            </a:r>
            <a:r>
              <a:rPr lang="hu-HU" sz="9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cache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B6930D-58BD-8D48-4EF7-0DEF88DB318D}"/>
              </a:ext>
            </a:extLst>
          </p:cNvPr>
          <p:cNvSpPr/>
          <p:nvPr/>
        </p:nvSpPr>
        <p:spPr>
          <a:xfrm>
            <a:off x="5021448" y="2240785"/>
            <a:ext cx="777434" cy="308874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Peddler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DDA5C5-C054-8D63-087A-9936CC359BF9}"/>
              </a:ext>
            </a:extLst>
          </p:cNvPr>
          <p:cNvSpPr/>
          <p:nvPr/>
        </p:nvSpPr>
        <p:spPr>
          <a:xfrm>
            <a:off x="6600056" y="3192134"/>
            <a:ext cx="777434" cy="308874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60E00BB-CD2B-992E-B084-4B6F3A6113B4}"/>
              </a:ext>
            </a:extLst>
          </p:cNvPr>
          <p:cNvSpPr/>
          <p:nvPr/>
        </p:nvSpPr>
        <p:spPr>
          <a:xfrm>
            <a:off x="4166438" y="3284984"/>
            <a:ext cx="777434" cy="308874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</a:t>
            </a:r>
          </a:p>
        </p:txBody>
      </p:sp>
      <p:cxnSp>
        <p:nvCxnSpPr>
          <p:cNvPr id="123" name="Elbow Connector 5">
            <a:extLst>
              <a:ext uri="{FF2B5EF4-FFF2-40B4-BE49-F238E27FC236}">
                <a16:creationId xmlns:a16="http://schemas.microsoft.com/office/drawing/2014/main" id="{F053DC81-2596-ECCB-C5B6-8DEDAE51EBE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672252" y="3593858"/>
            <a:ext cx="0" cy="146438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5">
            <a:extLst>
              <a:ext uri="{FF2B5EF4-FFF2-40B4-BE49-F238E27FC236}">
                <a16:creationId xmlns:a16="http://schemas.microsoft.com/office/drawing/2014/main" id="{E7B7B56D-B2CA-B376-224B-583E853CDB37}"/>
              </a:ext>
            </a:extLst>
          </p:cNvPr>
          <p:cNvCxnSpPr>
            <a:cxnSpLocks/>
            <a:stCxn id="129" idx="2"/>
            <a:endCxn id="112" idx="0"/>
          </p:cNvCxnSpPr>
          <p:nvPr/>
        </p:nvCxnSpPr>
        <p:spPr>
          <a:xfrm flipH="1">
            <a:off x="6400538" y="1864269"/>
            <a:ext cx="919556" cy="38487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F267B6-B0F6-345B-85BA-496A07502039}"/>
              </a:ext>
            </a:extLst>
          </p:cNvPr>
          <p:cNvSpPr/>
          <p:nvPr/>
        </p:nvSpPr>
        <p:spPr>
          <a:xfrm>
            <a:off x="6528048" y="950025"/>
            <a:ext cx="1584092" cy="914244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hu-HU" sz="10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</a:t>
            </a:r>
            <a:r>
              <a:rPr lang="hu-HU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– FE Admin</a:t>
            </a:r>
          </a:p>
        </p:txBody>
      </p:sp>
      <p:cxnSp>
        <p:nvCxnSpPr>
          <p:cNvPr id="134" name="Elbow Connector 5">
            <a:extLst>
              <a:ext uri="{FF2B5EF4-FFF2-40B4-BE49-F238E27FC236}">
                <a16:creationId xmlns:a16="http://schemas.microsoft.com/office/drawing/2014/main" id="{CB5D8AD1-7992-F144-1996-78486898BC50}"/>
              </a:ext>
            </a:extLst>
          </p:cNvPr>
          <p:cNvCxnSpPr>
            <a:cxnSpLocks/>
            <a:stCxn id="129" idx="2"/>
            <a:endCxn id="114" idx="0"/>
          </p:cNvCxnSpPr>
          <p:nvPr/>
        </p:nvCxnSpPr>
        <p:spPr>
          <a:xfrm>
            <a:off x="7320094" y="1864269"/>
            <a:ext cx="280939" cy="3765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5">
            <a:extLst>
              <a:ext uri="{FF2B5EF4-FFF2-40B4-BE49-F238E27FC236}">
                <a16:creationId xmlns:a16="http://schemas.microsoft.com/office/drawing/2014/main" id="{587701CF-C2AA-B493-E0EF-C2DBD84973D4}"/>
              </a:ext>
            </a:extLst>
          </p:cNvPr>
          <p:cNvCxnSpPr>
            <a:cxnSpLocks/>
            <a:stCxn id="129" idx="2"/>
            <a:endCxn id="116" idx="0"/>
          </p:cNvCxnSpPr>
          <p:nvPr/>
        </p:nvCxnSpPr>
        <p:spPr>
          <a:xfrm flipH="1">
            <a:off x="5410165" y="1864269"/>
            <a:ext cx="1909929" cy="37651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5">
            <a:extLst>
              <a:ext uri="{FF2B5EF4-FFF2-40B4-BE49-F238E27FC236}">
                <a16:creationId xmlns:a16="http://schemas.microsoft.com/office/drawing/2014/main" id="{C9F58831-4171-85DC-1C21-43DBDD5AD468}"/>
              </a:ext>
            </a:extLst>
          </p:cNvPr>
          <p:cNvCxnSpPr>
            <a:cxnSpLocks/>
          </p:cNvCxnSpPr>
          <p:nvPr/>
        </p:nvCxnSpPr>
        <p:spPr>
          <a:xfrm>
            <a:off x="7289985" y="2556708"/>
            <a:ext cx="0" cy="18968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5">
            <a:extLst>
              <a:ext uri="{FF2B5EF4-FFF2-40B4-BE49-F238E27FC236}">
                <a16:creationId xmlns:a16="http://schemas.microsoft.com/office/drawing/2014/main" id="{2DEB3989-6DBA-F00F-7840-5F07E78764E4}"/>
              </a:ext>
            </a:extLst>
          </p:cNvPr>
          <p:cNvCxnSpPr>
            <a:cxnSpLocks/>
          </p:cNvCxnSpPr>
          <p:nvPr/>
        </p:nvCxnSpPr>
        <p:spPr>
          <a:xfrm>
            <a:off x="6960096" y="3023077"/>
            <a:ext cx="1" cy="16905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5">
            <a:extLst>
              <a:ext uri="{FF2B5EF4-FFF2-40B4-BE49-F238E27FC236}">
                <a16:creationId xmlns:a16="http://schemas.microsoft.com/office/drawing/2014/main" id="{8159C7E8-155F-4386-2550-9B24874A1F76}"/>
              </a:ext>
            </a:extLst>
          </p:cNvPr>
          <p:cNvCxnSpPr>
            <a:cxnSpLocks/>
          </p:cNvCxnSpPr>
          <p:nvPr/>
        </p:nvCxnSpPr>
        <p:spPr>
          <a:xfrm>
            <a:off x="5148421" y="2556708"/>
            <a:ext cx="11475" cy="250153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5">
            <a:extLst>
              <a:ext uri="{FF2B5EF4-FFF2-40B4-BE49-F238E27FC236}">
                <a16:creationId xmlns:a16="http://schemas.microsoft.com/office/drawing/2014/main" id="{0DBBAA2B-B46D-92DC-99E2-23C7B7E8C6C5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6988773" y="3501008"/>
            <a:ext cx="0" cy="560686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5">
            <a:extLst>
              <a:ext uri="{FF2B5EF4-FFF2-40B4-BE49-F238E27FC236}">
                <a16:creationId xmlns:a16="http://schemas.microsoft.com/office/drawing/2014/main" id="{ED060F12-C184-8FB7-3F6F-9054FEC1F95F}"/>
              </a:ext>
            </a:extLst>
          </p:cNvPr>
          <p:cNvCxnSpPr>
            <a:cxnSpLocks/>
          </p:cNvCxnSpPr>
          <p:nvPr/>
        </p:nvCxnSpPr>
        <p:spPr>
          <a:xfrm>
            <a:off x="4223792" y="1842626"/>
            <a:ext cx="0" cy="144235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5">
            <a:extLst>
              <a:ext uri="{FF2B5EF4-FFF2-40B4-BE49-F238E27FC236}">
                <a16:creationId xmlns:a16="http://schemas.microsoft.com/office/drawing/2014/main" id="{EEC18696-742C-AFF1-21A7-DE6C2A60EA75}"/>
              </a:ext>
            </a:extLst>
          </p:cNvPr>
          <p:cNvCxnSpPr>
            <a:cxnSpLocks/>
          </p:cNvCxnSpPr>
          <p:nvPr/>
        </p:nvCxnSpPr>
        <p:spPr>
          <a:xfrm>
            <a:off x="7896200" y="2556708"/>
            <a:ext cx="14654" cy="1525421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">
            <a:extLst>
              <a:ext uri="{FF2B5EF4-FFF2-40B4-BE49-F238E27FC236}">
                <a16:creationId xmlns:a16="http://schemas.microsoft.com/office/drawing/2014/main" id="{D4C382D3-3BD6-3483-4A5F-2BF9156D38E1}"/>
              </a:ext>
            </a:extLst>
          </p:cNvPr>
          <p:cNvCxnSpPr>
            <a:cxnSpLocks/>
          </p:cNvCxnSpPr>
          <p:nvPr/>
        </p:nvCxnSpPr>
        <p:spPr>
          <a:xfrm flipH="1">
            <a:off x="6096000" y="2553547"/>
            <a:ext cx="4275" cy="152858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64028925-4E42-9972-7CFA-4AA5F819898E}"/>
              </a:ext>
            </a:extLst>
          </p:cNvPr>
          <p:cNvCxnSpPr>
            <a:cxnSpLocks/>
            <a:stCxn id="122" idx="3"/>
          </p:cNvCxnSpPr>
          <p:nvPr/>
        </p:nvCxnSpPr>
        <p:spPr bwMode="auto">
          <a:xfrm flipV="1">
            <a:off x="4943872" y="3023077"/>
            <a:ext cx="1432489" cy="416344"/>
          </a:xfrm>
          <a:prstGeom prst="bentConnector3">
            <a:avLst>
              <a:gd name="adj1" fmla="val 100121"/>
            </a:avLst>
          </a:prstGeom>
          <a:ln w="19050"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DB367CF3-724E-4D02-9778-4D876D366C07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 bwMode="auto">
          <a:xfrm rot="16200000" flipH="1">
            <a:off x="3296774" y="2220534"/>
            <a:ext cx="2364993" cy="1649283"/>
          </a:xfrm>
          <a:prstGeom prst="bentConnector2">
            <a:avLst/>
          </a:prstGeom>
          <a:ln w="1905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6025C16-36AD-35E6-6A83-98FB28651E19}"/>
              </a:ext>
            </a:extLst>
          </p:cNvPr>
          <p:cNvSpPr/>
          <p:nvPr/>
        </p:nvSpPr>
        <p:spPr>
          <a:xfrm>
            <a:off x="4787103" y="1252624"/>
            <a:ext cx="924404" cy="61181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</a:t>
            </a:r>
          </a:p>
          <a:p>
            <a:pPr algn="ctr">
              <a:defRPr/>
            </a:pPr>
            <a:r>
              <a:rPr lang="hu-HU" sz="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PostAffiliate</a:t>
            </a:r>
            <a:endParaRPr lang="hu-HU" sz="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r>
              <a:rPr lang="hu-HU" sz="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RDC (AML)</a:t>
            </a:r>
          </a:p>
        </p:txBody>
      </p:sp>
      <p:cxnSp>
        <p:nvCxnSpPr>
          <p:cNvPr id="273" name="Elbow Connector 5">
            <a:extLst>
              <a:ext uri="{FF2B5EF4-FFF2-40B4-BE49-F238E27FC236}">
                <a16:creationId xmlns:a16="http://schemas.microsoft.com/office/drawing/2014/main" id="{51320F22-3CC1-ECB6-A6C7-1E3488677789}"/>
              </a:ext>
            </a:extLst>
          </p:cNvPr>
          <p:cNvCxnSpPr>
            <a:cxnSpLocks/>
          </p:cNvCxnSpPr>
          <p:nvPr/>
        </p:nvCxnSpPr>
        <p:spPr>
          <a:xfrm>
            <a:off x="4871864" y="1853089"/>
            <a:ext cx="0" cy="143189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Ui Ux with solid fill">
            <a:extLst>
              <a:ext uri="{FF2B5EF4-FFF2-40B4-BE49-F238E27FC236}">
                <a16:creationId xmlns:a16="http://schemas.microsoft.com/office/drawing/2014/main" id="{38FC64E3-6A25-FFD5-83D3-6FE4A33B2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8745" y="1052736"/>
            <a:ext cx="601429" cy="601429"/>
          </a:xfrm>
          <a:prstGeom prst="rect">
            <a:avLst/>
          </a:prstGeom>
        </p:spPr>
      </p:pic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E45E3F2-0A5D-CD44-D9B5-A71F98C2B176}"/>
              </a:ext>
            </a:extLst>
          </p:cNvPr>
          <p:cNvCxnSpPr/>
          <p:nvPr/>
        </p:nvCxnSpPr>
        <p:spPr>
          <a:xfrm>
            <a:off x="10649785" y="4187366"/>
            <a:ext cx="419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9D26390D-5750-A29E-31F8-44A0391E9035}"/>
              </a:ext>
            </a:extLst>
          </p:cNvPr>
          <p:cNvSpPr txBox="1"/>
          <p:nvPr/>
        </p:nvSpPr>
        <p:spPr>
          <a:xfrm>
            <a:off x="11147686" y="4005064"/>
            <a:ext cx="222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/>
              <a:t>Reintegrált</a:t>
            </a:r>
            <a:r>
              <a:rPr lang="hu-HU" sz="1400" dirty="0"/>
              <a:t> / MW-n kiajánlott szolgáltatás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3FB259-2113-B728-3F91-15387E8C7ECB}"/>
              </a:ext>
            </a:extLst>
          </p:cNvPr>
          <p:cNvSpPr txBox="1"/>
          <p:nvPr/>
        </p:nvSpPr>
        <p:spPr>
          <a:xfrm>
            <a:off x="11137572" y="3535620"/>
            <a:ext cx="184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Kiváltásra kerülő funkció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FE75F9E-3338-0250-C2F4-5E088B1ECAB3}"/>
              </a:ext>
            </a:extLst>
          </p:cNvPr>
          <p:cNvSpPr/>
          <p:nvPr/>
        </p:nvSpPr>
        <p:spPr>
          <a:xfrm>
            <a:off x="10604858" y="3694227"/>
            <a:ext cx="518359" cy="112386"/>
          </a:xfrm>
          <a:prstGeom prst="rect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6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BetWeb</a:t>
            </a:r>
            <a:endParaRPr lang="hu-HU" sz="8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1AC6CE60-3A77-E6D8-CDFD-3DFCFE9D740D}"/>
              </a:ext>
            </a:extLst>
          </p:cNvPr>
          <p:cNvCxnSpPr>
            <a:cxnSpLocks/>
          </p:cNvCxnSpPr>
          <p:nvPr/>
        </p:nvCxnSpPr>
        <p:spPr bwMode="auto">
          <a:xfrm flipV="1">
            <a:off x="4985048" y="2556707"/>
            <a:ext cx="1000756" cy="762711"/>
          </a:xfrm>
          <a:prstGeom prst="bentConnector3">
            <a:avLst>
              <a:gd name="adj1" fmla="val 100085"/>
            </a:avLst>
          </a:prstGeom>
          <a:ln w="19050"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3D29D6F6-7602-8EFD-CFEB-E3C2EEA1CA53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1227" y="2531801"/>
            <a:ext cx="2748949" cy="1018577"/>
          </a:xfrm>
          <a:prstGeom prst="bentConnector3">
            <a:avLst>
              <a:gd name="adj1" fmla="val 100511"/>
            </a:avLst>
          </a:prstGeom>
          <a:ln w="19050"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E4E6C58-48E9-77A0-F802-8759C70EF629}"/>
              </a:ext>
            </a:extLst>
          </p:cNvPr>
          <p:cNvCxnSpPr/>
          <p:nvPr/>
        </p:nvCxnSpPr>
        <p:spPr>
          <a:xfrm>
            <a:off x="10650650" y="4691422"/>
            <a:ext cx="41952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2AC85CB2-9598-CCB5-3A83-E1FB12F91C6C}"/>
              </a:ext>
            </a:extLst>
          </p:cNvPr>
          <p:cNvSpPr txBox="1"/>
          <p:nvPr/>
        </p:nvSpPr>
        <p:spPr>
          <a:xfrm>
            <a:off x="11148551" y="4509120"/>
            <a:ext cx="2220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Fájlátvitel (</a:t>
            </a:r>
            <a:r>
              <a:rPr lang="hu-HU" sz="1400" dirty="0" err="1"/>
              <a:t>Rsync</a:t>
            </a:r>
            <a:r>
              <a:rPr lang="hu-HU" sz="1400" dirty="0"/>
              <a:t>)</a:t>
            </a:r>
          </a:p>
        </p:txBody>
      </p:sp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F6DED474-9BE5-4D9B-FE7B-4399CFBA467A}"/>
              </a:ext>
            </a:extLst>
          </p:cNvPr>
          <p:cNvCxnSpPr>
            <a:cxnSpLocks/>
            <a:stCxn id="58" idx="0"/>
            <a:endCxn id="121" idx="3"/>
          </p:cNvCxnSpPr>
          <p:nvPr/>
        </p:nvCxnSpPr>
        <p:spPr bwMode="auto">
          <a:xfrm rot="16200000" flipV="1">
            <a:off x="7212385" y="3511677"/>
            <a:ext cx="1696815" cy="1366603"/>
          </a:xfrm>
          <a:prstGeom prst="bentConnector2">
            <a:avLst/>
          </a:prstGeom>
          <a:ln w="19050"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01082BB-0710-3523-239B-1AF557406DDE}"/>
              </a:ext>
            </a:extLst>
          </p:cNvPr>
          <p:cNvSpPr/>
          <p:nvPr/>
        </p:nvSpPr>
        <p:spPr>
          <a:xfrm>
            <a:off x="8439857" y="5640406"/>
            <a:ext cx="1054570" cy="308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Compliance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72961198-2F24-D1B1-CEFD-02E387295235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5850" y="5195786"/>
            <a:ext cx="2814007" cy="236580"/>
          </a:xfrm>
          <a:prstGeom prst="bentConnector3">
            <a:avLst>
              <a:gd name="adj1" fmla="val 90919"/>
            </a:avLst>
          </a:prstGeom>
          <a:ln w="19050"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FBB3DEA2-B032-4506-85EE-0C909464EFE1}"/>
              </a:ext>
            </a:extLst>
          </p:cNvPr>
          <p:cNvCxnSpPr>
            <a:cxnSpLocks/>
            <a:endCxn id="312" idx="1"/>
          </p:cNvCxnSpPr>
          <p:nvPr/>
        </p:nvCxnSpPr>
        <p:spPr bwMode="auto">
          <a:xfrm>
            <a:off x="5625850" y="5587546"/>
            <a:ext cx="2814007" cy="207297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Graphic 9" descr="Ui Ux with solid fill">
            <a:extLst>
              <a:ext uri="{FF2B5EF4-FFF2-40B4-BE49-F238E27FC236}">
                <a16:creationId xmlns:a16="http://schemas.microsoft.com/office/drawing/2014/main" id="{9EC68693-224E-B06D-2410-5E7AC6FFD7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6705" y="1052736"/>
            <a:ext cx="601429" cy="60142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203633F-A224-CA1A-352B-45D3846383A6}"/>
              </a:ext>
            </a:extLst>
          </p:cNvPr>
          <p:cNvSpPr>
            <a:spLocks/>
          </p:cNvSpPr>
          <p:nvPr/>
        </p:nvSpPr>
        <p:spPr bwMode="auto">
          <a:xfrm rot="16200000">
            <a:off x="1335373" y="5368803"/>
            <a:ext cx="967146" cy="253916"/>
          </a:xfrm>
          <a:prstGeom prst="rect">
            <a:avLst/>
          </a:prstGeom>
          <a:solidFill>
            <a:srgbClr val="A3A3E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SMTP/SMS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Elbow Connector 5">
            <a:extLst>
              <a:ext uri="{FF2B5EF4-FFF2-40B4-BE49-F238E27FC236}">
                <a16:creationId xmlns:a16="http://schemas.microsoft.com/office/drawing/2014/main" id="{1C6E9727-1720-09C6-F2D7-0EFB3EEA1BE0}"/>
              </a:ext>
            </a:extLst>
          </p:cNvPr>
          <p:cNvCxnSpPr>
            <a:cxnSpLocks/>
          </p:cNvCxnSpPr>
          <p:nvPr/>
        </p:nvCxnSpPr>
        <p:spPr>
          <a:xfrm>
            <a:off x="2058249" y="4534810"/>
            <a:ext cx="2028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5">
            <a:extLst>
              <a:ext uri="{FF2B5EF4-FFF2-40B4-BE49-F238E27FC236}">
                <a16:creationId xmlns:a16="http://schemas.microsoft.com/office/drawing/2014/main" id="{6F398065-CBAB-EF6B-1C0F-937352E0F8F3}"/>
              </a:ext>
            </a:extLst>
          </p:cNvPr>
          <p:cNvCxnSpPr>
            <a:cxnSpLocks/>
          </p:cNvCxnSpPr>
          <p:nvPr/>
        </p:nvCxnSpPr>
        <p:spPr>
          <a:xfrm>
            <a:off x="1957428" y="4293096"/>
            <a:ext cx="3292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9BB6F2C-7144-E72F-2C19-BF21CACD371B}"/>
              </a:ext>
            </a:extLst>
          </p:cNvPr>
          <p:cNvSpPr>
            <a:spLocks/>
          </p:cNvSpPr>
          <p:nvPr/>
        </p:nvSpPr>
        <p:spPr bwMode="auto">
          <a:xfrm rot="16200000">
            <a:off x="1483171" y="6251841"/>
            <a:ext cx="658879" cy="253916"/>
          </a:xfrm>
          <a:prstGeom prst="rect">
            <a:avLst/>
          </a:prstGeom>
          <a:solidFill>
            <a:srgbClr val="A3A3E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sz="105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Elbow Connector 5">
            <a:extLst>
              <a:ext uri="{FF2B5EF4-FFF2-40B4-BE49-F238E27FC236}">
                <a16:creationId xmlns:a16="http://schemas.microsoft.com/office/drawing/2014/main" id="{AD6CBF84-EBDB-C878-22C3-DBB43AC33427}"/>
              </a:ext>
            </a:extLst>
          </p:cNvPr>
          <p:cNvCxnSpPr>
            <a:cxnSpLocks/>
          </p:cNvCxnSpPr>
          <p:nvPr/>
        </p:nvCxnSpPr>
        <p:spPr>
          <a:xfrm>
            <a:off x="2076705" y="6309320"/>
            <a:ext cx="2028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6134369-CCBC-63B1-CA66-329A34731C21}"/>
              </a:ext>
            </a:extLst>
          </p:cNvPr>
          <p:cNvCxnSpPr>
            <a:cxnSpLocks/>
            <a:stCxn id="60" idx="2"/>
          </p:cNvCxnSpPr>
          <p:nvPr/>
        </p:nvCxnSpPr>
        <p:spPr bwMode="auto">
          <a:xfrm rot="5400000">
            <a:off x="7562584" y="3409421"/>
            <a:ext cx="151635" cy="4037312"/>
          </a:xfrm>
          <a:prstGeom prst="bentConnector2">
            <a:avLst/>
          </a:prstGeom>
          <a:ln w="19050"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6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09E4B395-1937-1CC8-B48D-C684F99811C3}"/>
              </a:ext>
            </a:extLst>
          </p:cNvPr>
          <p:cNvSpPr txBox="1"/>
          <p:nvPr/>
        </p:nvSpPr>
        <p:spPr>
          <a:xfrm>
            <a:off x="2277194" y="818404"/>
            <a:ext cx="4376653" cy="120808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r>
              <a:rPr lang="hu-HU" b="1" dirty="0"/>
              <a:t>Külső kliensek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ABAF1B-0472-E316-6FB5-CCAB6FB08C5E}"/>
              </a:ext>
            </a:extLst>
          </p:cNvPr>
          <p:cNvSpPr txBox="1"/>
          <p:nvPr/>
        </p:nvSpPr>
        <p:spPr>
          <a:xfrm>
            <a:off x="4634945" y="2177012"/>
            <a:ext cx="5595202" cy="1646347"/>
          </a:xfrm>
          <a:prstGeom prst="rect">
            <a:avLst/>
          </a:prstGeom>
          <a:solidFill>
            <a:schemeClr val="accent5"/>
          </a:solidFill>
        </p:spPr>
        <p:txBody>
          <a:bodyPr vert="vert270" wrap="square" rtlCol="0" anchor="b" anchorCtr="0">
            <a:noAutofit/>
          </a:bodyPr>
          <a:lstStyle/>
          <a:p>
            <a:pPr>
              <a:defRPr/>
            </a:pPr>
            <a:r>
              <a:rPr lang="hu-HU" b="1" dirty="0">
                <a:solidFill>
                  <a:srgbClr val="0081B4"/>
                </a:solidFill>
                <a:latin typeface="Arial" panose="020B0604020202020204"/>
              </a:rPr>
              <a:t>Middleware</a:t>
            </a:r>
            <a:endParaRPr lang="hu-HU" b="1" dirty="0">
              <a:solidFill>
                <a:srgbClr val="FF0000"/>
              </a:solidFill>
              <a:latin typeface="Arial" panose="020B060402020202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A67C59-A71C-CC5F-0E09-B5BBFF81BF67}"/>
              </a:ext>
            </a:extLst>
          </p:cNvPr>
          <p:cNvSpPr txBox="1"/>
          <p:nvPr/>
        </p:nvSpPr>
        <p:spPr>
          <a:xfrm>
            <a:off x="2286686" y="2172208"/>
            <a:ext cx="2101130" cy="1522018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hu-HU" b="1" dirty="0">
                <a:solidFill>
                  <a:srgbClr val="0070C0"/>
                </a:solidFill>
                <a:latin typeface="Arial" panose="020B0604020202020204"/>
              </a:rPr>
              <a:t>MA Front-End</a:t>
            </a:r>
          </a:p>
          <a:p>
            <a:pPr>
              <a:defRPr/>
            </a:pPr>
            <a:endParaRPr lang="hu-HU" b="1" dirty="0">
              <a:solidFill>
                <a:srgbClr val="0070C0"/>
              </a:solidFill>
              <a:latin typeface="Arial" panose="020B0604020202020204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endParaRPr kumimoji="0" lang="hu-HU" sz="20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A66EF3-25AC-138F-D027-5D6DDD0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b="1" dirty="0"/>
              <a:t>Célarchitektúra – </a:t>
            </a:r>
            <a:r>
              <a:rPr lang="hu-HU" b="1" dirty="0" err="1"/>
              <a:t>SzerencsePlusz</a:t>
            </a:r>
            <a:r>
              <a:rPr lang="hu-HU" b="1" dirty="0"/>
              <a:t> Mobil Alkalmazás (MA)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BA6A9-58A3-6686-A576-796A9753E218}"/>
              </a:ext>
            </a:extLst>
          </p:cNvPr>
          <p:cNvSpPr txBox="1"/>
          <p:nvPr/>
        </p:nvSpPr>
        <p:spPr>
          <a:xfrm>
            <a:off x="6816080" y="809714"/>
            <a:ext cx="3417071" cy="12283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pPr algn="r">
              <a:defRPr/>
            </a:pPr>
            <a:r>
              <a:rPr lang="hu-HU" b="1" dirty="0">
                <a:solidFill>
                  <a:schemeClr val="bg1"/>
                </a:solidFill>
                <a:latin typeface="Arial" panose="020B0604020202020204"/>
              </a:rPr>
              <a:t>Külső szolgáltatások</a:t>
            </a: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  <a:p>
            <a:pPr algn="ctr">
              <a:defRPr/>
            </a:pP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  <a:p>
            <a:pPr algn="ctr">
              <a:defRPr/>
            </a:pP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5AF96-0A80-E3F8-DC3C-908C5E4E57BA}"/>
              </a:ext>
            </a:extLst>
          </p:cNvPr>
          <p:cNvSpPr txBox="1"/>
          <p:nvPr/>
        </p:nvSpPr>
        <p:spPr>
          <a:xfrm>
            <a:off x="2261120" y="4797750"/>
            <a:ext cx="7972032" cy="16848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square" rtlCol="0" anchor="b" anchorCtr="0">
            <a:noAutofit/>
          </a:bodyPr>
          <a:lstStyle/>
          <a:p>
            <a:pPr algn="ctr">
              <a:defRPr/>
            </a:pPr>
            <a:endParaRPr lang="hu-HU" b="1" dirty="0">
              <a:solidFill>
                <a:schemeClr val="bg1"/>
              </a:solidFill>
              <a:latin typeface="Arial" panose="020B0604020202020204"/>
            </a:endParaRPr>
          </a:p>
          <a:p>
            <a:pPr algn="ctr">
              <a:defRPr/>
            </a:pPr>
            <a:endParaRPr lang="hu-HU" b="1" dirty="0">
              <a:solidFill>
                <a:schemeClr val="bg1"/>
              </a:solidFill>
              <a:latin typeface="Arial" panose="020B0604020202020204"/>
            </a:endParaRPr>
          </a:p>
          <a:p>
            <a:pPr>
              <a:defRPr/>
            </a:pPr>
            <a:r>
              <a:rPr lang="hu-HU" b="1" dirty="0">
                <a:solidFill>
                  <a:schemeClr val="bg1"/>
                </a:solidFill>
                <a:latin typeface="Arial" panose="020B0604020202020204"/>
              </a:rPr>
              <a:t>Back-End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192A2-1806-5F03-64BE-71DA73D00B04}"/>
              </a:ext>
            </a:extLst>
          </p:cNvPr>
          <p:cNvSpPr/>
          <p:nvPr/>
        </p:nvSpPr>
        <p:spPr>
          <a:xfrm>
            <a:off x="2639616" y="4877857"/>
            <a:ext cx="1846560" cy="89004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r">
              <a:defRPr/>
            </a:pPr>
            <a:r>
              <a:rPr lang="hu-HU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Irodai rendszerek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DA316-6012-4BA6-2D2A-A41AC1402DC7}"/>
              </a:ext>
            </a:extLst>
          </p:cNvPr>
          <p:cNvSpPr txBox="1"/>
          <p:nvPr/>
        </p:nvSpPr>
        <p:spPr>
          <a:xfrm>
            <a:off x="2279576" y="3823360"/>
            <a:ext cx="7950571" cy="796741"/>
          </a:xfrm>
          <a:prstGeom prst="rect">
            <a:avLst/>
          </a:prstGeom>
          <a:solidFill>
            <a:schemeClr val="accent5"/>
          </a:solidFill>
        </p:spPr>
        <p:txBody>
          <a:bodyPr vert="horz" wrap="square" rtlCol="0">
            <a:noAutofit/>
          </a:bodyPr>
          <a:lstStyle/>
          <a:p>
            <a:pPr algn="r">
              <a:defRPr/>
            </a:pPr>
            <a:endParaRPr lang="hu-HU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89D36-1E54-DBCC-F095-F04C730196E9}"/>
              </a:ext>
            </a:extLst>
          </p:cNvPr>
          <p:cNvSpPr/>
          <p:nvPr/>
        </p:nvSpPr>
        <p:spPr>
          <a:xfrm>
            <a:off x="2828601" y="4096153"/>
            <a:ext cx="3825246" cy="30723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Oracle Service </a:t>
            </a:r>
            <a:r>
              <a:rPr lang="hu-HU" sz="12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</a:t>
            </a:r>
            <a:endParaRPr lang="hu-HU" sz="12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0BF53F-6D12-D45C-39B9-FF9716D6A4EE}"/>
              </a:ext>
            </a:extLst>
          </p:cNvPr>
          <p:cNvCxnSpPr/>
          <p:nvPr/>
        </p:nvCxnSpPr>
        <p:spPr>
          <a:xfrm>
            <a:off x="1870307" y="2530841"/>
            <a:ext cx="206398" cy="2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33343E2-91B2-5759-7CCD-FFB563D9C8F2}"/>
              </a:ext>
            </a:extLst>
          </p:cNvPr>
          <p:cNvSpPr/>
          <p:nvPr/>
        </p:nvSpPr>
        <p:spPr>
          <a:xfrm>
            <a:off x="7826731" y="1591234"/>
            <a:ext cx="625848" cy="32140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7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</a:t>
            </a:r>
            <a:b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Provider</a:t>
            </a:r>
          </a:p>
        </p:txBody>
      </p:sp>
      <p:cxnSp>
        <p:nvCxnSpPr>
          <p:cNvPr id="30" name="Elbow Connector 5">
            <a:extLst>
              <a:ext uri="{FF2B5EF4-FFF2-40B4-BE49-F238E27FC236}">
                <a16:creationId xmlns:a16="http://schemas.microsoft.com/office/drawing/2014/main" id="{1EAECE53-8CC1-B8E5-36A1-32CF9C285098}"/>
              </a:ext>
            </a:extLst>
          </p:cNvPr>
          <p:cNvCxnSpPr>
            <a:cxnSpLocks/>
          </p:cNvCxnSpPr>
          <p:nvPr/>
        </p:nvCxnSpPr>
        <p:spPr>
          <a:xfrm>
            <a:off x="4963235" y="4396941"/>
            <a:ext cx="2274" cy="65254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C89A196-C9A7-9BF7-054F-32AF67C9A36B}"/>
              </a:ext>
            </a:extLst>
          </p:cNvPr>
          <p:cNvSpPr/>
          <p:nvPr/>
        </p:nvSpPr>
        <p:spPr>
          <a:xfrm>
            <a:off x="4583832" y="5041326"/>
            <a:ext cx="734169" cy="30887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eTXE</a:t>
            </a: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Aegis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3E317A-7215-FA6D-8707-79C2E5FB83C4}"/>
              </a:ext>
            </a:extLst>
          </p:cNvPr>
          <p:cNvSpPr/>
          <p:nvPr/>
        </p:nvSpPr>
        <p:spPr>
          <a:xfrm>
            <a:off x="5362686" y="5038379"/>
            <a:ext cx="405870" cy="31182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</a:t>
            </a:r>
          </a:p>
        </p:txBody>
      </p:sp>
      <p:sp>
        <p:nvSpPr>
          <p:cNvPr id="48" name="Rounded Rectangle 121">
            <a:extLst>
              <a:ext uri="{FF2B5EF4-FFF2-40B4-BE49-F238E27FC236}">
                <a16:creationId xmlns:a16="http://schemas.microsoft.com/office/drawing/2014/main" id="{62FCD9D2-45DE-2CC5-4E33-EC50809085F4}"/>
              </a:ext>
            </a:extLst>
          </p:cNvPr>
          <p:cNvSpPr>
            <a:spLocks/>
          </p:cNvSpPr>
          <p:nvPr/>
        </p:nvSpPr>
        <p:spPr>
          <a:xfrm rot="16200000">
            <a:off x="-537402" y="3943925"/>
            <a:ext cx="4348677" cy="805241"/>
          </a:xfrm>
          <a:prstGeom prst="roundRect">
            <a:avLst>
              <a:gd name="adj" fmla="val 0"/>
            </a:avLst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Alkalmazás infrastruktúra</a:t>
            </a:r>
            <a:endParaRPr 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5C49503-DE9A-BB86-EF08-A81CCB2AC3D4}"/>
              </a:ext>
            </a:extLst>
          </p:cNvPr>
          <p:cNvSpPr>
            <a:spLocks/>
          </p:cNvSpPr>
          <p:nvPr/>
        </p:nvSpPr>
        <p:spPr bwMode="auto">
          <a:xfrm rot="16200000">
            <a:off x="1225395" y="4128680"/>
            <a:ext cx="1081108" cy="253916"/>
          </a:xfrm>
          <a:prstGeom prst="rect">
            <a:avLst/>
          </a:prstGeom>
          <a:solidFill>
            <a:srgbClr val="A3A3E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05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Elbow Connector 5">
            <a:extLst>
              <a:ext uri="{FF2B5EF4-FFF2-40B4-BE49-F238E27FC236}">
                <a16:creationId xmlns:a16="http://schemas.microsoft.com/office/drawing/2014/main" id="{EC47D307-6C89-1D75-4477-8B6B6AFA427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565621" y="4389252"/>
            <a:ext cx="0" cy="6491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8EC89DF-A0CA-B0D0-E3B2-13DB00525267}"/>
              </a:ext>
            </a:extLst>
          </p:cNvPr>
          <p:cNvSpPr/>
          <p:nvPr/>
        </p:nvSpPr>
        <p:spPr>
          <a:xfrm>
            <a:off x="2797585" y="5043386"/>
            <a:ext cx="608471" cy="308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F69E3-E7A1-4752-885D-31908AFB969C}"/>
              </a:ext>
            </a:extLst>
          </p:cNvPr>
          <p:cNvSpPr/>
          <p:nvPr/>
        </p:nvSpPr>
        <p:spPr>
          <a:xfrm>
            <a:off x="3687409" y="5043386"/>
            <a:ext cx="654751" cy="308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DWH / CRM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73220D9-AD0E-39FD-FD02-A3FBC4BCC924}"/>
              </a:ext>
            </a:extLst>
          </p:cNvPr>
          <p:cNvSpPr/>
          <p:nvPr/>
        </p:nvSpPr>
        <p:spPr>
          <a:xfrm>
            <a:off x="3000498" y="2636912"/>
            <a:ext cx="1295301" cy="334131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Messaging</a:t>
            </a: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Gateway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DDA5C5-C054-8D63-087A-9936CC359BF9}"/>
              </a:ext>
            </a:extLst>
          </p:cNvPr>
          <p:cNvSpPr/>
          <p:nvPr/>
        </p:nvSpPr>
        <p:spPr>
          <a:xfrm>
            <a:off x="8976320" y="5036141"/>
            <a:ext cx="542365" cy="305419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F267B6-B0F6-345B-85BA-496A07502039}"/>
              </a:ext>
            </a:extLst>
          </p:cNvPr>
          <p:cNvSpPr/>
          <p:nvPr/>
        </p:nvSpPr>
        <p:spPr>
          <a:xfrm>
            <a:off x="4969320" y="1036961"/>
            <a:ext cx="1428217" cy="856250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hu-HU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 Játékos</a:t>
            </a:r>
          </a:p>
        </p:txBody>
      </p:sp>
      <p:cxnSp>
        <p:nvCxnSpPr>
          <p:cNvPr id="138" name="Elbow Connector 5">
            <a:extLst>
              <a:ext uri="{FF2B5EF4-FFF2-40B4-BE49-F238E27FC236}">
                <a16:creationId xmlns:a16="http://schemas.microsoft.com/office/drawing/2014/main" id="{587701CF-C2AA-B493-E0EF-C2DBD84973D4}"/>
              </a:ext>
            </a:extLst>
          </p:cNvPr>
          <p:cNvCxnSpPr>
            <a:cxnSpLocks/>
          </p:cNvCxnSpPr>
          <p:nvPr/>
        </p:nvCxnSpPr>
        <p:spPr>
          <a:xfrm>
            <a:off x="5807968" y="1883488"/>
            <a:ext cx="0" cy="748566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6025C16-36AD-35E6-6A83-98FB28651E19}"/>
              </a:ext>
            </a:extLst>
          </p:cNvPr>
          <p:cNvSpPr/>
          <p:nvPr/>
        </p:nvSpPr>
        <p:spPr>
          <a:xfrm>
            <a:off x="8513052" y="1449600"/>
            <a:ext cx="862342" cy="4672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</a:t>
            </a:r>
          </a:p>
          <a:p>
            <a:pPr algn="ctr">
              <a:defRPr/>
            </a:pPr>
            <a:r>
              <a:rPr lang="hu-HU" sz="7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PostAffiliate</a:t>
            </a:r>
            <a:endParaRPr lang="hu-HU" sz="7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RDC (AML)</a:t>
            </a:r>
          </a:p>
        </p:txBody>
      </p:sp>
      <p:pic>
        <p:nvPicPr>
          <p:cNvPr id="69" name="Graphic 68" descr="Ui Ux with solid fill">
            <a:extLst>
              <a:ext uri="{FF2B5EF4-FFF2-40B4-BE49-F238E27FC236}">
                <a16:creationId xmlns:a16="http://schemas.microsoft.com/office/drawing/2014/main" id="{38FC64E3-6A25-FFD5-83D3-6FE4A33B2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2591" y="980728"/>
            <a:ext cx="785141" cy="785141"/>
          </a:xfrm>
          <a:prstGeom prst="rect">
            <a:avLst/>
          </a:prstGeom>
        </p:spPr>
      </p:pic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E45E3F2-0A5D-CD44-D9B5-A71F98C2B176}"/>
              </a:ext>
            </a:extLst>
          </p:cNvPr>
          <p:cNvCxnSpPr/>
          <p:nvPr/>
        </p:nvCxnSpPr>
        <p:spPr>
          <a:xfrm>
            <a:off x="10649785" y="4187366"/>
            <a:ext cx="419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9D26390D-5750-A29E-31F8-44A0391E9035}"/>
              </a:ext>
            </a:extLst>
          </p:cNvPr>
          <p:cNvSpPr txBox="1"/>
          <p:nvPr/>
        </p:nvSpPr>
        <p:spPr>
          <a:xfrm>
            <a:off x="11147687" y="4072070"/>
            <a:ext cx="141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Új integrációk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3FB259-2113-B728-3F91-15387E8C7ECB}"/>
              </a:ext>
            </a:extLst>
          </p:cNvPr>
          <p:cNvSpPr txBox="1"/>
          <p:nvPr/>
        </p:nvSpPr>
        <p:spPr>
          <a:xfrm>
            <a:off x="11137573" y="3535620"/>
            <a:ext cx="142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Új alkalmazás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FE75F9E-3338-0250-C2F4-5E088B1ECAB3}"/>
              </a:ext>
            </a:extLst>
          </p:cNvPr>
          <p:cNvSpPr/>
          <p:nvPr/>
        </p:nvSpPr>
        <p:spPr>
          <a:xfrm>
            <a:off x="10604858" y="3694227"/>
            <a:ext cx="518359" cy="112386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hu-HU" sz="8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Graphic 1" descr="Check In with solid fill">
            <a:extLst>
              <a:ext uri="{FF2B5EF4-FFF2-40B4-BE49-F238E27FC236}">
                <a16:creationId xmlns:a16="http://schemas.microsoft.com/office/drawing/2014/main" id="{1CE25B9B-A59D-A07F-0CF6-2ADD422F1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78980" y="1052736"/>
            <a:ext cx="677060" cy="67706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669146D-BC3C-AD18-0B8D-A9A3F76026AD}"/>
              </a:ext>
            </a:extLst>
          </p:cNvPr>
          <p:cNvSpPr>
            <a:spLocks/>
          </p:cNvSpPr>
          <p:nvPr/>
        </p:nvSpPr>
        <p:spPr bwMode="auto">
          <a:xfrm rot="16200000">
            <a:off x="1502120" y="3245739"/>
            <a:ext cx="540812" cy="253916"/>
          </a:xfrm>
          <a:prstGeom prst="rect">
            <a:avLst/>
          </a:prstGeom>
          <a:solidFill>
            <a:srgbClr val="CECEEF"/>
          </a:solidFill>
          <a:ln w="28575" cap="flat" cmpd="sng" algn="ctr">
            <a:solidFill>
              <a:srgbClr val="4646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  <a:endPara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137">
            <a:extLst>
              <a:ext uri="{FF2B5EF4-FFF2-40B4-BE49-F238E27FC236}">
                <a16:creationId xmlns:a16="http://schemas.microsoft.com/office/drawing/2014/main" id="{38514F80-AED8-E83E-172C-933365B55F4D}"/>
              </a:ext>
            </a:extLst>
          </p:cNvPr>
          <p:cNvSpPr>
            <a:spLocks/>
          </p:cNvSpPr>
          <p:nvPr/>
        </p:nvSpPr>
        <p:spPr>
          <a:xfrm>
            <a:off x="4871867" y="2659513"/>
            <a:ext cx="4968550" cy="679808"/>
          </a:xfrm>
          <a:prstGeom prst="roundRect">
            <a:avLst>
              <a:gd name="adj" fmla="val 0"/>
            </a:avLst>
          </a:prstGeom>
          <a:solidFill>
            <a:srgbClr val="CECEEF"/>
          </a:solidFill>
          <a:ln>
            <a:solidFill>
              <a:srgbClr val="464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900" b="1" dirty="0">
                <a:solidFill>
                  <a:schemeClr val="tx1"/>
                </a:solidFill>
              </a:rPr>
              <a:t>API Platform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975D0D-935F-3210-7CD1-4EB75AD9D5E9}"/>
              </a:ext>
            </a:extLst>
          </p:cNvPr>
          <p:cNvSpPr/>
          <p:nvPr/>
        </p:nvSpPr>
        <p:spPr>
          <a:xfrm>
            <a:off x="3000499" y="3048118"/>
            <a:ext cx="1295301" cy="308874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 </a:t>
            </a: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62FAF7-9D9A-11FF-F5D7-ECFF5759DC24}"/>
              </a:ext>
            </a:extLst>
          </p:cNvPr>
          <p:cNvSpPr/>
          <p:nvPr/>
        </p:nvSpPr>
        <p:spPr>
          <a:xfrm>
            <a:off x="5827260" y="5926665"/>
            <a:ext cx="1708900" cy="272793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Hűségprogram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DE5C88-B865-1BC0-CCCB-A6DB740FA134}"/>
              </a:ext>
            </a:extLst>
          </p:cNvPr>
          <p:cNvSpPr/>
          <p:nvPr/>
        </p:nvSpPr>
        <p:spPr>
          <a:xfrm>
            <a:off x="5014897" y="2758416"/>
            <a:ext cx="4698734" cy="382551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 API Homlokzat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08BC44D-C491-C998-4282-5C834ED839DD}"/>
              </a:ext>
            </a:extLst>
          </p:cNvPr>
          <p:cNvCxnSpPr>
            <a:cxnSpLocks/>
            <a:stCxn id="103" idx="3"/>
          </p:cNvCxnSpPr>
          <p:nvPr/>
        </p:nvCxnSpPr>
        <p:spPr bwMode="auto">
          <a:xfrm flipV="1">
            <a:off x="9334426" y="4403389"/>
            <a:ext cx="384861" cy="1646360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Elbow Connector 5">
            <a:extLst>
              <a:ext uri="{FF2B5EF4-FFF2-40B4-BE49-F238E27FC236}">
                <a16:creationId xmlns:a16="http://schemas.microsoft.com/office/drawing/2014/main" id="{56619CF6-3FCA-8B38-552D-1AB6776366BA}"/>
              </a:ext>
            </a:extLst>
          </p:cNvPr>
          <p:cNvCxnSpPr>
            <a:cxnSpLocks/>
          </p:cNvCxnSpPr>
          <p:nvPr/>
        </p:nvCxnSpPr>
        <p:spPr>
          <a:xfrm flipH="1">
            <a:off x="4295799" y="3103855"/>
            <a:ext cx="719098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">
            <a:extLst>
              <a:ext uri="{FF2B5EF4-FFF2-40B4-BE49-F238E27FC236}">
                <a16:creationId xmlns:a16="http://schemas.microsoft.com/office/drawing/2014/main" id="{D4C382D3-3BD6-3483-4A5F-2BF9156D38E1}"/>
              </a:ext>
            </a:extLst>
          </p:cNvPr>
          <p:cNvCxnSpPr>
            <a:cxnSpLocks/>
          </p:cNvCxnSpPr>
          <p:nvPr/>
        </p:nvCxnSpPr>
        <p:spPr>
          <a:xfrm>
            <a:off x="7386488" y="3310403"/>
            <a:ext cx="5656" cy="261626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5">
            <a:extLst>
              <a:ext uri="{FF2B5EF4-FFF2-40B4-BE49-F238E27FC236}">
                <a16:creationId xmlns:a16="http://schemas.microsoft.com/office/drawing/2014/main" id="{EEC18696-742C-AFF1-21A7-DE6C2A60EA75}"/>
              </a:ext>
            </a:extLst>
          </p:cNvPr>
          <p:cNvCxnSpPr>
            <a:cxnSpLocks/>
          </p:cNvCxnSpPr>
          <p:nvPr/>
        </p:nvCxnSpPr>
        <p:spPr>
          <a:xfrm flipV="1">
            <a:off x="9264352" y="3339320"/>
            <a:ext cx="0" cy="1696821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5">
            <a:extLst>
              <a:ext uri="{FF2B5EF4-FFF2-40B4-BE49-F238E27FC236}">
                <a16:creationId xmlns:a16="http://schemas.microsoft.com/office/drawing/2014/main" id="{0FB6FD8E-9F45-563D-E378-726931CD41A3}"/>
              </a:ext>
            </a:extLst>
          </p:cNvPr>
          <p:cNvCxnSpPr>
            <a:cxnSpLocks/>
          </p:cNvCxnSpPr>
          <p:nvPr/>
        </p:nvCxnSpPr>
        <p:spPr>
          <a:xfrm>
            <a:off x="5735960" y="3339320"/>
            <a:ext cx="0" cy="75124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B1B1D7-8AF4-7A52-748C-B570C0B29FB0}"/>
              </a:ext>
            </a:extLst>
          </p:cNvPr>
          <p:cNvSpPr/>
          <p:nvPr/>
        </p:nvSpPr>
        <p:spPr>
          <a:xfrm>
            <a:off x="8236728" y="5913352"/>
            <a:ext cx="1097698" cy="272794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Tracking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8" name="Elbow Connector 5">
            <a:extLst>
              <a:ext uri="{FF2B5EF4-FFF2-40B4-BE49-F238E27FC236}">
                <a16:creationId xmlns:a16="http://schemas.microsoft.com/office/drawing/2014/main" id="{BD400A95-1B11-3032-855B-6CFDCAB9EEF6}"/>
              </a:ext>
            </a:extLst>
          </p:cNvPr>
          <p:cNvCxnSpPr>
            <a:cxnSpLocks/>
          </p:cNvCxnSpPr>
          <p:nvPr/>
        </p:nvCxnSpPr>
        <p:spPr>
          <a:xfrm>
            <a:off x="8904312" y="3346573"/>
            <a:ext cx="0" cy="2566779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FDD3C3A-3E3B-9E56-B7F0-A92718B19EAC}"/>
              </a:ext>
            </a:extLst>
          </p:cNvPr>
          <p:cNvCxnSpPr/>
          <p:nvPr/>
        </p:nvCxnSpPr>
        <p:spPr>
          <a:xfrm>
            <a:off x="10645032" y="4293096"/>
            <a:ext cx="419520" cy="0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641897F-3913-1E4F-22DA-2F41D5591A08}"/>
              </a:ext>
            </a:extLst>
          </p:cNvPr>
          <p:cNvSpPr/>
          <p:nvPr/>
        </p:nvSpPr>
        <p:spPr>
          <a:xfrm>
            <a:off x="9398716" y="4081707"/>
            <a:ext cx="641139" cy="315234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Fájtr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20DEDBA-6CC1-DEB8-C5DE-26FBF57C2C6B}"/>
              </a:ext>
            </a:extLst>
          </p:cNvPr>
          <p:cNvCxnSpPr>
            <a:cxnSpLocks/>
            <a:stCxn id="58" idx="2"/>
          </p:cNvCxnSpPr>
          <p:nvPr/>
        </p:nvCxnSpPr>
        <p:spPr bwMode="auto">
          <a:xfrm rot="5400000" flipH="1" flipV="1">
            <a:off x="6065467" y="1433295"/>
            <a:ext cx="955319" cy="6882612"/>
          </a:xfrm>
          <a:prstGeom prst="bentConnector4">
            <a:avLst>
              <a:gd name="adj1" fmla="val -106884"/>
              <a:gd name="adj2" fmla="val 99743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3AD653A-D10C-5A3D-1096-C460281EBBE7}"/>
              </a:ext>
            </a:extLst>
          </p:cNvPr>
          <p:cNvCxnSpPr>
            <a:cxnSpLocks/>
            <a:endCxn id="60" idx="2"/>
          </p:cNvCxnSpPr>
          <p:nvPr/>
        </p:nvCxnSpPr>
        <p:spPr bwMode="auto">
          <a:xfrm rot="10800000" flipV="1">
            <a:off x="4014786" y="4404194"/>
            <a:ext cx="5825631" cy="948066"/>
          </a:xfrm>
          <a:prstGeom prst="bentConnector4">
            <a:avLst>
              <a:gd name="adj1" fmla="val 102"/>
              <a:gd name="adj2" fmla="val 196449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ED4C73C-6F8B-32FD-AA0E-1F95717F5F96}"/>
              </a:ext>
            </a:extLst>
          </p:cNvPr>
          <p:cNvSpPr>
            <a:spLocks/>
          </p:cNvSpPr>
          <p:nvPr/>
        </p:nvSpPr>
        <p:spPr bwMode="auto">
          <a:xfrm rot="16200000">
            <a:off x="1308254" y="5198454"/>
            <a:ext cx="914480" cy="253916"/>
          </a:xfrm>
          <a:prstGeom prst="rect">
            <a:avLst/>
          </a:prstGeom>
          <a:solidFill>
            <a:srgbClr val="A3A3E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SMTP/SMS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Elbow Connector 5">
            <a:extLst>
              <a:ext uri="{FF2B5EF4-FFF2-40B4-BE49-F238E27FC236}">
                <a16:creationId xmlns:a16="http://schemas.microsoft.com/office/drawing/2014/main" id="{845943AF-862D-BFF3-BE05-83CA478D60DD}"/>
              </a:ext>
            </a:extLst>
          </p:cNvPr>
          <p:cNvCxnSpPr>
            <a:cxnSpLocks/>
          </p:cNvCxnSpPr>
          <p:nvPr/>
        </p:nvCxnSpPr>
        <p:spPr>
          <a:xfrm flipV="1">
            <a:off x="2018759" y="4064697"/>
            <a:ext cx="253917" cy="737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5">
            <a:extLst>
              <a:ext uri="{FF2B5EF4-FFF2-40B4-BE49-F238E27FC236}">
                <a16:creationId xmlns:a16="http://schemas.microsoft.com/office/drawing/2014/main" id="{DCC72664-DE63-FCFA-7F7A-03857A3EF86F}"/>
              </a:ext>
            </a:extLst>
          </p:cNvPr>
          <p:cNvCxnSpPr>
            <a:cxnSpLocks/>
          </p:cNvCxnSpPr>
          <p:nvPr/>
        </p:nvCxnSpPr>
        <p:spPr>
          <a:xfrm flipV="1">
            <a:off x="2025659" y="2852936"/>
            <a:ext cx="253917" cy="737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5">
            <a:extLst>
              <a:ext uri="{FF2B5EF4-FFF2-40B4-BE49-F238E27FC236}">
                <a16:creationId xmlns:a16="http://schemas.microsoft.com/office/drawing/2014/main" id="{EAA873DD-65BF-F445-61DA-5B9B1A0D4B1D}"/>
              </a:ext>
            </a:extLst>
          </p:cNvPr>
          <p:cNvCxnSpPr>
            <a:cxnSpLocks/>
          </p:cNvCxnSpPr>
          <p:nvPr/>
        </p:nvCxnSpPr>
        <p:spPr>
          <a:xfrm flipV="1">
            <a:off x="2025659" y="5445224"/>
            <a:ext cx="253917" cy="737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D6F89CA-89BA-9CA4-15E9-F0F4860D527B}"/>
              </a:ext>
            </a:extLst>
          </p:cNvPr>
          <p:cNvSpPr>
            <a:spLocks/>
          </p:cNvSpPr>
          <p:nvPr/>
        </p:nvSpPr>
        <p:spPr bwMode="auto">
          <a:xfrm>
            <a:off x="6980105" y="1402618"/>
            <a:ext cx="775294" cy="50783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Mobile Log</a:t>
            </a:r>
            <a:r>
              <a:rPr lang="hu-HU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ging</a:t>
            </a:r>
            <a:r>
              <a:rPr lang="hu-HU" sz="900" b="1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0A01AC7-82BF-800D-467F-CCA1CD9AFED5}"/>
              </a:ext>
            </a:extLst>
          </p:cNvPr>
          <p:cNvSpPr/>
          <p:nvPr/>
        </p:nvSpPr>
        <p:spPr>
          <a:xfrm>
            <a:off x="6117412" y="5496390"/>
            <a:ext cx="1130716" cy="286262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PaymentHUB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8A217E17-BA87-BB9C-E718-5DC21902BA3B}"/>
              </a:ext>
            </a:extLst>
          </p:cNvPr>
          <p:cNvCxnSpPr>
            <a:cxnSpLocks/>
            <a:stCxn id="136" idx="0"/>
            <a:endCxn id="54" idx="2"/>
          </p:cNvCxnSpPr>
          <p:nvPr/>
        </p:nvCxnSpPr>
        <p:spPr bwMode="auto">
          <a:xfrm rot="16200000" flipV="1">
            <a:off x="6321361" y="683782"/>
            <a:ext cx="724715" cy="607113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9" name="Elbow Connector 5">
            <a:extLst>
              <a:ext uri="{FF2B5EF4-FFF2-40B4-BE49-F238E27FC236}">
                <a16:creationId xmlns:a16="http://schemas.microsoft.com/office/drawing/2014/main" id="{BDF19CD2-8AF9-3ADA-104E-DA2EBED14BA8}"/>
              </a:ext>
            </a:extLst>
          </p:cNvPr>
          <p:cNvCxnSpPr>
            <a:cxnSpLocks/>
            <a:endCxn id="235" idx="1"/>
          </p:cNvCxnSpPr>
          <p:nvPr/>
        </p:nvCxnSpPr>
        <p:spPr>
          <a:xfrm>
            <a:off x="6430808" y="1656534"/>
            <a:ext cx="54929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5">
            <a:extLst>
              <a:ext uri="{FF2B5EF4-FFF2-40B4-BE49-F238E27FC236}">
                <a16:creationId xmlns:a16="http://schemas.microsoft.com/office/drawing/2014/main" id="{AAB0BFBC-4098-4860-5ACA-436919698FC0}"/>
              </a:ext>
            </a:extLst>
          </p:cNvPr>
          <p:cNvCxnSpPr>
            <a:cxnSpLocks/>
          </p:cNvCxnSpPr>
          <p:nvPr/>
        </p:nvCxnSpPr>
        <p:spPr>
          <a:xfrm>
            <a:off x="6980105" y="3346573"/>
            <a:ext cx="0" cy="2163286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5">
            <a:extLst>
              <a:ext uri="{FF2B5EF4-FFF2-40B4-BE49-F238E27FC236}">
                <a16:creationId xmlns:a16="http://schemas.microsoft.com/office/drawing/2014/main" id="{D1DF26D4-7116-12D9-C22A-243DCDAD9F46}"/>
              </a:ext>
            </a:extLst>
          </p:cNvPr>
          <p:cNvCxnSpPr>
            <a:cxnSpLocks/>
          </p:cNvCxnSpPr>
          <p:nvPr/>
        </p:nvCxnSpPr>
        <p:spPr>
          <a:xfrm>
            <a:off x="6168008" y="4379847"/>
            <a:ext cx="15462" cy="1137385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E23ADD62-5083-6F0D-43E2-F8E3363363F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525130" y="5379720"/>
            <a:ext cx="450730" cy="203432"/>
          </a:xfrm>
          <a:prstGeom prst="bentConnector3">
            <a:avLst>
              <a:gd name="adj1" fmla="val 973"/>
            </a:avLst>
          </a:prstGeom>
          <a:ln w="19050"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5" name="Elbow Connector 5">
            <a:extLst>
              <a:ext uri="{FF2B5EF4-FFF2-40B4-BE49-F238E27FC236}">
                <a16:creationId xmlns:a16="http://schemas.microsoft.com/office/drawing/2014/main" id="{9BD65046-C054-7A02-29FE-8F7A3D2D9D25}"/>
              </a:ext>
            </a:extLst>
          </p:cNvPr>
          <p:cNvCxnSpPr>
            <a:cxnSpLocks/>
          </p:cNvCxnSpPr>
          <p:nvPr/>
        </p:nvCxnSpPr>
        <p:spPr>
          <a:xfrm>
            <a:off x="6467317" y="4389252"/>
            <a:ext cx="0" cy="646889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5">
            <a:extLst>
              <a:ext uri="{FF2B5EF4-FFF2-40B4-BE49-F238E27FC236}">
                <a16:creationId xmlns:a16="http://schemas.microsoft.com/office/drawing/2014/main" id="{C7033B87-9824-CB72-F6FB-8AB1224DEC61}"/>
              </a:ext>
            </a:extLst>
          </p:cNvPr>
          <p:cNvCxnSpPr>
            <a:cxnSpLocks/>
          </p:cNvCxnSpPr>
          <p:nvPr/>
        </p:nvCxnSpPr>
        <p:spPr>
          <a:xfrm>
            <a:off x="6744072" y="3333307"/>
            <a:ext cx="0" cy="16152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E58EC4E-2D04-61B1-1D03-395E683E2118}"/>
              </a:ext>
            </a:extLst>
          </p:cNvPr>
          <p:cNvSpPr>
            <a:spLocks/>
          </p:cNvSpPr>
          <p:nvPr/>
        </p:nvSpPr>
        <p:spPr bwMode="auto">
          <a:xfrm rot="16200000">
            <a:off x="1458194" y="2595355"/>
            <a:ext cx="615992" cy="25391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2" name="Elbow Connector 5">
            <a:extLst>
              <a:ext uri="{FF2B5EF4-FFF2-40B4-BE49-F238E27FC236}">
                <a16:creationId xmlns:a16="http://schemas.microsoft.com/office/drawing/2014/main" id="{243DE81D-DC75-2112-FFA9-233C8AAD0F4D}"/>
              </a:ext>
            </a:extLst>
          </p:cNvPr>
          <p:cNvCxnSpPr>
            <a:cxnSpLocks/>
          </p:cNvCxnSpPr>
          <p:nvPr/>
        </p:nvCxnSpPr>
        <p:spPr>
          <a:xfrm flipH="1">
            <a:off x="6006183" y="4389252"/>
            <a:ext cx="8905" cy="1537413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Flowchart: Manual Input 448">
            <a:extLst>
              <a:ext uri="{FF2B5EF4-FFF2-40B4-BE49-F238E27FC236}">
                <a16:creationId xmlns:a16="http://schemas.microsoft.com/office/drawing/2014/main" id="{173D88F5-2FD8-CB72-7150-DA5B9067E89B}"/>
              </a:ext>
            </a:extLst>
          </p:cNvPr>
          <p:cNvSpPr/>
          <p:nvPr/>
        </p:nvSpPr>
        <p:spPr>
          <a:xfrm>
            <a:off x="6304946" y="4931769"/>
            <a:ext cx="605979" cy="427841"/>
          </a:xfrm>
          <a:prstGeom prst="flowChartManualInput">
            <a:avLst/>
          </a:prstGeom>
          <a:solidFill>
            <a:srgbClr val="92D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hu-HU" sz="900" b="1" dirty="0">
                <a:solidFill>
                  <a:schemeClr val="tx1"/>
                </a:solidFill>
              </a:rPr>
              <a:t>MA BE</a:t>
            </a:r>
          </a:p>
        </p:txBody>
      </p:sp>
      <p:sp>
        <p:nvSpPr>
          <p:cNvPr id="46" name="Rounded Rectangle 110">
            <a:extLst>
              <a:ext uri="{FF2B5EF4-FFF2-40B4-BE49-F238E27FC236}">
                <a16:creationId xmlns:a16="http://schemas.microsoft.com/office/drawing/2014/main" id="{ECEB48E8-22C6-9275-7F9F-7C8AF0E1339E}"/>
              </a:ext>
            </a:extLst>
          </p:cNvPr>
          <p:cNvSpPr>
            <a:spLocks/>
          </p:cNvSpPr>
          <p:nvPr/>
        </p:nvSpPr>
        <p:spPr>
          <a:xfrm>
            <a:off x="5009611" y="2640582"/>
            <a:ext cx="4700661" cy="169121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API Gateway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1782C9-55FC-10B3-6FFC-4D448F5847BF}"/>
              </a:ext>
            </a:extLst>
          </p:cNvPr>
          <p:cNvCxnSpPr>
            <a:cxnSpLocks/>
            <a:stCxn id="136" idx="1"/>
            <a:endCxn id="449" idx="3"/>
          </p:cNvCxnSpPr>
          <p:nvPr/>
        </p:nvCxnSpPr>
        <p:spPr bwMode="auto">
          <a:xfrm rot="10800000" flipV="1">
            <a:off x="6910926" y="4239324"/>
            <a:ext cx="2487791" cy="906366"/>
          </a:xfrm>
          <a:prstGeom prst="bentConnector3">
            <a:avLst>
              <a:gd name="adj1" fmla="val 61912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Elbow Connector 5">
            <a:extLst>
              <a:ext uri="{FF2B5EF4-FFF2-40B4-BE49-F238E27FC236}">
                <a16:creationId xmlns:a16="http://schemas.microsoft.com/office/drawing/2014/main" id="{9107C456-EF81-A1A5-6631-050CC207D620}"/>
              </a:ext>
            </a:extLst>
          </p:cNvPr>
          <p:cNvCxnSpPr>
            <a:cxnSpLocks/>
          </p:cNvCxnSpPr>
          <p:nvPr/>
        </p:nvCxnSpPr>
        <p:spPr>
          <a:xfrm flipH="1">
            <a:off x="8180874" y="1912642"/>
            <a:ext cx="3358" cy="71941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">
            <a:extLst>
              <a:ext uri="{FF2B5EF4-FFF2-40B4-BE49-F238E27FC236}">
                <a16:creationId xmlns:a16="http://schemas.microsoft.com/office/drawing/2014/main" id="{A777E7FE-8D5A-673B-C264-E7813D78609E}"/>
              </a:ext>
            </a:extLst>
          </p:cNvPr>
          <p:cNvCxnSpPr>
            <a:cxnSpLocks/>
          </p:cNvCxnSpPr>
          <p:nvPr/>
        </p:nvCxnSpPr>
        <p:spPr>
          <a:xfrm>
            <a:off x="8976320" y="1916832"/>
            <a:ext cx="0" cy="71522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5">
            <a:extLst>
              <a:ext uri="{FF2B5EF4-FFF2-40B4-BE49-F238E27FC236}">
                <a16:creationId xmlns:a16="http://schemas.microsoft.com/office/drawing/2014/main" id="{CB5D8AD1-7992-F144-1996-78486898BC50}"/>
              </a:ext>
            </a:extLst>
          </p:cNvPr>
          <p:cNvCxnSpPr>
            <a:cxnSpLocks/>
          </p:cNvCxnSpPr>
          <p:nvPr/>
        </p:nvCxnSpPr>
        <p:spPr>
          <a:xfrm flipH="1">
            <a:off x="4295800" y="2852936"/>
            <a:ext cx="719098" cy="7373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CA5947B0-A848-AF10-7604-C7768B558D1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536163" y="4293096"/>
            <a:ext cx="1858253" cy="1755188"/>
          </a:xfrm>
          <a:prstGeom prst="bentConnector3">
            <a:avLst>
              <a:gd name="adj1" fmla="val 69136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0B0E186C-199A-82A0-F767-C345DF8B1F6E}"/>
              </a:ext>
            </a:extLst>
          </p:cNvPr>
          <p:cNvCxnSpPr>
            <a:cxnSpLocks/>
            <a:stCxn id="121" idx="3"/>
          </p:cNvCxnSpPr>
          <p:nvPr/>
        </p:nvCxnSpPr>
        <p:spPr bwMode="auto">
          <a:xfrm flipV="1">
            <a:off x="9518685" y="4414035"/>
            <a:ext cx="89137" cy="7748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6B4DFA-39F3-1305-C0FC-F7096B2BEF16}"/>
              </a:ext>
            </a:extLst>
          </p:cNvPr>
          <p:cNvSpPr/>
          <p:nvPr/>
        </p:nvSpPr>
        <p:spPr>
          <a:xfrm>
            <a:off x="9435867" y="1600785"/>
            <a:ext cx="625848" cy="32140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OCR</a:t>
            </a:r>
            <a:b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Provider</a:t>
            </a:r>
          </a:p>
        </p:txBody>
      </p:sp>
      <p:cxnSp>
        <p:nvCxnSpPr>
          <p:cNvPr id="8" name="Elbow Connector 5">
            <a:extLst>
              <a:ext uri="{FF2B5EF4-FFF2-40B4-BE49-F238E27FC236}">
                <a16:creationId xmlns:a16="http://schemas.microsoft.com/office/drawing/2014/main" id="{E8DF2E74-A26C-9124-6BF3-07BEE3DD14D5}"/>
              </a:ext>
            </a:extLst>
          </p:cNvPr>
          <p:cNvCxnSpPr>
            <a:cxnSpLocks/>
          </p:cNvCxnSpPr>
          <p:nvPr/>
        </p:nvCxnSpPr>
        <p:spPr>
          <a:xfrm>
            <a:off x="9518685" y="1944291"/>
            <a:ext cx="0" cy="71522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D1B6ADA-4C7D-AB81-AED5-E9EC810FB29C}"/>
              </a:ext>
            </a:extLst>
          </p:cNvPr>
          <p:cNvSpPr/>
          <p:nvPr/>
        </p:nvSpPr>
        <p:spPr>
          <a:xfrm>
            <a:off x="8180875" y="5028482"/>
            <a:ext cx="651428" cy="305419"/>
          </a:xfrm>
          <a:prstGeom prst="rect">
            <a:avLst/>
          </a:prstGeom>
          <a:solidFill>
            <a:srgbClr val="92D050"/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Mail &amp; </a:t>
            </a:r>
            <a:r>
              <a:rPr lang="en-US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hat</a:t>
            </a:r>
          </a:p>
        </p:txBody>
      </p:sp>
      <p:cxnSp>
        <p:nvCxnSpPr>
          <p:cNvPr id="11" name="Elbow Connector 5">
            <a:extLst>
              <a:ext uri="{FF2B5EF4-FFF2-40B4-BE49-F238E27FC236}">
                <a16:creationId xmlns:a16="http://schemas.microsoft.com/office/drawing/2014/main" id="{210DAA5B-898D-2CAA-171B-19A0A26DB450}"/>
              </a:ext>
            </a:extLst>
          </p:cNvPr>
          <p:cNvCxnSpPr>
            <a:cxnSpLocks/>
          </p:cNvCxnSpPr>
          <p:nvPr/>
        </p:nvCxnSpPr>
        <p:spPr>
          <a:xfrm flipV="1">
            <a:off x="8513052" y="3339320"/>
            <a:ext cx="0" cy="1696821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E55C-BF48-11D1-FA08-D5132DA9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 alkalmazás-portfolió új elemei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E5EC3A-3CD2-BE59-F37D-1ADB88DA06E3}"/>
              </a:ext>
            </a:extLst>
          </p:cNvPr>
          <p:cNvSpPr/>
          <p:nvPr/>
        </p:nvSpPr>
        <p:spPr bwMode="auto">
          <a:xfrm>
            <a:off x="263352" y="1196752"/>
            <a:ext cx="8327538" cy="5524968"/>
          </a:xfrm>
          <a:prstGeom prst="rect">
            <a:avLst/>
          </a:prstGeom>
          <a:noFill/>
          <a:ln w="38100" cap="flat" cmpd="sng" algn="ctr">
            <a:solidFill>
              <a:srgbClr val="90F72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4AB21D-2BF8-9092-5BD3-36081B9A9FC3}"/>
              </a:ext>
            </a:extLst>
          </p:cNvPr>
          <p:cNvSpPr>
            <a:spLocks/>
          </p:cNvSpPr>
          <p:nvPr/>
        </p:nvSpPr>
        <p:spPr>
          <a:xfrm>
            <a:off x="2556388" y="3156826"/>
            <a:ext cx="1981889" cy="716270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900" b="1" dirty="0">
                <a:latin typeface="+mj-lt"/>
              </a:rPr>
              <a:t>Filetranszfer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Fájlalapú integrációk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Web </a:t>
            </a:r>
            <a:r>
              <a:rPr lang="hu-HU" sz="900" dirty="0" err="1">
                <a:latin typeface="+mj-lt"/>
              </a:rPr>
              <a:t>host</a:t>
            </a:r>
            <a:r>
              <a:rPr lang="hu-HU" sz="900" dirty="0">
                <a:latin typeface="+mj-lt"/>
              </a:rPr>
              <a:t> és Back-End ellátás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9EC58-9B4E-9D78-5518-2D831ACE9227}"/>
              </a:ext>
            </a:extLst>
          </p:cNvPr>
          <p:cNvSpPr>
            <a:spLocks/>
          </p:cNvSpPr>
          <p:nvPr/>
        </p:nvSpPr>
        <p:spPr bwMode="auto">
          <a:xfrm>
            <a:off x="2536969" y="4004772"/>
            <a:ext cx="1981889" cy="992579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00" b="1" dirty="0">
                <a:latin typeface="+mj-lt"/>
              </a:rPr>
              <a:t>CMS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Központi alkalmazás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Statikus tartalmak a külső kliensek számára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 err="1">
                <a:latin typeface="+mj-lt"/>
              </a:rPr>
              <a:t>Asset</a:t>
            </a:r>
            <a:r>
              <a:rPr lang="hu-HU" sz="900" dirty="0">
                <a:latin typeface="+mj-lt"/>
              </a:rPr>
              <a:t> és </a:t>
            </a:r>
            <a:r>
              <a:rPr lang="hu-HU" sz="900" dirty="0" err="1">
                <a:latin typeface="+mj-lt"/>
              </a:rPr>
              <a:t>content</a:t>
            </a:r>
            <a:r>
              <a:rPr lang="hu-HU" sz="900" dirty="0">
                <a:latin typeface="+mj-lt"/>
              </a:rPr>
              <a:t>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4E2781-C36F-964C-6CC4-735FEF31EF99}"/>
              </a:ext>
            </a:extLst>
          </p:cNvPr>
          <p:cNvSpPr>
            <a:spLocks/>
          </p:cNvSpPr>
          <p:nvPr/>
        </p:nvSpPr>
        <p:spPr bwMode="auto">
          <a:xfrm>
            <a:off x="4708441" y="3048288"/>
            <a:ext cx="1906073" cy="1131079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00" b="1" dirty="0" err="1">
                <a:latin typeface="+mj-lt"/>
              </a:rPr>
              <a:t>Messaging</a:t>
            </a:r>
            <a:r>
              <a:rPr lang="hu-HU" sz="900" b="1" dirty="0">
                <a:latin typeface="+mj-lt"/>
              </a:rPr>
              <a:t> Gateway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Központi alkalmazás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Üzleti célú instant vagy CRM üzenetek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OS-független </a:t>
            </a:r>
            <a:r>
              <a:rPr lang="hu-HU" sz="900" dirty="0" err="1">
                <a:latin typeface="+mj-lt"/>
              </a:rPr>
              <a:t>Push</a:t>
            </a:r>
            <a:r>
              <a:rPr lang="hu-HU" sz="900" dirty="0">
                <a:latin typeface="+mj-lt"/>
              </a:rPr>
              <a:t> üzenetek az alkalmazásban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7DA01-DDDE-2114-4409-2585BF2905F6}"/>
              </a:ext>
            </a:extLst>
          </p:cNvPr>
          <p:cNvSpPr>
            <a:spLocks/>
          </p:cNvSpPr>
          <p:nvPr/>
        </p:nvSpPr>
        <p:spPr bwMode="auto">
          <a:xfrm>
            <a:off x="8900530" y="1551418"/>
            <a:ext cx="2539882" cy="1400383"/>
          </a:xfrm>
          <a:prstGeom prst="rect">
            <a:avLst/>
          </a:prstGeom>
          <a:solidFill>
            <a:srgbClr val="CECEE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1000" b="1" dirty="0"/>
              <a:t>IAM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000" dirty="0"/>
              <a:t>Központi alkalmazás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000" dirty="0"/>
              <a:t>Auth Provider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000" dirty="0" err="1"/>
              <a:t>Machine-to-machine</a:t>
            </a:r>
            <a:r>
              <a:rPr lang="hu-HU" sz="1000" dirty="0"/>
              <a:t> hozzáférés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000" dirty="0" err="1"/>
              <a:t>Certificates</a:t>
            </a:r>
            <a:r>
              <a:rPr lang="hu-HU" sz="1000" dirty="0"/>
              <a:t> </a:t>
            </a:r>
            <a:r>
              <a:rPr lang="hu-HU" sz="1000" dirty="0" err="1"/>
              <a:t>store</a:t>
            </a:r>
            <a:endParaRPr lang="hu-HU" sz="1000" dirty="0"/>
          </a:p>
          <a:p>
            <a:pPr algn="ctr"/>
            <a:endParaRPr lang="hu-HU" sz="1000" b="1" dirty="0"/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95AB49A-0110-F607-C631-793F7C4DE563}"/>
              </a:ext>
            </a:extLst>
          </p:cNvPr>
          <p:cNvSpPr/>
          <p:nvPr/>
        </p:nvSpPr>
        <p:spPr>
          <a:xfrm>
            <a:off x="402778" y="4004771"/>
            <a:ext cx="1981889" cy="2247909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hu-HU" sz="900" b="1" dirty="0">
                <a:solidFill>
                  <a:schemeClr val="tx1"/>
                </a:solidFill>
                <a:latin typeface="+mj-lt"/>
              </a:rPr>
              <a:t>MA Back-End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hu-HU" sz="900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900" dirty="0">
                <a:solidFill>
                  <a:schemeClr val="tx1"/>
                </a:solidFill>
                <a:latin typeface="+mj-lt"/>
              </a:rPr>
              <a:t>MA központi logikák és adatok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900" dirty="0" err="1">
                <a:solidFill>
                  <a:schemeClr val="tx1"/>
                </a:solidFill>
                <a:latin typeface="+mj-lt"/>
              </a:rPr>
              <a:t>Messaging</a:t>
            </a:r>
            <a:r>
              <a:rPr lang="hu-HU" sz="900" dirty="0">
                <a:solidFill>
                  <a:schemeClr val="tx1"/>
                </a:solidFill>
                <a:latin typeface="+mj-lt"/>
              </a:rPr>
              <a:t>, Hűségprogram, </a:t>
            </a:r>
            <a:r>
              <a:rPr lang="hu-HU" sz="900" dirty="0" err="1">
                <a:solidFill>
                  <a:schemeClr val="tx1"/>
                </a:solidFill>
                <a:latin typeface="+mj-lt"/>
              </a:rPr>
              <a:t>Tracking</a:t>
            </a:r>
            <a:r>
              <a:rPr lang="hu-HU" sz="900" dirty="0">
                <a:solidFill>
                  <a:schemeClr val="tx1"/>
                </a:solidFill>
                <a:latin typeface="+mj-lt"/>
              </a:rPr>
              <a:t> eseménykezelés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900" dirty="0">
                <a:solidFill>
                  <a:schemeClr val="tx1"/>
                </a:solidFill>
                <a:latin typeface="+mj-lt"/>
              </a:rPr>
              <a:t>Lottózó- és helységkereső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900" dirty="0" err="1">
                <a:solidFill>
                  <a:schemeClr val="tx1"/>
                </a:solidFill>
                <a:latin typeface="+mj-lt"/>
              </a:rPr>
              <a:t>SecondChance</a:t>
            </a:r>
            <a:r>
              <a:rPr lang="hu-HU" sz="900" dirty="0">
                <a:solidFill>
                  <a:schemeClr val="tx1"/>
                </a:solidFill>
                <a:latin typeface="+mj-lt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+mj-lt"/>
              </a:rPr>
              <a:t>admin</a:t>
            </a:r>
            <a:endParaRPr lang="hu-HU" sz="900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900" dirty="0">
                <a:solidFill>
                  <a:schemeClr val="tx1"/>
                </a:solidFill>
                <a:latin typeface="+mj-lt"/>
              </a:rPr>
              <a:t>Ütemezett feladatok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900" dirty="0">
                <a:solidFill>
                  <a:schemeClr val="tx1"/>
                </a:solidFill>
                <a:latin typeface="+mj-lt"/>
              </a:rPr>
              <a:t>Törzsállományok kezelése (pl. </a:t>
            </a:r>
            <a:r>
              <a:rPr lang="hu-HU" sz="900" dirty="0" err="1">
                <a:solidFill>
                  <a:schemeClr val="tx1"/>
                </a:solidFill>
                <a:latin typeface="+mj-lt"/>
              </a:rPr>
              <a:t>Aegis</a:t>
            </a:r>
            <a:r>
              <a:rPr lang="hu-HU" sz="900" dirty="0">
                <a:solidFill>
                  <a:schemeClr val="tx1"/>
                </a:solidFill>
                <a:latin typeface="+mj-lt"/>
              </a:rPr>
              <a:t>-Hűség </a:t>
            </a:r>
            <a:r>
              <a:rPr lang="hu-HU" sz="900" dirty="0" err="1">
                <a:solidFill>
                  <a:schemeClr val="tx1"/>
                </a:solidFill>
                <a:latin typeface="+mj-lt"/>
              </a:rPr>
              <a:t>mapping</a:t>
            </a:r>
            <a:r>
              <a:rPr lang="hu-HU" sz="900" dirty="0">
                <a:solidFill>
                  <a:schemeClr val="tx1"/>
                </a:solidFill>
                <a:latin typeface="+mj-lt"/>
              </a:rPr>
              <a:t>)</a:t>
            </a:r>
            <a:r>
              <a:rPr lang="hu-HU" sz="900" b="1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27" name="Rounded Rectangle 60">
            <a:extLst>
              <a:ext uri="{FF2B5EF4-FFF2-40B4-BE49-F238E27FC236}">
                <a16:creationId xmlns:a16="http://schemas.microsoft.com/office/drawing/2014/main" id="{3F1F581F-903C-7D7C-5E4C-C888CEBFA5A5}"/>
              </a:ext>
            </a:extLst>
          </p:cNvPr>
          <p:cNvSpPr>
            <a:spLocks/>
          </p:cNvSpPr>
          <p:nvPr/>
        </p:nvSpPr>
        <p:spPr>
          <a:xfrm>
            <a:off x="2589348" y="1415428"/>
            <a:ext cx="1946852" cy="1634490"/>
          </a:xfrm>
          <a:prstGeom prst="round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00" b="1" dirty="0">
                <a:latin typeface="+mj-lt"/>
              </a:rPr>
              <a:t>MA Játékos Kliens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Hibrid alkalmazás mobil és asztali környezetre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Több méret, böngésző/OS támogatás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Mobil változatban eltérő dizájn és IO</a:t>
            </a:r>
          </a:p>
          <a:p>
            <a:pPr algn="ctr"/>
            <a:endParaRPr lang="hu-HU" sz="900" b="1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F01FE0-D744-B1E2-361E-731DA836DF9C}"/>
              </a:ext>
            </a:extLst>
          </p:cNvPr>
          <p:cNvSpPr/>
          <p:nvPr/>
        </p:nvSpPr>
        <p:spPr bwMode="auto">
          <a:xfrm>
            <a:off x="8719086" y="1196752"/>
            <a:ext cx="2849522" cy="5455877"/>
          </a:xfrm>
          <a:prstGeom prst="rect">
            <a:avLst/>
          </a:prstGeom>
          <a:noFill/>
          <a:ln w="38100" cap="flat" cmpd="sng" algn="ctr">
            <a:solidFill>
              <a:srgbClr val="90F72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F09A23-60E2-7B0C-300E-8BA49A56A45C}"/>
              </a:ext>
            </a:extLst>
          </p:cNvPr>
          <p:cNvSpPr/>
          <p:nvPr/>
        </p:nvSpPr>
        <p:spPr>
          <a:xfrm>
            <a:off x="8753507" y="6010339"/>
            <a:ext cx="278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u-HU" sz="1600" b="1" dirty="0">
                <a:solidFill>
                  <a:srgbClr val="4C959C"/>
                </a:solidFill>
              </a:rPr>
              <a:t>Opcionálisan szállítandó alkalmazások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1DBF41-8A95-12E6-58D9-97F4403FEBCB}"/>
              </a:ext>
            </a:extLst>
          </p:cNvPr>
          <p:cNvSpPr/>
          <p:nvPr/>
        </p:nvSpPr>
        <p:spPr>
          <a:xfrm>
            <a:off x="385156" y="6281862"/>
            <a:ext cx="51884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1600" b="1" dirty="0">
                <a:solidFill>
                  <a:srgbClr val="4C959C"/>
                </a:solidFill>
              </a:rPr>
              <a:t>Újonnan szállítandó, önálló alkalmazások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5F3D9A-2B03-C138-4420-A2AD36BCFF69}"/>
              </a:ext>
            </a:extLst>
          </p:cNvPr>
          <p:cNvSpPr>
            <a:spLocks/>
          </p:cNvSpPr>
          <p:nvPr/>
        </p:nvSpPr>
        <p:spPr bwMode="auto">
          <a:xfrm>
            <a:off x="8931586" y="3935460"/>
            <a:ext cx="2484632" cy="1862048"/>
          </a:xfrm>
          <a:prstGeom prst="rect">
            <a:avLst/>
          </a:prstGeom>
          <a:solidFill>
            <a:srgbClr val="CECEE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1000" b="1" dirty="0"/>
              <a:t>API Platform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000" dirty="0"/>
              <a:t>Központi alkalmazás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000" dirty="0"/>
              <a:t>Tartalmazza a MA Front-End API homlokzatát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000" dirty="0"/>
              <a:t>Front-end, back-end és külső rendszerek integrációs platformja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000" dirty="0"/>
              <a:t>API-alapú, interaktív integráció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000" dirty="0"/>
              <a:t>API Gateway, API Portal, </a:t>
            </a:r>
            <a:r>
              <a:rPr lang="hu-HU" sz="1000" dirty="0" err="1"/>
              <a:t>Designer</a:t>
            </a:r>
            <a:r>
              <a:rPr lang="hu-HU" sz="1000" dirty="0"/>
              <a:t>, Monitoring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404298-6C91-54D0-EB9D-3C3F7A538A02}"/>
              </a:ext>
            </a:extLst>
          </p:cNvPr>
          <p:cNvSpPr>
            <a:spLocks/>
          </p:cNvSpPr>
          <p:nvPr/>
        </p:nvSpPr>
        <p:spPr bwMode="auto">
          <a:xfrm>
            <a:off x="437815" y="2672767"/>
            <a:ext cx="1906073" cy="1200329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00" b="1" dirty="0">
                <a:latin typeface="+mj-lt"/>
              </a:rPr>
              <a:t>Caching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Központi alkalmazás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 err="1">
                <a:latin typeface="+mj-lt"/>
              </a:rPr>
              <a:t>Distributed</a:t>
            </a:r>
            <a:r>
              <a:rPr lang="hu-HU" sz="900" dirty="0">
                <a:latin typeface="+mj-lt"/>
              </a:rPr>
              <a:t> cache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 err="1">
                <a:latin typeface="+mj-lt"/>
              </a:rPr>
              <a:t>Teljesíménynővelés</a:t>
            </a:r>
            <a:endParaRPr lang="hu-HU" sz="900" dirty="0">
              <a:latin typeface="+mj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Adatszinkronizáció </a:t>
            </a:r>
            <a:r>
              <a:rPr lang="hu-HU" sz="900" dirty="0" err="1">
                <a:latin typeface="+mj-lt"/>
              </a:rPr>
              <a:t>mikroszolgáltatások</a:t>
            </a:r>
            <a:r>
              <a:rPr lang="hu-HU" sz="900" dirty="0">
                <a:latin typeface="+mj-lt"/>
              </a:rPr>
              <a:t> számára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0B6D7A-ED74-1687-2EBC-F0044B29BF0D}"/>
              </a:ext>
            </a:extLst>
          </p:cNvPr>
          <p:cNvSpPr>
            <a:spLocks/>
          </p:cNvSpPr>
          <p:nvPr/>
        </p:nvSpPr>
        <p:spPr bwMode="auto">
          <a:xfrm>
            <a:off x="437815" y="1419055"/>
            <a:ext cx="1946852" cy="1131079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00" b="1" dirty="0">
                <a:latin typeface="+mj-lt"/>
                <a:cs typeface="Arial" panose="020B0604020202020204" pitchFamily="34" charset="0"/>
              </a:rPr>
              <a:t>Mobile </a:t>
            </a:r>
            <a:r>
              <a:rPr lang="hu-HU" sz="900" b="1" dirty="0" err="1">
                <a:latin typeface="+mj-lt"/>
                <a:cs typeface="Arial" panose="020B0604020202020204" pitchFamily="34" charset="0"/>
              </a:rPr>
              <a:t>Logging</a:t>
            </a:r>
            <a:r>
              <a:rPr lang="hu-HU" sz="900" b="1" dirty="0">
                <a:latin typeface="+mj-lt"/>
                <a:cs typeface="Arial" panose="020B0604020202020204" pitchFamily="34" charset="0"/>
              </a:rPr>
              <a:t>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  <a:cs typeface="Arial" panose="020B0604020202020204" pitchFamily="34" charset="0"/>
              </a:rPr>
              <a:t>Központi alkalmazás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  <a:cs typeface="Arial" panose="020B0604020202020204" pitchFamily="34" charset="0"/>
              </a:rPr>
              <a:t>Mobil </a:t>
            </a:r>
            <a:r>
              <a:rPr lang="hu-HU" sz="900" dirty="0" err="1">
                <a:latin typeface="+mj-lt"/>
                <a:cs typeface="Arial" panose="020B0604020202020204" pitchFamily="34" charset="0"/>
              </a:rPr>
              <a:t>alaklamazások</a:t>
            </a:r>
            <a:r>
              <a:rPr lang="hu-HU" sz="900" dirty="0">
                <a:latin typeface="+mj-lt"/>
                <a:cs typeface="Arial" panose="020B0604020202020204" pitchFamily="34" charset="0"/>
              </a:rPr>
              <a:t>  hibanaplója és statisztikus adatai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  <a:cs typeface="Arial" panose="020B0604020202020204" pitchFamily="34" charset="0"/>
              </a:rPr>
              <a:t>Küldő szolgáltatásként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C4A127-D91F-3442-7C8D-1792BF0D9D3C}"/>
              </a:ext>
            </a:extLst>
          </p:cNvPr>
          <p:cNvSpPr/>
          <p:nvPr/>
        </p:nvSpPr>
        <p:spPr>
          <a:xfrm>
            <a:off x="4750688" y="1415428"/>
            <a:ext cx="1906073" cy="121694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900" b="1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 </a:t>
            </a:r>
            <a:r>
              <a:rPr lang="hu-HU" sz="900" b="1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Host</a:t>
            </a:r>
            <a:endParaRPr lang="hu-HU" sz="900" b="1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hu-HU" sz="9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 külső MA kliensek </a:t>
            </a:r>
            <a:r>
              <a:rPr lang="hu-HU" sz="900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webhostja</a:t>
            </a:r>
            <a:endParaRPr lang="hu-HU" sz="900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hu-HU" sz="9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Az oldalakat és a statikus tartalmat szolgálja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hu-HU" sz="9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Nincs szerver oldali </a:t>
            </a:r>
            <a:r>
              <a:rPr lang="hu-HU" sz="900" dirty="0" err="1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renderelés</a:t>
            </a:r>
            <a:endParaRPr lang="hu-HU" sz="900" dirty="0">
              <a:solidFill>
                <a:schemeClr val="tx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EF951-C81D-EDC7-35F3-B92838784A3D}"/>
              </a:ext>
            </a:extLst>
          </p:cNvPr>
          <p:cNvSpPr>
            <a:spLocks/>
          </p:cNvSpPr>
          <p:nvPr/>
        </p:nvSpPr>
        <p:spPr>
          <a:xfrm>
            <a:off x="4711969" y="4815845"/>
            <a:ext cx="1943863" cy="1408078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00" b="1" dirty="0" err="1">
                <a:latin typeface="+mj-lt"/>
              </a:rPr>
              <a:t>PaymentHUB</a:t>
            </a:r>
            <a:endParaRPr lang="hu-HU" sz="900" b="1" dirty="0">
              <a:latin typeface="+mj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Központi alkalmazás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A jelenlegi fizetési szolgáltatók, valamint az újak integrációja </a:t>
            </a:r>
            <a:r>
              <a:rPr lang="hu-HU" sz="900" dirty="0" err="1">
                <a:latin typeface="+mj-lt"/>
              </a:rPr>
              <a:t>omnichannel</a:t>
            </a:r>
            <a:endParaRPr lang="hu-HU" sz="900" dirty="0">
              <a:latin typeface="+mj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Az </a:t>
            </a:r>
            <a:r>
              <a:rPr lang="hu-HU" sz="900" dirty="0" err="1">
                <a:latin typeface="+mj-lt"/>
              </a:rPr>
              <a:t>Aegis</a:t>
            </a:r>
            <a:r>
              <a:rPr lang="hu-HU" sz="900" dirty="0">
                <a:latin typeface="+mj-lt"/>
              </a:rPr>
              <a:t>, mint tranzakciós rendszer egységes kiszolgálása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C91E58-9D16-48D7-6F52-1B032301DE83}"/>
              </a:ext>
            </a:extLst>
          </p:cNvPr>
          <p:cNvSpPr>
            <a:spLocks/>
          </p:cNvSpPr>
          <p:nvPr/>
        </p:nvSpPr>
        <p:spPr>
          <a:xfrm>
            <a:off x="6742710" y="3029563"/>
            <a:ext cx="1795357" cy="1634490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900" b="1" dirty="0">
                <a:latin typeface="+mj-lt"/>
              </a:rPr>
              <a:t>Hűségprogram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Központi alkalmazás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900" dirty="0" err="1">
                <a:latin typeface="+mj-lt"/>
              </a:rPr>
              <a:t>Loyality</a:t>
            </a:r>
            <a:r>
              <a:rPr lang="hu-HU" sz="900" dirty="0">
                <a:latin typeface="+mj-lt"/>
              </a:rPr>
              <a:t> folyamatok és adatok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Integrációs képességek:</a:t>
            </a:r>
            <a:br>
              <a:rPr lang="hu-HU" sz="900" dirty="0">
                <a:latin typeface="+mj-lt"/>
              </a:rPr>
            </a:br>
            <a:r>
              <a:rPr lang="hu-HU" sz="900" dirty="0">
                <a:latin typeface="+mj-lt"/>
              </a:rPr>
              <a:t>- TERI és CRM kiöntések és betöltések</a:t>
            </a:r>
            <a:br>
              <a:rPr lang="hu-HU" sz="900" dirty="0">
                <a:latin typeface="+mj-lt"/>
              </a:rPr>
            </a:br>
            <a:r>
              <a:rPr lang="hu-HU" sz="900" dirty="0">
                <a:latin typeface="+mj-lt"/>
              </a:rPr>
              <a:t>- </a:t>
            </a:r>
            <a:r>
              <a:rPr lang="hu-HU" sz="900" dirty="0" err="1">
                <a:latin typeface="+mj-lt"/>
              </a:rPr>
              <a:t>eTXE</a:t>
            </a:r>
            <a:r>
              <a:rPr lang="hu-HU" sz="900" dirty="0">
                <a:latin typeface="+mj-lt"/>
              </a:rPr>
              <a:t> </a:t>
            </a:r>
            <a:r>
              <a:rPr lang="hu-HU" sz="900" dirty="0" err="1">
                <a:latin typeface="+mj-lt"/>
              </a:rPr>
              <a:t>PromotionEngine</a:t>
            </a:r>
            <a:r>
              <a:rPr lang="hu-HU" sz="900" dirty="0">
                <a:latin typeface="+mj-lt"/>
              </a:rPr>
              <a:t> az MA BE-n keresztül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96F024-966F-6AC4-8306-759DEFFC96A8}"/>
              </a:ext>
            </a:extLst>
          </p:cNvPr>
          <p:cNvSpPr>
            <a:spLocks/>
          </p:cNvSpPr>
          <p:nvPr/>
        </p:nvSpPr>
        <p:spPr>
          <a:xfrm>
            <a:off x="2539892" y="5113909"/>
            <a:ext cx="1981889" cy="1138772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900" b="1" dirty="0" err="1">
                <a:latin typeface="+mj-lt"/>
              </a:rPr>
              <a:t>Tracking</a:t>
            </a:r>
            <a:endParaRPr lang="hu-HU" sz="900" b="1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Központi alkalmazás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Játékos viselkedéskövetési adattár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Több adatforrás az MA mellett</a:t>
            </a:r>
          </a:p>
        </p:txBody>
      </p:sp>
      <p:cxnSp>
        <p:nvCxnSpPr>
          <p:cNvPr id="3" name="Elbow Connector 5">
            <a:extLst>
              <a:ext uri="{FF2B5EF4-FFF2-40B4-BE49-F238E27FC236}">
                <a16:creationId xmlns:a16="http://schemas.microsoft.com/office/drawing/2014/main" id="{AFC1E0D2-4377-9682-244E-D06C1508B870}"/>
              </a:ext>
            </a:extLst>
          </p:cNvPr>
          <p:cNvCxnSpPr>
            <a:cxnSpLocks/>
          </p:cNvCxnSpPr>
          <p:nvPr/>
        </p:nvCxnSpPr>
        <p:spPr>
          <a:xfrm flipV="1">
            <a:off x="9192344" y="4533116"/>
            <a:ext cx="0" cy="96327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7C454B-2AFC-C9D9-EC69-1DA184C881E4}"/>
              </a:ext>
            </a:extLst>
          </p:cNvPr>
          <p:cNvSpPr>
            <a:spLocks/>
          </p:cNvSpPr>
          <p:nvPr/>
        </p:nvSpPr>
        <p:spPr bwMode="auto">
          <a:xfrm>
            <a:off x="6748915" y="1419055"/>
            <a:ext cx="1795357" cy="992579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latin typeface="+mj-lt"/>
              </a:rPr>
              <a:t>Mail</a:t>
            </a:r>
            <a:r>
              <a:rPr lang="hu-HU" sz="900" b="1" dirty="0">
                <a:latin typeface="+mj-lt"/>
              </a:rPr>
              <a:t> &amp; </a:t>
            </a:r>
            <a:r>
              <a:rPr lang="en-US" sz="900" b="1" dirty="0">
                <a:latin typeface="+mj-lt"/>
              </a:rPr>
              <a:t>Chat</a:t>
            </a:r>
            <a:endParaRPr lang="hu-HU" sz="900" b="1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Központi alkalmazás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Belső levelezés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900" dirty="0">
                <a:latin typeface="+mj-lt"/>
              </a:rPr>
              <a:t>Chat/Chatbot a következő fázisban</a:t>
            </a:r>
          </a:p>
        </p:txBody>
      </p:sp>
    </p:spTree>
    <p:extLst>
      <p:ext uri="{BB962C8B-B14F-4D97-AF65-F5344CB8AC3E}">
        <p14:creationId xmlns:p14="http://schemas.microsoft.com/office/powerpoint/2010/main" val="193717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118">
            <a:extLst>
              <a:ext uri="{FF2B5EF4-FFF2-40B4-BE49-F238E27FC236}">
                <a16:creationId xmlns:a16="http://schemas.microsoft.com/office/drawing/2014/main" id="{0228F426-BF51-6808-21EE-408694DF0F37}"/>
              </a:ext>
            </a:extLst>
          </p:cNvPr>
          <p:cNvSpPr>
            <a:spLocks/>
          </p:cNvSpPr>
          <p:nvPr/>
        </p:nvSpPr>
        <p:spPr>
          <a:xfrm>
            <a:off x="3125522" y="2020151"/>
            <a:ext cx="2428521" cy="4713425"/>
          </a:xfrm>
          <a:prstGeom prst="roundRect">
            <a:avLst/>
          </a:prstGeom>
          <a:solidFill>
            <a:schemeClr val="accent3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r>
              <a:rPr lang="hu-HU" sz="1400" b="1" dirty="0">
                <a:solidFill>
                  <a:srgbClr val="0070C0"/>
                </a:solidFill>
                <a:latin typeface="Arial" panose="020B0604020202020204"/>
              </a:rPr>
              <a:t>Termelési zóna </a:t>
            </a:r>
            <a:br>
              <a:rPr lang="hu-HU" sz="1400" b="1" dirty="0">
                <a:solidFill>
                  <a:srgbClr val="0070C0"/>
                </a:solidFill>
                <a:latin typeface="Arial" panose="020B0604020202020204"/>
              </a:rPr>
            </a:br>
            <a:r>
              <a:rPr lang="hu-HU" sz="1400" b="1" dirty="0">
                <a:solidFill>
                  <a:srgbClr val="0070C0"/>
                </a:solidFill>
                <a:latin typeface="Arial" panose="020B0604020202020204"/>
              </a:rPr>
              <a:t>on-premise</a:t>
            </a:r>
            <a:endParaRPr lang="en-US" sz="1400" b="1" dirty="0">
              <a:solidFill>
                <a:srgbClr val="0070C0"/>
              </a:solidFill>
              <a:latin typeface="Arial" panose="020B0604020202020204"/>
            </a:endParaRPr>
          </a:p>
        </p:txBody>
      </p:sp>
      <p:sp>
        <p:nvSpPr>
          <p:cNvPr id="489" name="Rounded Rectangle 121">
            <a:extLst>
              <a:ext uri="{FF2B5EF4-FFF2-40B4-BE49-F238E27FC236}">
                <a16:creationId xmlns:a16="http://schemas.microsoft.com/office/drawing/2014/main" id="{D9AA2500-9489-8664-0372-74E00C633994}"/>
              </a:ext>
            </a:extLst>
          </p:cNvPr>
          <p:cNvSpPr>
            <a:spLocks/>
          </p:cNvSpPr>
          <p:nvPr/>
        </p:nvSpPr>
        <p:spPr>
          <a:xfrm rot="16200000">
            <a:off x="2130046" y="3503418"/>
            <a:ext cx="2982016" cy="697645"/>
          </a:xfrm>
          <a:prstGeom prst="roundRect">
            <a:avLst>
              <a:gd name="adj" fmla="val 0"/>
            </a:avLst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sz="11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</a:t>
            </a:r>
            <a:r>
              <a:rPr lang="hu-HU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endParaRPr 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118">
            <a:extLst>
              <a:ext uri="{FF2B5EF4-FFF2-40B4-BE49-F238E27FC236}">
                <a16:creationId xmlns:a16="http://schemas.microsoft.com/office/drawing/2014/main" id="{D03CA3D7-6EFE-72E7-9DCA-BD4C4910FC9C}"/>
              </a:ext>
            </a:extLst>
          </p:cNvPr>
          <p:cNvSpPr>
            <a:spLocks/>
          </p:cNvSpPr>
          <p:nvPr/>
        </p:nvSpPr>
        <p:spPr>
          <a:xfrm>
            <a:off x="487017" y="4505717"/>
            <a:ext cx="2428521" cy="221629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b" anchorCtr="0">
            <a:noAutofit/>
          </a:bodyPr>
          <a:lstStyle/>
          <a:p>
            <a:r>
              <a:rPr lang="hu-HU" sz="1400" b="1" dirty="0">
                <a:latin typeface="Arial" panose="020B0604020202020204"/>
              </a:rPr>
              <a:t>Irodai zóna</a:t>
            </a:r>
            <a:br>
              <a:rPr lang="hu-HU" sz="1400" b="1" dirty="0">
                <a:latin typeface="Arial" panose="020B0604020202020204"/>
              </a:rPr>
            </a:br>
            <a:r>
              <a:rPr lang="hu-HU" sz="1400" b="1" dirty="0">
                <a:latin typeface="Arial" panose="020B0604020202020204"/>
              </a:rPr>
              <a:t>on-premise</a:t>
            </a:r>
            <a:endParaRPr lang="en-US" sz="1400" b="1" dirty="0">
              <a:latin typeface="Arial" panose="020B0604020202020204"/>
            </a:endParaRPr>
          </a:p>
        </p:txBody>
      </p:sp>
      <p:sp>
        <p:nvSpPr>
          <p:cNvPr id="34" name="Rounded Rectangle 137">
            <a:extLst>
              <a:ext uri="{FF2B5EF4-FFF2-40B4-BE49-F238E27FC236}">
                <a16:creationId xmlns:a16="http://schemas.microsoft.com/office/drawing/2014/main" id="{C91303FA-FDBF-C826-78EC-573CE655BEBC}"/>
              </a:ext>
            </a:extLst>
          </p:cNvPr>
          <p:cNvSpPr>
            <a:spLocks/>
          </p:cNvSpPr>
          <p:nvPr/>
        </p:nvSpPr>
        <p:spPr>
          <a:xfrm>
            <a:off x="5778979" y="4128490"/>
            <a:ext cx="6293685" cy="2593525"/>
          </a:xfrm>
          <a:prstGeom prst="roundRect">
            <a:avLst/>
          </a:prstGeom>
          <a:solidFill>
            <a:srgbClr val="D1F9DB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hu-HU" sz="1400" b="1" dirty="0">
                <a:solidFill>
                  <a:schemeClr val="tx1"/>
                </a:solidFill>
              </a:rPr>
              <a:t>MA belső zóna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108">
            <a:extLst>
              <a:ext uri="{FF2B5EF4-FFF2-40B4-BE49-F238E27FC236}">
                <a16:creationId xmlns:a16="http://schemas.microsoft.com/office/drawing/2014/main" id="{B8B64819-32ED-67CE-E266-BD69922D8B81}"/>
              </a:ext>
            </a:extLst>
          </p:cNvPr>
          <p:cNvSpPr>
            <a:spLocks/>
          </p:cNvSpPr>
          <p:nvPr/>
        </p:nvSpPr>
        <p:spPr>
          <a:xfrm>
            <a:off x="5787731" y="2045463"/>
            <a:ext cx="6290326" cy="1892790"/>
          </a:xfrm>
          <a:prstGeom prst="round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hu-HU" sz="1400" b="1" dirty="0">
                <a:solidFill>
                  <a:schemeClr val="tx1"/>
                </a:solidFill>
              </a:rPr>
              <a:t>DMZ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ounded Rectangle 118">
            <a:extLst>
              <a:ext uri="{FF2B5EF4-FFF2-40B4-BE49-F238E27FC236}">
                <a16:creationId xmlns:a16="http://schemas.microsoft.com/office/drawing/2014/main" id="{6C7F204C-E9D8-3F15-8CC3-CF9011CBE346}"/>
              </a:ext>
            </a:extLst>
          </p:cNvPr>
          <p:cNvSpPr>
            <a:spLocks/>
          </p:cNvSpPr>
          <p:nvPr/>
        </p:nvSpPr>
        <p:spPr>
          <a:xfrm>
            <a:off x="5778979" y="620688"/>
            <a:ext cx="6290326" cy="1192493"/>
          </a:xfrm>
          <a:prstGeom prst="roundRect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sz="1400" b="1" dirty="0">
                <a:solidFill>
                  <a:schemeClr val="tx1"/>
                </a:solidFill>
              </a:rPr>
              <a:t>Publikus zóna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endParaRPr kumimoji="0" lang="hu-HU" sz="200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A66EF3-25AC-138F-D027-5D6DDD061C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b="1" dirty="0"/>
              <a:t>MA – integrációs architektúra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89D36-1E54-DBCC-F095-F04C730196E9}"/>
              </a:ext>
            </a:extLst>
          </p:cNvPr>
          <p:cNvSpPr/>
          <p:nvPr/>
        </p:nvSpPr>
        <p:spPr>
          <a:xfrm>
            <a:off x="4042348" y="4730337"/>
            <a:ext cx="1333572" cy="61291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2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Oracle Service </a:t>
            </a:r>
            <a:r>
              <a:rPr lang="hu-HU" sz="12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</a:t>
            </a:r>
            <a:endParaRPr lang="hu-HU" sz="12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3343E2-91B2-5759-7CCD-FFB563D9C8F2}"/>
              </a:ext>
            </a:extLst>
          </p:cNvPr>
          <p:cNvSpPr/>
          <p:nvPr/>
        </p:nvSpPr>
        <p:spPr>
          <a:xfrm>
            <a:off x="6051981" y="1359472"/>
            <a:ext cx="634080" cy="32140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7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</a:t>
            </a:r>
            <a:endParaRPr lang="hu-HU" sz="7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0" name="Elbow Connector 5">
            <a:extLst>
              <a:ext uri="{FF2B5EF4-FFF2-40B4-BE49-F238E27FC236}">
                <a16:creationId xmlns:a16="http://schemas.microsoft.com/office/drawing/2014/main" id="{1EAECE53-8CC1-B8E5-36A1-32CF9C285098}"/>
              </a:ext>
            </a:extLst>
          </p:cNvPr>
          <p:cNvCxnSpPr>
            <a:cxnSpLocks/>
          </p:cNvCxnSpPr>
          <p:nvPr/>
        </p:nvCxnSpPr>
        <p:spPr>
          <a:xfrm>
            <a:off x="4565121" y="5343251"/>
            <a:ext cx="3002" cy="2511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C89A196-C9A7-9BF7-054F-32AF67C9A36B}"/>
              </a:ext>
            </a:extLst>
          </p:cNvPr>
          <p:cNvSpPr/>
          <p:nvPr/>
        </p:nvSpPr>
        <p:spPr>
          <a:xfrm>
            <a:off x="4240084" y="5568398"/>
            <a:ext cx="680534" cy="2746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eTXE</a:t>
            </a: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Aegis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3E317A-7215-FA6D-8707-79C2E5FB83C4}"/>
              </a:ext>
            </a:extLst>
          </p:cNvPr>
          <p:cNvSpPr/>
          <p:nvPr/>
        </p:nvSpPr>
        <p:spPr>
          <a:xfrm>
            <a:off x="4965303" y="5565450"/>
            <a:ext cx="405870" cy="31182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</a:t>
            </a:r>
          </a:p>
        </p:txBody>
      </p:sp>
      <p:cxnSp>
        <p:nvCxnSpPr>
          <p:cNvPr id="55" name="Elbow Connector 5">
            <a:extLst>
              <a:ext uri="{FF2B5EF4-FFF2-40B4-BE49-F238E27FC236}">
                <a16:creationId xmlns:a16="http://schemas.microsoft.com/office/drawing/2014/main" id="{EC47D307-6C89-1D75-4477-8B6B6AFA427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68238" y="5343251"/>
            <a:ext cx="0" cy="22219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8EC89DF-A0CA-B0D0-E3B2-13DB00525267}"/>
              </a:ext>
            </a:extLst>
          </p:cNvPr>
          <p:cNvSpPr/>
          <p:nvPr/>
        </p:nvSpPr>
        <p:spPr>
          <a:xfrm>
            <a:off x="879017" y="5043386"/>
            <a:ext cx="608471" cy="3088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F69E3-E7A1-4752-885D-31908AFB969C}"/>
              </a:ext>
            </a:extLst>
          </p:cNvPr>
          <p:cNvSpPr/>
          <p:nvPr/>
        </p:nvSpPr>
        <p:spPr>
          <a:xfrm>
            <a:off x="1703512" y="5481972"/>
            <a:ext cx="968511" cy="4487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DWH / CRM-adatsziget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73220D9-AD0E-39FD-FD02-A3FBC4BCC924}"/>
              </a:ext>
            </a:extLst>
          </p:cNvPr>
          <p:cNvSpPr/>
          <p:nvPr/>
        </p:nvSpPr>
        <p:spPr>
          <a:xfrm>
            <a:off x="10046630" y="2362687"/>
            <a:ext cx="994414" cy="334131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Messaging</a:t>
            </a: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GW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DDA5C5-C054-8D63-087A-9936CC359BF9}"/>
              </a:ext>
            </a:extLst>
          </p:cNvPr>
          <p:cNvSpPr/>
          <p:nvPr/>
        </p:nvSpPr>
        <p:spPr>
          <a:xfrm>
            <a:off x="8975704" y="5303171"/>
            <a:ext cx="542365" cy="287251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F267B6-B0F6-345B-85BA-496A07502039}"/>
              </a:ext>
            </a:extLst>
          </p:cNvPr>
          <p:cNvSpPr/>
          <p:nvPr/>
        </p:nvSpPr>
        <p:spPr>
          <a:xfrm>
            <a:off x="8400256" y="820937"/>
            <a:ext cx="1428217" cy="856250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>
              <a:defRPr/>
            </a:pPr>
            <a:r>
              <a:rPr lang="hu-HU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 Játékos</a:t>
            </a:r>
          </a:p>
        </p:txBody>
      </p:sp>
      <p:cxnSp>
        <p:nvCxnSpPr>
          <p:cNvPr id="138" name="Elbow Connector 5">
            <a:extLst>
              <a:ext uri="{FF2B5EF4-FFF2-40B4-BE49-F238E27FC236}">
                <a16:creationId xmlns:a16="http://schemas.microsoft.com/office/drawing/2014/main" id="{587701CF-C2AA-B493-E0EF-C2DBD84973D4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9114365" y="1677187"/>
            <a:ext cx="3358" cy="327038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6025C16-36AD-35E6-6A83-98FB28651E19}"/>
              </a:ext>
            </a:extLst>
          </p:cNvPr>
          <p:cNvSpPr/>
          <p:nvPr/>
        </p:nvSpPr>
        <p:spPr>
          <a:xfrm>
            <a:off x="6726649" y="1217947"/>
            <a:ext cx="862342" cy="4672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</a:t>
            </a:r>
          </a:p>
          <a:p>
            <a:pPr algn="ctr">
              <a:defRPr/>
            </a:pPr>
            <a:r>
              <a:rPr lang="hu-HU" sz="7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PostAffiliate</a:t>
            </a:r>
            <a:endParaRPr lang="hu-HU" sz="7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defRPr/>
            </a:pPr>
            <a: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RDC (AML)</a:t>
            </a:r>
          </a:p>
        </p:txBody>
      </p:sp>
      <p:pic>
        <p:nvPicPr>
          <p:cNvPr id="69" name="Graphic 68" descr="Ui Ux with solid fill">
            <a:extLst>
              <a:ext uri="{FF2B5EF4-FFF2-40B4-BE49-F238E27FC236}">
                <a16:creationId xmlns:a16="http://schemas.microsoft.com/office/drawing/2014/main" id="{38FC64E3-6A25-FFD5-83D3-6FE4A33B20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33527" y="764704"/>
            <a:ext cx="785141" cy="785141"/>
          </a:xfrm>
          <a:prstGeom prst="rect">
            <a:avLst/>
          </a:prstGeom>
        </p:spPr>
      </p:pic>
      <p:pic>
        <p:nvPicPr>
          <p:cNvPr id="2" name="Graphic 1" descr="Check In with solid fill">
            <a:extLst>
              <a:ext uri="{FF2B5EF4-FFF2-40B4-BE49-F238E27FC236}">
                <a16:creationId xmlns:a16="http://schemas.microsoft.com/office/drawing/2014/main" id="{1CE25B9B-A59D-A07F-0CF6-2ADD422F1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9916" y="836712"/>
            <a:ext cx="677060" cy="67706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5975D0D-935F-3210-7CD1-4EB75AD9D5E9}"/>
              </a:ext>
            </a:extLst>
          </p:cNvPr>
          <p:cNvSpPr/>
          <p:nvPr/>
        </p:nvSpPr>
        <p:spPr>
          <a:xfrm>
            <a:off x="10046630" y="2758184"/>
            <a:ext cx="1017922" cy="320809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 </a:t>
            </a: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Host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08BC44D-C491-C998-4282-5C834ED839DD}"/>
              </a:ext>
            </a:extLst>
          </p:cNvPr>
          <p:cNvCxnSpPr>
            <a:cxnSpLocks/>
            <a:stCxn id="103" idx="3"/>
          </p:cNvCxnSpPr>
          <p:nvPr/>
        </p:nvCxnSpPr>
        <p:spPr bwMode="auto">
          <a:xfrm>
            <a:off x="9334426" y="5856530"/>
            <a:ext cx="1120118" cy="248000"/>
          </a:xfrm>
          <a:prstGeom prst="bentConnector3">
            <a:avLst>
              <a:gd name="adj1" fmla="val 99070"/>
            </a:avLst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Elbow Connector 5">
            <a:extLst>
              <a:ext uri="{FF2B5EF4-FFF2-40B4-BE49-F238E27FC236}">
                <a16:creationId xmlns:a16="http://schemas.microsoft.com/office/drawing/2014/main" id="{56619CF6-3FCA-8B38-552D-1AB6776366B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9517656" y="2529753"/>
            <a:ext cx="528974" cy="0"/>
          </a:xfrm>
          <a:prstGeom prst="straightConnector1">
            <a:avLst/>
          </a:prstGeom>
          <a:ln w="190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5">
            <a:extLst>
              <a:ext uri="{FF2B5EF4-FFF2-40B4-BE49-F238E27FC236}">
                <a16:creationId xmlns:a16="http://schemas.microsoft.com/office/drawing/2014/main" id="{EEC18696-742C-AFF1-21A7-DE6C2A60EA75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9246887" y="4541392"/>
            <a:ext cx="0" cy="76177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B1B1D7-8AF4-7A52-748C-B570C0B29FB0}"/>
              </a:ext>
            </a:extLst>
          </p:cNvPr>
          <p:cNvSpPr/>
          <p:nvPr/>
        </p:nvSpPr>
        <p:spPr>
          <a:xfrm>
            <a:off x="8236728" y="5720133"/>
            <a:ext cx="1097698" cy="272794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Tracking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8" name="Elbow Connector 5">
            <a:extLst>
              <a:ext uri="{FF2B5EF4-FFF2-40B4-BE49-F238E27FC236}">
                <a16:creationId xmlns:a16="http://schemas.microsoft.com/office/drawing/2014/main" id="{BD400A95-1B11-3032-855B-6CFDCAB9EEF6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8785577" y="4514488"/>
            <a:ext cx="9362" cy="120564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641897F-3913-1E4F-22DA-2F41D5591A08}"/>
              </a:ext>
            </a:extLst>
          </p:cNvPr>
          <p:cNvSpPr/>
          <p:nvPr/>
        </p:nvSpPr>
        <p:spPr>
          <a:xfrm>
            <a:off x="10272464" y="6105840"/>
            <a:ext cx="792088" cy="284629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Fájtr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20DEDBA-6CC1-DEB8-C5DE-26FBF57C2C6B}"/>
              </a:ext>
            </a:extLst>
          </p:cNvPr>
          <p:cNvCxnSpPr>
            <a:cxnSpLocks/>
            <a:stCxn id="58" idx="2"/>
            <a:endCxn id="28" idx="2"/>
          </p:cNvCxnSpPr>
          <p:nvPr/>
        </p:nvCxnSpPr>
        <p:spPr bwMode="auto">
          <a:xfrm rot="16200000" flipH="1">
            <a:off x="2623567" y="3911946"/>
            <a:ext cx="1038209" cy="3918836"/>
          </a:xfrm>
          <a:prstGeom prst="bentConnector3">
            <a:avLst>
              <a:gd name="adj1" fmla="val 122019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3AD653A-D10C-5A3D-1096-C460281EBBE7}"/>
              </a:ext>
            </a:extLst>
          </p:cNvPr>
          <p:cNvCxnSpPr>
            <a:cxnSpLocks/>
            <a:endCxn id="60" idx="2"/>
          </p:cNvCxnSpPr>
          <p:nvPr/>
        </p:nvCxnSpPr>
        <p:spPr bwMode="auto">
          <a:xfrm rot="10800000">
            <a:off x="2187769" y="5930712"/>
            <a:ext cx="2502253" cy="428647"/>
          </a:xfrm>
          <a:prstGeom prst="bentConnector2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D6F89CA-89BA-9CA4-15E9-F0F4860D527B}"/>
              </a:ext>
            </a:extLst>
          </p:cNvPr>
          <p:cNvSpPr>
            <a:spLocks/>
          </p:cNvSpPr>
          <p:nvPr/>
        </p:nvSpPr>
        <p:spPr bwMode="auto">
          <a:xfrm rot="16200000">
            <a:off x="11231654" y="982731"/>
            <a:ext cx="775294" cy="507831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Mobile Log</a:t>
            </a:r>
            <a:r>
              <a:rPr lang="hu-HU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ging</a:t>
            </a:r>
            <a:r>
              <a:rPr lang="hu-HU" sz="900" b="1" dirty="0">
                <a:latin typeface="Arial" panose="020B0604020202020204" pitchFamily="34" charset="0"/>
                <a:cs typeface="Arial" panose="020B0604020202020204" pitchFamily="34" charset="0"/>
              </a:rPr>
              <a:t> Service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0A01AC7-82BF-800D-467F-CCA1CD9AFED5}"/>
              </a:ext>
            </a:extLst>
          </p:cNvPr>
          <p:cNvSpPr/>
          <p:nvPr/>
        </p:nvSpPr>
        <p:spPr>
          <a:xfrm>
            <a:off x="6117412" y="5289765"/>
            <a:ext cx="1130716" cy="286262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PaymentHUB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8A217E17-BA87-BB9C-E718-5DC21902BA3B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9477308" y="4590605"/>
            <a:ext cx="3026847" cy="362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9" name="Elbow Connector 5">
            <a:extLst>
              <a:ext uri="{FF2B5EF4-FFF2-40B4-BE49-F238E27FC236}">
                <a16:creationId xmlns:a16="http://schemas.microsoft.com/office/drawing/2014/main" id="{BDF19CD2-8AF9-3ADA-104E-DA2EBED14BA8}"/>
              </a:ext>
            </a:extLst>
          </p:cNvPr>
          <p:cNvCxnSpPr>
            <a:cxnSpLocks/>
          </p:cNvCxnSpPr>
          <p:nvPr/>
        </p:nvCxnSpPr>
        <p:spPr>
          <a:xfrm>
            <a:off x="9827825" y="1268760"/>
            <a:ext cx="1535520" cy="896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5">
            <a:extLst>
              <a:ext uri="{FF2B5EF4-FFF2-40B4-BE49-F238E27FC236}">
                <a16:creationId xmlns:a16="http://schemas.microsoft.com/office/drawing/2014/main" id="{AAB0BFBC-4098-4860-5ACA-436919698FC0}"/>
              </a:ext>
            </a:extLst>
          </p:cNvPr>
          <p:cNvCxnSpPr>
            <a:cxnSpLocks/>
          </p:cNvCxnSpPr>
          <p:nvPr/>
        </p:nvCxnSpPr>
        <p:spPr>
          <a:xfrm>
            <a:off x="6456040" y="4551411"/>
            <a:ext cx="0" cy="73835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E23ADD62-5083-6F0D-43E2-F8E3363363F9}"/>
              </a:ext>
            </a:extLst>
          </p:cNvPr>
          <p:cNvCxnSpPr>
            <a:cxnSpLocks/>
            <a:stCxn id="32" idx="2"/>
          </p:cNvCxnSpPr>
          <p:nvPr/>
        </p:nvCxnSpPr>
        <p:spPr bwMode="auto">
          <a:xfrm rot="5400000">
            <a:off x="3645333" y="5113262"/>
            <a:ext cx="205230" cy="1664807"/>
          </a:xfrm>
          <a:prstGeom prst="bentConnector2">
            <a:avLst/>
          </a:prstGeom>
          <a:ln w="19050"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0" name="Elbow Connector 5">
            <a:extLst>
              <a:ext uri="{FF2B5EF4-FFF2-40B4-BE49-F238E27FC236}">
                <a16:creationId xmlns:a16="http://schemas.microsoft.com/office/drawing/2014/main" id="{C7033B87-9824-CB72-F6FB-8AB1224DEC61}"/>
              </a:ext>
            </a:extLst>
          </p:cNvPr>
          <p:cNvCxnSpPr>
            <a:cxnSpLocks/>
            <a:endCxn id="449" idx="0"/>
          </p:cNvCxnSpPr>
          <p:nvPr/>
        </p:nvCxnSpPr>
        <p:spPr>
          <a:xfrm>
            <a:off x="6945139" y="4541392"/>
            <a:ext cx="0" cy="22653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Elbow Connector 5">
            <a:extLst>
              <a:ext uri="{FF2B5EF4-FFF2-40B4-BE49-F238E27FC236}">
                <a16:creationId xmlns:a16="http://schemas.microsoft.com/office/drawing/2014/main" id="{243DE81D-DC75-2112-FFA9-233C8AAD0F4D}"/>
              </a:ext>
            </a:extLst>
          </p:cNvPr>
          <p:cNvCxnSpPr>
            <a:cxnSpLocks/>
          </p:cNvCxnSpPr>
          <p:nvPr/>
        </p:nvCxnSpPr>
        <p:spPr>
          <a:xfrm>
            <a:off x="4489881" y="3667204"/>
            <a:ext cx="3795" cy="1088233"/>
          </a:xfrm>
          <a:prstGeom prst="straightConnector1">
            <a:avLst/>
          </a:prstGeom>
          <a:ln w="19050">
            <a:solidFill>
              <a:srgbClr val="4646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Flowchart: Manual Input 448">
            <a:extLst>
              <a:ext uri="{FF2B5EF4-FFF2-40B4-BE49-F238E27FC236}">
                <a16:creationId xmlns:a16="http://schemas.microsoft.com/office/drawing/2014/main" id="{173D88F5-2FD8-CB72-7150-DA5B9067E89B}"/>
              </a:ext>
            </a:extLst>
          </p:cNvPr>
          <p:cNvSpPr/>
          <p:nvPr/>
        </p:nvSpPr>
        <p:spPr>
          <a:xfrm>
            <a:off x="6642149" y="4725144"/>
            <a:ext cx="605979" cy="427841"/>
          </a:xfrm>
          <a:prstGeom prst="flowChartManualIn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hu-HU" sz="900" b="1" dirty="0">
                <a:solidFill>
                  <a:schemeClr val="tx1"/>
                </a:solidFill>
              </a:rPr>
              <a:t>MA BE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D1782C9-55FC-10B3-6FFC-4D448F5847BF}"/>
              </a:ext>
            </a:extLst>
          </p:cNvPr>
          <p:cNvCxnSpPr>
            <a:cxnSpLocks/>
            <a:endCxn id="449" idx="3"/>
          </p:cNvCxnSpPr>
          <p:nvPr/>
        </p:nvCxnSpPr>
        <p:spPr bwMode="auto">
          <a:xfrm rot="10800000">
            <a:off x="7248129" y="4939066"/>
            <a:ext cx="3024335" cy="1213855"/>
          </a:xfrm>
          <a:prstGeom prst="bentConnector3">
            <a:avLst>
              <a:gd name="adj1" fmla="val 85191"/>
            </a:avLst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Elbow Connector 5">
            <a:extLst>
              <a:ext uri="{FF2B5EF4-FFF2-40B4-BE49-F238E27FC236}">
                <a16:creationId xmlns:a16="http://schemas.microsoft.com/office/drawing/2014/main" id="{9107C456-EF81-A1A5-6631-050CC207D62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69021" y="1680879"/>
            <a:ext cx="0" cy="30796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5">
            <a:extLst>
              <a:ext uri="{FF2B5EF4-FFF2-40B4-BE49-F238E27FC236}">
                <a16:creationId xmlns:a16="http://schemas.microsoft.com/office/drawing/2014/main" id="{A777E7FE-8D5A-673B-C264-E7813D78609E}"/>
              </a:ext>
            </a:extLst>
          </p:cNvPr>
          <p:cNvCxnSpPr>
            <a:cxnSpLocks/>
            <a:stCxn id="261" idx="2"/>
          </p:cNvCxnSpPr>
          <p:nvPr/>
        </p:nvCxnSpPr>
        <p:spPr>
          <a:xfrm>
            <a:off x="7157820" y="1685179"/>
            <a:ext cx="0" cy="31934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5">
            <a:extLst>
              <a:ext uri="{FF2B5EF4-FFF2-40B4-BE49-F238E27FC236}">
                <a16:creationId xmlns:a16="http://schemas.microsoft.com/office/drawing/2014/main" id="{CB5D8AD1-7992-F144-1996-78486898BC50}"/>
              </a:ext>
            </a:extLst>
          </p:cNvPr>
          <p:cNvCxnSpPr>
            <a:cxnSpLocks/>
          </p:cNvCxnSpPr>
          <p:nvPr/>
        </p:nvCxnSpPr>
        <p:spPr>
          <a:xfrm flipV="1">
            <a:off x="9517656" y="2852936"/>
            <a:ext cx="528974" cy="584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CA5947B0-A848-AF10-7604-C7768B558D11}"/>
              </a:ext>
            </a:extLst>
          </p:cNvPr>
          <p:cNvCxnSpPr>
            <a:cxnSpLocks/>
            <a:endCxn id="508" idx="3"/>
          </p:cNvCxnSpPr>
          <p:nvPr/>
        </p:nvCxnSpPr>
        <p:spPr bwMode="auto">
          <a:xfrm rot="16200000" flipV="1">
            <a:off x="4506596" y="5162008"/>
            <a:ext cx="1741149" cy="146515"/>
          </a:xfrm>
          <a:prstGeom prst="bentConnector2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443978-0A95-A8C9-1739-A764CF22E20E}"/>
              </a:ext>
            </a:extLst>
          </p:cNvPr>
          <p:cNvSpPr>
            <a:spLocks/>
          </p:cNvSpPr>
          <p:nvPr/>
        </p:nvSpPr>
        <p:spPr bwMode="auto">
          <a:xfrm rot="16200000">
            <a:off x="3200049" y="4695387"/>
            <a:ext cx="914480" cy="253916"/>
          </a:xfrm>
          <a:prstGeom prst="rect">
            <a:avLst/>
          </a:prstGeom>
          <a:solidFill>
            <a:srgbClr val="A3A3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SMTP/SMS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A5AA2D21-B415-C866-B9A5-EBB3511A4BFE}"/>
              </a:ext>
            </a:extLst>
          </p:cNvPr>
          <p:cNvSpPr>
            <a:spLocks/>
          </p:cNvSpPr>
          <p:nvPr/>
        </p:nvSpPr>
        <p:spPr bwMode="auto">
          <a:xfrm rot="16200000">
            <a:off x="3149034" y="3651307"/>
            <a:ext cx="1023085" cy="260493"/>
          </a:xfrm>
          <a:prstGeom prst="rect">
            <a:avLst/>
          </a:prstGeom>
          <a:solidFill>
            <a:srgbClr val="A3A3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05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</a:t>
            </a:r>
            <a:endParaRPr kumimoji="0" lang="en-US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6B797F3F-9B17-7B97-177D-9E555EC692BE}"/>
              </a:ext>
            </a:extLst>
          </p:cNvPr>
          <p:cNvSpPr>
            <a:spLocks/>
          </p:cNvSpPr>
          <p:nvPr/>
        </p:nvSpPr>
        <p:spPr bwMode="auto">
          <a:xfrm rot="16200000">
            <a:off x="3393460" y="2776862"/>
            <a:ext cx="540812" cy="253916"/>
          </a:xfrm>
          <a:prstGeom prst="rect">
            <a:avLst/>
          </a:prstGeom>
          <a:solidFill>
            <a:srgbClr val="CECEEF"/>
          </a:solidFill>
          <a:ln w="28575" cap="flat" cmpd="sng" algn="ctr">
            <a:solidFill>
              <a:srgbClr val="4646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  <a:endParaRPr lang="en-US" sz="105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E728D33F-0314-BF27-E632-D5101CEB18E1}"/>
              </a:ext>
            </a:extLst>
          </p:cNvPr>
          <p:cNvSpPr/>
          <p:nvPr/>
        </p:nvSpPr>
        <p:spPr>
          <a:xfrm>
            <a:off x="4565121" y="4220261"/>
            <a:ext cx="738791" cy="288859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Hűségp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5" name="Elbow Connector 5">
            <a:extLst>
              <a:ext uri="{FF2B5EF4-FFF2-40B4-BE49-F238E27FC236}">
                <a16:creationId xmlns:a16="http://schemas.microsoft.com/office/drawing/2014/main" id="{38D58EE3-58D5-BFEB-B7BC-34B15C8E7F46}"/>
              </a:ext>
            </a:extLst>
          </p:cNvPr>
          <p:cNvCxnSpPr>
            <a:cxnSpLocks/>
            <a:endCxn id="508" idx="0"/>
          </p:cNvCxnSpPr>
          <p:nvPr/>
        </p:nvCxnSpPr>
        <p:spPr>
          <a:xfrm flipH="1">
            <a:off x="4934517" y="3667204"/>
            <a:ext cx="13752" cy="55305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5">
            <a:extLst>
              <a:ext uri="{FF2B5EF4-FFF2-40B4-BE49-F238E27FC236}">
                <a16:creationId xmlns:a16="http://schemas.microsoft.com/office/drawing/2014/main" id="{92F72CA0-5908-BF2E-5166-4646D11C12D4}"/>
              </a:ext>
            </a:extLst>
          </p:cNvPr>
          <p:cNvCxnSpPr>
            <a:cxnSpLocks/>
          </p:cNvCxnSpPr>
          <p:nvPr/>
        </p:nvCxnSpPr>
        <p:spPr>
          <a:xfrm>
            <a:off x="4953513" y="4474122"/>
            <a:ext cx="0" cy="256215"/>
          </a:xfrm>
          <a:prstGeom prst="straightConnector1">
            <a:avLst/>
          </a:prstGeom>
          <a:ln w="19050">
            <a:solidFill>
              <a:srgbClr val="4646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C08F6CCB-12DC-7DB4-F9DB-9003A4061C05}"/>
              </a:ext>
            </a:extLst>
          </p:cNvPr>
          <p:cNvSpPr>
            <a:spLocks/>
          </p:cNvSpPr>
          <p:nvPr/>
        </p:nvSpPr>
        <p:spPr>
          <a:xfrm rot="16200000">
            <a:off x="10621108" y="5052844"/>
            <a:ext cx="1954785" cy="578476"/>
          </a:xfrm>
          <a:prstGeom prst="roundRect">
            <a:avLst>
              <a:gd name="adj" fmla="val 0"/>
            </a:avLst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sz="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</a:t>
            </a:r>
            <a:r>
              <a:rPr lang="hu-HU" sz="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endParaRPr lang="en-US" sz="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29581EC-2D4E-3085-3A82-C66CE94CEC6D}"/>
              </a:ext>
            </a:extLst>
          </p:cNvPr>
          <p:cNvSpPr>
            <a:spLocks/>
          </p:cNvSpPr>
          <p:nvPr/>
        </p:nvSpPr>
        <p:spPr bwMode="auto">
          <a:xfrm rot="16200000">
            <a:off x="11336561" y="5646554"/>
            <a:ext cx="822053" cy="215444"/>
          </a:xfrm>
          <a:prstGeom prst="rect">
            <a:avLst/>
          </a:prstGeom>
          <a:solidFill>
            <a:srgbClr val="A3A3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17B681-13AB-1BF9-E024-FB9C1E34A0E5}"/>
              </a:ext>
            </a:extLst>
          </p:cNvPr>
          <p:cNvSpPr>
            <a:spLocks/>
          </p:cNvSpPr>
          <p:nvPr/>
        </p:nvSpPr>
        <p:spPr bwMode="auto">
          <a:xfrm rot="16200000">
            <a:off x="11448388" y="4882531"/>
            <a:ext cx="603730" cy="215444"/>
          </a:xfrm>
          <a:prstGeom prst="rect">
            <a:avLst/>
          </a:prstGeom>
          <a:solidFill>
            <a:srgbClr val="CECEEF"/>
          </a:solidFill>
          <a:ln w="28575" cap="flat" cmpd="sng" algn="ctr">
            <a:solidFill>
              <a:srgbClr val="4646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24CB626-17B2-94DF-3F0B-7796F38225F0}"/>
              </a:ext>
            </a:extLst>
          </p:cNvPr>
          <p:cNvSpPr>
            <a:spLocks/>
          </p:cNvSpPr>
          <p:nvPr/>
        </p:nvSpPr>
        <p:spPr bwMode="auto">
          <a:xfrm rot="16200000">
            <a:off x="11152310" y="4885490"/>
            <a:ext cx="615992" cy="215444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ounded Rectangle 121">
            <a:extLst>
              <a:ext uri="{FF2B5EF4-FFF2-40B4-BE49-F238E27FC236}">
                <a16:creationId xmlns:a16="http://schemas.microsoft.com/office/drawing/2014/main" id="{B022242F-C796-34BC-D2E8-93DB32277300}"/>
              </a:ext>
            </a:extLst>
          </p:cNvPr>
          <p:cNvSpPr>
            <a:spLocks/>
          </p:cNvSpPr>
          <p:nvPr/>
        </p:nvSpPr>
        <p:spPr>
          <a:xfrm rot="16200000">
            <a:off x="10747123" y="2688743"/>
            <a:ext cx="1696505" cy="584728"/>
          </a:xfrm>
          <a:prstGeom prst="roundRect">
            <a:avLst>
              <a:gd name="adj" fmla="val 0"/>
            </a:avLst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hu-HU" sz="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</a:t>
            </a:r>
            <a:r>
              <a:rPr lang="hu-HU" sz="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endParaRPr lang="en-US" sz="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4C3276A-D864-5F98-5F6E-22A1A0F48871}"/>
              </a:ext>
            </a:extLst>
          </p:cNvPr>
          <p:cNvSpPr>
            <a:spLocks/>
          </p:cNvSpPr>
          <p:nvPr/>
        </p:nvSpPr>
        <p:spPr bwMode="auto">
          <a:xfrm rot="16200000">
            <a:off x="11330310" y="3218291"/>
            <a:ext cx="822053" cy="215444"/>
          </a:xfrm>
          <a:prstGeom prst="rect">
            <a:avLst/>
          </a:prstGeom>
          <a:solidFill>
            <a:srgbClr val="A3A3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7D16F8E-A228-C844-1470-3605F119D2CE}"/>
              </a:ext>
            </a:extLst>
          </p:cNvPr>
          <p:cNvSpPr>
            <a:spLocks/>
          </p:cNvSpPr>
          <p:nvPr/>
        </p:nvSpPr>
        <p:spPr bwMode="auto">
          <a:xfrm rot="16200000">
            <a:off x="11442137" y="2454268"/>
            <a:ext cx="603730" cy="215444"/>
          </a:xfrm>
          <a:prstGeom prst="rect">
            <a:avLst/>
          </a:prstGeom>
          <a:solidFill>
            <a:srgbClr val="CECEEF"/>
          </a:solidFill>
          <a:ln w="28575" cap="flat" cmpd="sng" algn="ctr">
            <a:solidFill>
              <a:srgbClr val="4646A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D4EDC81-21D8-D1BA-38CF-9FB4DEBF830A}"/>
              </a:ext>
            </a:extLst>
          </p:cNvPr>
          <p:cNvSpPr>
            <a:spLocks/>
          </p:cNvSpPr>
          <p:nvPr/>
        </p:nvSpPr>
        <p:spPr bwMode="auto">
          <a:xfrm rot="16200000">
            <a:off x="11146059" y="2457227"/>
            <a:ext cx="615992" cy="215444"/>
          </a:xfrm>
          <a:prstGeom prst="rect">
            <a:avLst/>
          </a:prstGeom>
          <a:solidFill>
            <a:srgbClr val="92D05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971E3BE-D7C9-8574-B487-73AA311DAEC7}"/>
              </a:ext>
            </a:extLst>
          </p:cNvPr>
          <p:cNvSpPr txBox="1"/>
          <p:nvPr/>
        </p:nvSpPr>
        <p:spPr>
          <a:xfrm>
            <a:off x="981600" y="3482077"/>
            <a:ext cx="17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4C959C"/>
                </a:solidFill>
              </a:rPr>
              <a:t>Meglévő integráció</a:t>
            </a:r>
            <a:endParaRPr lang="en-US" sz="1200" dirty="0">
              <a:solidFill>
                <a:srgbClr val="4C959C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556322E-DD4C-6628-6DF1-63F35E438E0B}"/>
              </a:ext>
            </a:extLst>
          </p:cNvPr>
          <p:cNvSpPr txBox="1"/>
          <p:nvPr/>
        </p:nvSpPr>
        <p:spPr>
          <a:xfrm>
            <a:off x="970265" y="3800073"/>
            <a:ext cx="174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rgbClr val="4C959C"/>
                </a:solidFill>
              </a:rPr>
              <a:t>Új integráció</a:t>
            </a:r>
            <a:endParaRPr lang="en-US" sz="1200" dirty="0">
              <a:solidFill>
                <a:srgbClr val="4C959C"/>
              </a:solidFill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CD6EE2C-FC4E-F58E-49CC-0B1F6C23E6A3}"/>
              </a:ext>
            </a:extLst>
          </p:cNvPr>
          <p:cNvCxnSpPr>
            <a:cxnSpLocks/>
          </p:cNvCxnSpPr>
          <p:nvPr/>
        </p:nvCxnSpPr>
        <p:spPr bwMode="auto">
          <a:xfrm>
            <a:off x="490889" y="3676370"/>
            <a:ext cx="469587" cy="0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8357BDE-B7EE-30D8-8883-E15878E9FB2C}"/>
              </a:ext>
            </a:extLst>
          </p:cNvPr>
          <p:cNvCxnSpPr>
            <a:cxnSpLocks/>
          </p:cNvCxnSpPr>
          <p:nvPr/>
        </p:nvCxnSpPr>
        <p:spPr bwMode="auto">
          <a:xfrm>
            <a:off x="490889" y="3960684"/>
            <a:ext cx="479376" cy="0"/>
          </a:xfrm>
          <a:prstGeom prst="line">
            <a:avLst/>
          </a:prstGeom>
          <a:noFill/>
          <a:ln w="28575" cap="flat" cmpd="sng" algn="ctr">
            <a:solidFill>
              <a:srgbClr val="4646A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30DFF59-3850-BD2D-4287-CF2B6B109D79}"/>
              </a:ext>
            </a:extLst>
          </p:cNvPr>
          <p:cNvCxnSpPr>
            <a:cxnSpLocks/>
          </p:cNvCxnSpPr>
          <p:nvPr/>
        </p:nvCxnSpPr>
        <p:spPr bwMode="auto">
          <a:xfrm>
            <a:off x="490889" y="3604362"/>
            <a:ext cx="479376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343DABF-3BCE-FE5F-ADF9-01D2289A2F3C}"/>
              </a:ext>
            </a:extLst>
          </p:cNvPr>
          <p:cNvGrpSpPr/>
          <p:nvPr/>
        </p:nvGrpSpPr>
        <p:grpSpPr>
          <a:xfrm>
            <a:off x="490889" y="1240530"/>
            <a:ext cx="3876919" cy="2031325"/>
            <a:chOff x="0" y="1065168"/>
            <a:chExt cx="3876919" cy="203132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1037F6-FBBE-DEAC-C63A-5BBD8306D858}"/>
                </a:ext>
              </a:extLst>
            </p:cNvPr>
            <p:cNvSpPr txBox="1"/>
            <p:nvPr/>
          </p:nvSpPr>
          <p:spPr>
            <a:xfrm>
              <a:off x="469587" y="1065168"/>
              <a:ext cx="34073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solidFill>
                    <a:srgbClr val="4C959C"/>
                  </a:solidFill>
                </a:rPr>
                <a:t>2-</a:t>
              </a:r>
              <a:r>
                <a:rPr lang="hu-HU" sz="1200" i="1" dirty="0">
                  <a:solidFill>
                    <a:srgbClr val="4C959C"/>
                  </a:solidFill>
                </a:rPr>
                <a:t>irányú,</a:t>
              </a:r>
              <a:r>
                <a:rPr lang="en-US" sz="1200" i="1" dirty="0">
                  <a:solidFill>
                    <a:srgbClr val="4C959C"/>
                  </a:solidFill>
                </a:rPr>
                <a:t> inter</a:t>
              </a:r>
              <a:r>
                <a:rPr lang="hu-HU" sz="1200" i="1" dirty="0">
                  <a:solidFill>
                    <a:srgbClr val="4C959C"/>
                  </a:solidFill>
                </a:rPr>
                <a:t>aktív, szinkron</a:t>
              </a:r>
              <a:br>
                <a:rPr lang="hu-HU" sz="1200" i="1" dirty="0">
                  <a:solidFill>
                    <a:srgbClr val="4C959C"/>
                  </a:solidFill>
                </a:rPr>
              </a:br>
              <a:r>
                <a:rPr lang="en-US" sz="1200" dirty="0">
                  <a:solidFill>
                    <a:srgbClr val="4C959C"/>
                  </a:solidFill>
                </a:rPr>
                <a:t>REST</a:t>
              </a:r>
              <a:r>
                <a:rPr lang="hu-HU" sz="1200" dirty="0">
                  <a:solidFill>
                    <a:srgbClr val="4C959C"/>
                  </a:solidFill>
                </a:rPr>
                <a:t>/</a:t>
              </a:r>
              <a:r>
                <a:rPr lang="hu-HU" sz="1200" dirty="0" err="1">
                  <a:solidFill>
                    <a:srgbClr val="4C959C"/>
                  </a:solidFill>
                </a:rPr>
                <a:t>gRPC</a:t>
              </a:r>
              <a:r>
                <a:rPr lang="en-US" sz="1200" dirty="0">
                  <a:solidFill>
                    <a:srgbClr val="4C959C"/>
                  </a:solidFill>
                </a:rPr>
                <a:t> </a:t>
              </a:r>
              <a:r>
                <a:rPr lang="hu-HU" sz="1200" dirty="0">
                  <a:solidFill>
                    <a:srgbClr val="4C959C"/>
                  </a:solidFill>
                </a:rPr>
                <a:t>over HTTP(S)– </a:t>
              </a:r>
              <a:r>
                <a:rPr lang="en-US" sz="1200" dirty="0">
                  <a:solidFill>
                    <a:srgbClr val="4C959C"/>
                  </a:solidFill>
                </a:rPr>
                <a:t>JSO</a:t>
              </a:r>
              <a:r>
                <a:rPr lang="hu-HU" sz="1200" dirty="0">
                  <a:solidFill>
                    <a:srgbClr val="4C959C"/>
                  </a:solidFill>
                </a:rPr>
                <a:t>N/PROTO</a:t>
              </a:r>
            </a:p>
            <a:p>
              <a:r>
                <a:rPr lang="hu-HU" sz="1200" dirty="0">
                  <a:solidFill>
                    <a:srgbClr val="4C959C"/>
                  </a:solidFill>
                </a:rPr>
                <a:t>SOAP over HTTP – XML</a:t>
              </a:r>
            </a:p>
            <a:p>
              <a:r>
                <a:rPr lang="hu-HU" sz="1200" dirty="0">
                  <a:solidFill>
                    <a:srgbClr val="4C959C"/>
                  </a:solidFill>
                </a:rPr>
                <a:t>HTTPS – bináris</a:t>
              </a:r>
            </a:p>
            <a:p>
              <a:r>
                <a:rPr lang="hu-HU" sz="1200" dirty="0" err="1">
                  <a:solidFill>
                    <a:srgbClr val="4C959C"/>
                  </a:solidFill>
                </a:rPr>
                <a:t>WebSocket</a:t>
              </a:r>
              <a:r>
                <a:rPr lang="hu-HU" sz="1200" dirty="0">
                  <a:solidFill>
                    <a:srgbClr val="4C959C"/>
                  </a:solidFill>
                </a:rPr>
                <a:t>/</a:t>
              </a:r>
              <a:r>
                <a:rPr lang="hu-HU" sz="1200" dirty="0" err="1">
                  <a:solidFill>
                    <a:srgbClr val="4C959C"/>
                  </a:solidFill>
                </a:rPr>
                <a:t>WebRTC</a:t>
              </a:r>
              <a:r>
                <a:rPr lang="hu-HU" sz="1200" dirty="0">
                  <a:solidFill>
                    <a:srgbClr val="4C959C"/>
                  </a:solidFill>
                </a:rPr>
                <a:t> -- JSON</a:t>
              </a:r>
            </a:p>
            <a:p>
              <a:r>
                <a:rPr lang="hu-HU" sz="1200" dirty="0" err="1">
                  <a:solidFill>
                    <a:srgbClr val="4C959C"/>
                  </a:solidFill>
                </a:rPr>
                <a:t>Custom</a:t>
              </a:r>
              <a:r>
                <a:rPr lang="hu-HU" sz="1200" dirty="0">
                  <a:solidFill>
                    <a:srgbClr val="4C959C"/>
                  </a:solidFill>
                </a:rPr>
                <a:t> HTTP – </a:t>
              </a:r>
              <a:r>
                <a:rPr lang="hu-HU" sz="1200" dirty="0" err="1">
                  <a:solidFill>
                    <a:srgbClr val="4C959C"/>
                  </a:solidFill>
                </a:rPr>
                <a:t>custom</a:t>
              </a:r>
              <a:r>
                <a:rPr lang="hu-HU" sz="1200" dirty="0">
                  <a:solidFill>
                    <a:srgbClr val="4C959C"/>
                  </a:solidFill>
                </a:rPr>
                <a:t> XML</a:t>
              </a:r>
              <a:endParaRPr lang="en-US" sz="1200" dirty="0">
                <a:solidFill>
                  <a:srgbClr val="4C959C"/>
                </a:solidFill>
              </a:endParaRPr>
            </a:p>
            <a:p>
              <a:r>
                <a:rPr lang="en-US" sz="1200" i="1" dirty="0">
                  <a:solidFill>
                    <a:srgbClr val="4C959C"/>
                  </a:solidFill>
                </a:rPr>
                <a:t>File based transfer</a:t>
              </a:r>
              <a:br>
                <a:rPr lang="hu-HU" sz="1200" i="1" dirty="0">
                  <a:solidFill>
                    <a:srgbClr val="4C959C"/>
                  </a:solidFill>
                </a:rPr>
              </a:br>
              <a:r>
                <a:rPr lang="hu-HU" sz="1200" dirty="0">
                  <a:solidFill>
                    <a:srgbClr val="4C959C"/>
                  </a:solidFill>
                </a:rPr>
                <a:t>(S)FTP - bináris</a:t>
              </a:r>
              <a:endParaRPr lang="en-US" sz="1200" dirty="0">
                <a:solidFill>
                  <a:srgbClr val="4C959C"/>
                </a:solidFill>
              </a:endParaRPr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ACF6A7B0-AEE2-4E75-4D07-96355E64583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V="1">
              <a:off x="0" y="2821589"/>
              <a:ext cx="499894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6" name="Elbow Connector 5">
              <a:extLst>
                <a:ext uri="{FF2B5EF4-FFF2-40B4-BE49-F238E27FC236}">
                  <a16:creationId xmlns:a16="http://schemas.microsoft.com/office/drawing/2014/main" id="{5F67D087-861C-71D2-3469-6326316FF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334223"/>
              <a:ext cx="479376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Elbow Connector 5">
              <a:extLst>
                <a:ext uri="{FF2B5EF4-FFF2-40B4-BE49-F238E27FC236}">
                  <a16:creationId xmlns:a16="http://schemas.microsoft.com/office/drawing/2014/main" id="{6F5DB979-6A32-23B7-3F44-16592CDA3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665332"/>
              <a:ext cx="469587" cy="0"/>
            </a:xfrm>
            <a:prstGeom prst="straightConnector1">
              <a:avLst/>
            </a:prstGeom>
            <a:ln w="28575">
              <a:solidFill>
                <a:srgbClr val="4646A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" name="Elbow Connector 5">
            <a:extLst>
              <a:ext uri="{FF2B5EF4-FFF2-40B4-BE49-F238E27FC236}">
                <a16:creationId xmlns:a16="http://schemas.microsoft.com/office/drawing/2014/main" id="{51C2CB25-3FCC-880D-A797-F81B7BAB94A4}"/>
              </a:ext>
            </a:extLst>
          </p:cNvPr>
          <p:cNvCxnSpPr>
            <a:cxnSpLocks/>
          </p:cNvCxnSpPr>
          <p:nvPr/>
        </p:nvCxnSpPr>
        <p:spPr>
          <a:xfrm>
            <a:off x="487017" y="2708920"/>
            <a:ext cx="46958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5">
            <a:extLst>
              <a:ext uri="{FF2B5EF4-FFF2-40B4-BE49-F238E27FC236}">
                <a16:creationId xmlns:a16="http://schemas.microsoft.com/office/drawing/2014/main" id="{920A5BE2-D971-AF1C-6A79-033C50561D7A}"/>
              </a:ext>
            </a:extLst>
          </p:cNvPr>
          <p:cNvCxnSpPr>
            <a:cxnSpLocks/>
          </p:cNvCxnSpPr>
          <p:nvPr/>
        </p:nvCxnSpPr>
        <p:spPr>
          <a:xfrm>
            <a:off x="8972962" y="1673221"/>
            <a:ext cx="2742" cy="35746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5">
            <a:extLst>
              <a:ext uri="{FF2B5EF4-FFF2-40B4-BE49-F238E27FC236}">
                <a16:creationId xmlns:a16="http://schemas.microsoft.com/office/drawing/2014/main" id="{81C78BB6-F9E8-3A03-088E-4B3B9EDF000F}"/>
              </a:ext>
            </a:extLst>
          </p:cNvPr>
          <p:cNvCxnSpPr>
            <a:cxnSpLocks/>
          </p:cNvCxnSpPr>
          <p:nvPr/>
        </p:nvCxnSpPr>
        <p:spPr>
          <a:xfrm>
            <a:off x="480280" y="2361233"/>
            <a:ext cx="469587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5">
            <a:extLst>
              <a:ext uri="{FF2B5EF4-FFF2-40B4-BE49-F238E27FC236}">
                <a16:creationId xmlns:a16="http://schemas.microsoft.com/office/drawing/2014/main" id="{FF2F2838-76AA-04D3-44DF-3BA688520499}"/>
              </a:ext>
            </a:extLst>
          </p:cNvPr>
          <p:cNvCxnSpPr>
            <a:cxnSpLocks/>
          </p:cNvCxnSpPr>
          <p:nvPr/>
        </p:nvCxnSpPr>
        <p:spPr>
          <a:xfrm>
            <a:off x="487016" y="2099454"/>
            <a:ext cx="469587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5">
            <a:extLst>
              <a:ext uri="{FF2B5EF4-FFF2-40B4-BE49-F238E27FC236}">
                <a16:creationId xmlns:a16="http://schemas.microsoft.com/office/drawing/2014/main" id="{E290D1FC-3CC3-9564-6496-3DC76FCEC805}"/>
              </a:ext>
            </a:extLst>
          </p:cNvPr>
          <p:cNvCxnSpPr>
            <a:cxnSpLocks/>
          </p:cNvCxnSpPr>
          <p:nvPr/>
        </p:nvCxnSpPr>
        <p:spPr>
          <a:xfrm>
            <a:off x="9272510" y="1691966"/>
            <a:ext cx="17491" cy="312776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3EB0B37-76BE-9F2C-D6DF-4A297C0B0FEA}"/>
              </a:ext>
            </a:extLst>
          </p:cNvPr>
          <p:cNvSpPr/>
          <p:nvPr/>
        </p:nvSpPr>
        <p:spPr>
          <a:xfrm>
            <a:off x="3134458" y="5568397"/>
            <a:ext cx="729294" cy="27465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ACFWO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12A6A1B-0E83-C7FA-E940-51B8B6F44393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530374" y="5145695"/>
            <a:ext cx="1595142" cy="448739"/>
          </a:xfrm>
          <a:prstGeom prst="bentConnector3">
            <a:avLst>
              <a:gd name="adj1" fmla="val 20092"/>
            </a:avLst>
          </a:prstGeom>
          <a:ln w="19050">
            <a:solidFill>
              <a:srgbClr val="6262AD"/>
            </a:solidFill>
            <a:prstDash val="solid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412BB1-37C6-FBB1-F3E7-03215065CBDF}"/>
              </a:ext>
            </a:extLst>
          </p:cNvPr>
          <p:cNvCxnSpPr>
            <a:cxnSpLocks/>
            <a:endCxn id="3" idx="3"/>
          </p:cNvCxnSpPr>
          <p:nvPr/>
        </p:nvCxnSpPr>
        <p:spPr bwMode="auto">
          <a:xfrm rot="5400000">
            <a:off x="3813051" y="5410311"/>
            <a:ext cx="346113" cy="244710"/>
          </a:xfrm>
          <a:prstGeom prst="bentConnector2">
            <a:avLst/>
          </a:prstGeom>
          <a:ln w="19050">
            <a:solidFill>
              <a:srgbClr val="6262AD"/>
            </a:solidFill>
            <a:prstDash val="solid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Elbow Connector 5">
            <a:extLst>
              <a:ext uri="{FF2B5EF4-FFF2-40B4-BE49-F238E27FC236}">
                <a16:creationId xmlns:a16="http://schemas.microsoft.com/office/drawing/2014/main" id="{C46B9146-9E43-7DAD-2B3F-6CCF6BD433AA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2672023" y="5705723"/>
            <a:ext cx="462435" cy="619"/>
          </a:xfrm>
          <a:prstGeom prst="straightConnector1">
            <a:avLst/>
          </a:prstGeom>
          <a:ln w="19050">
            <a:solidFill>
              <a:srgbClr val="4646A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137">
            <a:extLst>
              <a:ext uri="{FF2B5EF4-FFF2-40B4-BE49-F238E27FC236}">
                <a16:creationId xmlns:a16="http://schemas.microsoft.com/office/drawing/2014/main" id="{38514F80-AED8-E83E-172C-933365B55F4D}"/>
              </a:ext>
            </a:extLst>
          </p:cNvPr>
          <p:cNvSpPr>
            <a:spLocks/>
          </p:cNvSpPr>
          <p:nvPr/>
        </p:nvSpPr>
        <p:spPr>
          <a:xfrm>
            <a:off x="6222936" y="2189478"/>
            <a:ext cx="3562804" cy="1171733"/>
          </a:xfrm>
          <a:prstGeom prst="roundRect">
            <a:avLst>
              <a:gd name="adj" fmla="val 0"/>
            </a:avLst>
          </a:prstGeom>
          <a:solidFill>
            <a:srgbClr val="CECEEF"/>
          </a:solidFill>
          <a:ln>
            <a:solidFill>
              <a:srgbClr val="4646A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900" b="1" dirty="0">
                <a:solidFill>
                  <a:schemeClr val="tx1"/>
                </a:solidFill>
              </a:rPr>
              <a:t>API Platform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DE5C88-B865-1BC0-CCCB-A6DB740FA134}"/>
              </a:ext>
            </a:extLst>
          </p:cNvPr>
          <p:cNvSpPr/>
          <p:nvPr/>
        </p:nvSpPr>
        <p:spPr>
          <a:xfrm>
            <a:off x="6615607" y="2388249"/>
            <a:ext cx="2902049" cy="702351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 API Homlokzat</a:t>
            </a:r>
          </a:p>
        </p:txBody>
      </p:sp>
      <p:sp>
        <p:nvSpPr>
          <p:cNvPr id="46" name="Rounded Rectangle 110">
            <a:extLst>
              <a:ext uri="{FF2B5EF4-FFF2-40B4-BE49-F238E27FC236}">
                <a16:creationId xmlns:a16="http://schemas.microsoft.com/office/drawing/2014/main" id="{ECEB48E8-22C6-9275-7F9F-7C8AF0E1339E}"/>
              </a:ext>
            </a:extLst>
          </p:cNvPr>
          <p:cNvSpPr>
            <a:spLocks/>
          </p:cNvSpPr>
          <p:nvPr/>
        </p:nvSpPr>
        <p:spPr>
          <a:xfrm>
            <a:off x="6240016" y="1988840"/>
            <a:ext cx="3546953" cy="221229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487" name="Rounded Rectangle 137">
            <a:extLst>
              <a:ext uri="{FF2B5EF4-FFF2-40B4-BE49-F238E27FC236}">
                <a16:creationId xmlns:a16="http://schemas.microsoft.com/office/drawing/2014/main" id="{BD1A565E-7680-3EB2-2C76-4D5084452957}"/>
              </a:ext>
            </a:extLst>
          </p:cNvPr>
          <p:cNvSpPr>
            <a:spLocks/>
          </p:cNvSpPr>
          <p:nvPr/>
        </p:nvSpPr>
        <p:spPr>
          <a:xfrm>
            <a:off x="4226029" y="2370610"/>
            <a:ext cx="838947" cy="1296594"/>
          </a:xfrm>
          <a:prstGeom prst="roundRect">
            <a:avLst>
              <a:gd name="adj" fmla="val 0"/>
            </a:avLst>
          </a:prstGeom>
          <a:solidFill>
            <a:srgbClr val="CECEEF"/>
          </a:solidFill>
          <a:ln>
            <a:solidFill>
              <a:srgbClr val="464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API Platform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488" name="Rounded Rectangle 110">
            <a:extLst>
              <a:ext uri="{FF2B5EF4-FFF2-40B4-BE49-F238E27FC236}">
                <a16:creationId xmlns:a16="http://schemas.microsoft.com/office/drawing/2014/main" id="{6C2A8CD8-368A-1E3F-5361-645CEA3B7A55}"/>
              </a:ext>
            </a:extLst>
          </p:cNvPr>
          <p:cNvSpPr>
            <a:spLocks/>
          </p:cNvSpPr>
          <p:nvPr/>
        </p:nvSpPr>
        <p:spPr>
          <a:xfrm rot="5400000">
            <a:off x="4389037" y="2893840"/>
            <a:ext cx="1296593" cy="200254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73" name="Rounded Rectangle 137">
            <a:extLst>
              <a:ext uri="{FF2B5EF4-FFF2-40B4-BE49-F238E27FC236}">
                <a16:creationId xmlns:a16="http://schemas.microsoft.com/office/drawing/2014/main" id="{A5621111-C7DC-AA69-FC1F-B5D750394544}"/>
              </a:ext>
            </a:extLst>
          </p:cNvPr>
          <p:cNvSpPr>
            <a:spLocks/>
          </p:cNvSpPr>
          <p:nvPr/>
        </p:nvSpPr>
        <p:spPr>
          <a:xfrm>
            <a:off x="6235902" y="4228702"/>
            <a:ext cx="3562804" cy="312690"/>
          </a:xfrm>
          <a:prstGeom prst="roundRect">
            <a:avLst>
              <a:gd name="adj" fmla="val 0"/>
            </a:avLst>
          </a:prstGeom>
          <a:solidFill>
            <a:srgbClr val="CECEEF"/>
          </a:solidFill>
          <a:ln>
            <a:solidFill>
              <a:srgbClr val="4646A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 sz="900" b="1" dirty="0">
                <a:solidFill>
                  <a:schemeClr val="tx1"/>
                </a:solidFill>
              </a:rPr>
              <a:t>API Platform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74" name="Rounded Rectangle 110">
            <a:extLst>
              <a:ext uri="{FF2B5EF4-FFF2-40B4-BE49-F238E27FC236}">
                <a16:creationId xmlns:a16="http://schemas.microsoft.com/office/drawing/2014/main" id="{FFFFC74A-5365-2B0E-CEEB-3367AD573086}"/>
              </a:ext>
            </a:extLst>
          </p:cNvPr>
          <p:cNvSpPr>
            <a:spLocks/>
          </p:cNvSpPr>
          <p:nvPr/>
        </p:nvSpPr>
        <p:spPr>
          <a:xfrm>
            <a:off x="6234310" y="4038082"/>
            <a:ext cx="3546953" cy="221178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7E899-C6C4-1A5A-CC5C-F58E84563568}"/>
              </a:ext>
            </a:extLst>
          </p:cNvPr>
          <p:cNvSpPr/>
          <p:nvPr/>
        </p:nvSpPr>
        <p:spPr>
          <a:xfrm>
            <a:off x="7645996" y="1353068"/>
            <a:ext cx="625848" cy="32140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OCR</a:t>
            </a:r>
            <a:b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hu-HU" sz="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Provider</a:t>
            </a:r>
          </a:p>
        </p:txBody>
      </p:sp>
      <p:cxnSp>
        <p:nvCxnSpPr>
          <p:cNvPr id="9" name="Elbow Connector 5">
            <a:extLst>
              <a:ext uri="{FF2B5EF4-FFF2-40B4-BE49-F238E27FC236}">
                <a16:creationId xmlns:a16="http://schemas.microsoft.com/office/drawing/2014/main" id="{C052657D-51DA-AC75-6334-824F57F383B3}"/>
              </a:ext>
            </a:extLst>
          </p:cNvPr>
          <p:cNvCxnSpPr>
            <a:cxnSpLocks/>
          </p:cNvCxnSpPr>
          <p:nvPr/>
        </p:nvCxnSpPr>
        <p:spPr>
          <a:xfrm>
            <a:off x="7958920" y="1669496"/>
            <a:ext cx="0" cy="31934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2F673-3CA5-CFF8-F1F8-F7C48005110A}"/>
              </a:ext>
            </a:extLst>
          </p:cNvPr>
          <p:cNvSpPr/>
          <p:nvPr/>
        </p:nvSpPr>
        <p:spPr>
          <a:xfrm>
            <a:off x="7992067" y="5301208"/>
            <a:ext cx="651428" cy="305419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ail</a:t>
            </a: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</a:t>
            </a:r>
            <a:r>
              <a:rPr lang="en-US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hat</a:t>
            </a:r>
          </a:p>
        </p:txBody>
      </p:sp>
      <p:cxnSp>
        <p:nvCxnSpPr>
          <p:cNvPr id="13" name="Elbow Connector 5">
            <a:extLst>
              <a:ext uri="{FF2B5EF4-FFF2-40B4-BE49-F238E27FC236}">
                <a16:creationId xmlns:a16="http://schemas.microsoft.com/office/drawing/2014/main" id="{08004AF4-801A-584A-144E-525DA1D3731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317781" y="4514488"/>
            <a:ext cx="0" cy="78672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1E7A31A-DF07-7D61-CE22-F979771095B0}"/>
              </a:ext>
            </a:extLst>
          </p:cNvPr>
          <p:cNvCxnSpPr>
            <a:cxnSpLocks/>
            <a:stCxn id="121" idx="3"/>
            <a:endCxn id="136" idx="0"/>
          </p:cNvCxnSpPr>
          <p:nvPr/>
        </p:nvCxnSpPr>
        <p:spPr bwMode="auto">
          <a:xfrm>
            <a:off x="9518069" y="5446797"/>
            <a:ext cx="1150439" cy="659043"/>
          </a:xfrm>
          <a:prstGeom prst="bentConnector2">
            <a:avLst/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Elbow Connector 5">
            <a:extLst>
              <a:ext uri="{FF2B5EF4-FFF2-40B4-BE49-F238E27FC236}">
                <a16:creationId xmlns:a16="http://schemas.microsoft.com/office/drawing/2014/main" id="{EFF12E64-5479-E340-976E-05467806904E}"/>
              </a:ext>
            </a:extLst>
          </p:cNvPr>
          <p:cNvCxnSpPr>
            <a:cxnSpLocks/>
          </p:cNvCxnSpPr>
          <p:nvPr/>
        </p:nvCxnSpPr>
        <p:spPr>
          <a:xfrm>
            <a:off x="7887421" y="3078993"/>
            <a:ext cx="0" cy="95908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5">
            <a:extLst>
              <a:ext uri="{FF2B5EF4-FFF2-40B4-BE49-F238E27FC236}">
                <a16:creationId xmlns:a16="http://schemas.microsoft.com/office/drawing/2014/main" id="{0FB6FD8E-9F45-563D-E378-726931CD41A3}"/>
              </a:ext>
            </a:extLst>
          </p:cNvPr>
          <p:cNvCxnSpPr>
            <a:cxnSpLocks/>
          </p:cNvCxnSpPr>
          <p:nvPr/>
        </p:nvCxnSpPr>
        <p:spPr>
          <a:xfrm flipH="1" flipV="1">
            <a:off x="5571124" y="2780928"/>
            <a:ext cx="1044483" cy="895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7D77DC8-BA57-5FB1-2D7C-CEF63F043749}"/>
              </a:ext>
            </a:extLst>
          </p:cNvPr>
          <p:cNvSpPr/>
          <p:nvPr/>
        </p:nvSpPr>
        <p:spPr>
          <a:xfrm rot="5400000">
            <a:off x="5055793" y="2681360"/>
            <a:ext cx="812995" cy="1727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FWO</a:t>
            </a:r>
          </a:p>
        </p:txBody>
      </p:sp>
      <p:cxnSp>
        <p:nvCxnSpPr>
          <p:cNvPr id="21" name="Elbow Connector 5">
            <a:extLst>
              <a:ext uri="{FF2B5EF4-FFF2-40B4-BE49-F238E27FC236}">
                <a16:creationId xmlns:a16="http://schemas.microsoft.com/office/drawing/2014/main" id="{38239E9E-B5A0-B616-E1F7-54B557E7FA1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108298" y="2767731"/>
            <a:ext cx="267623" cy="871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E6C76D9-4543-972C-561F-0124861D83DF}"/>
              </a:ext>
            </a:extLst>
          </p:cNvPr>
          <p:cNvSpPr/>
          <p:nvPr/>
        </p:nvSpPr>
        <p:spPr>
          <a:xfrm>
            <a:off x="4706045" y="6105840"/>
            <a:ext cx="792088" cy="284629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hu-HU" sz="1000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Fájtr</a:t>
            </a:r>
            <a:endParaRPr lang="hu-HU" sz="10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59C5447-BB24-BBBF-DFF4-54473FFDEC30}"/>
              </a:ext>
            </a:extLst>
          </p:cNvPr>
          <p:cNvCxnSpPr>
            <a:cxnSpLocks/>
            <a:stCxn id="136" idx="1"/>
          </p:cNvCxnSpPr>
          <p:nvPr/>
        </p:nvCxnSpPr>
        <p:spPr bwMode="auto">
          <a:xfrm rot="10800000" flipV="1">
            <a:off x="5498138" y="6248155"/>
            <a:ext cx="4774327" cy="1393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triangl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02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6&quot;&gt;&lt;elem m_fUsage=&quot;1.62900000000000000355E+00&quot;&gt;&lt;m_msothmcolidx val=&quot;0&quot;/&gt;&lt;m_rgb r=&quot;0A&quot; g=&quot;55&quot; b=&quot;A9&quot;/&gt;&lt;m_nBrightness endver=&quot;26206&quot; val=&quot;0&quot;/&gt;&lt;/elem&gt;&lt;elem m_fUsage=&quot;1.43046721000000021107E+00&quot;&gt;&lt;m_msothmcolidx val=&quot;0&quot;/&gt;&lt;m_rgb r=&quot;27&quot; g=&quot;26&quot; b=&quot;56&quot;/&gt;&lt;m_nBrightness endver=&quot;26206&quot; val=&quot;0&quot;/&gt;&lt;/elem&gt;&lt;elem m_fUsage=&quot;1.24659000000000008690E+00&quot;&gt;&lt;m_msothmcolidx val=&quot;0&quot;/&gt;&lt;m_rgb r=&quot;35&quot; g=&quot;00&quot; b=&quot;55&quot;/&gt;&lt;m_nBrightness endver=&quot;26206&quot; val=&quot;0&quot;/&gt;&lt;/elem&gt;&lt;elem m_fUsage=&quot;8.10000000000000053291E-01&quot;&gt;&lt;m_msothmcolidx val=&quot;0&quot;/&gt;&lt;m_rgb r=&quot;03&quot; g=&quot;33&quot; b=&quot;AF&quot;/&gt;&lt;m_nBrightness endver=&quot;26206&quot; val=&quot;0&quot;/&gt;&lt;/elem&gt;&lt;elem m_fUsage=&quot;5.31441000000000163261E-01&quot;&gt;&lt;m_msothmcolidx val=&quot;0&quot;/&gt;&lt;m_rgb r=&quot;00&quot; g=&quot;00&quot; b=&quot;B9&quot;/&gt;&lt;m_nBrightness endver=&quot;26206&quot; val=&quot;0&quot;/&gt;&lt;/elem&gt;&lt;elem m_fUsage=&quot;4.78296900000000135833E-01&quot;&gt;&lt;m_msothmcolidx val=&quot;0&quot;/&gt;&lt;m_rgb r=&quot;15&quot; g=&quot;25&quot; b=&quot;E6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U.uNEnQJ2poCsOZZdO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AdDYq_SJGjNZOqN7.s3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B7cilwRyO3yjeQco.30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VU.uNEnQJ2poCsOZZdO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AdDYq_SJGjNZOqN7.s3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B7cilwRyO3yjeQco.30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JDs4pWneiuIH6IgBMCI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JDs4pWneiuIH6IgBMCI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JDs4pWneiuIH6IgBMCI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JDs4pWneiuIH6IgBMCI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2Far5RT4mHN3FkqhFm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F3niE.Rc.f0iC4UZUQJ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q9id1ISzKwmOohqvfjc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g1aa0yR0GejHn2mjyReQ"/>
</p:tagLst>
</file>

<file path=ppt/theme/theme1.xml><?xml version="1.0" encoding="utf-8"?>
<a:theme xmlns:a="http://schemas.openxmlformats.org/drawingml/2006/main" name="Egyéni tervezés">
  <a:themeElements>
    <a:clrScheme name="Egyéni tervezé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gyéni tervezé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gyéni tervezé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yéni tervezé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yéni tervezé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gyéni tervezés">
  <a:themeElements>
    <a:clrScheme name="1_Egyéni tervezé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Egyéni tervezé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Egyéni tervezé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gyéni tervezés">
  <a:themeElements>
    <a:clrScheme name="1_Egyéni tervezé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Egyéni tervezé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Egyéni tervezé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gyéni tervezé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gyéni tervezé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94B477241A344596296FCCA0660C7D" ma:contentTypeVersion="8" ma:contentTypeDescription="Create a new document." ma:contentTypeScope="" ma:versionID="173e8ce7ca1b9577b8bec0b94108ba12">
  <xsd:schema xmlns:xsd="http://www.w3.org/2001/XMLSchema" xmlns:xs="http://www.w3.org/2001/XMLSchema" xmlns:p="http://schemas.microsoft.com/office/2006/metadata/properties" xmlns:ns3="f9374e62-56c9-4e9a-bcfd-0eda175efc84" xmlns:ns4="b3710a8c-ff91-4556-b721-1c564375ddeb" targetNamespace="http://schemas.microsoft.com/office/2006/metadata/properties" ma:root="true" ma:fieldsID="ef7e5d227c9088a6a18d6d63c1e4fd7e" ns3:_="" ns4:_="">
    <xsd:import namespace="f9374e62-56c9-4e9a-bcfd-0eda175efc84"/>
    <xsd:import namespace="b3710a8c-ff91-4556-b721-1c564375dd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374e62-56c9-4e9a-bcfd-0eda175efc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710a8c-ff91-4556-b721-1c564375dd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710a8c-ff91-4556-b721-1c564375dde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F7A838-AFAF-4A56-81BC-2EB47B9677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374e62-56c9-4e9a-bcfd-0eda175efc84"/>
    <ds:schemaRef ds:uri="b3710a8c-ff91-4556-b721-1c564375dd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240DF1-1B0D-412A-A52D-C47391FBEA39}">
  <ds:schemaRefs>
    <ds:schemaRef ds:uri="f9374e62-56c9-4e9a-bcfd-0eda175efc84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b3710a8c-ff91-4556-b721-1c564375dde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94F8EEA-E73F-4374-9035-15BCA7AB71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102072</TotalTime>
  <Words>678</Words>
  <Application>Microsoft Office PowerPoint</Application>
  <PresentationFormat>Widescreen</PresentationFormat>
  <Paragraphs>212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Hind Medium</vt:lpstr>
      <vt:lpstr>Hind Regular</vt:lpstr>
      <vt:lpstr>Verdana</vt:lpstr>
      <vt:lpstr>Egyéni tervezés</vt:lpstr>
      <vt:lpstr>1_Egyéni tervezés</vt:lpstr>
      <vt:lpstr>3_Egyéni tervezés</vt:lpstr>
      <vt:lpstr>think-cell Slide</vt:lpstr>
      <vt:lpstr>SzerencsePlusz – Mobil Alkalmazás (MA)</vt:lpstr>
      <vt:lpstr>Kiindulási állapot - 2024.01.</vt:lpstr>
      <vt:lpstr>Célarchitektúra – SzerencsePlusz Mobil Alkalmazás (MA)</vt:lpstr>
      <vt:lpstr>MA alkalmazás-portfolió új elemei</vt:lpstr>
      <vt:lpstr>MA – integrációs architektúra</vt:lpstr>
    </vt:vector>
  </TitlesOfParts>
  <Company>GIRO Zrt.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GIRO Zrt.</dc:creator>
  <cp:lastModifiedBy>Torok, Tamas</cp:lastModifiedBy>
  <cp:revision>707</cp:revision>
  <cp:lastPrinted>2022-02-11T13:23:16Z</cp:lastPrinted>
  <dcterms:created xsi:type="dcterms:W3CDTF">2007-03-02T07:53:00Z</dcterms:created>
  <dcterms:modified xsi:type="dcterms:W3CDTF">2024-08-16T09:36:07Z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0x0101006C94B477241A344596296FCCA0660C7D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2022-01-28T10:48:49Z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52aa3e33-03b2-4417-95b2-df60d5c76997</vt:lpwstr>
  </property>
  <property fmtid="{D5CDD505-2E9C-101B-9397-08002B2CF9AE}" pid="9" name="MSIP_Label_ea60d57e-af5b-4752-ac57-3e4f28ca11dc_ContentBits">
    <vt:lpwstr>0</vt:lpwstr>
  </property>
</Properties>
</file>