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4"/>
  </p:sldMasterIdLst>
  <p:notesMasterIdLst>
    <p:notesMasterId r:id="rId13"/>
  </p:notesMasterIdLst>
  <p:handoutMasterIdLst>
    <p:handoutMasterId r:id="rId14"/>
  </p:handoutMasterIdLst>
  <p:sldIdLst>
    <p:sldId id="2147375484" r:id="rId5"/>
    <p:sldId id="1266" r:id="rId6"/>
    <p:sldId id="2147375485" r:id="rId7"/>
    <p:sldId id="2147375483" r:id="rId8"/>
    <p:sldId id="2147375486" r:id="rId9"/>
    <p:sldId id="2147375477" r:id="rId10"/>
    <p:sldId id="1268" r:id="rId11"/>
    <p:sldId id="451" r:id="rId12"/>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AE27B37-F764-DDC2-7508-C627F4BBD8E1}" name="Ankucza, Tamas" initials="AT" userId="S::tankucza@deloittece.com::7ebe35e5-b6c9-4e5e-81b5-c933afeeab9d" providerId="AD"/>
  <p188:author id="{ADF7898D-FBCE-DE1B-BDEA-3FD857765351}" name="Hidvegi, Hajnalka" initials="HH" userId="S::hhidvegi@deloittece.com::052c2dee-d44c-4265-8614-4f1b30b20311" providerId="AD"/>
  <p188:author id="{4DB5AABF-4A07-411D-29D7-7CF7B3FED111}" name="Halcsik, Tamas" initials="HT" userId="S::thalcsik@deloittece.com::2ad18b7b-7a9a-4061-9748-acd58aed1a9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 id="1" name="Nemeth, Patricia" initials="NP" lastIdx="31" clrIdx="1">
    <p:extLst>
      <p:ext uri="{19B8F6BF-5375-455C-9EA6-DF929625EA0E}">
        <p15:presenceInfo xmlns:p15="http://schemas.microsoft.com/office/powerpoint/2012/main" userId="S-1-5-21-2094927150-201071529-617630493-1441149" providerId="AD"/>
      </p:ext>
    </p:extLst>
  </p:cmAuthor>
  <p:cmAuthor id="2" name="Lukacs, Eszter" initials="LE" lastIdx="303" clrIdx="2">
    <p:extLst>
      <p:ext uri="{19B8F6BF-5375-455C-9EA6-DF929625EA0E}">
        <p15:presenceInfo xmlns:p15="http://schemas.microsoft.com/office/powerpoint/2012/main" userId="S-1-5-21-2094927150-201071529-617630493-652218" providerId="AD"/>
      </p:ext>
    </p:extLst>
  </p:cmAuthor>
  <p:cmAuthor id="3" name="Zelles-Gorgey, Andras" initials="ZA" lastIdx="47" clrIdx="6">
    <p:extLst>
      <p:ext uri="{19B8F6BF-5375-455C-9EA6-DF929625EA0E}">
        <p15:presenceInfo xmlns:p15="http://schemas.microsoft.com/office/powerpoint/2012/main" userId="S-1-5-21-2094927150-201071529-617630493-1496082" providerId="AD"/>
      </p:ext>
    </p:extLst>
  </p:cmAuthor>
  <p:cmAuthor id="4" name="Gaspar, Timea" initials="GT" lastIdx="64" clrIdx="5">
    <p:extLst>
      <p:ext uri="{19B8F6BF-5375-455C-9EA6-DF929625EA0E}">
        <p15:presenceInfo xmlns:p15="http://schemas.microsoft.com/office/powerpoint/2012/main" userId="S-1-5-21-2094927150-201071529-617630493-981647" providerId="AD"/>
      </p:ext>
    </p:extLst>
  </p:cmAuthor>
  <p:cmAuthor id="5" name="Bodrogi, Marton" initials="BM" lastIdx="14" clrIdx="7">
    <p:extLst>
      <p:ext uri="{19B8F6BF-5375-455C-9EA6-DF929625EA0E}">
        <p15:presenceInfo xmlns:p15="http://schemas.microsoft.com/office/powerpoint/2012/main" userId="S-1-5-21-2094927150-201071529-617630493-1383434" providerId="AD"/>
      </p:ext>
    </p:extLst>
  </p:cmAuthor>
  <p:cmAuthor id="6" name="Vinnai, Andras" initials="VA" lastIdx="5" clrIdx="8">
    <p:extLst>
      <p:ext uri="{19B8F6BF-5375-455C-9EA6-DF929625EA0E}">
        <p15:presenceInfo xmlns:p15="http://schemas.microsoft.com/office/powerpoint/2012/main" userId="S-1-5-21-2094927150-201071529-617630493-848703" providerId="AD"/>
      </p:ext>
    </p:extLst>
  </p:cmAuthor>
  <p:cmAuthor id="7" name="Domsodi, Balazs" initials="DB" lastIdx="6" clrIdx="12">
    <p:extLst>
      <p:ext uri="{19B8F6BF-5375-455C-9EA6-DF929625EA0E}">
        <p15:presenceInfo xmlns:p15="http://schemas.microsoft.com/office/powerpoint/2012/main" userId="S-1-5-21-2094927150-201071529-617630493-1139093" providerId="AD"/>
      </p:ext>
    </p:extLst>
  </p:cmAuthor>
  <p:cmAuthor id="8" name="Microsoft Office User" initials="MOU" lastIdx="12" clrIdx="13">
    <p:extLst>
      <p:ext uri="{19B8F6BF-5375-455C-9EA6-DF929625EA0E}">
        <p15:presenceInfo xmlns:p15="http://schemas.microsoft.com/office/powerpoint/2012/main" userId="Microsoft Office User" providerId="None"/>
      </p:ext>
    </p:extLst>
  </p:cmAuthor>
  <p:cmAuthor id="9" name="Halcsik, Tamas" initials="HT" lastIdx="139" clrIdx="14">
    <p:extLst>
      <p:ext uri="{19B8F6BF-5375-455C-9EA6-DF929625EA0E}">
        <p15:presenceInfo xmlns:p15="http://schemas.microsoft.com/office/powerpoint/2012/main" userId="S-1-5-21-2094927150-201071529-617630493-1563032" providerId="AD"/>
      </p:ext>
    </p:extLst>
  </p:cmAuthor>
  <p:cmAuthor id="10" name="Doszpod, Gergely" initials="DG" lastIdx="14" clrIdx="15">
    <p:extLst>
      <p:ext uri="{19B8F6BF-5375-455C-9EA6-DF929625EA0E}">
        <p15:presenceInfo xmlns:p15="http://schemas.microsoft.com/office/powerpoint/2012/main" userId="S-1-5-21-2094927150-201071529-617630493-1501005" providerId="AD"/>
      </p:ext>
    </p:extLst>
  </p:cmAuthor>
  <p:cmAuthor id="11" name="Csaba Mezo" initials="CsM" lastIdx="15" clrIdx="16">
    <p:extLst>
      <p:ext uri="{19B8F6BF-5375-455C-9EA6-DF929625EA0E}">
        <p15:presenceInfo xmlns:p15="http://schemas.microsoft.com/office/powerpoint/2012/main" userId="Csaba Mezo" providerId="None"/>
      </p:ext>
    </p:extLst>
  </p:cmAuthor>
  <p:cmAuthor id="12" name="Radnai, Dorottya" initials="RD" lastIdx="1" clrIdx="17">
    <p:extLst>
      <p:ext uri="{19B8F6BF-5375-455C-9EA6-DF929625EA0E}">
        <p15:presenceInfo xmlns:p15="http://schemas.microsoft.com/office/powerpoint/2012/main" userId="S::dradnai@deloittece.com::df8eec7c-2ffd-4b49-874c-2b270776a132" providerId="AD"/>
      </p:ext>
    </p:extLst>
  </p:cmAuthor>
  <p:cmAuthor id="13" name="Radnai, Dorottya" initials="RD [2]" lastIdx="1" clrIdx="18">
    <p:extLst>
      <p:ext uri="{19B8F6BF-5375-455C-9EA6-DF929625EA0E}">
        <p15:presenceInfo xmlns:p15="http://schemas.microsoft.com/office/powerpoint/2012/main" userId="S-1-5-21-2094927150-201071529-617630493-1584414" providerId="AD"/>
      </p:ext>
    </p:extLst>
  </p:cmAuthor>
  <p:cmAuthor id="14" name="Halcsik, Tamas" initials="HT [2]" lastIdx="1" clrIdx="19">
    <p:extLst>
      <p:ext uri="{19B8F6BF-5375-455C-9EA6-DF929625EA0E}">
        <p15:presenceInfo xmlns:p15="http://schemas.microsoft.com/office/powerpoint/2012/main" userId="S::thalcsik@deloittece.com::2ad18b7b-7a9a-4061-9748-acd58aed1a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BB25"/>
    <a:srgbClr val="86F200"/>
    <a:srgbClr val="004F59"/>
    <a:srgbClr val="00ABAB"/>
    <a:srgbClr val="3EFAC5"/>
    <a:srgbClr val="34F0FF"/>
    <a:srgbClr val="FFCD00"/>
    <a:srgbClr val="00A7A8"/>
    <a:srgbClr val="62B5E5"/>
    <a:srgbClr val="81C4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02" autoAdjust="0"/>
  </p:normalViewPr>
  <p:slideViewPr>
    <p:cSldViewPr snapToGrid="0">
      <p:cViewPr>
        <p:scale>
          <a:sx n="75" d="100"/>
          <a:sy n="75" d="100"/>
        </p:scale>
        <p:origin x="946"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Privi\SSL\NSR%20employe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tx>
            <c:strRef>
              <c:f>Chart!$A$12</c:f>
              <c:strCache>
                <c:ptCount val="1"/>
                <c:pt idx="0">
                  <c:v>NSR by employee (kEUR)</c:v>
                </c:pt>
              </c:strCache>
            </c:strRef>
          </c:tx>
          <c:spPr>
            <a:gradFill rotWithShape="1">
              <a:gsLst>
                <a:gs pos="0">
                  <a:schemeClr val="accent4">
                    <a:tint val="65000"/>
                    <a:satMod val="103000"/>
                    <a:lumMod val="102000"/>
                    <a:tint val="94000"/>
                  </a:schemeClr>
                </a:gs>
                <a:gs pos="50000">
                  <a:schemeClr val="accent4">
                    <a:tint val="65000"/>
                    <a:satMod val="110000"/>
                    <a:lumMod val="100000"/>
                    <a:shade val="100000"/>
                  </a:schemeClr>
                </a:gs>
                <a:gs pos="100000">
                  <a:schemeClr val="accent4">
                    <a:tint val="65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Chart!$B$11:$G$11</c:f>
              <c:strCache>
                <c:ptCount val="4"/>
                <c:pt idx="0">
                  <c:v>FY23</c:v>
                </c:pt>
                <c:pt idx="1">
                  <c:v>FY24</c:v>
                </c:pt>
                <c:pt idx="2">
                  <c:v>FY25</c:v>
                </c:pt>
                <c:pt idx="3">
                  <c:v>FY26</c:v>
                </c:pt>
              </c:strCache>
              <c:extLst/>
            </c:strRef>
          </c:cat>
          <c:val>
            <c:numRef>
              <c:f>Chart!$B$12:$G$12</c:f>
              <c:numCache>
                <c:formatCode>General</c:formatCode>
                <c:ptCount val="4"/>
                <c:pt idx="0">
                  <c:v>165</c:v>
                </c:pt>
                <c:pt idx="1">
                  <c:v>170</c:v>
                </c:pt>
                <c:pt idx="2">
                  <c:v>220</c:v>
                </c:pt>
                <c:pt idx="3">
                  <c:v>230</c:v>
                </c:pt>
              </c:numCache>
              <c:extLst/>
            </c:numRef>
          </c:val>
          <c:extLst>
            <c:ext xmlns:c16="http://schemas.microsoft.com/office/drawing/2014/chart" uri="{C3380CC4-5D6E-409C-BE32-E72D297353CC}">
              <c16:uniqueId val="{00000000-0EAD-47DD-8432-C548420A424B}"/>
            </c:ext>
          </c:extLst>
        </c:ser>
        <c:dLbls>
          <c:showLegendKey val="0"/>
          <c:showVal val="0"/>
          <c:showCatName val="0"/>
          <c:showSerName val="0"/>
          <c:showPercent val="0"/>
          <c:showBubbleSize val="0"/>
        </c:dLbls>
        <c:gapWidth val="150"/>
        <c:axId val="1105613632"/>
        <c:axId val="1825357664"/>
        <c:extLst>
          <c:ext xmlns:c15="http://schemas.microsoft.com/office/drawing/2012/chart" uri="{02D57815-91ED-43cb-92C2-25804820EDAC}">
            <c15:filteredBarSeries>
              <c15:ser>
                <c:idx val="1"/>
                <c:order val="1"/>
                <c:tx>
                  <c:strRef>
                    <c:extLst>
                      <c:ext uri="{02D57815-91ED-43cb-92C2-25804820EDAC}">
                        <c15:formulaRef>
                          <c15:sqref>Chart!$A$13</c15:sqref>
                        </c15:formulaRef>
                      </c:ext>
                    </c:extLst>
                    <c:strCache>
                      <c:ptCount val="1"/>
                      <c:pt idx="0">
                        <c:v>Utilization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c:ext uri="{02D57815-91ED-43cb-92C2-25804820EDAC}">
                        <c15:formulaRef>
                          <c15:sqref>Chart!$B$11:$G$11</c15:sqref>
                        </c15:formulaRef>
                      </c:ext>
                    </c:extLst>
                    <c:strCache>
                      <c:ptCount val="4"/>
                      <c:pt idx="0">
                        <c:v>FY23</c:v>
                      </c:pt>
                      <c:pt idx="1">
                        <c:v>FY24</c:v>
                      </c:pt>
                      <c:pt idx="2">
                        <c:v>FY25</c:v>
                      </c:pt>
                      <c:pt idx="3">
                        <c:v>FY26</c:v>
                      </c:pt>
                    </c:strCache>
                  </c:strRef>
                </c:cat>
                <c:val>
                  <c:numRef>
                    <c:extLst>
                      <c:ext uri="{02D57815-91ED-43cb-92C2-25804820EDAC}">
                        <c15:formulaRef>
                          <c15:sqref>Chart!$B$13:$G$13</c15:sqref>
                        </c15:formulaRef>
                      </c:ext>
                    </c:extLst>
                    <c:numCache>
                      <c:formatCode>General</c:formatCode>
                      <c:ptCount val="4"/>
                      <c:pt idx="0">
                        <c:v>65</c:v>
                      </c:pt>
                      <c:pt idx="1">
                        <c:v>65</c:v>
                      </c:pt>
                      <c:pt idx="2">
                        <c:v>70</c:v>
                      </c:pt>
                      <c:pt idx="3">
                        <c:v>70</c:v>
                      </c:pt>
                    </c:numCache>
                  </c:numRef>
                </c:val>
                <c:extLst>
                  <c:ext xmlns:c16="http://schemas.microsoft.com/office/drawing/2014/chart" uri="{C3380CC4-5D6E-409C-BE32-E72D297353CC}">
                    <c16:uniqueId val="{00000001-0EAD-47DD-8432-C548420A424B}"/>
                  </c:ext>
                </c:extLst>
              </c15:ser>
            </c15:filteredBarSeries>
          </c:ext>
        </c:extLst>
      </c:barChart>
      <c:lineChart>
        <c:grouping val="standard"/>
        <c:varyColors val="0"/>
        <c:ser>
          <c:idx val="2"/>
          <c:order val="2"/>
          <c:tx>
            <c:strRef>
              <c:f>Chart!$A$14</c:f>
              <c:strCache>
                <c:ptCount val="1"/>
                <c:pt idx="0">
                  <c:v>Training attendees</c:v>
                </c:pt>
              </c:strCache>
            </c:strRef>
          </c:tx>
          <c:spPr>
            <a:ln w="34925" cap="rnd">
              <a:solidFill>
                <a:schemeClr val="accent4">
                  <a:shade val="65000"/>
                </a:schemeClr>
              </a:solidFill>
              <a:round/>
            </a:ln>
            <a:effectLst>
              <a:outerShdw blurRad="57150" dist="19050" dir="5400000" algn="ctr" rotWithShape="0">
                <a:srgbClr val="000000">
                  <a:alpha val="63000"/>
                </a:srgbClr>
              </a:outerShdw>
            </a:effectLst>
          </c:spPr>
          <c:marker>
            <c:symbol val="none"/>
          </c:marker>
          <c:cat>
            <c:strRef>
              <c:f>Chart!$B$11:$G$11</c:f>
              <c:strCache>
                <c:ptCount val="4"/>
                <c:pt idx="0">
                  <c:v>FY23</c:v>
                </c:pt>
                <c:pt idx="1">
                  <c:v>FY24</c:v>
                </c:pt>
                <c:pt idx="2">
                  <c:v>FY25</c:v>
                </c:pt>
                <c:pt idx="3">
                  <c:v>FY26</c:v>
                </c:pt>
              </c:strCache>
              <c:extLst/>
            </c:strRef>
          </c:cat>
          <c:val>
            <c:numRef>
              <c:f>Chart!$B$14:$G$14</c:f>
              <c:numCache>
                <c:formatCode>General</c:formatCode>
                <c:ptCount val="4"/>
                <c:pt idx="0">
                  <c:v>15</c:v>
                </c:pt>
                <c:pt idx="1">
                  <c:v>45</c:v>
                </c:pt>
                <c:pt idx="2">
                  <c:v>60</c:v>
                </c:pt>
                <c:pt idx="3">
                  <c:v>60</c:v>
                </c:pt>
              </c:numCache>
              <c:extLst/>
            </c:numRef>
          </c:val>
          <c:smooth val="0"/>
          <c:extLst>
            <c:ext xmlns:c16="http://schemas.microsoft.com/office/drawing/2014/chart" uri="{C3380CC4-5D6E-409C-BE32-E72D297353CC}">
              <c16:uniqueId val="{00000002-0EAD-47DD-8432-C548420A424B}"/>
            </c:ext>
          </c:extLst>
        </c:ser>
        <c:dLbls>
          <c:showLegendKey val="0"/>
          <c:showVal val="0"/>
          <c:showCatName val="0"/>
          <c:showSerName val="0"/>
          <c:showPercent val="0"/>
          <c:showBubbleSize val="0"/>
        </c:dLbls>
        <c:marker val="1"/>
        <c:smooth val="0"/>
        <c:axId val="1105613632"/>
        <c:axId val="1825357664"/>
      </c:lineChart>
      <c:catAx>
        <c:axId val="110561363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5357664"/>
        <c:crosses val="autoZero"/>
        <c:auto val="1"/>
        <c:lblAlgn val="ctr"/>
        <c:lblOffset val="100"/>
        <c:noMultiLvlLbl val="0"/>
      </c:catAx>
      <c:valAx>
        <c:axId val="1825357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561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5/16/2023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err="1"/>
              <a:t>Nomination</a:t>
            </a:r>
            <a:r>
              <a:rPr lang="hu-HU" dirty="0"/>
              <a:t> </a:t>
            </a:r>
            <a:r>
              <a:rPr lang="hu-HU" dirty="0" err="1"/>
              <a:t>for</a:t>
            </a:r>
            <a:r>
              <a:rPr lang="hu-HU" dirty="0"/>
              <a:t> </a:t>
            </a:r>
            <a:r>
              <a:rPr lang="hu-HU" dirty="0" err="1"/>
              <a:t>senior</a:t>
            </a:r>
            <a:r>
              <a:rPr lang="hu-HU" dirty="0"/>
              <a:t> </a:t>
            </a:r>
            <a:r>
              <a:rPr lang="hu-HU" dirty="0" err="1"/>
              <a:t>specialist</a:t>
            </a:r>
            <a:r>
              <a:rPr lang="hu-HU" dirty="0"/>
              <a:t> </a:t>
            </a:r>
            <a:r>
              <a:rPr lang="hu-HU" dirty="0" err="1"/>
              <a:t>position</a:t>
            </a:r>
            <a:endParaRPr lang="en-US" dirty="0"/>
          </a:p>
        </p:txBody>
      </p:sp>
      <p:sp>
        <p:nvSpPr>
          <p:cNvPr id="4" name="Slide Number Placeholder 3"/>
          <p:cNvSpPr>
            <a:spLocks noGrp="1"/>
          </p:cNvSpPr>
          <p:nvPr>
            <p:ph type="sldNum" sz="quarter" idx="5"/>
          </p:nvPr>
        </p:nvSpPr>
        <p:spPr/>
        <p:txBody>
          <a:bodyPr/>
          <a:lstStyle/>
          <a:p>
            <a:fld id="{08A34052-12FB-4B01-8A2E-D87AD7371E95}" type="slidenum">
              <a:rPr lang="en-US" smtClean="0"/>
              <a:t>1</a:t>
            </a:fld>
            <a:endParaRPr lang="en-US"/>
          </a:p>
        </p:txBody>
      </p:sp>
    </p:spTree>
    <p:extLst>
      <p:ext uri="{BB962C8B-B14F-4D97-AF65-F5344CB8AC3E}">
        <p14:creationId xmlns:p14="http://schemas.microsoft.com/office/powerpoint/2010/main" val="323185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hu-HU" sz="1800" dirty="0">
                <a:effectLst/>
                <a:latin typeface="Calibri" panose="020F0502020204030204" pitchFamily="34" charset="0"/>
              </a:rPr>
              <a:t>Mérnök, hobby közgazdász. </a:t>
            </a:r>
          </a:p>
          <a:p>
            <a:pPr marL="0" marR="0">
              <a:spcBef>
                <a:spcPts val="0"/>
              </a:spcBef>
              <a:spcAft>
                <a:spcPts val="0"/>
              </a:spcAft>
            </a:pPr>
            <a:r>
              <a:rPr lang="hu-HU" sz="1800" dirty="0">
                <a:effectLst/>
                <a:latin typeface="Calibri" panose="020F0502020204030204" pitchFamily="34" charset="0"/>
              </a:rPr>
              <a:t>A hosszú időtáv és a nagyvállalati keret hangsúlyozása.</a:t>
            </a:r>
          </a:p>
          <a:p>
            <a:pPr marL="0" marR="0">
              <a:spcBef>
                <a:spcPts val="0"/>
              </a:spcBef>
              <a:spcAft>
                <a:spcPts val="0"/>
              </a:spcAft>
            </a:pPr>
            <a:r>
              <a:rPr lang="hu-HU" sz="1800" dirty="0">
                <a:effectLst/>
                <a:latin typeface="Calibri" panose="020F0502020204030204" pitchFamily="34" charset="0"/>
              </a:rPr>
              <a:t>Cégek helyett a </a:t>
            </a:r>
            <a:r>
              <a:rPr lang="hu-HU" sz="1800" dirty="0" err="1">
                <a:effectLst/>
                <a:latin typeface="Calibri" panose="020F0502020204030204" pitchFamily="34" charset="0"/>
              </a:rPr>
              <a:t>sw</a:t>
            </a:r>
            <a:r>
              <a:rPr lang="hu-HU" sz="1800" dirty="0">
                <a:effectLst/>
                <a:latin typeface="Calibri" panose="020F0502020204030204" pitchFamily="34" charset="0"/>
              </a:rPr>
              <a:t> iparról lehet eszmét cserélni.</a:t>
            </a:r>
          </a:p>
        </p:txBody>
      </p:sp>
      <p:sp>
        <p:nvSpPr>
          <p:cNvPr id="4" name="Slide Number Placeholder 3"/>
          <p:cNvSpPr>
            <a:spLocks noGrp="1"/>
          </p:cNvSpPr>
          <p:nvPr>
            <p:ph type="sldNum" sz="quarter" idx="5"/>
          </p:nvPr>
        </p:nvSpPr>
        <p:spPr/>
        <p:txBody>
          <a:bodyPr/>
          <a:lstStyle/>
          <a:p>
            <a:fld id="{08A34052-12FB-4B01-8A2E-D87AD7371E95}" type="slidenum">
              <a:rPr lang="en-US" smtClean="0"/>
              <a:t>2</a:t>
            </a:fld>
            <a:endParaRPr lang="en-US"/>
          </a:p>
        </p:txBody>
      </p:sp>
    </p:spTree>
    <p:extLst>
      <p:ext uri="{BB962C8B-B14F-4D97-AF65-F5344CB8AC3E}">
        <p14:creationId xmlns:p14="http://schemas.microsoft.com/office/powerpoint/2010/main" val="13569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hu-HU" sz="1800" dirty="0">
                <a:effectLst/>
                <a:latin typeface="Calibri" panose="020F0502020204030204" pitchFamily="34" charset="0"/>
              </a:rPr>
              <a:t>Hosszú út és a kivételes tudás hangsúlyozása </a:t>
            </a:r>
          </a:p>
        </p:txBody>
      </p:sp>
      <p:sp>
        <p:nvSpPr>
          <p:cNvPr id="4" name="Slide Number Placeholder 3"/>
          <p:cNvSpPr>
            <a:spLocks noGrp="1"/>
          </p:cNvSpPr>
          <p:nvPr>
            <p:ph type="sldNum" sz="quarter" idx="5"/>
          </p:nvPr>
        </p:nvSpPr>
        <p:spPr/>
        <p:txBody>
          <a:bodyPr/>
          <a:lstStyle/>
          <a:p>
            <a:fld id="{08A34052-12FB-4B01-8A2E-D87AD7371E95}" type="slidenum">
              <a:rPr lang="en-US" smtClean="0"/>
              <a:t>3</a:t>
            </a:fld>
            <a:endParaRPr lang="en-US"/>
          </a:p>
        </p:txBody>
      </p:sp>
    </p:spTree>
    <p:extLst>
      <p:ext uri="{BB962C8B-B14F-4D97-AF65-F5344CB8AC3E}">
        <p14:creationId xmlns:p14="http://schemas.microsoft.com/office/powerpoint/2010/main" val="3910508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hu-HU" sz="1800" dirty="0">
                <a:effectLst/>
                <a:latin typeface="Calibri" panose="020F0502020204030204" pitchFamily="34" charset="0"/>
              </a:rPr>
              <a:t>Hagyma ETP-TST, kollaboráció ETP-n kívül is.</a:t>
            </a:r>
          </a:p>
        </p:txBody>
      </p:sp>
      <p:sp>
        <p:nvSpPr>
          <p:cNvPr id="4" name="Slide Number Placeholder 3"/>
          <p:cNvSpPr>
            <a:spLocks noGrp="1"/>
          </p:cNvSpPr>
          <p:nvPr>
            <p:ph type="sldNum" sz="quarter" idx="5"/>
          </p:nvPr>
        </p:nvSpPr>
        <p:spPr/>
        <p:txBody>
          <a:bodyPr/>
          <a:lstStyle/>
          <a:p>
            <a:fld id="{08A34052-12FB-4B01-8A2E-D87AD7371E95}" type="slidenum">
              <a:rPr lang="en-US" smtClean="0"/>
              <a:t>4</a:t>
            </a:fld>
            <a:endParaRPr lang="en-US"/>
          </a:p>
        </p:txBody>
      </p:sp>
    </p:spTree>
    <p:extLst>
      <p:ext uri="{BB962C8B-B14F-4D97-AF65-F5344CB8AC3E}">
        <p14:creationId xmlns:p14="http://schemas.microsoft.com/office/powerpoint/2010/main" val="25974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hu-HU" sz="1800" dirty="0">
                <a:effectLst/>
                <a:latin typeface="Calibri" panose="020F0502020204030204" pitchFamily="34" charset="0"/>
              </a:rPr>
              <a:t>Minimális megálló, gyorsan </a:t>
            </a:r>
            <a:r>
              <a:rPr lang="hu-HU" sz="1800" dirty="0" err="1">
                <a:effectLst/>
                <a:latin typeface="Calibri" panose="020F0502020204030204" pitchFamily="34" charset="0"/>
              </a:rPr>
              <a:t>ugorjunk</a:t>
            </a:r>
            <a:r>
              <a:rPr lang="hu-HU" sz="1800" dirty="0">
                <a:effectLst/>
                <a:latin typeface="Calibri" panose="020F0502020204030204" pitchFamily="34" charset="0"/>
              </a:rPr>
              <a:t>!</a:t>
            </a:r>
          </a:p>
        </p:txBody>
      </p:sp>
      <p:sp>
        <p:nvSpPr>
          <p:cNvPr id="4" name="Slide Number Placeholder 3"/>
          <p:cNvSpPr>
            <a:spLocks noGrp="1"/>
          </p:cNvSpPr>
          <p:nvPr>
            <p:ph type="sldNum" sz="quarter" idx="5"/>
          </p:nvPr>
        </p:nvSpPr>
        <p:spPr/>
        <p:txBody>
          <a:bodyPr/>
          <a:lstStyle/>
          <a:p>
            <a:fld id="{08A34052-12FB-4B01-8A2E-D87AD7371E95}" type="slidenum">
              <a:rPr lang="en-US" smtClean="0"/>
              <a:t>5</a:t>
            </a:fld>
            <a:endParaRPr lang="en-US"/>
          </a:p>
        </p:txBody>
      </p:sp>
    </p:spTree>
    <p:extLst>
      <p:ext uri="{BB962C8B-B14F-4D97-AF65-F5344CB8AC3E}">
        <p14:creationId xmlns:p14="http://schemas.microsoft.com/office/powerpoint/2010/main" val="140838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Ok, nyomjuk!</a:t>
            </a:r>
            <a:endParaRPr lang="en-US" dirty="0"/>
          </a:p>
        </p:txBody>
      </p:sp>
      <p:sp>
        <p:nvSpPr>
          <p:cNvPr id="4" name="Slide Number Placeholder 3"/>
          <p:cNvSpPr>
            <a:spLocks noGrp="1"/>
          </p:cNvSpPr>
          <p:nvPr>
            <p:ph type="sldNum" sz="quarter" idx="5"/>
          </p:nvPr>
        </p:nvSpPr>
        <p:spPr/>
        <p:txBody>
          <a:bodyPr/>
          <a:lstStyle/>
          <a:p>
            <a:fld id="{08A34052-12FB-4B01-8A2E-D87AD7371E95}" type="slidenum">
              <a:rPr lang="en-US" smtClean="0"/>
              <a:t>6</a:t>
            </a:fld>
            <a:endParaRPr lang="en-US"/>
          </a:p>
        </p:txBody>
      </p:sp>
    </p:spTree>
    <p:extLst>
      <p:ext uri="{BB962C8B-B14F-4D97-AF65-F5344CB8AC3E}">
        <p14:creationId xmlns:p14="http://schemas.microsoft.com/office/powerpoint/2010/main" val="2391485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Exportképesség, piacképesség.</a:t>
            </a:r>
          </a:p>
          <a:p>
            <a:r>
              <a:rPr lang="hu-HU" dirty="0" err="1"/>
              <a:t>By</a:t>
            </a:r>
            <a:r>
              <a:rPr lang="hu-HU" dirty="0"/>
              <a:t> </a:t>
            </a:r>
            <a:r>
              <a:rPr lang="hu-HU" dirty="0" err="1"/>
              <a:t>employee</a:t>
            </a:r>
            <a:r>
              <a:rPr lang="hu-HU" dirty="0"/>
              <a:t> magyarázat.</a:t>
            </a:r>
          </a:p>
          <a:p>
            <a:r>
              <a:rPr lang="hu-HU" dirty="0"/>
              <a:t>Véges munkaidő miatt magasabb </a:t>
            </a:r>
            <a:r>
              <a:rPr lang="hu-HU" dirty="0" err="1"/>
              <a:t>rate</a:t>
            </a:r>
            <a:r>
              <a:rPr lang="hu-HU" dirty="0"/>
              <a:t>-tel lehet fokozni.</a:t>
            </a:r>
            <a:endParaRPr lang="en-US" dirty="0"/>
          </a:p>
        </p:txBody>
      </p:sp>
      <p:sp>
        <p:nvSpPr>
          <p:cNvPr id="4" name="Slide Number Placeholder 3"/>
          <p:cNvSpPr>
            <a:spLocks noGrp="1"/>
          </p:cNvSpPr>
          <p:nvPr>
            <p:ph type="sldNum" sz="quarter" idx="5"/>
          </p:nvPr>
        </p:nvSpPr>
        <p:spPr/>
        <p:txBody>
          <a:bodyPr/>
          <a:lstStyle/>
          <a:p>
            <a:fld id="{08A34052-12FB-4B01-8A2E-D87AD7371E95}" type="slidenum">
              <a:rPr lang="en-US" smtClean="0"/>
              <a:t>7</a:t>
            </a:fld>
            <a:endParaRPr lang="en-US"/>
          </a:p>
        </p:txBody>
      </p:sp>
    </p:spTree>
    <p:extLst>
      <p:ext uri="{BB962C8B-B14F-4D97-AF65-F5344CB8AC3E}">
        <p14:creationId xmlns:p14="http://schemas.microsoft.com/office/powerpoint/2010/main" val="2344917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a:xfrm>
            <a:off x="4143375" y="9120188"/>
            <a:ext cx="3170238" cy="481012"/>
          </a:xfrm>
          <a:prstGeom prst="rect">
            <a:avLst/>
          </a:prstGeom>
        </p:spPr>
        <p:txBody>
          <a:bodyPr/>
          <a:lstStyle/>
          <a:p>
            <a:fld id="{B1FEB637-BC42-497E-9119-65CA0380A6EE}" type="slidenum">
              <a:rPr lang="en-GB" smtClean="0"/>
              <a:t>8</a:t>
            </a:fld>
            <a:endParaRPr lang="en-GB"/>
          </a:p>
        </p:txBody>
      </p:sp>
    </p:spTree>
    <p:extLst>
      <p:ext uri="{BB962C8B-B14F-4D97-AF65-F5344CB8AC3E}">
        <p14:creationId xmlns:p14="http://schemas.microsoft.com/office/powerpoint/2010/main" val="1281713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0820400" cy="594360"/>
          </a:xfrm>
        </p:spPr>
        <p:txBody>
          <a:bodyPr vert="horz" lIns="0" tIns="45720" rIns="0" bIns="0" rtlCol="0" anchor="t" anchorCtr="0">
            <a:noAutofit/>
          </a:bodyPr>
          <a:lstStyle>
            <a:lvl1pPr>
              <a:defRPr lang="en-US" sz="3600" b="0" spc="-75" dirty="0">
                <a:solidFill>
                  <a:schemeClr val="accent6">
                    <a:lumMod val="75000"/>
                  </a:schemeClr>
                </a:solidFill>
                <a:latin typeface="+mj-lt"/>
              </a:defRPr>
            </a:lvl1pPr>
          </a:lstStyle>
          <a:p>
            <a:pPr lvl="0" defTabSz="685800">
              <a:lnSpc>
                <a:spcPct val="85000"/>
              </a:lnSpc>
            </a:pPr>
            <a:r>
              <a:rPr lang="hu-HU" noProof="0" err="1"/>
              <a:t>Click</a:t>
            </a:r>
            <a:r>
              <a:rPr lang="hu-HU" noProof="0"/>
              <a:t> </a:t>
            </a:r>
            <a:r>
              <a:rPr lang="hu-HU" noProof="0" err="1"/>
              <a:t>to</a:t>
            </a:r>
            <a:r>
              <a:rPr lang="hu-HU" noProof="0"/>
              <a:t> </a:t>
            </a:r>
            <a:r>
              <a:rPr lang="hu-HU" noProof="0" err="1"/>
              <a:t>edit</a:t>
            </a:r>
            <a:r>
              <a:rPr lang="hu-HU" noProof="0"/>
              <a:t> Master </a:t>
            </a:r>
            <a:r>
              <a:rPr lang="hu-HU" noProof="0" err="1"/>
              <a:t>title</a:t>
            </a:r>
            <a:r>
              <a:rPr lang="hu-HU" noProof="0"/>
              <a:t> </a:t>
            </a:r>
            <a:r>
              <a:rPr lang="hu-HU" noProof="0" err="1"/>
              <a:t>style</a:t>
            </a:r>
            <a:endParaRPr lang="hu-HU" noProof="0"/>
          </a:p>
        </p:txBody>
      </p:sp>
      <p:sp>
        <p:nvSpPr>
          <p:cNvPr id="4" name="Text Placeholder 8"/>
          <p:cNvSpPr>
            <a:spLocks noGrp="1"/>
          </p:cNvSpPr>
          <p:nvPr>
            <p:ph type="body" sz="quarter" idx="14"/>
          </p:nvPr>
        </p:nvSpPr>
        <p:spPr>
          <a:xfrm>
            <a:off x="457200" y="1066107"/>
            <a:ext cx="10820400" cy="475488"/>
          </a:xfrm>
        </p:spPr>
        <p:txBody>
          <a:bodyPr vert="horz" lIns="0" tIns="0" rIns="0" bIns="0" rtlCol="0">
            <a:noAutofit/>
          </a:bodyPr>
          <a:lstStyle>
            <a:lvl1pPr marL="0" indent="0">
              <a:buNone/>
              <a:defRPr lang="en-US" sz="1200">
                <a:solidFill>
                  <a:srgbClr val="53565A"/>
                </a:solidFill>
              </a:defRPr>
            </a:lvl1pPr>
          </a:lstStyle>
          <a:p>
            <a:pPr marL="228600" lvl="0" indent="-228600">
              <a:lnSpc>
                <a:spcPct val="130000"/>
              </a:lnSpc>
            </a:pPr>
            <a:r>
              <a:rPr lang="hu-HU" noProof="0"/>
              <a:t>Edit Master text </a:t>
            </a:r>
            <a:r>
              <a:rPr lang="hu-HU" noProof="0" err="1"/>
              <a:t>styles</a:t>
            </a:r>
            <a:endParaRPr lang="hu-HU" noProof="0"/>
          </a:p>
        </p:txBody>
      </p:sp>
      <p:sp>
        <p:nvSpPr>
          <p:cNvPr id="5" name="Footer Placeholder 3"/>
          <p:cNvSpPr>
            <a:spLocks noGrp="1"/>
          </p:cNvSpPr>
          <p:nvPr>
            <p:ph type="ftr" sz="quarter" idx="3"/>
          </p:nvPr>
        </p:nvSpPr>
        <p:spPr>
          <a:xfrm>
            <a:off x="71430" y="6542250"/>
            <a:ext cx="4114800" cy="230782"/>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z="900"/>
              <a:t>© 202</a:t>
            </a:r>
            <a:r>
              <a:rPr lang="hu-HU" sz="900"/>
              <a:t>2</a:t>
            </a:r>
            <a:r>
              <a:rPr lang="en-US" sz="900"/>
              <a:t> Deloitte </a:t>
            </a:r>
            <a:r>
              <a:rPr lang="hu-HU" sz="900"/>
              <a:t>Hungary</a:t>
            </a:r>
            <a:r>
              <a:rPr lang="en-US" sz="900"/>
              <a:t> </a:t>
            </a:r>
          </a:p>
        </p:txBody>
      </p:sp>
      <p:sp>
        <p:nvSpPr>
          <p:cNvPr id="6" name="Slide Number Placeholder 6"/>
          <p:cNvSpPr>
            <a:spLocks noGrp="1"/>
          </p:cNvSpPr>
          <p:nvPr>
            <p:ph type="sldNum" sz="quarter" idx="4"/>
          </p:nvPr>
        </p:nvSpPr>
        <p:spPr>
          <a:xfrm>
            <a:off x="9395384" y="6556537"/>
            <a:ext cx="2743200" cy="230782"/>
          </a:xfrm>
          <a:prstGeom prst="rect">
            <a:avLst/>
          </a:prstGeom>
        </p:spPr>
        <p:txBody>
          <a:bodyPr vert="horz" lIns="91440" tIns="45720" rIns="91440" bIns="45720" rtlCol="0" anchor="ctr"/>
          <a:lstStyle>
            <a:lvl1pPr algn="r">
              <a:defRPr sz="1000">
                <a:solidFill>
                  <a:schemeClr val="tx1">
                    <a:tint val="75000"/>
                  </a:schemeClr>
                </a:solidFill>
              </a:defRPr>
            </a:lvl1pPr>
          </a:lstStyle>
          <a:p>
            <a:fld id="{CCD5CD14-97C8-419D-821F-4609A41C51D9}" type="slidenum">
              <a:rPr lang="en-US" smtClean="0"/>
              <a:pPr/>
              <a:t>‹#›</a:t>
            </a:fld>
            <a:endParaRPr lang="en-US"/>
          </a:p>
        </p:txBody>
      </p:sp>
    </p:spTree>
    <p:extLst>
      <p:ext uri="{BB962C8B-B14F-4D97-AF65-F5344CB8AC3E}">
        <p14:creationId xmlns:p14="http://schemas.microsoft.com/office/powerpoint/2010/main" val="2357154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457200" y="694944"/>
            <a:ext cx="10820400" cy="59436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457200" y="1353312"/>
            <a:ext cx="1082040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457200"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
        <p:nvSpPr>
          <p:cNvPr id="5" name="Footer Placeholder 3"/>
          <p:cNvSpPr>
            <a:spLocks noGrp="1"/>
          </p:cNvSpPr>
          <p:nvPr>
            <p:ph type="ftr" sz="quarter" idx="3"/>
          </p:nvPr>
        </p:nvSpPr>
        <p:spPr>
          <a:xfrm>
            <a:off x="457200" y="6263640"/>
            <a:ext cx="4114800" cy="230782"/>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z="900"/>
              <a:t>© 202</a:t>
            </a:r>
            <a:r>
              <a:rPr lang="hu-HU" sz="900"/>
              <a:t>1</a:t>
            </a:r>
            <a:r>
              <a:rPr lang="en-US" sz="900"/>
              <a:t> Deloitte</a:t>
            </a:r>
            <a:r>
              <a:rPr lang="hu-HU" sz="900"/>
              <a:t> Hungary</a:t>
            </a:r>
            <a:r>
              <a:rPr lang="en-US" sz="900"/>
              <a:t> </a:t>
            </a:r>
          </a:p>
        </p:txBody>
      </p:sp>
      <p:sp>
        <p:nvSpPr>
          <p:cNvPr id="6" name="Slide Number Placeholder 6"/>
          <p:cNvSpPr>
            <a:spLocks noGrp="1"/>
          </p:cNvSpPr>
          <p:nvPr>
            <p:ph type="sldNum" sz="quarter" idx="4"/>
          </p:nvPr>
        </p:nvSpPr>
        <p:spPr>
          <a:xfrm>
            <a:off x="8534400" y="6263640"/>
            <a:ext cx="2743200" cy="230782"/>
          </a:xfrm>
          <a:prstGeom prst="rect">
            <a:avLst/>
          </a:prstGeom>
        </p:spPr>
        <p:txBody>
          <a:bodyPr vert="horz" lIns="91440" tIns="45720" rIns="91440" bIns="45720" rtlCol="0" anchor="ctr"/>
          <a:lstStyle>
            <a:lvl1pPr algn="r">
              <a:defRPr sz="1000">
                <a:solidFill>
                  <a:schemeClr val="tx1">
                    <a:tint val="75000"/>
                  </a:schemeClr>
                </a:solidFill>
              </a:defRPr>
            </a:lvl1pPr>
          </a:lstStyle>
          <a:p>
            <a:fld id="{CCD5CD14-97C8-419D-821F-4609A41C51D9}" type="slidenum">
              <a:rPr lang="en-US" smtClean="0"/>
              <a:pPr/>
              <a:t>‹#›</a:t>
            </a:fld>
            <a:endParaRPr lang="en-US"/>
          </a:p>
        </p:txBody>
      </p:sp>
    </p:spTree>
    <p:extLst>
      <p:ext uri="{BB962C8B-B14F-4D97-AF65-F5344CB8AC3E}">
        <p14:creationId xmlns:p14="http://schemas.microsoft.com/office/powerpoint/2010/main" val="4092428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3"/>
          </p:nvPr>
        </p:nvSpPr>
        <p:spPr>
          <a:xfrm>
            <a:off x="914912" y="6175074"/>
            <a:ext cx="4114800" cy="230782"/>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z="900"/>
              <a:t>© 202</a:t>
            </a:r>
            <a:r>
              <a:rPr lang="hu-HU" sz="900"/>
              <a:t>1</a:t>
            </a:r>
            <a:r>
              <a:rPr lang="en-US" sz="900"/>
              <a:t> Deloitte </a:t>
            </a:r>
            <a:r>
              <a:rPr lang="hu-HU" sz="900"/>
              <a:t>Hungary</a:t>
            </a:r>
            <a:r>
              <a:rPr lang="en-US" sz="900"/>
              <a:t> </a:t>
            </a:r>
          </a:p>
        </p:txBody>
      </p:sp>
      <p:sp>
        <p:nvSpPr>
          <p:cNvPr id="3" name="Slide Number Placeholder 6"/>
          <p:cNvSpPr>
            <a:spLocks noGrp="1"/>
          </p:cNvSpPr>
          <p:nvPr>
            <p:ph type="sldNum" sz="quarter" idx="4"/>
          </p:nvPr>
        </p:nvSpPr>
        <p:spPr>
          <a:xfrm>
            <a:off x="8534400" y="6175074"/>
            <a:ext cx="2743200" cy="230782"/>
          </a:xfrm>
          <a:prstGeom prst="rect">
            <a:avLst/>
          </a:prstGeom>
        </p:spPr>
        <p:txBody>
          <a:bodyPr vert="horz" lIns="91440" tIns="45720" rIns="91440" bIns="45720" rtlCol="0" anchor="ctr"/>
          <a:lstStyle>
            <a:lvl1pPr algn="r">
              <a:defRPr sz="1000">
                <a:solidFill>
                  <a:schemeClr val="tx1">
                    <a:tint val="75000"/>
                  </a:schemeClr>
                </a:solidFill>
              </a:defRPr>
            </a:lvl1pPr>
          </a:lstStyle>
          <a:p>
            <a:fld id="{CCD5CD14-97C8-419D-821F-4609A41C51D9}" type="slidenum">
              <a:rPr lang="en-US" smtClean="0"/>
              <a:pPr/>
              <a:t>‹#›</a:t>
            </a:fld>
            <a:endParaRPr lang="en-US"/>
          </a:p>
        </p:txBody>
      </p:sp>
    </p:spTree>
    <p:extLst>
      <p:ext uri="{BB962C8B-B14F-4D97-AF65-F5344CB8AC3E}">
        <p14:creationId xmlns:p14="http://schemas.microsoft.com/office/powerpoint/2010/main" val="12996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7200" y="0"/>
            <a:ext cx="8001000" cy="2921731"/>
          </a:xfrm>
        </p:spPr>
        <p:txBody>
          <a:bodyPr anchor="b" anchorCtr="0"/>
          <a:lstStyle>
            <a:lvl1pPr>
              <a:lnSpc>
                <a:spcPct val="85000"/>
              </a:lnSpc>
              <a:defRPr sz="5400" b="1" baseline="0">
                <a:latin typeface="+mn-lt"/>
              </a:defRPr>
            </a:lvl1pPr>
          </a:lstStyle>
          <a:p>
            <a:r>
              <a:rPr lang="en-US"/>
              <a:t>Thank You </a:t>
            </a:r>
            <a:br>
              <a:rPr lang="en-US"/>
            </a:br>
            <a:r>
              <a:rPr lang="en-US"/>
              <a:t>Goes Here.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3" name="TextBox 2">
            <a:extLst>
              <a:ext uri="{FF2B5EF4-FFF2-40B4-BE49-F238E27FC236}">
                <a16:creationId xmlns:a16="http://schemas.microsoft.com/office/drawing/2014/main" id="{358FEA00-DAF4-614C-8BF1-2C8916781A14}"/>
              </a:ext>
            </a:extLst>
          </p:cNvPr>
          <p:cNvSpPr txBox="1"/>
          <p:nvPr userDrawn="1"/>
        </p:nvSpPr>
        <p:spPr>
          <a:xfrm>
            <a:off x="839586" y="4526829"/>
            <a:ext cx="10548850" cy="2375009"/>
          </a:xfrm>
          <a:prstGeom prst="rect">
            <a:avLst/>
          </a:prstGeom>
          <a:noFill/>
        </p:spPr>
        <p:txBody>
          <a:bodyPr wrap="square" rtlCol="0">
            <a:spAutoFit/>
          </a:bodyPr>
          <a:lstStyle/>
          <a:p>
            <a:pPr>
              <a:lnSpc>
                <a:spcPts val="900"/>
              </a:lnSpc>
              <a:spcAft>
                <a:spcPts val="200"/>
              </a:spcAft>
            </a:pPr>
            <a:r>
              <a:rPr lang="en-US" sz="800"/>
              <a:t>Important notice</a:t>
            </a:r>
          </a:p>
          <a:p>
            <a:pPr>
              <a:lnSpc>
                <a:spcPts val="900"/>
              </a:lnSpc>
              <a:spcAft>
                <a:spcPts val="200"/>
              </a:spcAft>
            </a:pPr>
            <a:r>
              <a:rPr lang="en-US" sz="800"/>
              <a:t>This document has been prepared by Deloitte Consulting </a:t>
            </a:r>
            <a:r>
              <a:rPr lang="en-US" sz="800" err="1"/>
              <a:t>S.r.l</a:t>
            </a:r>
            <a:r>
              <a:rPr lang="en-US" sz="800"/>
              <a:t>. for the sole purpose of enabling the parties to whom it is addressed to evaluate the capabilities of Deloitte Consulting </a:t>
            </a:r>
            <a:r>
              <a:rPr lang="en-US" sz="800" err="1"/>
              <a:t>S.r.l</a:t>
            </a:r>
            <a:r>
              <a:rPr lang="en-US" sz="800"/>
              <a:t>. to supply the proposed services.</a:t>
            </a:r>
          </a:p>
          <a:p>
            <a:pPr>
              <a:lnSpc>
                <a:spcPts val="900"/>
              </a:lnSpc>
              <a:spcAft>
                <a:spcPts val="200"/>
              </a:spcAft>
            </a:pPr>
            <a:r>
              <a:rPr lang="en-US" sz="800"/>
              <a:t>The information contained in this document has been compiled by Deloitte Consulting </a:t>
            </a:r>
            <a:r>
              <a:rPr lang="en-US" sz="800" err="1"/>
              <a:t>S.r.l</a:t>
            </a:r>
            <a:r>
              <a:rPr lang="en-US" sz="800"/>
              <a:t>. and may include material obtained from various sources which have not been verified or audited. This document also contains material proprietary to Deloitte Consulting </a:t>
            </a:r>
            <a:r>
              <a:rPr lang="en-US" sz="800" err="1"/>
              <a:t>S.r.l</a:t>
            </a:r>
            <a:r>
              <a:rPr lang="en-US" sz="800"/>
              <a:t>.. Except in the general context of evaluating the capabilities of Deloitte Consulting </a:t>
            </a:r>
            <a:r>
              <a:rPr lang="en-US" sz="800" err="1"/>
              <a:t>S.r.l</a:t>
            </a:r>
            <a:r>
              <a:rPr lang="en-US" sz="800"/>
              <a:t>., no reliance may be placed for any purposes whatsoever on the contents of this document. No representation or warranty , express or implied, is given and no responsibility or liability is or will be accepted by or on behalf of Deloitte Consulting </a:t>
            </a:r>
            <a:r>
              <a:rPr lang="en-US" sz="800" err="1"/>
              <a:t>S.r.l</a:t>
            </a:r>
            <a:r>
              <a:rPr lang="en-US" sz="800"/>
              <a:t>. or by any of its partners, members, employees, agents or any other person as to the accuracy, completeness or correctness of the information contained in this document.</a:t>
            </a:r>
          </a:p>
          <a:p>
            <a:pPr>
              <a:lnSpc>
                <a:spcPts val="900"/>
              </a:lnSpc>
              <a:spcAft>
                <a:spcPts val="200"/>
              </a:spcAft>
            </a:pPr>
            <a:r>
              <a:rPr lang="en-US" sz="800"/>
              <a:t>Other than stated below, this document and its contents are confidential and prepared solely for your information, and may not be reproduced, redistributed or passed on to any other person in whole or in part. If this document contains details of an arrangement that could result in a tax or insurance saving, no such conditions of confidentiality applies to the details of that arrangement (for example, for the purpose of discussion with tax authorities). No other party is entitled to rely on this document for any purpose whatsoever and we accept no liability to any other party who is shown or obtains access to this document. </a:t>
            </a:r>
          </a:p>
          <a:p>
            <a:pPr>
              <a:lnSpc>
                <a:spcPts val="900"/>
              </a:lnSpc>
              <a:spcAft>
                <a:spcPts val="200"/>
              </a:spcAft>
            </a:pPr>
            <a:r>
              <a:rPr lang="en-US" sz="800"/>
              <a:t>This document is not an offer and is not intended to be contractually binding. Should this proposal be acceptable to you, and following the conclusion of our internal acceptance procedures, we would be pleased to discuss terms and conditions with you prior to our appointment. </a:t>
            </a:r>
          </a:p>
          <a:p>
            <a:pPr>
              <a:lnSpc>
                <a:spcPts val="900"/>
              </a:lnSpc>
              <a:spcAft>
                <a:spcPts val="200"/>
              </a:spcAft>
            </a:pPr>
            <a:r>
              <a:rPr lang="en-US" sz="800"/>
              <a:t>Deloitte Consulting </a:t>
            </a:r>
            <a:r>
              <a:rPr lang="en-US" sz="800" err="1"/>
              <a:t>S.r.l</a:t>
            </a:r>
            <a:r>
              <a:rPr lang="en-US" sz="800"/>
              <a:t>., a company, registered in Italy with registered number 03945320962 and its registered office at Via </a:t>
            </a:r>
            <a:r>
              <a:rPr lang="en-US" sz="800" err="1"/>
              <a:t>Tortona</a:t>
            </a:r>
            <a:r>
              <a:rPr lang="en-US" sz="800"/>
              <a:t> no. 25, 20144, Milan, Italy, is an affiliate of Deloitte Central Mediterranean </a:t>
            </a:r>
            <a:r>
              <a:rPr lang="en-US" sz="800" err="1"/>
              <a:t>S.r.l</a:t>
            </a:r>
            <a:r>
              <a:rPr lang="en-US" sz="800"/>
              <a:t>., a company limited by guarantee registered in Italy with registered number 09599600963 and its registered office at Via </a:t>
            </a:r>
            <a:r>
              <a:rPr lang="en-US" sz="800" err="1"/>
              <a:t>Tortona</a:t>
            </a:r>
            <a:r>
              <a:rPr lang="en-US" sz="800"/>
              <a:t> no. 25, 20144, Milan, Italy.</a:t>
            </a:r>
          </a:p>
          <a:p>
            <a:pPr>
              <a:lnSpc>
                <a:spcPts val="900"/>
              </a:lnSpc>
              <a:spcAft>
                <a:spcPts val="200"/>
              </a:spcAft>
            </a:pPr>
            <a:r>
              <a:rPr lang="en-US" sz="800"/>
              <a:t>Deloitte Central Mediterranean </a:t>
            </a:r>
            <a:r>
              <a:rPr lang="en-US" sz="800" err="1"/>
              <a:t>S.r.l</a:t>
            </a:r>
            <a:r>
              <a:rPr lang="en-US" sz="800"/>
              <a:t>. is the affiliate for the territories of Italy, Greece and Malta of Deloitte NSE LLP, a UK limited liability partnership and a member firm of Deloitte </a:t>
            </a:r>
            <a:r>
              <a:rPr lang="en-US" sz="800" err="1"/>
              <a:t>Touche</a:t>
            </a:r>
            <a:r>
              <a:rPr lang="en-US" sz="800"/>
              <a:t> Tohmatsu Limited, a UK private company limited by guarantee (“DTTL”). DTTL and each of its member firms are legally separate and independent entities. DTTL, Deloitte NSE LLP and Deloitte Central Mediterranean </a:t>
            </a:r>
            <a:r>
              <a:rPr lang="en-US" sz="800" err="1"/>
              <a:t>S.r.l</a:t>
            </a:r>
            <a:r>
              <a:rPr lang="en-US" sz="800"/>
              <a:t>. do not provide services to clients. Please see </a:t>
            </a:r>
            <a:r>
              <a:rPr lang="en-US" sz="800">
                <a:hlinkClick r:id="rId3"/>
              </a:rPr>
              <a:t>www.deloitte.com/about </a:t>
            </a:r>
            <a:r>
              <a:rPr lang="en-US" sz="800"/>
              <a:t>to learn more about our global network of member firms.</a:t>
            </a:r>
          </a:p>
          <a:p>
            <a:pPr>
              <a:lnSpc>
                <a:spcPts val="900"/>
              </a:lnSpc>
              <a:spcAft>
                <a:spcPts val="200"/>
              </a:spcAft>
            </a:pPr>
            <a:r>
              <a:rPr lang="en-US" sz="800" b="1"/>
              <a:t>© 20</a:t>
            </a:r>
            <a:r>
              <a:rPr lang="hu-HU" sz="800" b="1"/>
              <a:t>21</a:t>
            </a:r>
          </a:p>
          <a:p>
            <a:pPr>
              <a:lnSpc>
                <a:spcPts val="900"/>
              </a:lnSpc>
              <a:spcAft>
                <a:spcPts val="200"/>
              </a:spcAft>
            </a:pPr>
            <a:r>
              <a:rPr lang="en-US" sz="800" b="1"/>
              <a:t> Deloitte Central Mediterranean. All rights reserved. </a:t>
            </a:r>
            <a:endParaRPr lang="en-US" sz="800" b="1" noProof="0"/>
          </a:p>
        </p:txBody>
      </p:sp>
    </p:spTree>
    <p:extLst>
      <p:ext uri="{BB962C8B-B14F-4D97-AF65-F5344CB8AC3E}">
        <p14:creationId xmlns:p14="http://schemas.microsoft.com/office/powerpoint/2010/main" val="12671283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a:t>Do not use this</a:t>
            </a:r>
            <a:r>
              <a:rPr lang="en-US" sz="11500" b="1" baseline="0"/>
              <a:t> layout</a:t>
            </a:r>
          </a:p>
          <a:p>
            <a:pPr algn="ctr"/>
            <a:endParaRPr lang="en-US" sz="3200" b="1" baseline="0"/>
          </a:p>
          <a:p>
            <a:pPr algn="ctr"/>
            <a:r>
              <a:rPr lang="en-US" sz="3200" b="0" baseline="0"/>
              <a:t>Delete any master slides that occur after this layout</a:t>
            </a:r>
            <a:endParaRPr lang="en-US" sz="3200" b="0"/>
          </a:p>
        </p:txBody>
      </p:sp>
    </p:spTree>
    <p:extLst>
      <p:ext uri="{BB962C8B-B14F-4D97-AF65-F5344CB8AC3E}">
        <p14:creationId xmlns:p14="http://schemas.microsoft.com/office/powerpoint/2010/main" val="33588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28" name="Text Placeholder 4">
            <a:extLst>
              <a:ext uri="{FF2B5EF4-FFF2-40B4-BE49-F238E27FC236}">
                <a16:creationId xmlns:a16="http://schemas.microsoft.com/office/drawing/2014/main" id="{7843742C-26CB-411F-8564-50309241988E}"/>
              </a:ext>
            </a:extLst>
          </p:cNvPr>
          <p:cNvSpPr>
            <a:spLocks noGrp="1"/>
          </p:cNvSpPr>
          <p:nvPr>
            <p:ph type="body" sz="quarter" idx="10"/>
          </p:nvPr>
        </p:nvSpPr>
        <p:spPr>
          <a:xfrm>
            <a:off x="501652"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9" name="Title 1">
            <a:extLst>
              <a:ext uri="{FF2B5EF4-FFF2-40B4-BE49-F238E27FC236}">
                <a16:creationId xmlns:a16="http://schemas.microsoft.com/office/drawing/2014/main" id="{A7C729B7-24CD-4887-BCB2-9B9E69736AAE}"/>
              </a:ext>
            </a:extLst>
          </p:cNvPr>
          <p:cNvSpPr>
            <a:spLocks noGrp="1"/>
          </p:cNvSpPr>
          <p:nvPr>
            <p:ph type="ctrTitle"/>
          </p:nvPr>
        </p:nvSpPr>
        <p:spPr bwMode="gray">
          <a:xfrm>
            <a:off x="501652"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grpSp>
        <p:nvGrpSpPr>
          <p:cNvPr id="2" name="Group 1">
            <a:extLst>
              <a:ext uri="{FF2B5EF4-FFF2-40B4-BE49-F238E27FC236}">
                <a16:creationId xmlns:a16="http://schemas.microsoft.com/office/drawing/2014/main" id="{ACFB49B9-39A9-D8F1-F97C-8D8C697CB764}"/>
              </a:ext>
            </a:extLst>
          </p:cNvPr>
          <p:cNvGrpSpPr/>
          <p:nvPr userDrawn="1"/>
        </p:nvGrpSpPr>
        <p:grpSpPr>
          <a:xfrm>
            <a:off x="463296" y="341312"/>
            <a:ext cx="1819656" cy="347472"/>
            <a:chOff x="398463" y="404813"/>
            <a:chExt cx="1627187" cy="307976"/>
          </a:xfrm>
          <a:solidFill>
            <a:schemeClr val="bg1"/>
          </a:solidFill>
        </p:grpSpPr>
        <p:sp>
          <p:nvSpPr>
            <p:cNvPr id="3" name="Oval 5">
              <a:extLst>
                <a:ext uri="{FF2B5EF4-FFF2-40B4-BE49-F238E27FC236}">
                  <a16:creationId xmlns:a16="http://schemas.microsoft.com/office/drawing/2014/main" id="{D21AB656-B0EE-2289-92B1-12431FE523D8}"/>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4" name="Freeform 6">
              <a:extLst>
                <a:ext uri="{FF2B5EF4-FFF2-40B4-BE49-F238E27FC236}">
                  <a16:creationId xmlns:a16="http://schemas.microsoft.com/office/drawing/2014/main" id="{BA8B93A8-DAA4-4013-E695-DDC8D69C6A55}"/>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5" name="Rectangle 7">
              <a:extLst>
                <a:ext uri="{FF2B5EF4-FFF2-40B4-BE49-F238E27FC236}">
                  <a16:creationId xmlns:a16="http://schemas.microsoft.com/office/drawing/2014/main" id="{CBAAF85E-EFA6-E1B5-532C-CE156C70C80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6" name="Freeform 8">
              <a:extLst>
                <a:ext uri="{FF2B5EF4-FFF2-40B4-BE49-F238E27FC236}">
                  <a16:creationId xmlns:a16="http://schemas.microsoft.com/office/drawing/2014/main" id="{CF1123F2-4FEE-F355-D955-0FB9EC586669}"/>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7" name="Rectangle 9">
              <a:extLst>
                <a:ext uri="{FF2B5EF4-FFF2-40B4-BE49-F238E27FC236}">
                  <a16:creationId xmlns:a16="http://schemas.microsoft.com/office/drawing/2014/main" id="{0790D5FD-256F-DB3A-D5CD-93DAA98ADC6E}"/>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8" name="Rectangle 10">
              <a:extLst>
                <a:ext uri="{FF2B5EF4-FFF2-40B4-BE49-F238E27FC236}">
                  <a16:creationId xmlns:a16="http://schemas.microsoft.com/office/drawing/2014/main" id="{E0A2AB6C-5C43-B296-2ECC-3086DD85B753}"/>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9" name="Freeform 11">
              <a:extLst>
                <a:ext uri="{FF2B5EF4-FFF2-40B4-BE49-F238E27FC236}">
                  <a16:creationId xmlns:a16="http://schemas.microsoft.com/office/drawing/2014/main" id="{C8E6C491-5DAB-A057-2A8E-39DE807292C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12">
              <a:extLst>
                <a:ext uri="{FF2B5EF4-FFF2-40B4-BE49-F238E27FC236}">
                  <a16:creationId xmlns:a16="http://schemas.microsoft.com/office/drawing/2014/main" id="{7793ED15-CC74-9314-3A63-FA59CE6E07DA}"/>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Freeform 13">
              <a:extLst>
                <a:ext uri="{FF2B5EF4-FFF2-40B4-BE49-F238E27FC236}">
                  <a16:creationId xmlns:a16="http://schemas.microsoft.com/office/drawing/2014/main" id="{E16B81C9-559D-7A45-AC3A-958078018DA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14">
              <a:extLst>
                <a:ext uri="{FF2B5EF4-FFF2-40B4-BE49-F238E27FC236}">
                  <a16:creationId xmlns:a16="http://schemas.microsoft.com/office/drawing/2014/main" id="{BB2CAEC0-8B16-7F2D-891F-E434694FDE66}"/>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3108080223"/>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End slide ">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tx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tx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tx1"/>
                </a:solidFill>
              </a:endParaRPr>
            </a:p>
          </p:txBody>
        </p:sp>
      </p:grpSp>
    </p:spTree>
    <p:extLst>
      <p:ext uri="{BB962C8B-B14F-4D97-AF65-F5344CB8AC3E}">
        <p14:creationId xmlns:p14="http://schemas.microsoft.com/office/powerpoint/2010/main" val="418792795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1"/>
            </p:custDataLst>
            <p:extLst>
              <p:ext uri="{D42A27DB-BD31-4B8C-83A1-F6EECF244321}">
                <p14:modId xmlns:p14="http://schemas.microsoft.com/office/powerpoint/2010/main" val="37202799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473" imgH="473" progId="TCLayout.ActiveDocument.1">
                  <p:embed/>
                </p:oleObj>
              </mc:Choice>
              <mc:Fallback>
                <p:oleObj name="think-cell Slide" r:id="rId13" imgW="473" imgH="473" progId="TCLayout.ActiveDocument.1">
                  <p:embed/>
                  <p:pic>
                    <p:nvPicPr>
                      <p:cNvPr id="6" name="Object 5" hidden="1"/>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5" name="Rectangle 4" hidden="1"/>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en-US" sz="4800" b="0" i="0" baseline="0">
              <a:latin typeface="Chronicle Display Black" pitchFamily="50" charset="0"/>
              <a:sym typeface="Chronicle Display Black" pitchFamily="50" charset="0"/>
            </a:endParaRPr>
          </a:p>
        </p:txBody>
      </p:sp>
      <p:sp>
        <p:nvSpPr>
          <p:cNvPr id="3" name="Text Placeholder 2"/>
          <p:cNvSpPr>
            <a:spLocks noGrp="1"/>
          </p:cNvSpPr>
          <p:nvPr>
            <p:ph type="body" idx="1"/>
          </p:nvPr>
        </p:nvSpPr>
        <p:spPr>
          <a:xfrm>
            <a:off x="457200" y="1828800"/>
            <a:ext cx="10363200" cy="4346274"/>
          </a:xfrm>
          <a:prstGeom prst="rect">
            <a:avLst/>
          </a:prstGeom>
        </p:spPr>
        <p:txBody>
          <a:bodyPr vert="horz" lIns="0" tIns="0" rIns="0" bIns="0" rtlCol="0">
            <a:noAutofit/>
          </a:bodyPr>
          <a:lstStyle/>
          <a:p>
            <a:pPr lvl="0"/>
            <a:r>
              <a:rPr lang="hu-HU" noProof="0"/>
              <a:t>Edit Master text </a:t>
            </a:r>
            <a:r>
              <a:rPr lang="hu-HU" noProof="0" err="1"/>
              <a:t>styles</a:t>
            </a:r>
            <a:endParaRPr lang="hu-HU" noProof="0"/>
          </a:p>
          <a:p>
            <a:pPr lvl="1"/>
            <a:r>
              <a:rPr lang="hu-HU" noProof="0" err="1"/>
              <a:t>Second</a:t>
            </a:r>
            <a:r>
              <a:rPr lang="hu-HU" noProof="0"/>
              <a:t> </a:t>
            </a:r>
            <a:r>
              <a:rPr lang="hu-HU" noProof="0" err="1"/>
              <a:t>level</a:t>
            </a:r>
            <a:endParaRPr lang="hu-HU" noProof="0"/>
          </a:p>
          <a:p>
            <a:pPr lvl="2"/>
            <a:r>
              <a:rPr lang="hu-HU" noProof="0" err="1"/>
              <a:t>Third</a:t>
            </a:r>
            <a:r>
              <a:rPr lang="hu-HU" noProof="0"/>
              <a:t> </a:t>
            </a:r>
            <a:r>
              <a:rPr lang="hu-HU" noProof="0" err="1"/>
              <a:t>level</a:t>
            </a:r>
            <a:endParaRPr lang="hu-HU" noProof="0"/>
          </a:p>
          <a:p>
            <a:pPr lvl="3"/>
            <a:r>
              <a:rPr lang="hu-HU" noProof="0" err="1"/>
              <a:t>Fourth</a:t>
            </a:r>
            <a:r>
              <a:rPr lang="hu-HU" noProof="0"/>
              <a:t> </a:t>
            </a:r>
            <a:r>
              <a:rPr lang="hu-HU" noProof="0" err="1"/>
              <a:t>level</a:t>
            </a:r>
            <a:endParaRPr lang="hu-HU" noProof="0"/>
          </a:p>
          <a:p>
            <a:pPr lvl="4"/>
            <a:r>
              <a:rPr lang="hu-HU" noProof="0" err="1"/>
              <a:t>Fifth</a:t>
            </a:r>
            <a:r>
              <a:rPr lang="hu-HU" noProof="0"/>
              <a:t> </a:t>
            </a:r>
            <a:r>
              <a:rPr lang="hu-HU" noProof="0" err="1"/>
              <a:t>level</a:t>
            </a:r>
            <a:endParaRPr lang="hu-HU" noProof="0"/>
          </a:p>
        </p:txBody>
      </p:sp>
      <p:sp>
        <p:nvSpPr>
          <p:cNvPr id="2" name="Title Placeholder 1"/>
          <p:cNvSpPr>
            <a:spLocks noGrp="1"/>
          </p:cNvSpPr>
          <p:nvPr>
            <p:ph type="title"/>
          </p:nvPr>
        </p:nvSpPr>
        <p:spPr>
          <a:xfrm>
            <a:off x="457200" y="457200"/>
            <a:ext cx="10362688" cy="879756"/>
          </a:xfrm>
          <a:prstGeom prst="rect">
            <a:avLst/>
          </a:prstGeom>
        </p:spPr>
        <p:txBody>
          <a:bodyPr vert="horz" lIns="0" tIns="45720" rIns="91440" bIns="0" rtlCol="0" anchor="t" anchorCtr="0">
            <a:noAutofit/>
          </a:bodyPr>
          <a:lstStyle/>
          <a:p>
            <a:r>
              <a:rPr lang="hu-HU" noProof="0" err="1"/>
              <a:t>Click</a:t>
            </a:r>
            <a:r>
              <a:rPr lang="hu-HU" noProof="0"/>
              <a:t> </a:t>
            </a:r>
            <a:r>
              <a:rPr lang="hu-HU" noProof="0" err="1"/>
              <a:t>To</a:t>
            </a:r>
            <a:r>
              <a:rPr lang="hu-HU" noProof="0"/>
              <a:t> Edit Master </a:t>
            </a:r>
            <a:r>
              <a:rPr lang="hu-HU" noProof="0" err="1"/>
              <a:t>Title</a:t>
            </a:r>
            <a:endParaRPr lang="hu-HU" noProof="0"/>
          </a:p>
        </p:txBody>
      </p:sp>
      <p:sp>
        <p:nvSpPr>
          <p:cNvPr id="4" name="Footer Placeholder 3"/>
          <p:cNvSpPr>
            <a:spLocks noGrp="1"/>
          </p:cNvSpPr>
          <p:nvPr>
            <p:ph type="ftr" sz="quarter" idx="3"/>
          </p:nvPr>
        </p:nvSpPr>
        <p:spPr>
          <a:xfrm>
            <a:off x="457200" y="6175074"/>
            <a:ext cx="4114800" cy="230782"/>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z="900"/>
              <a:t>© 2022 Deloitte </a:t>
            </a:r>
            <a:r>
              <a:rPr lang="hu-HU" sz="900"/>
              <a:t>Hungary</a:t>
            </a:r>
            <a:r>
              <a:rPr lang="en-US" sz="900"/>
              <a:t> </a:t>
            </a:r>
          </a:p>
        </p:txBody>
      </p:sp>
      <p:sp>
        <p:nvSpPr>
          <p:cNvPr id="7" name="Slide Number Placeholder 6"/>
          <p:cNvSpPr>
            <a:spLocks noGrp="1"/>
          </p:cNvSpPr>
          <p:nvPr>
            <p:ph type="sldNum" sz="quarter" idx="4"/>
          </p:nvPr>
        </p:nvSpPr>
        <p:spPr>
          <a:xfrm>
            <a:off x="8534400" y="6175074"/>
            <a:ext cx="2743200" cy="230782"/>
          </a:xfrm>
          <a:prstGeom prst="rect">
            <a:avLst/>
          </a:prstGeom>
        </p:spPr>
        <p:txBody>
          <a:bodyPr vert="horz" lIns="91440" tIns="45720" rIns="91440" bIns="45720" rtlCol="0" anchor="ctr"/>
          <a:lstStyle>
            <a:lvl1pPr algn="r">
              <a:defRPr sz="1000">
                <a:solidFill>
                  <a:schemeClr val="tx1">
                    <a:tint val="75000"/>
                  </a:schemeClr>
                </a:solidFill>
              </a:defRPr>
            </a:lvl1pPr>
          </a:lstStyle>
          <a:p>
            <a:fld id="{CCD5CD14-97C8-419D-821F-4609A41C51D9}" type="slidenum">
              <a:rPr lang="en-US" smtClean="0"/>
              <a:pPr/>
              <a:t>‹#›</a:t>
            </a:fld>
            <a:endParaRPr lang="en-US"/>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77" r:id="rId1"/>
    <p:sldLayoutId id="2147483810" r:id="rId2"/>
    <p:sldLayoutId id="2147483809" r:id="rId3"/>
    <p:sldLayoutId id="2147483828" r:id="rId4"/>
    <p:sldLayoutId id="2147483814" r:id="rId5"/>
    <p:sldLayoutId id="2147483815" r:id="rId6"/>
    <p:sldLayoutId id="2147483827" r:id="rId7"/>
    <p:sldLayoutId id="2147483946" r:id="rId8"/>
    <p:sldLayoutId id="2147483947" r:id="rId9"/>
  </p:sldLayoutIdLst>
  <p:hf hdr="0" dt="0"/>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notesSlide" Target="../notesSlides/notesSlide2.xml"/><Relationship Id="rId7" Type="http://schemas.openxmlformats.org/officeDocument/2006/relationships/oleObject" Target="../embeddings/oleObject2.bin"/><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slideLayout" Target="../slideLayouts/slideLayout1.xml"/><Relationship Id="rId16" Type="http://schemas.openxmlformats.org/officeDocument/2006/relationships/image" Target="../media/image15.png"/><Relationship Id="rId1" Type="http://schemas.openxmlformats.org/officeDocument/2006/relationships/tags" Target="../tags/tag4.x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image" Target="../media/image6.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oleObject" Target="../embeddings/oleObject4.bin"/><Relationship Id="rId5" Type="http://schemas.openxmlformats.org/officeDocument/2006/relationships/image" Target="../media/image20.sv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chart" Target="../charts/chart1.x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F59"/>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89BC7B4A-524B-4A5D-98ED-46E9099DFEF5}"/>
              </a:ext>
            </a:extLst>
          </p:cNvPr>
          <p:cNvPicPr>
            <a:picLocks noGrp="1" noChangeAspect="1"/>
          </p:cNvPicPr>
          <p:nvPr>
            <p:ph type="pic" sz="quarter" idx="11"/>
          </p:nvPr>
        </p:nvPicPr>
        <p:blipFill>
          <a:blip r:embed="rId3"/>
          <a:srcRect l="12349" r="12349"/>
          <a:stretch>
            <a:fillRect/>
          </a:stretch>
        </p:blipFill>
        <p:spPr>
          <a:xfrm>
            <a:off x="3163797" y="0"/>
            <a:ext cx="9144000" cy="6858000"/>
          </a:xfrm>
          <a:prstGeom prst="rect">
            <a:avLst/>
          </a:prstGeom>
        </p:spPr>
      </p:pic>
      <p:sp>
        <p:nvSpPr>
          <p:cNvPr id="4" name="Text Placeholder 3">
            <a:extLst>
              <a:ext uri="{FF2B5EF4-FFF2-40B4-BE49-F238E27FC236}">
                <a16:creationId xmlns:a16="http://schemas.microsoft.com/office/drawing/2014/main" id="{7E1E6C1B-603B-40D5-A5D8-E350DF007065}"/>
              </a:ext>
            </a:extLst>
          </p:cNvPr>
          <p:cNvSpPr>
            <a:spLocks noGrp="1"/>
          </p:cNvSpPr>
          <p:nvPr>
            <p:ph type="body" sz="quarter" idx="10"/>
          </p:nvPr>
        </p:nvSpPr>
        <p:spPr/>
        <p:txBody>
          <a:bodyPr/>
          <a:lstStyle/>
          <a:p>
            <a:pPr marL="0" indent="0">
              <a:buNone/>
            </a:pPr>
            <a:r>
              <a:rPr lang="en-US" dirty="0"/>
              <a:t>2023</a:t>
            </a:r>
          </a:p>
        </p:txBody>
      </p:sp>
      <p:sp>
        <p:nvSpPr>
          <p:cNvPr id="3" name="Title 2">
            <a:extLst>
              <a:ext uri="{FF2B5EF4-FFF2-40B4-BE49-F238E27FC236}">
                <a16:creationId xmlns:a16="http://schemas.microsoft.com/office/drawing/2014/main" id="{EAF8D057-484E-4004-9E07-EA016E78EB94}"/>
              </a:ext>
            </a:extLst>
          </p:cNvPr>
          <p:cNvSpPr>
            <a:spLocks noGrp="1"/>
          </p:cNvSpPr>
          <p:nvPr>
            <p:ph type="ctrTitle"/>
          </p:nvPr>
        </p:nvSpPr>
        <p:spPr>
          <a:xfrm>
            <a:off x="501652" y="4136461"/>
            <a:ext cx="2817745" cy="2245289"/>
          </a:xfrm>
        </p:spPr>
        <p:txBody>
          <a:bodyPr/>
          <a:lstStyle/>
          <a:p>
            <a:r>
              <a:rPr lang="en-US" b="1" dirty="0">
                <a:solidFill>
                  <a:schemeClr val="bg1"/>
                </a:solidFill>
              </a:rPr>
              <a:t>Tamás Török</a:t>
            </a:r>
            <a:br>
              <a:rPr lang="en-US" b="1" dirty="0">
                <a:solidFill>
                  <a:srgbClr val="81C442"/>
                </a:solidFill>
              </a:rPr>
            </a:br>
            <a:r>
              <a:rPr lang="en-US" sz="2000" b="1" dirty="0">
                <a:solidFill>
                  <a:srgbClr val="81C442"/>
                </a:solidFill>
              </a:rPr>
              <a:t>Senior Specialist Lead Panel</a:t>
            </a:r>
          </a:p>
        </p:txBody>
      </p:sp>
      <p:sp>
        <p:nvSpPr>
          <p:cNvPr id="9" name="Rectangle 8">
            <a:extLst>
              <a:ext uri="{FF2B5EF4-FFF2-40B4-BE49-F238E27FC236}">
                <a16:creationId xmlns:a16="http://schemas.microsoft.com/office/drawing/2014/main" id="{FB0DB00B-2C66-BD8F-47FA-629383F77994}"/>
              </a:ext>
            </a:extLst>
          </p:cNvPr>
          <p:cNvSpPr/>
          <p:nvPr/>
        </p:nvSpPr>
        <p:spPr>
          <a:xfrm>
            <a:off x="3163797" y="0"/>
            <a:ext cx="9144000" cy="6858000"/>
          </a:xfrm>
          <a:prstGeom prst="rect">
            <a:avLst/>
          </a:prstGeom>
          <a:solidFill>
            <a:srgbClr val="004F5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8F730C79-5D64-417B-B92D-C2158F984DE7}"/>
              </a:ext>
            </a:extLst>
          </p:cNvPr>
          <p:cNvPicPr>
            <a:picLocks noChangeAspect="1"/>
          </p:cNvPicPr>
          <p:nvPr/>
        </p:nvPicPr>
        <p:blipFill>
          <a:blip r:embed="rId4"/>
          <a:stretch>
            <a:fillRect/>
          </a:stretch>
        </p:blipFill>
        <p:spPr>
          <a:xfrm>
            <a:off x="8674608" y="5961888"/>
            <a:ext cx="1652778" cy="684978"/>
          </a:xfrm>
          <a:prstGeom prst="rect">
            <a:avLst/>
          </a:prstGeom>
        </p:spPr>
      </p:pic>
    </p:spTree>
    <p:extLst>
      <p:ext uri="{BB962C8B-B14F-4D97-AF65-F5344CB8AC3E}">
        <p14:creationId xmlns:p14="http://schemas.microsoft.com/office/powerpoint/2010/main" val="32932539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 name="Picture 40" descr="Képtalálat a következőre: „bosch logo”">
            <a:extLst>
              <a:ext uri="{FF2B5EF4-FFF2-40B4-BE49-F238E27FC236}">
                <a16:creationId xmlns:a16="http://schemas.microsoft.com/office/drawing/2014/main" id="{8716C0AC-8DB8-20C3-ABC4-1F1673AC82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881" y="4395677"/>
            <a:ext cx="1430899" cy="107759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descr="Logo, company name&#10;&#10;Description automatically generated">
            <a:extLst>
              <a:ext uri="{FF2B5EF4-FFF2-40B4-BE49-F238E27FC236}">
                <a16:creationId xmlns:a16="http://schemas.microsoft.com/office/drawing/2014/main" id="{CA4159D7-CDE8-AC40-C64B-46238F04F591}"/>
              </a:ext>
            </a:extLst>
          </p:cNvPr>
          <p:cNvPicPr>
            <a:picLocks noChangeAspect="1"/>
          </p:cNvPicPr>
          <p:nvPr/>
        </p:nvPicPr>
        <p:blipFill rotWithShape="1">
          <a:blip r:embed="rId5">
            <a:extLst>
              <a:ext uri="{28A0092B-C50C-407E-A947-70E740481C1C}">
                <a14:useLocalDpi xmlns:a14="http://schemas.microsoft.com/office/drawing/2010/main" val="0"/>
              </a:ext>
            </a:extLst>
          </a:blip>
          <a:srcRect b="7718"/>
          <a:stretch/>
        </p:blipFill>
        <p:spPr>
          <a:xfrm>
            <a:off x="2359146" y="2693256"/>
            <a:ext cx="1785534" cy="556371"/>
          </a:xfrm>
          <a:prstGeom prst="rect">
            <a:avLst/>
          </a:prstGeom>
        </p:spPr>
      </p:pic>
      <p:pic>
        <p:nvPicPr>
          <p:cNvPr id="1050" name="Picture 26" descr="Főoldal - Akadályugrás - Siketek és Nagyothallók Országos Szövetsége">
            <a:extLst>
              <a:ext uri="{FF2B5EF4-FFF2-40B4-BE49-F238E27FC236}">
                <a16:creationId xmlns:a16="http://schemas.microsoft.com/office/drawing/2014/main" id="{AFB4C6E9-6889-F6D7-A2D2-7F8378D05A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8224" y="4251260"/>
            <a:ext cx="1877376" cy="13460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473" imgH="473" progId="TCLayout.ActiveDocument.1">
                  <p:embed/>
                </p:oleObj>
              </mc:Choice>
              <mc:Fallback>
                <p:oleObj name="think-cell Slide" r:id="rId7" imgW="473" imgH="473" progId="TCLayout.ActiveDocument.1">
                  <p:embed/>
                  <p:pic>
                    <p:nvPicPr>
                      <p:cNvPr id="7" name="Object 6"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761D27B6-9B2E-4D1A-BF47-8AC6DD76C3EB}"/>
              </a:ext>
            </a:extLst>
          </p:cNvPr>
          <p:cNvSpPr>
            <a:spLocks noGrp="1"/>
          </p:cNvSpPr>
          <p:nvPr>
            <p:ph type="sldNum" sz="quarter" idx="4"/>
          </p:nvPr>
        </p:nvSpPr>
        <p:spPr>
          <a:xfrm>
            <a:off x="9395384" y="6575993"/>
            <a:ext cx="2743200" cy="230782"/>
          </a:xfrm>
        </p:spPr>
        <p:txBody>
          <a:bodyPr/>
          <a:lstStyle/>
          <a:p>
            <a:fld id="{CCD5CD14-97C8-419D-821F-4609A41C51D9}" type="slidenum">
              <a:rPr lang="en-US" smtClean="0"/>
              <a:pPr/>
              <a:t>2</a:t>
            </a:fld>
            <a:endParaRPr lang="en-US" dirty="0"/>
          </a:p>
        </p:txBody>
      </p:sp>
      <p:sp>
        <p:nvSpPr>
          <p:cNvPr id="15" name="TextBox 14">
            <a:extLst>
              <a:ext uri="{FF2B5EF4-FFF2-40B4-BE49-F238E27FC236}">
                <a16:creationId xmlns:a16="http://schemas.microsoft.com/office/drawing/2014/main" id="{EDDCD292-B7D7-4C57-9089-D56A77802FD3}"/>
              </a:ext>
            </a:extLst>
          </p:cNvPr>
          <p:cNvSpPr txBox="1"/>
          <p:nvPr/>
        </p:nvSpPr>
        <p:spPr>
          <a:xfrm>
            <a:off x="9774005" y="2059110"/>
            <a:ext cx="2349085" cy="523220"/>
          </a:xfrm>
          <a:prstGeom prst="rect">
            <a:avLst/>
          </a:prstGeom>
          <a:noFill/>
        </p:spPr>
        <p:txBody>
          <a:bodyPr wrap="square" rtlCol="0">
            <a:spAutoFit/>
          </a:bodyPr>
          <a:lstStyle/>
          <a:p>
            <a:r>
              <a:rPr lang="en-US" sz="900" dirty="0">
                <a:solidFill>
                  <a:srgbClr val="007680"/>
                </a:solidFill>
              </a:rPr>
              <a:t>Started as </a:t>
            </a:r>
          </a:p>
          <a:p>
            <a:r>
              <a:rPr lang="en-US" sz="1000" b="1" dirty="0">
                <a:solidFill>
                  <a:srgbClr val="007680"/>
                </a:solidFill>
              </a:rPr>
              <a:t>Technology Consulting - Manager</a:t>
            </a:r>
            <a:br>
              <a:rPr lang="en-US" sz="1000" b="1" dirty="0">
                <a:solidFill>
                  <a:srgbClr val="007680"/>
                </a:solidFill>
              </a:rPr>
            </a:br>
            <a:r>
              <a:rPr lang="en-US" sz="900" dirty="0">
                <a:solidFill>
                  <a:srgbClr val="007680"/>
                </a:solidFill>
              </a:rPr>
              <a:t>(2017)</a:t>
            </a:r>
          </a:p>
        </p:txBody>
      </p:sp>
      <p:pic>
        <p:nvPicPr>
          <p:cNvPr id="12" name="Picture 11" descr="Logo&#10;&#10;Description automatically generated">
            <a:extLst>
              <a:ext uri="{FF2B5EF4-FFF2-40B4-BE49-F238E27FC236}">
                <a16:creationId xmlns:a16="http://schemas.microsoft.com/office/drawing/2014/main" id="{E48BEBAC-0C25-4298-B0AC-01EEDC6ED5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83840" y="1180700"/>
            <a:ext cx="1083365" cy="1079732"/>
          </a:xfrm>
          <a:prstGeom prst="rect">
            <a:avLst/>
          </a:prstGeom>
        </p:spPr>
      </p:pic>
      <p:sp>
        <p:nvSpPr>
          <p:cNvPr id="6" name="Rectangle 5">
            <a:extLst>
              <a:ext uri="{FF2B5EF4-FFF2-40B4-BE49-F238E27FC236}">
                <a16:creationId xmlns:a16="http://schemas.microsoft.com/office/drawing/2014/main" id="{0EB80FF4-E741-4C56-A60B-9E454C2C2C34}"/>
              </a:ext>
            </a:extLst>
          </p:cNvPr>
          <p:cNvSpPr/>
          <p:nvPr/>
        </p:nvSpPr>
        <p:spPr>
          <a:xfrm>
            <a:off x="0" y="-1"/>
            <a:ext cx="12186931" cy="826855"/>
          </a:xfrm>
          <a:prstGeom prst="rect">
            <a:avLst/>
          </a:prstGeom>
          <a:solidFill>
            <a:srgbClr val="004F59"/>
          </a:solidFill>
          <a:ln>
            <a:solidFill>
              <a:srgbClr val="0076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b="1" dirty="0">
                <a:latin typeface="+mn-lt"/>
              </a:rPr>
              <a:t>Professional </a:t>
            </a:r>
            <a:r>
              <a:rPr lang="hu-HU" b="1" dirty="0" err="1">
                <a:latin typeface="+mn-lt"/>
              </a:rPr>
              <a:t>background</a:t>
            </a:r>
            <a:r>
              <a:rPr lang="en-US" b="1" dirty="0">
                <a:latin typeface="+mn-lt"/>
              </a:rPr>
              <a:t>:</a:t>
            </a:r>
            <a:r>
              <a:rPr lang="en-US" dirty="0">
                <a:latin typeface="+mn-lt"/>
              </a:rPr>
              <a:t> </a:t>
            </a:r>
            <a:br>
              <a:rPr lang="en-US" dirty="0">
                <a:latin typeface="+mn-lt"/>
              </a:rPr>
            </a:br>
            <a:r>
              <a:rPr lang="hu-HU" dirty="0">
                <a:latin typeface="+mn-lt"/>
              </a:rPr>
              <a:t>f</a:t>
            </a:r>
            <a:r>
              <a:rPr lang="en-US" dirty="0">
                <a:latin typeface="+mn-lt"/>
              </a:rPr>
              <a:t>rom small company management to professional leadership at enterprises </a:t>
            </a:r>
          </a:p>
        </p:txBody>
      </p:sp>
      <p:sp>
        <p:nvSpPr>
          <p:cNvPr id="121" name="TextBox 120">
            <a:extLst>
              <a:ext uri="{FF2B5EF4-FFF2-40B4-BE49-F238E27FC236}">
                <a16:creationId xmlns:a16="http://schemas.microsoft.com/office/drawing/2014/main" id="{B53A7DCA-CFE9-C3F0-2264-044A2611E085}"/>
              </a:ext>
            </a:extLst>
          </p:cNvPr>
          <p:cNvSpPr txBox="1"/>
          <p:nvPr/>
        </p:nvSpPr>
        <p:spPr>
          <a:xfrm>
            <a:off x="10391032" y="3109251"/>
            <a:ext cx="1905610" cy="523220"/>
          </a:xfrm>
          <a:prstGeom prst="rect">
            <a:avLst/>
          </a:prstGeom>
          <a:noFill/>
        </p:spPr>
        <p:txBody>
          <a:bodyPr wrap="square" rtlCol="0">
            <a:spAutoFit/>
          </a:bodyPr>
          <a:lstStyle/>
          <a:p>
            <a:r>
              <a:rPr lang="en-US" sz="900" dirty="0">
                <a:solidFill>
                  <a:srgbClr val="007680"/>
                </a:solidFill>
              </a:rPr>
              <a:t>Today as </a:t>
            </a:r>
          </a:p>
          <a:p>
            <a:r>
              <a:rPr lang="en-US" sz="1000" b="1" dirty="0">
                <a:solidFill>
                  <a:srgbClr val="007680"/>
                </a:solidFill>
              </a:rPr>
              <a:t>ETP / TST – Specialist Lead</a:t>
            </a:r>
            <a:br>
              <a:rPr lang="en-US" sz="1000" b="1" dirty="0">
                <a:solidFill>
                  <a:srgbClr val="007680"/>
                </a:solidFill>
              </a:rPr>
            </a:br>
            <a:endParaRPr lang="en-US" sz="900" dirty="0">
              <a:solidFill>
                <a:srgbClr val="007680"/>
              </a:solidFill>
            </a:endParaRPr>
          </a:p>
        </p:txBody>
      </p:sp>
      <p:sp>
        <p:nvSpPr>
          <p:cNvPr id="137" name="TextBox 136">
            <a:extLst>
              <a:ext uri="{FF2B5EF4-FFF2-40B4-BE49-F238E27FC236}">
                <a16:creationId xmlns:a16="http://schemas.microsoft.com/office/drawing/2014/main" id="{B1ECF827-22B7-CEE8-B7D0-04023B807D58}"/>
              </a:ext>
            </a:extLst>
          </p:cNvPr>
          <p:cNvSpPr txBox="1"/>
          <p:nvPr/>
        </p:nvSpPr>
        <p:spPr>
          <a:xfrm>
            <a:off x="2323341" y="3229027"/>
            <a:ext cx="2067167" cy="384720"/>
          </a:xfrm>
          <a:prstGeom prst="rect">
            <a:avLst/>
          </a:prstGeom>
          <a:noFill/>
        </p:spPr>
        <p:txBody>
          <a:bodyPr wrap="square" rtlCol="0">
            <a:spAutoFit/>
          </a:bodyPr>
          <a:lstStyle/>
          <a:p>
            <a:r>
              <a:rPr lang="en-US" sz="900" dirty="0">
                <a:solidFill>
                  <a:srgbClr val="007680"/>
                </a:solidFill>
              </a:rPr>
              <a:t>Founded </a:t>
            </a:r>
          </a:p>
          <a:p>
            <a:r>
              <a:rPr lang="en-US" sz="1000" b="1" dirty="0">
                <a:solidFill>
                  <a:srgbClr val="007680"/>
                </a:solidFill>
              </a:rPr>
              <a:t>Own company -</a:t>
            </a:r>
            <a:r>
              <a:rPr lang="hu-HU" sz="1000" b="1" dirty="0">
                <a:solidFill>
                  <a:srgbClr val="007680"/>
                </a:solidFill>
              </a:rPr>
              <a:t> </a:t>
            </a:r>
            <a:r>
              <a:rPr lang="en-US" sz="1000" b="1" dirty="0">
                <a:solidFill>
                  <a:srgbClr val="007680"/>
                </a:solidFill>
              </a:rPr>
              <a:t>CEO</a:t>
            </a:r>
            <a:endParaRPr lang="en-US" sz="900" dirty="0">
              <a:solidFill>
                <a:srgbClr val="007680"/>
              </a:solidFill>
            </a:endParaRPr>
          </a:p>
        </p:txBody>
      </p:sp>
      <p:cxnSp>
        <p:nvCxnSpPr>
          <p:cNvPr id="26" name="Straight Connector 25">
            <a:extLst>
              <a:ext uri="{FF2B5EF4-FFF2-40B4-BE49-F238E27FC236}">
                <a16:creationId xmlns:a16="http://schemas.microsoft.com/office/drawing/2014/main" id="{7EEAB27C-59F9-D6A4-412D-1F10EEB75F0C}"/>
              </a:ext>
            </a:extLst>
          </p:cNvPr>
          <p:cNvCxnSpPr>
            <a:cxnSpLocks/>
          </p:cNvCxnSpPr>
          <p:nvPr/>
        </p:nvCxnSpPr>
        <p:spPr>
          <a:xfrm flipV="1">
            <a:off x="572912" y="4116726"/>
            <a:ext cx="11002920" cy="9958"/>
          </a:xfrm>
          <a:prstGeom prst="line">
            <a:avLst/>
          </a:prstGeom>
          <a:ln w="571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B6944E4-A942-3895-E0A4-CE8691B757EE}"/>
              </a:ext>
            </a:extLst>
          </p:cNvPr>
          <p:cNvSpPr/>
          <p:nvPr/>
        </p:nvSpPr>
        <p:spPr bwMode="gray">
          <a:xfrm>
            <a:off x="1369890" y="3823660"/>
            <a:ext cx="597683" cy="597683"/>
          </a:xfrm>
          <a:prstGeom prst="ellipse">
            <a:avLst/>
          </a:prstGeom>
          <a:solidFill>
            <a:srgbClr val="62B5E5"/>
          </a:solidFill>
          <a:ln w="19050" algn="ctr">
            <a:solidFill>
              <a:srgbClr val="62B5E5"/>
            </a:solidFill>
            <a:miter lim="800000"/>
            <a:headEnd/>
            <a:tailEnd/>
          </a:ln>
        </p:spPr>
        <p:txBody>
          <a:bodyPr wrap="square" lIns="97996" tIns="97996" rIns="97996" bIns="97996" rtlCol="0" anchor="ctr"/>
          <a:lstStyle/>
          <a:p>
            <a:pPr algn="ctr" defTabSz="1007943">
              <a:lnSpc>
                <a:spcPct val="106000"/>
              </a:lnSpc>
            </a:pPr>
            <a:endParaRPr lang="en-US" sz="600" b="1" dirty="0">
              <a:solidFill>
                <a:prstClr val="white"/>
              </a:solidFill>
              <a:latin typeface="Verdana"/>
            </a:endParaRPr>
          </a:p>
        </p:txBody>
      </p:sp>
      <p:cxnSp>
        <p:nvCxnSpPr>
          <p:cNvPr id="29" name="Straight Connector 28">
            <a:extLst>
              <a:ext uri="{FF2B5EF4-FFF2-40B4-BE49-F238E27FC236}">
                <a16:creationId xmlns:a16="http://schemas.microsoft.com/office/drawing/2014/main" id="{D07B0C86-D6D7-CA5D-0997-47CADF098B6D}"/>
              </a:ext>
            </a:extLst>
          </p:cNvPr>
          <p:cNvCxnSpPr>
            <a:cxnSpLocks/>
            <a:stCxn id="27" idx="0"/>
          </p:cNvCxnSpPr>
          <p:nvPr/>
        </p:nvCxnSpPr>
        <p:spPr>
          <a:xfrm flipV="1">
            <a:off x="1668732" y="2059110"/>
            <a:ext cx="0" cy="1764550"/>
          </a:xfrm>
          <a:prstGeom prst="line">
            <a:avLst/>
          </a:prstGeom>
          <a:ln w="19050">
            <a:solidFill>
              <a:srgbClr val="00A7A8"/>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152D1BEA-86AF-BD26-C4B2-DA20D93C84CF}"/>
              </a:ext>
            </a:extLst>
          </p:cNvPr>
          <p:cNvSpPr/>
          <p:nvPr/>
        </p:nvSpPr>
        <p:spPr bwMode="gray">
          <a:xfrm>
            <a:off x="2027058" y="3845507"/>
            <a:ext cx="597683" cy="597683"/>
          </a:xfrm>
          <a:prstGeom prst="ellipse">
            <a:avLst/>
          </a:prstGeom>
          <a:solidFill>
            <a:srgbClr val="85BB25"/>
          </a:solidFill>
          <a:ln w="19050" algn="ctr">
            <a:solidFill>
              <a:srgbClr val="85BB25"/>
            </a:solidFill>
            <a:miter lim="800000"/>
            <a:headEnd/>
            <a:tailEnd/>
          </a:ln>
        </p:spPr>
        <p:txBody>
          <a:bodyPr wrap="square" lIns="97996" tIns="97996" rIns="97996" bIns="97996" rtlCol="0" anchor="ctr"/>
          <a:lstStyle/>
          <a:p>
            <a:pPr algn="ctr" defTabSz="1007943">
              <a:lnSpc>
                <a:spcPct val="106000"/>
              </a:lnSpc>
            </a:pPr>
            <a:endParaRPr lang="en-US" sz="1102" b="1" dirty="0">
              <a:solidFill>
                <a:prstClr val="white"/>
              </a:solidFill>
              <a:latin typeface="Verdana"/>
            </a:endParaRPr>
          </a:p>
        </p:txBody>
      </p:sp>
      <p:sp>
        <p:nvSpPr>
          <p:cNvPr id="34" name="Oval 33">
            <a:extLst>
              <a:ext uri="{FF2B5EF4-FFF2-40B4-BE49-F238E27FC236}">
                <a16:creationId xmlns:a16="http://schemas.microsoft.com/office/drawing/2014/main" id="{10BF9238-1063-B9A9-9619-2A6815073CC6}"/>
              </a:ext>
            </a:extLst>
          </p:cNvPr>
          <p:cNvSpPr/>
          <p:nvPr/>
        </p:nvSpPr>
        <p:spPr bwMode="gray">
          <a:xfrm>
            <a:off x="2895269" y="4036517"/>
            <a:ext cx="160419" cy="160419"/>
          </a:xfrm>
          <a:prstGeom prst="ellipse">
            <a:avLst/>
          </a:prstGeom>
          <a:solidFill>
            <a:srgbClr val="85BB25"/>
          </a:solidFill>
          <a:ln w="19050" algn="ctr">
            <a:solidFill>
              <a:srgbClr val="85BB25"/>
            </a:solidFill>
            <a:miter lim="800000"/>
            <a:headEnd/>
            <a:tailEnd/>
          </a:ln>
        </p:spPr>
        <p:txBody>
          <a:bodyPr wrap="square" lIns="97996" tIns="97996" rIns="97996" bIns="97996" rtlCol="0" anchor="ctr"/>
          <a:lstStyle/>
          <a:p>
            <a:pPr algn="ctr" defTabSz="1007943">
              <a:lnSpc>
                <a:spcPct val="106000"/>
              </a:lnSpc>
            </a:pPr>
            <a:endParaRPr lang="en-US" sz="1102" b="1" dirty="0">
              <a:solidFill>
                <a:prstClr val="white"/>
              </a:solidFill>
              <a:latin typeface="Verdana"/>
            </a:endParaRPr>
          </a:p>
        </p:txBody>
      </p:sp>
      <p:cxnSp>
        <p:nvCxnSpPr>
          <p:cNvPr id="35" name="Straight Connector 34">
            <a:extLst>
              <a:ext uri="{FF2B5EF4-FFF2-40B4-BE49-F238E27FC236}">
                <a16:creationId xmlns:a16="http://schemas.microsoft.com/office/drawing/2014/main" id="{62CE8703-CF97-EF26-164D-45C3A7B37566}"/>
              </a:ext>
            </a:extLst>
          </p:cNvPr>
          <p:cNvCxnSpPr>
            <a:endCxn id="34" idx="4"/>
          </p:cNvCxnSpPr>
          <p:nvPr/>
        </p:nvCxnSpPr>
        <p:spPr>
          <a:xfrm flipV="1">
            <a:off x="2975479" y="4196936"/>
            <a:ext cx="0" cy="1018272"/>
          </a:xfrm>
          <a:prstGeom prst="line">
            <a:avLst/>
          </a:prstGeom>
          <a:ln w="19050">
            <a:solidFill>
              <a:srgbClr val="85BB25"/>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A5DB477-0F09-2C79-AC5A-9623AC76C7E9}"/>
              </a:ext>
            </a:extLst>
          </p:cNvPr>
          <p:cNvSpPr txBox="1"/>
          <p:nvPr/>
        </p:nvSpPr>
        <p:spPr>
          <a:xfrm>
            <a:off x="-267450" y="4863829"/>
            <a:ext cx="1847917" cy="1292020"/>
          </a:xfrm>
          <a:prstGeom prst="rect">
            <a:avLst/>
          </a:prstGeom>
          <a:noFill/>
        </p:spPr>
        <p:txBody>
          <a:bodyPr wrap="square" lIns="0" tIns="0" rIns="0" bIns="0" rtlCol="0">
            <a:spAutoFit/>
          </a:bodyPr>
          <a:lstStyle/>
          <a:p>
            <a:pPr algn="r" defTabSz="1007943">
              <a:spcBef>
                <a:spcPts val="661"/>
              </a:spcBef>
              <a:buSzPct val="100000"/>
            </a:pPr>
            <a:r>
              <a:rPr lang="en-US" sz="1323" b="1" dirty="0">
                <a:solidFill>
                  <a:srgbClr val="62B5E5"/>
                </a:solidFill>
                <a:latin typeface="Verdana"/>
              </a:rPr>
              <a:t>Graduation</a:t>
            </a:r>
          </a:p>
          <a:p>
            <a:pPr algn="r" defTabSz="1007943">
              <a:spcBef>
                <a:spcPts val="661"/>
              </a:spcBef>
              <a:buSzPct val="100000"/>
            </a:pPr>
            <a:endParaRPr lang="en-US" sz="1323" b="1" dirty="0">
              <a:solidFill>
                <a:srgbClr val="62B5E5"/>
              </a:solidFill>
              <a:latin typeface="Verdana"/>
            </a:endParaRPr>
          </a:p>
          <a:p>
            <a:pPr algn="r" defTabSz="1007943">
              <a:spcBef>
                <a:spcPts val="661"/>
              </a:spcBef>
              <a:buSzPct val="100000"/>
            </a:pPr>
            <a:r>
              <a:rPr lang="en-US" sz="1000" dirty="0">
                <a:solidFill>
                  <a:srgbClr val="62B5E5"/>
                </a:solidFill>
                <a:latin typeface="Verdana"/>
              </a:rPr>
              <a:t>Technical University Of Budapest</a:t>
            </a:r>
          </a:p>
          <a:p>
            <a:pPr algn="r" defTabSz="1007943">
              <a:spcBef>
                <a:spcPts val="661"/>
              </a:spcBef>
              <a:buSzPct val="100000"/>
            </a:pPr>
            <a:r>
              <a:rPr lang="en-US" sz="1000" dirty="0">
                <a:solidFill>
                  <a:srgbClr val="62B5E5"/>
                </a:solidFill>
                <a:latin typeface="Verdana"/>
              </a:rPr>
              <a:t>Budapest University Of Economic Sciences</a:t>
            </a:r>
          </a:p>
        </p:txBody>
      </p:sp>
      <p:sp>
        <p:nvSpPr>
          <p:cNvPr id="38" name="Oval 37">
            <a:extLst>
              <a:ext uri="{FF2B5EF4-FFF2-40B4-BE49-F238E27FC236}">
                <a16:creationId xmlns:a16="http://schemas.microsoft.com/office/drawing/2014/main" id="{116BBCCF-72A0-586C-F413-E48C04293BC0}"/>
              </a:ext>
            </a:extLst>
          </p:cNvPr>
          <p:cNvSpPr/>
          <p:nvPr/>
        </p:nvSpPr>
        <p:spPr bwMode="gray">
          <a:xfrm>
            <a:off x="4391124" y="4036517"/>
            <a:ext cx="160419" cy="160419"/>
          </a:xfrm>
          <a:prstGeom prst="ellipse">
            <a:avLst/>
          </a:prstGeom>
          <a:solidFill>
            <a:srgbClr val="85BB25"/>
          </a:solidFill>
          <a:ln w="19050" algn="ctr">
            <a:solidFill>
              <a:srgbClr val="85BB25"/>
            </a:solidFill>
            <a:miter lim="800000"/>
            <a:headEnd/>
            <a:tailEnd/>
          </a:ln>
        </p:spPr>
        <p:txBody>
          <a:bodyPr wrap="square" lIns="97996" tIns="97996" rIns="97996" bIns="97996" rtlCol="0" anchor="ctr"/>
          <a:lstStyle/>
          <a:p>
            <a:pPr algn="ctr" defTabSz="1007943">
              <a:lnSpc>
                <a:spcPct val="106000"/>
              </a:lnSpc>
            </a:pPr>
            <a:endParaRPr lang="en-US" sz="1764" b="1" dirty="0">
              <a:solidFill>
                <a:prstClr val="white"/>
              </a:solidFill>
              <a:latin typeface="Verdana"/>
            </a:endParaRPr>
          </a:p>
        </p:txBody>
      </p:sp>
      <p:cxnSp>
        <p:nvCxnSpPr>
          <p:cNvPr id="39" name="Straight Connector 38">
            <a:extLst>
              <a:ext uri="{FF2B5EF4-FFF2-40B4-BE49-F238E27FC236}">
                <a16:creationId xmlns:a16="http://schemas.microsoft.com/office/drawing/2014/main" id="{B0A5B739-C48B-BB5B-E730-B1D340EA0D24}"/>
              </a:ext>
            </a:extLst>
          </p:cNvPr>
          <p:cNvCxnSpPr>
            <a:cxnSpLocks/>
            <a:stCxn id="38" idx="0"/>
          </p:cNvCxnSpPr>
          <p:nvPr/>
        </p:nvCxnSpPr>
        <p:spPr>
          <a:xfrm flipH="1" flipV="1">
            <a:off x="4470717" y="3083423"/>
            <a:ext cx="617" cy="953094"/>
          </a:xfrm>
          <a:prstGeom prst="line">
            <a:avLst/>
          </a:prstGeom>
          <a:ln w="19050">
            <a:solidFill>
              <a:srgbClr val="85BB25"/>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20BF52D1-BAEF-57E9-55F1-27620AE1E375}"/>
              </a:ext>
            </a:extLst>
          </p:cNvPr>
          <p:cNvSpPr/>
          <p:nvPr/>
        </p:nvSpPr>
        <p:spPr bwMode="gray">
          <a:xfrm>
            <a:off x="6423926" y="4036517"/>
            <a:ext cx="160419" cy="160419"/>
          </a:xfrm>
          <a:prstGeom prst="ellipse">
            <a:avLst/>
          </a:prstGeom>
          <a:solidFill>
            <a:srgbClr val="85BB25"/>
          </a:solidFill>
          <a:ln w="19050" algn="ctr">
            <a:solidFill>
              <a:srgbClr val="85BB25"/>
            </a:solidFill>
            <a:miter lim="800000"/>
            <a:headEnd/>
            <a:tailEnd/>
          </a:ln>
        </p:spPr>
        <p:txBody>
          <a:bodyPr wrap="square" lIns="97996" tIns="97996" rIns="97996" bIns="97996" rtlCol="0" anchor="ctr"/>
          <a:lstStyle/>
          <a:p>
            <a:pPr algn="ctr" defTabSz="1007943">
              <a:lnSpc>
                <a:spcPct val="106000"/>
              </a:lnSpc>
            </a:pPr>
            <a:endParaRPr lang="en-US" sz="1764" b="1" dirty="0">
              <a:solidFill>
                <a:prstClr val="white"/>
              </a:solidFill>
              <a:latin typeface="Verdana"/>
            </a:endParaRPr>
          </a:p>
        </p:txBody>
      </p:sp>
      <p:cxnSp>
        <p:nvCxnSpPr>
          <p:cNvPr id="41" name="Straight Connector 40">
            <a:extLst>
              <a:ext uri="{FF2B5EF4-FFF2-40B4-BE49-F238E27FC236}">
                <a16:creationId xmlns:a16="http://schemas.microsoft.com/office/drawing/2014/main" id="{610CA56F-2413-8505-6DC9-E68133CB7068}"/>
              </a:ext>
            </a:extLst>
          </p:cNvPr>
          <p:cNvCxnSpPr>
            <a:cxnSpLocks/>
            <a:endCxn id="40" idx="4"/>
          </p:cNvCxnSpPr>
          <p:nvPr/>
        </p:nvCxnSpPr>
        <p:spPr>
          <a:xfrm flipH="1" flipV="1">
            <a:off x="6504136" y="4196936"/>
            <a:ext cx="12533" cy="1847043"/>
          </a:xfrm>
          <a:prstGeom prst="line">
            <a:avLst/>
          </a:prstGeom>
          <a:ln w="19050">
            <a:solidFill>
              <a:srgbClr val="85BB25"/>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02BABA7-29F5-F8A7-3A0C-C1F21AC04351}"/>
              </a:ext>
            </a:extLst>
          </p:cNvPr>
          <p:cNvSpPr/>
          <p:nvPr/>
        </p:nvSpPr>
        <p:spPr bwMode="gray">
          <a:xfrm>
            <a:off x="9498658" y="3808581"/>
            <a:ext cx="597683" cy="597683"/>
          </a:xfrm>
          <a:prstGeom prst="ellipse">
            <a:avLst/>
          </a:prstGeom>
          <a:solidFill>
            <a:srgbClr val="004F59"/>
          </a:solidFill>
          <a:ln w="19050" algn="ctr">
            <a:solidFill>
              <a:srgbClr val="004F59"/>
            </a:solidFill>
            <a:miter lim="800000"/>
            <a:headEnd/>
            <a:tailEnd/>
          </a:ln>
        </p:spPr>
        <p:txBody>
          <a:bodyPr wrap="square" lIns="97996" tIns="97996" rIns="97996" bIns="97996" rtlCol="0" anchor="ctr"/>
          <a:lstStyle/>
          <a:p>
            <a:pPr algn="ctr" defTabSz="1007943">
              <a:lnSpc>
                <a:spcPct val="106000"/>
              </a:lnSpc>
            </a:pPr>
            <a:endParaRPr lang="en-US" sz="1102" b="1" dirty="0">
              <a:solidFill>
                <a:prstClr val="white"/>
              </a:solidFill>
              <a:latin typeface="Verdana"/>
            </a:endParaRPr>
          </a:p>
        </p:txBody>
      </p:sp>
      <p:sp>
        <p:nvSpPr>
          <p:cNvPr id="46" name="Oval 45">
            <a:extLst>
              <a:ext uri="{FF2B5EF4-FFF2-40B4-BE49-F238E27FC236}">
                <a16:creationId xmlns:a16="http://schemas.microsoft.com/office/drawing/2014/main" id="{CA8A52C6-79A5-78C5-F735-6666591E6CC8}"/>
              </a:ext>
            </a:extLst>
          </p:cNvPr>
          <p:cNvSpPr/>
          <p:nvPr/>
        </p:nvSpPr>
        <p:spPr bwMode="gray">
          <a:xfrm>
            <a:off x="6998253" y="4036517"/>
            <a:ext cx="160419" cy="160419"/>
          </a:xfrm>
          <a:prstGeom prst="ellipse">
            <a:avLst/>
          </a:prstGeom>
          <a:solidFill>
            <a:srgbClr val="FFCD00"/>
          </a:solidFill>
          <a:ln w="19050" algn="ctr">
            <a:noFill/>
            <a:miter lim="800000"/>
            <a:headEnd/>
            <a:tailEnd/>
          </a:ln>
        </p:spPr>
        <p:txBody>
          <a:bodyPr wrap="square" lIns="97996" tIns="97996" rIns="97996" bIns="97996" rtlCol="0" anchor="ctr"/>
          <a:lstStyle/>
          <a:p>
            <a:pPr algn="ctr" defTabSz="1007943">
              <a:lnSpc>
                <a:spcPct val="106000"/>
              </a:lnSpc>
            </a:pPr>
            <a:endParaRPr lang="en-US" sz="1102" b="1" dirty="0">
              <a:solidFill>
                <a:prstClr val="white"/>
              </a:solidFill>
              <a:latin typeface="Verdana"/>
            </a:endParaRPr>
          </a:p>
        </p:txBody>
      </p:sp>
      <p:cxnSp>
        <p:nvCxnSpPr>
          <p:cNvPr id="47" name="Straight Connector 46">
            <a:extLst>
              <a:ext uri="{FF2B5EF4-FFF2-40B4-BE49-F238E27FC236}">
                <a16:creationId xmlns:a16="http://schemas.microsoft.com/office/drawing/2014/main" id="{2D8B6E7E-704F-1A49-B4CC-FF83151BF8EC}"/>
              </a:ext>
            </a:extLst>
          </p:cNvPr>
          <p:cNvCxnSpPr>
            <a:cxnSpLocks/>
            <a:stCxn id="46" idx="0"/>
          </p:cNvCxnSpPr>
          <p:nvPr/>
        </p:nvCxnSpPr>
        <p:spPr>
          <a:xfrm flipH="1" flipV="1">
            <a:off x="7078462" y="2372326"/>
            <a:ext cx="1" cy="1664191"/>
          </a:xfrm>
          <a:prstGeom prst="line">
            <a:avLst/>
          </a:prstGeom>
          <a:ln w="19050">
            <a:solidFill>
              <a:srgbClr val="FFCD00"/>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74900C3D-E966-A26C-34B7-BBB7E157F124}"/>
              </a:ext>
            </a:extLst>
          </p:cNvPr>
          <p:cNvSpPr/>
          <p:nvPr/>
        </p:nvSpPr>
        <p:spPr bwMode="gray">
          <a:xfrm>
            <a:off x="8115600" y="4036517"/>
            <a:ext cx="160419" cy="160419"/>
          </a:xfrm>
          <a:prstGeom prst="ellipse">
            <a:avLst/>
          </a:prstGeom>
          <a:solidFill>
            <a:srgbClr val="FFCD00"/>
          </a:solidFill>
          <a:ln w="19050" algn="ctr">
            <a:noFill/>
            <a:miter lim="800000"/>
            <a:headEnd/>
            <a:tailEnd/>
          </a:ln>
        </p:spPr>
        <p:txBody>
          <a:bodyPr wrap="square" lIns="97996" tIns="97996" rIns="97996" bIns="97996" rtlCol="0" anchor="ctr"/>
          <a:lstStyle/>
          <a:p>
            <a:pPr algn="ctr" defTabSz="1007943">
              <a:lnSpc>
                <a:spcPct val="106000"/>
              </a:lnSpc>
            </a:pPr>
            <a:endParaRPr lang="en-US" sz="1102" b="1" dirty="0">
              <a:solidFill>
                <a:prstClr val="white"/>
              </a:solidFill>
              <a:latin typeface="Verdana"/>
            </a:endParaRPr>
          </a:p>
        </p:txBody>
      </p:sp>
      <p:cxnSp>
        <p:nvCxnSpPr>
          <p:cNvPr id="49" name="Straight Connector 48">
            <a:extLst>
              <a:ext uri="{FF2B5EF4-FFF2-40B4-BE49-F238E27FC236}">
                <a16:creationId xmlns:a16="http://schemas.microsoft.com/office/drawing/2014/main" id="{B5A7083B-C0B1-488E-1EA0-B5D37BC95212}"/>
              </a:ext>
            </a:extLst>
          </p:cNvPr>
          <p:cNvCxnSpPr>
            <a:cxnSpLocks/>
            <a:stCxn id="48" idx="0"/>
          </p:cNvCxnSpPr>
          <p:nvPr/>
        </p:nvCxnSpPr>
        <p:spPr>
          <a:xfrm>
            <a:off x="8195810" y="4036517"/>
            <a:ext cx="0" cy="1357508"/>
          </a:xfrm>
          <a:prstGeom prst="line">
            <a:avLst/>
          </a:prstGeom>
          <a:ln w="19050">
            <a:solidFill>
              <a:srgbClr val="FFCD00"/>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F1F5681B-84A5-B81A-50D5-471F7180E3E5}"/>
              </a:ext>
            </a:extLst>
          </p:cNvPr>
          <p:cNvSpPr/>
          <p:nvPr/>
        </p:nvSpPr>
        <p:spPr bwMode="gray">
          <a:xfrm>
            <a:off x="10314221" y="4036517"/>
            <a:ext cx="160419" cy="160419"/>
          </a:xfrm>
          <a:prstGeom prst="ellipse">
            <a:avLst/>
          </a:prstGeom>
          <a:solidFill>
            <a:srgbClr val="004F59"/>
          </a:solidFill>
          <a:ln w="19050" algn="ctr">
            <a:solidFill>
              <a:srgbClr val="004F59"/>
            </a:solidFill>
            <a:miter lim="800000"/>
            <a:headEnd/>
            <a:tailEnd/>
          </a:ln>
        </p:spPr>
        <p:txBody>
          <a:bodyPr wrap="square" lIns="97996" tIns="97996" rIns="97996" bIns="97996" rtlCol="0" anchor="ctr"/>
          <a:lstStyle/>
          <a:p>
            <a:pPr algn="ctr" defTabSz="1007943">
              <a:lnSpc>
                <a:spcPct val="106000"/>
              </a:lnSpc>
            </a:pPr>
            <a:endParaRPr lang="en-US" sz="1102" b="1" dirty="0">
              <a:solidFill>
                <a:prstClr val="white"/>
              </a:solidFill>
              <a:latin typeface="Verdana"/>
            </a:endParaRPr>
          </a:p>
        </p:txBody>
      </p:sp>
      <p:cxnSp>
        <p:nvCxnSpPr>
          <p:cNvPr id="51" name="Straight Connector 50">
            <a:extLst>
              <a:ext uri="{FF2B5EF4-FFF2-40B4-BE49-F238E27FC236}">
                <a16:creationId xmlns:a16="http://schemas.microsoft.com/office/drawing/2014/main" id="{6DB8DD7C-AA4A-A8C4-8ED0-6AA394894794}"/>
              </a:ext>
            </a:extLst>
          </p:cNvPr>
          <p:cNvCxnSpPr>
            <a:cxnSpLocks/>
          </p:cNvCxnSpPr>
          <p:nvPr/>
        </p:nvCxnSpPr>
        <p:spPr>
          <a:xfrm flipH="1" flipV="1">
            <a:off x="9777878" y="1473667"/>
            <a:ext cx="3707" cy="2580951"/>
          </a:xfrm>
          <a:prstGeom prst="line">
            <a:avLst/>
          </a:prstGeom>
          <a:ln w="19050">
            <a:solidFill>
              <a:srgbClr val="004F5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A6B3AF1-BB65-F1A9-4D78-70F862FE993E}"/>
              </a:ext>
            </a:extLst>
          </p:cNvPr>
          <p:cNvCxnSpPr>
            <a:cxnSpLocks/>
          </p:cNvCxnSpPr>
          <p:nvPr/>
        </p:nvCxnSpPr>
        <p:spPr>
          <a:xfrm flipV="1">
            <a:off x="1668249" y="4232336"/>
            <a:ext cx="0" cy="2167170"/>
          </a:xfrm>
          <a:prstGeom prst="line">
            <a:avLst/>
          </a:prstGeom>
          <a:ln w="19050">
            <a:solidFill>
              <a:srgbClr val="62B5E5"/>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F706AA6-3CC9-A2B7-7F19-242799B7FF3B}"/>
              </a:ext>
            </a:extLst>
          </p:cNvPr>
          <p:cNvSpPr txBox="1"/>
          <p:nvPr/>
        </p:nvSpPr>
        <p:spPr>
          <a:xfrm>
            <a:off x="1282524" y="3955958"/>
            <a:ext cx="775649" cy="369332"/>
          </a:xfrm>
          <a:prstGeom prst="rect">
            <a:avLst/>
          </a:prstGeom>
          <a:noFill/>
        </p:spPr>
        <p:txBody>
          <a:bodyPr wrap="square" rtlCol="0">
            <a:spAutoFit/>
          </a:bodyPr>
          <a:lstStyle/>
          <a:p>
            <a:pPr algn="ctr"/>
            <a:r>
              <a:rPr lang="en-US" b="1" dirty="0">
                <a:solidFill>
                  <a:schemeClr val="bg1"/>
                </a:solidFill>
              </a:rPr>
              <a:t>1999</a:t>
            </a:r>
          </a:p>
        </p:txBody>
      </p:sp>
      <p:sp>
        <p:nvSpPr>
          <p:cNvPr id="57" name="TextBox 56">
            <a:extLst>
              <a:ext uri="{FF2B5EF4-FFF2-40B4-BE49-F238E27FC236}">
                <a16:creationId xmlns:a16="http://schemas.microsoft.com/office/drawing/2014/main" id="{EEDEC647-ACE3-4B53-D0D6-0162684610A8}"/>
              </a:ext>
            </a:extLst>
          </p:cNvPr>
          <p:cNvSpPr txBox="1"/>
          <p:nvPr/>
        </p:nvSpPr>
        <p:spPr>
          <a:xfrm>
            <a:off x="1656311" y="2333511"/>
            <a:ext cx="1497027" cy="384720"/>
          </a:xfrm>
          <a:prstGeom prst="rect">
            <a:avLst/>
          </a:prstGeom>
          <a:noFill/>
        </p:spPr>
        <p:txBody>
          <a:bodyPr wrap="square" rtlCol="0">
            <a:spAutoFit/>
          </a:bodyPr>
          <a:lstStyle/>
          <a:p>
            <a:r>
              <a:rPr lang="en-US" sz="900" dirty="0">
                <a:solidFill>
                  <a:srgbClr val="007680"/>
                </a:solidFill>
              </a:rPr>
              <a:t>Started at </a:t>
            </a:r>
          </a:p>
          <a:p>
            <a:r>
              <a:rPr lang="en-US" sz="1000" b="1" dirty="0">
                <a:solidFill>
                  <a:srgbClr val="007680"/>
                </a:solidFill>
              </a:rPr>
              <a:t>Siemens - Engineer</a:t>
            </a:r>
            <a:endParaRPr lang="en-US" sz="900" dirty="0">
              <a:solidFill>
                <a:srgbClr val="007680"/>
              </a:solidFill>
            </a:endParaRPr>
          </a:p>
        </p:txBody>
      </p:sp>
      <p:pic>
        <p:nvPicPr>
          <p:cNvPr id="61" name="Picture 60">
            <a:extLst>
              <a:ext uri="{FF2B5EF4-FFF2-40B4-BE49-F238E27FC236}">
                <a16:creationId xmlns:a16="http://schemas.microsoft.com/office/drawing/2014/main" id="{E7A4ECD3-E4C1-042A-80EE-3FE6A3D3215F}"/>
              </a:ext>
            </a:extLst>
          </p:cNvPr>
          <p:cNvPicPr>
            <a:picLocks noChangeAspect="1"/>
          </p:cNvPicPr>
          <p:nvPr/>
        </p:nvPicPr>
        <p:blipFill>
          <a:blip r:embed="rId10"/>
          <a:stretch>
            <a:fillRect/>
          </a:stretch>
        </p:blipFill>
        <p:spPr>
          <a:xfrm>
            <a:off x="1755034" y="2039042"/>
            <a:ext cx="1742505" cy="314619"/>
          </a:xfrm>
          <a:prstGeom prst="rect">
            <a:avLst/>
          </a:prstGeom>
        </p:spPr>
      </p:pic>
      <p:sp>
        <p:nvSpPr>
          <p:cNvPr id="66" name="TextBox 65">
            <a:extLst>
              <a:ext uri="{FF2B5EF4-FFF2-40B4-BE49-F238E27FC236}">
                <a16:creationId xmlns:a16="http://schemas.microsoft.com/office/drawing/2014/main" id="{C03B29D0-AEC7-9F6F-9074-85534073CEAC}"/>
              </a:ext>
            </a:extLst>
          </p:cNvPr>
          <p:cNvSpPr txBox="1"/>
          <p:nvPr/>
        </p:nvSpPr>
        <p:spPr>
          <a:xfrm>
            <a:off x="9400799" y="3932060"/>
            <a:ext cx="775649" cy="369332"/>
          </a:xfrm>
          <a:prstGeom prst="rect">
            <a:avLst/>
          </a:prstGeom>
          <a:noFill/>
        </p:spPr>
        <p:txBody>
          <a:bodyPr wrap="square" rtlCol="0">
            <a:spAutoFit/>
          </a:bodyPr>
          <a:lstStyle/>
          <a:p>
            <a:pPr algn="ctr"/>
            <a:r>
              <a:rPr lang="en-US" b="1" dirty="0">
                <a:solidFill>
                  <a:schemeClr val="bg1"/>
                </a:solidFill>
              </a:rPr>
              <a:t>2017</a:t>
            </a:r>
          </a:p>
        </p:txBody>
      </p:sp>
      <p:cxnSp>
        <p:nvCxnSpPr>
          <p:cNvPr id="69" name="Straight Connector 68">
            <a:extLst>
              <a:ext uri="{FF2B5EF4-FFF2-40B4-BE49-F238E27FC236}">
                <a16:creationId xmlns:a16="http://schemas.microsoft.com/office/drawing/2014/main" id="{97E9E14D-0907-DE8D-A92F-8E9AFBE5E306}"/>
              </a:ext>
            </a:extLst>
          </p:cNvPr>
          <p:cNvCxnSpPr>
            <a:cxnSpLocks/>
          </p:cNvCxnSpPr>
          <p:nvPr/>
        </p:nvCxnSpPr>
        <p:spPr>
          <a:xfrm flipV="1">
            <a:off x="10391032" y="3083423"/>
            <a:ext cx="3398" cy="1018414"/>
          </a:xfrm>
          <a:prstGeom prst="line">
            <a:avLst/>
          </a:prstGeom>
          <a:ln w="19050">
            <a:solidFill>
              <a:srgbClr val="004F59"/>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350F7C68-E5F9-3933-C35C-775E1FAEE302}"/>
              </a:ext>
            </a:extLst>
          </p:cNvPr>
          <p:cNvSpPr txBox="1"/>
          <p:nvPr/>
        </p:nvSpPr>
        <p:spPr>
          <a:xfrm>
            <a:off x="7120011" y="2605681"/>
            <a:ext cx="2067167" cy="538609"/>
          </a:xfrm>
          <a:prstGeom prst="rect">
            <a:avLst/>
          </a:prstGeom>
          <a:noFill/>
        </p:spPr>
        <p:txBody>
          <a:bodyPr wrap="square" rtlCol="0">
            <a:spAutoFit/>
          </a:bodyPr>
          <a:lstStyle/>
          <a:p>
            <a:endParaRPr lang="en-US" sz="900" dirty="0">
              <a:solidFill>
                <a:srgbClr val="007680"/>
              </a:solidFill>
            </a:endParaRPr>
          </a:p>
          <a:p>
            <a:r>
              <a:rPr lang="en-US" sz="1000" b="1" dirty="0">
                <a:solidFill>
                  <a:srgbClr val="007680"/>
                </a:solidFill>
              </a:rPr>
              <a:t>BME </a:t>
            </a:r>
            <a:r>
              <a:rPr lang="en-US" sz="1000" b="1" dirty="0" err="1">
                <a:solidFill>
                  <a:srgbClr val="007680"/>
                </a:solidFill>
              </a:rPr>
              <a:t>Infokom</a:t>
            </a:r>
            <a:r>
              <a:rPr lang="en-US" sz="1000" b="1" dirty="0">
                <a:solidFill>
                  <a:srgbClr val="007680"/>
                </a:solidFill>
              </a:rPr>
              <a:t> –</a:t>
            </a:r>
            <a:br>
              <a:rPr lang="en-US" sz="1000" b="1" dirty="0">
                <a:solidFill>
                  <a:srgbClr val="007680"/>
                </a:solidFill>
              </a:rPr>
            </a:br>
            <a:r>
              <a:rPr lang="en-US" sz="1000" b="1" dirty="0">
                <a:solidFill>
                  <a:srgbClr val="007680"/>
                </a:solidFill>
              </a:rPr>
              <a:t>Lead developer</a:t>
            </a:r>
            <a:endParaRPr lang="en-US" sz="900" dirty="0">
              <a:solidFill>
                <a:srgbClr val="007680"/>
              </a:solidFill>
            </a:endParaRPr>
          </a:p>
        </p:txBody>
      </p:sp>
      <p:sp>
        <p:nvSpPr>
          <p:cNvPr id="73" name="TextBox 72">
            <a:extLst>
              <a:ext uri="{FF2B5EF4-FFF2-40B4-BE49-F238E27FC236}">
                <a16:creationId xmlns:a16="http://schemas.microsoft.com/office/drawing/2014/main" id="{319410DB-ECB2-671A-16F4-D441E581D271}"/>
              </a:ext>
            </a:extLst>
          </p:cNvPr>
          <p:cNvSpPr txBox="1"/>
          <p:nvPr/>
        </p:nvSpPr>
        <p:spPr>
          <a:xfrm>
            <a:off x="8255829" y="4743641"/>
            <a:ext cx="2067167" cy="677108"/>
          </a:xfrm>
          <a:prstGeom prst="rect">
            <a:avLst/>
          </a:prstGeom>
          <a:noFill/>
        </p:spPr>
        <p:txBody>
          <a:bodyPr wrap="square" rtlCol="0">
            <a:spAutoFit/>
          </a:bodyPr>
          <a:lstStyle/>
          <a:p>
            <a:endParaRPr lang="en-US" sz="900" dirty="0">
              <a:solidFill>
                <a:srgbClr val="007680"/>
              </a:solidFill>
            </a:endParaRPr>
          </a:p>
          <a:p>
            <a:r>
              <a:rPr lang="en-US" sz="900" dirty="0">
                <a:solidFill>
                  <a:srgbClr val="007680"/>
                </a:solidFill>
              </a:rPr>
              <a:t> </a:t>
            </a:r>
          </a:p>
          <a:p>
            <a:r>
              <a:rPr lang="en-US" sz="900" b="1" dirty="0" err="1">
                <a:solidFill>
                  <a:srgbClr val="007680"/>
                </a:solidFill>
              </a:rPr>
              <a:t>Oktatási</a:t>
            </a:r>
            <a:r>
              <a:rPr lang="en-US" sz="900" b="1" dirty="0">
                <a:solidFill>
                  <a:srgbClr val="007680"/>
                </a:solidFill>
              </a:rPr>
              <a:t> </a:t>
            </a:r>
            <a:r>
              <a:rPr lang="en-US" sz="900" b="1" dirty="0" err="1">
                <a:solidFill>
                  <a:srgbClr val="007680"/>
                </a:solidFill>
              </a:rPr>
              <a:t>Hivatal</a:t>
            </a:r>
            <a:r>
              <a:rPr lang="en-US" sz="1000" b="1" dirty="0">
                <a:solidFill>
                  <a:srgbClr val="007680"/>
                </a:solidFill>
              </a:rPr>
              <a:t> –</a:t>
            </a:r>
            <a:br>
              <a:rPr lang="en-US" sz="1000" b="1" dirty="0">
                <a:solidFill>
                  <a:srgbClr val="007680"/>
                </a:solidFill>
              </a:rPr>
            </a:br>
            <a:r>
              <a:rPr lang="en-US" sz="1000" b="1" dirty="0">
                <a:solidFill>
                  <a:srgbClr val="007680"/>
                </a:solidFill>
              </a:rPr>
              <a:t>Lead Developer &amp; Architect</a:t>
            </a:r>
            <a:endParaRPr lang="en-US" sz="900" dirty="0">
              <a:solidFill>
                <a:srgbClr val="007680"/>
              </a:solidFill>
            </a:endParaRPr>
          </a:p>
        </p:txBody>
      </p:sp>
      <p:pic>
        <p:nvPicPr>
          <p:cNvPr id="1030" name="Picture 6" descr="Címlap">
            <a:extLst>
              <a:ext uri="{FF2B5EF4-FFF2-40B4-BE49-F238E27FC236}">
                <a16:creationId xmlns:a16="http://schemas.microsoft.com/office/drawing/2014/main" id="{D46B5CE6-AADF-B8E0-A6A7-5C837B95CE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50609" y="2336113"/>
            <a:ext cx="1781760" cy="408661"/>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Címlap">
            <a:extLst>
              <a:ext uri="{FF2B5EF4-FFF2-40B4-BE49-F238E27FC236}">
                <a16:creationId xmlns:a16="http://schemas.microsoft.com/office/drawing/2014/main" id="{1F6385EA-06B8-F0C8-0AD4-AE9DA37A9E1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802" y="5075586"/>
            <a:ext cx="1556815" cy="3570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grás a főoldalra">
            <a:extLst>
              <a:ext uri="{FF2B5EF4-FFF2-40B4-BE49-F238E27FC236}">
                <a16:creationId xmlns:a16="http://schemas.microsoft.com/office/drawing/2014/main" id="{BCE2A6BB-BA87-5D5A-CFFE-A292C8153ED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26394" y="4458383"/>
            <a:ext cx="1439996" cy="5903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AB426510-2BBA-4F7B-5DF3-2AA1272E9B5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10824" y="3055850"/>
            <a:ext cx="602256" cy="25925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Képtalálat a következőre: „erste logo”">
            <a:extLst>
              <a:ext uri="{FF2B5EF4-FFF2-40B4-BE49-F238E27FC236}">
                <a16:creationId xmlns:a16="http://schemas.microsoft.com/office/drawing/2014/main" id="{49DD4504-C910-E8EF-F09D-645D9BEC512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745991" y="3290479"/>
            <a:ext cx="580403" cy="5486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Képtalálat a következőre: „magyar nemzeti bank”">
            <a:extLst>
              <a:ext uri="{FF2B5EF4-FFF2-40B4-BE49-F238E27FC236}">
                <a16:creationId xmlns:a16="http://schemas.microsoft.com/office/drawing/2014/main" id="{F952E3E8-2C74-F0E9-678D-8440049C03B8}"/>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70628" y="5394025"/>
            <a:ext cx="649954" cy="64995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35D02F28-FCA3-41C5-BA32-6C6C5F1FFE6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53234" y="3082869"/>
            <a:ext cx="552370" cy="38062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A1E7DA20-E52F-6F14-4203-63FFE5A0E11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91875" y="4764866"/>
            <a:ext cx="1342920" cy="398983"/>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Korona Közraktár">
            <a:extLst>
              <a:ext uri="{FF2B5EF4-FFF2-40B4-BE49-F238E27FC236}">
                <a16:creationId xmlns:a16="http://schemas.microsoft.com/office/drawing/2014/main" id="{53C97661-5067-48CC-0E23-83D1FC5F33D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35157" y="3403078"/>
            <a:ext cx="765973" cy="699629"/>
          </a:xfrm>
          <a:prstGeom prst="rect">
            <a:avLst/>
          </a:prstGeom>
          <a:noFill/>
          <a:extLst>
            <a:ext uri="{909E8E84-426E-40DD-AFC4-6F175D3DCCD1}">
              <a14:hiddenFill xmlns:a14="http://schemas.microsoft.com/office/drawing/2010/main">
                <a:solidFill>
                  <a:srgbClr val="FFFFFF"/>
                </a:solidFill>
              </a14:hiddenFill>
            </a:ext>
          </a:extLst>
        </p:spPr>
      </p:pic>
      <p:sp>
        <p:nvSpPr>
          <p:cNvPr id="83" name="Oval 82">
            <a:extLst>
              <a:ext uri="{FF2B5EF4-FFF2-40B4-BE49-F238E27FC236}">
                <a16:creationId xmlns:a16="http://schemas.microsoft.com/office/drawing/2014/main" id="{63C00B3A-16D5-9514-2D22-C362358E405D}"/>
              </a:ext>
            </a:extLst>
          </p:cNvPr>
          <p:cNvSpPr/>
          <p:nvPr/>
        </p:nvSpPr>
        <p:spPr bwMode="gray">
          <a:xfrm>
            <a:off x="7627011" y="4036517"/>
            <a:ext cx="160419" cy="160419"/>
          </a:xfrm>
          <a:prstGeom prst="ellipse">
            <a:avLst/>
          </a:prstGeom>
          <a:solidFill>
            <a:srgbClr val="85BB25"/>
          </a:solidFill>
          <a:ln w="19050" algn="ctr">
            <a:solidFill>
              <a:srgbClr val="85BB25"/>
            </a:solidFill>
            <a:miter lim="800000"/>
            <a:headEnd/>
            <a:tailEnd/>
          </a:ln>
        </p:spPr>
        <p:txBody>
          <a:bodyPr wrap="square" lIns="97996" tIns="97996" rIns="97996" bIns="97996" rtlCol="0" anchor="ctr"/>
          <a:lstStyle/>
          <a:p>
            <a:pPr algn="ctr" defTabSz="1007943">
              <a:lnSpc>
                <a:spcPct val="106000"/>
              </a:lnSpc>
            </a:pPr>
            <a:endParaRPr lang="en-US" sz="1764" b="1" dirty="0">
              <a:solidFill>
                <a:prstClr val="white"/>
              </a:solidFill>
              <a:latin typeface="Verdana"/>
            </a:endParaRPr>
          </a:p>
        </p:txBody>
      </p:sp>
      <p:cxnSp>
        <p:nvCxnSpPr>
          <p:cNvPr id="84" name="Straight Connector 83">
            <a:extLst>
              <a:ext uri="{FF2B5EF4-FFF2-40B4-BE49-F238E27FC236}">
                <a16:creationId xmlns:a16="http://schemas.microsoft.com/office/drawing/2014/main" id="{9945AD09-BDE3-F6C9-88B4-2B640AF6D151}"/>
              </a:ext>
            </a:extLst>
          </p:cNvPr>
          <p:cNvCxnSpPr>
            <a:cxnSpLocks/>
            <a:stCxn id="83" idx="0"/>
          </p:cNvCxnSpPr>
          <p:nvPr/>
        </p:nvCxnSpPr>
        <p:spPr>
          <a:xfrm flipH="1" flipV="1">
            <a:off x="7697636" y="3293022"/>
            <a:ext cx="9585" cy="743495"/>
          </a:xfrm>
          <a:prstGeom prst="line">
            <a:avLst/>
          </a:prstGeom>
          <a:ln w="19050">
            <a:solidFill>
              <a:srgbClr val="85BB25"/>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050842B7-0B0B-8874-3EEB-1028CBBF2820}"/>
              </a:ext>
            </a:extLst>
          </p:cNvPr>
          <p:cNvSpPr/>
          <p:nvPr/>
        </p:nvSpPr>
        <p:spPr bwMode="gray">
          <a:xfrm>
            <a:off x="4650495" y="4036517"/>
            <a:ext cx="160419" cy="160419"/>
          </a:xfrm>
          <a:prstGeom prst="ellipse">
            <a:avLst/>
          </a:prstGeom>
          <a:solidFill>
            <a:srgbClr val="85BB25"/>
          </a:solidFill>
          <a:ln w="19050" algn="ctr">
            <a:solidFill>
              <a:srgbClr val="85BB25"/>
            </a:solidFill>
            <a:miter lim="800000"/>
            <a:headEnd/>
            <a:tailEnd/>
          </a:ln>
        </p:spPr>
        <p:txBody>
          <a:bodyPr wrap="square" lIns="97996" tIns="97996" rIns="97996" bIns="97996" rtlCol="0" anchor="ctr"/>
          <a:lstStyle/>
          <a:p>
            <a:pPr algn="ctr" defTabSz="1007943">
              <a:lnSpc>
                <a:spcPct val="106000"/>
              </a:lnSpc>
            </a:pPr>
            <a:endParaRPr lang="en-US" sz="1764" b="1" dirty="0">
              <a:solidFill>
                <a:prstClr val="white"/>
              </a:solidFill>
              <a:latin typeface="Verdana"/>
            </a:endParaRPr>
          </a:p>
        </p:txBody>
      </p:sp>
      <p:cxnSp>
        <p:nvCxnSpPr>
          <p:cNvPr id="87" name="Straight Connector 86">
            <a:extLst>
              <a:ext uri="{FF2B5EF4-FFF2-40B4-BE49-F238E27FC236}">
                <a16:creationId xmlns:a16="http://schemas.microsoft.com/office/drawing/2014/main" id="{C0D10F00-3A33-E32F-37F2-36FBE8B5CBB7}"/>
              </a:ext>
            </a:extLst>
          </p:cNvPr>
          <p:cNvCxnSpPr>
            <a:endCxn id="86" idx="4"/>
          </p:cNvCxnSpPr>
          <p:nvPr/>
        </p:nvCxnSpPr>
        <p:spPr>
          <a:xfrm flipH="1" flipV="1">
            <a:off x="4730705" y="4196936"/>
            <a:ext cx="8212" cy="1041252"/>
          </a:xfrm>
          <a:prstGeom prst="line">
            <a:avLst/>
          </a:prstGeom>
          <a:ln w="19050">
            <a:solidFill>
              <a:srgbClr val="85BB25"/>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B2921080-818C-C0E9-EA68-C8CD43881784}"/>
              </a:ext>
            </a:extLst>
          </p:cNvPr>
          <p:cNvSpPr/>
          <p:nvPr/>
        </p:nvSpPr>
        <p:spPr bwMode="gray">
          <a:xfrm>
            <a:off x="4877030" y="4036517"/>
            <a:ext cx="160419" cy="160419"/>
          </a:xfrm>
          <a:prstGeom prst="ellipse">
            <a:avLst/>
          </a:prstGeom>
          <a:solidFill>
            <a:srgbClr val="85BB25"/>
          </a:solidFill>
          <a:ln w="19050" algn="ctr">
            <a:solidFill>
              <a:srgbClr val="85BB25"/>
            </a:solidFill>
            <a:miter lim="800000"/>
            <a:headEnd/>
            <a:tailEnd/>
          </a:ln>
        </p:spPr>
        <p:txBody>
          <a:bodyPr wrap="square" lIns="97996" tIns="97996" rIns="97996" bIns="97996" rtlCol="0" anchor="ctr"/>
          <a:lstStyle/>
          <a:p>
            <a:pPr algn="ctr" defTabSz="1007943">
              <a:lnSpc>
                <a:spcPct val="106000"/>
              </a:lnSpc>
            </a:pPr>
            <a:endParaRPr lang="en-US" sz="1764" b="1" dirty="0">
              <a:solidFill>
                <a:prstClr val="white"/>
              </a:solidFill>
              <a:latin typeface="Verdana"/>
            </a:endParaRPr>
          </a:p>
        </p:txBody>
      </p:sp>
      <p:cxnSp>
        <p:nvCxnSpPr>
          <p:cNvPr id="89" name="Straight Connector 88">
            <a:extLst>
              <a:ext uri="{FF2B5EF4-FFF2-40B4-BE49-F238E27FC236}">
                <a16:creationId xmlns:a16="http://schemas.microsoft.com/office/drawing/2014/main" id="{08702F0D-866D-69D3-2BA6-D8044725A9F2}"/>
              </a:ext>
            </a:extLst>
          </p:cNvPr>
          <p:cNvCxnSpPr>
            <a:cxnSpLocks/>
            <a:stCxn id="88" idx="0"/>
          </p:cNvCxnSpPr>
          <p:nvPr/>
        </p:nvCxnSpPr>
        <p:spPr>
          <a:xfrm flipV="1">
            <a:off x="4957240" y="3403078"/>
            <a:ext cx="0" cy="633439"/>
          </a:xfrm>
          <a:prstGeom prst="line">
            <a:avLst/>
          </a:prstGeom>
          <a:ln w="19050">
            <a:solidFill>
              <a:srgbClr val="85BB25"/>
            </a:solidFill>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09CF0849-49B2-CA8F-B348-1021DF08F51A}"/>
              </a:ext>
            </a:extLst>
          </p:cNvPr>
          <p:cNvSpPr/>
          <p:nvPr/>
        </p:nvSpPr>
        <p:spPr bwMode="gray">
          <a:xfrm>
            <a:off x="5799125" y="4036517"/>
            <a:ext cx="160419" cy="160419"/>
          </a:xfrm>
          <a:prstGeom prst="ellipse">
            <a:avLst/>
          </a:prstGeom>
          <a:solidFill>
            <a:srgbClr val="85BB25"/>
          </a:solidFill>
          <a:ln w="19050" algn="ctr">
            <a:solidFill>
              <a:srgbClr val="85BB25"/>
            </a:solidFill>
            <a:miter lim="800000"/>
            <a:headEnd/>
            <a:tailEnd/>
          </a:ln>
        </p:spPr>
        <p:txBody>
          <a:bodyPr wrap="square" lIns="97996" tIns="97996" rIns="97996" bIns="97996" rtlCol="0" anchor="ctr"/>
          <a:lstStyle/>
          <a:p>
            <a:pPr algn="ctr" defTabSz="1007943">
              <a:lnSpc>
                <a:spcPct val="106000"/>
              </a:lnSpc>
            </a:pPr>
            <a:endParaRPr lang="en-US" sz="1764" b="1" dirty="0">
              <a:solidFill>
                <a:prstClr val="white"/>
              </a:solidFill>
              <a:latin typeface="Verdana"/>
            </a:endParaRPr>
          </a:p>
        </p:txBody>
      </p:sp>
      <p:cxnSp>
        <p:nvCxnSpPr>
          <p:cNvPr id="92" name="Straight Connector 91">
            <a:extLst>
              <a:ext uri="{FF2B5EF4-FFF2-40B4-BE49-F238E27FC236}">
                <a16:creationId xmlns:a16="http://schemas.microsoft.com/office/drawing/2014/main" id="{4C130F8F-7BF3-59B4-5D5D-D8410251F81E}"/>
              </a:ext>
            </a:extLst>
          </p:cNvPr>
          <p:cNvCxnSpPr>
            <a:cxnSpLocks/>
            <a:stCxn id="91" idx="0"/>
          </p:cNvCxnSpPr>
          <p:nvPr/>
        </p:nvCxnSpPr>
        <p:spPr>
          <a:xfrm flipV="1">
            <a:off x="5879335" y="3083423"/>
            <a:ext cx="0" cy="953094"/>
          </a:xfrm>
          <a:prstGeom prst="line">
            <a:avLst/>
          </a:prstGeom>
          <a:ln w="19050">
            <a:solidFill>
              <a:srgbClr val="85BB25"/>
            </a:solidFill>
          </a:ln>
        </p:spPr>
        <p:style>
          <a:lnRef idx="1">
            <a:schemeClr val="accent1"/>
          </a:lnRef>
          <a:fillRef idx="0">
            <a:schemeClr val="accent1"/>
          </a:fillRef>
          <a:effectRef idx="0">
            <a:schemeClr val="accent1"/>
          </a:effectRef>
          <a:fontRef idx="minor">
            <a:schemeClr val="tx1"/>
          </a:fontRef>
        </p:style>
      </p:cxnSp>
      <p:pic>
        <p:nvPicPr>
          <p:cNvPr id="95" name="Picture 94" descr="Logo&#10;&#10;Description automatically generated">
            <a:extLst>
              <a:ext uri="{FF2B5EF4-FFF2-40B4-BE49-F238E27FC236}">
                <a16:creationId xmlns:a16="http://schemas.microsoft.com/office/drawing/2014/main" id="{BC5D1A71-3813-57DF-E140-494DC4907E1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459621" y="4276991"/>
            <a:ext cx="659693" cy="657481"/>
          </a:xfrm>
          <a:prstGeom prst="rect">
            <a:avLst/>
          </a:prstGeom>
        </p:spPr>
      </p:pic>
      <p:sp>
        <p:nvSpPr>
          <p:cNvPr id="127" name="AutoShape 32" descr="Bosch Logo and symbol, meaning, history, PNG, brand">
            <a:extLst>
              <a:ext uri="{FF2B5EF4-FFF2-40B4-BE49-F238E27FC236}">
                <a16:creationId xmlns:a16="http://schemas.microsoft.com/office/drawing/2014/main" id="{EE1B5F9B-9275-2ACF-DA7E-A3B5D6B623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AutoShape 38" descr="Bosch Logo">
            <a:extLst>
              <a:ext uri="{FF2B5EF4-FFF2-40B4-BE49-F238E27FC236}">
                <a16:creationId xmlns:a16="http://schemas.microsoft.com/office/drawing/2014/main" id="{25AFCFBD-C729-29B9-8A5E-494B6759D1C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33" name="Straight Connector 32">
            <a:extLst>
              <a:ext uri="{FF2B5EF4-FFF2-40B4-BE49-F238E27FC236}">
                <a16:creationId xmlns:a16="http://schemas.microsoft.com/office/drawing/2014/main" id="{4413D063-D622-5DA7-D204-143FF3819DCA}"/>
              </a:ext>
            </a:extLst>
          </p:cNvPr>
          <p:cNvCxnSpPr>
            <a:cxnSpLocks/>
          </p:cNvCxnSpPr>
          <p:nvPr/>
        </p:nvCxnSpPr>
        <p:spPr>
          <a:xfrm flipV="1">
            <a:off x="2314555" y="2791968"/>
            <a:ext cx="0" cy="1272379"/>
          </a:xfrm>
          <a:prstGeom prst="line">
            <a:avLst/>
          </a:prstGeom>
          <a:ln w="19050">
            <a:solidFill>
              <a:srgbClr val="85BB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8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7" name="Objec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761D27B6-9B2E-4D1A-BF47-8AC6DD76C3EB}"/>
              </a:ext>
            </a:extLst>
          </p:cNvPr>
          <p:cNvSpPr>
            <a:spLocks noGrp="1"/>
          </p:cNvSpPr>
          <p:nvPr>
            <p:ph type="sldNum" sz="quarter" idx="4"/>
          </p:nvPr>
        </p:nvSpPr>
        <p:spPr/>
        <p:txBody>
          <a:bodyPr/>
          <a:lstStyle/>
          <a:p>
            <a:fld id="{CCD5CD14-97C8-419D-821F-4609A41C51D9}" type="slidenum">
              <a:rPr lang="en-US" smtClean="0"/>
              <a:pPr/>
              <a:t>3</a:t>
            </a:fld>
            <a:endParaRPr lang="en-US"/>
          </a:p>
        </p:txBody>
      </p:sp>
      <p:sp>
        <p:nvSpPr>
          <p:cNvPr id="6" name="Rectangle 5">
            <a:extLst>
              <a:ext uri="{FF2B5EF4-FFF2-40B4-BE49-F238E27FC236}">
                <a16:creationId xmlns:a16="http://schemas.microsoft.com/office/drawing/2014/main" id="{0EB80FF4-E741-4C56-A60B-9E454C2C2C34}"/>
              </a:ext>
            </a:extLst>
          </p:cNvPr>
          <p:cNvSpPr/>
          <p:nvPr/>
        </p:nvSpPr>
        <p:spPr>
          <a:xfrm>
            <a:off x="0" y="-1"/>
            <a:ext cx="12186931" cy="826855"/>
          </a:xfrm>
          <a:prstGeom prst="rect">
            <a:avLst/>
          </a:prstGeom>
          <a:solidFill>
            <a:srgbClr val="004F59"/>
          </a:solidFill>
          <a:ln>
            <a:solidFill>
              <a:srgbClr val="0076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IT a</a:t>
            </a:r>
            <a:r>
              <a:rPr lang="en-US" b="1">
                <a:latin typeface="+mn-lt"/>
              </a:rPr>
              <a:t>rchitect?</a:t>
            </a:r>
            <a:br>
              <a:rPr lang="en-US">
                <a:latin typeface="+mn-lt"/>
              </a:rPr>
            </a:br>
            <a:r>
              <a:rPr lang="en-US"/>
              <a:t>„</a:t>
            </a:r>
            <a:r>
              <a:rPr lang="en-US">
                <a:latin typeface="+mn-lt"/>
              </a:rPr>
              <a:t>Long way to the top if you wanna rock and roll</a:t>
            </a:r>
            <a:r>
              <a:rPr lang="en-US"/>
              <a:t>”</a:t>
            </a:r>
          </a:p>
        </p:txBody>
      </p:sp>
      <p:sp>
        <p:nvSpPr>
          <p:cNvPr id="4" name="Freeform 370">
            <a:extLst>
              <a:ext uri="{FF2B5EF4-FFF2-40B4-BE49-F238E27FC236}">
                <a16:creationId xmlns:a16="http://schemas.microsoft.com/office/drawing/2014/main" id="{A3F3029B-62A1-825C-DAED-B9D8E16CB426}"/>
              </a:ext>
            </a:extLst>
          </p:cNvPr>
          <p:cNvSpPr>
            <a:spLocks noChangeAspect="1" noEditPoints="1"/>
          </p:cNvSpPr>
          <p:nvPr/>
        </p:nvSpPr>
        <p:spPr bwMode="auto">
          <a:xfrm>
            <a:off x="5431449" y="1359909"/>
            <a:ext cx="1522817" cy="1522817"/>
          </a:xfrm>
          <a:custGeom>
            <a:avLst/>
            <a:gdLst>
              <a:gd name="T0" fmla="*/ 371 w 512"/>
              <a:gd name="T1" fmla="*/ 202 h 512"/>
              <a:gd name="T2" fmla="*/ 309 w 512"/>
              <a:gd name="T3" fmla="*/ 202 h 512"/>
              <a:gd name="T4" fmla="*/ 309 w 512"/>
              <a:gd name="T5" fmla="*/ 140 h 512"/>
              <a:gd name="T6" fmla="*/ 371 w 512"/>
              <a:gd name="T7" fmla="*/ 202 h 512"/>
              <a:gd name="T8" fmla="*/ 245 w 512"/>
              <a:gd name="T9" fmla="*/ 256 h 512"/>
              <a:gd name="T10" fmla="*/ 245 w 512"/>
              <a:gd name="T11" fmla="*/ 150 h 512"/>
              <a:gd name="T12" fmla="*/ 149 w 512"/>
              <a:gd name="T13" fmla="*/ 256 h 512"/>
              <a:gd name="T14" fmla="*/ 256 w 512"/>
              <a:gd name="T15" fmla="*/ 362 h 512"/>
              <a:gd name="T16" fmla="*/ 362 w 512"/>
              <a:gd name="T17" fmla="*/ 266 h 512"/>
              <a:gd name="T18" fmla="*/ 256 w 512"/>
              <a:gd name="T19" fmla="*/ 266 h 512"/>
              <a:gd name="T20" fmla="*/ 245 w 512"/>
              <a:gd name="T21" fmla="*/ 256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384 w 512"/>
              <a:gd name="T33" fmla="*/ 256 h 512"/>
              <a:gd name="T34" fmla="*/ 373 w 512"/>
              <a:gd name="T35" fmla="*/ 245 h 512"/>
              <a:gd name="T36" fmla="*/ 266 w 512"/>
              <a:gd name="T37" fmla="*/ 245 h 512"/>
              <a:gd name="T38" fmla="*/ 266 w 512"/>
              <a:gd name="T39" fmla="*/ 138 h 512"/>
              <a:gd name="T40" fmla="*/ 256 w 512"/>
              <a:gd name="T41" fmla="*/ 128 h 512"/>
              <a:gd name="T42" fmla="*/ 128 w 512"/>
              <a:gd name="T43" fmla="*/ 256 h 512"/>
              <a:gd name="T44" fmla="*/ 256 w 512"/>
              <a:gd name="T45" fmla="*/ 384 h 512"/>
              <a:gd name="T46" fmla="*/ 384 w 512"/>
              <a:gd name="T47" fmla="*/ 256 h 512"/>
              <a:gd name="T48" fmla="*/ 397 w 512"/>
              <a:gd name="T49" fmla="*/ 210 h 512"/>
              <a:gd name="T50" fmla="*/ 302 w 512"/>
              <a:gd name="T51" fmla="*/ 115 h 512"/>
              <a:gd name="T52" fmla="*/ 292 w 512"/>
              <a:gd name="T53" fmla="*/ 116 h 512"/>
              <a:gd name="T54" fmla="*/ 288 w 512"/>
              <a:gd name="T55" fmla="*/ 125 h 512"/>
              <a:gd name="T56" fmla="*/ 288 w 512"/>
              <a:gd name="T57" fmla="*/ 213 h 512"/>
              <a:gd name="T58" fmla="*/ 298 w 512"/>
              <a:gd name="T59" fmla="*/ 224 h 512"/>
              <a:gd name="T60" fmla="*/ 386 w 512"/>
              <a:gd name="T61" fmla="*/ 224 h 512"/>
              <a:gd name="T62" fmla="*/ 395 w 512"/>
              <a:gd name="T63" fmla="*/ 219 h 512"/>
              <a:gd name="T64" fmla="*/ 397 w 512"/>
              <a:gd name="T65" fmla="*/ 21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371" y="202"/>
                </a:moveTo>
                <a:cubicBezTo>
                  <a:pt x="309" y="202"/>
                  <a:pt x="309" y="202"/>
                  <a:pt x="309" y="202"/>
                </a:cubicBezTo>
                <a:cubicBezTo>
                  <a:pt x="309" y="140"/>
                  <a:pt x="309" y="140"/>
                  <a:pt x="309" y="140"/>
                </a:cubicBezTo>
                <a:cubicBezTo>
                  <a:pt x="336" y="153"/>
                  <a:pt x="358" y="175"/>
                  <a:pt x="371" y="202"/>
                </a:cubicBezTo>
                <a:close/>
                <a:moveTo>
                  <a:pt x="245" y="256"/>
                </a:moveTo>
                <a:cubicBezTo>
                  <a:pt x="245" y="150"/>
                  <a:pt x="245" y="150"/>
                  <a:pt x="245" y="150"/>
                </a:cubicBezTo>
                <a:cubicBezTo>
                  <a:pt x="191" y="155"/>
                  <a:pt x="149" y="200"/>
                  <a:pt x="149" y="256"/>
                </a:cubicBezTo>
                <a:cubicBezTo>
                  <a:pt x="149" y="314"/>
                  <a:pt x="197" y="362"/>
                  <a:pt x="256" y="362"/>
                </a:cubicBezTo>
                <a:cubicBezTo>
                  <a:pt x="311" y="362"/>
                  <a:pt x="356" y="320"/>
                  <a:pt x="362" y="266"/>
                </a:cubicBezTo>
                <a:cubicBezTo>
                  <a:pt x="256" y="266"/>
                  <a:pt x="256" y="266"/>
                  <a:pt x="256" y="266"/>
                </a:cubicBezTo>
                <a:cubicBezTo>
                  <a:pt x="250" y="266"/>
                  <a:pt x="245" y="262"/>
                  <a:pt x="245" y="256"/>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84" y="256"/>
                </a:moveTo>
                <a:cubicBezTo>
                  <a:pt x="384" y="250"/>
                  <a:pt x="379" y="245"/>
                  <a:pt x="373" y="245"/>
                </a:cubicBezTo>
                <a:cubicBezTo>
                  <a:pt x="266" y="245"/>
                  <a:pt x="266" y="245"/>
                  <a:pt x="266" y="245"/>
                </a:cubicBezTo>
                <a:cubicBezTo>
                  <a:pt x="266" y="138"/>
                  <a:pt x="266" y="138"/>
                  <a:pt x="266" y="138"/>
                </a:cubicBezTo>
                <a:cubicBezTo>
                  <a:pt x="266" y="132"/>
                  <a:pt x="262" y="128"/>
                  <a:pt x="256" y="128"/>
                </a:cubicBezTo>
                <a:cubicBezTo>
                  <a:pt x="185" y="128"/>
                  <a:pt x="128" y="185"/>
                  <a:pt x="128" y="256"/>
                </a:cubicBezTo>
                <a:cubicBezTo>
                  <a:pt x="128" y="326"/>
                  <a:pt x="185" y="384"/>
                  <a:pt x="256" y="384"/>
                </a:cubicBezTo>
                <a:cubicBezTo>
                  <a:pt x="326" y="384"/>
                  <a:pt x="384" y="326"/>
                  <a:pt x="384" y="256"/>
                </a:cubicBezTo>
                <a:close/>
                <a:moveTo>
                  <a:pt x="397" y="210"/>
                </a:moveTo>
                <a:cubicBezTo>
                  <a:pt x="382" y="165"/>
                  <a:pt x="347" y="129"/>
                  <a:pt x="302" y="115"/>
                </a:cubicBezTo>
                <a:cubicBezTo>
                  <a:pt x="298" y="114"/>
                  <a:pt x="295" y="114"/>
                  <a:pt x="292" y="116"/>
                </a:cubicBezTo>
                <a:cubicBezTo>
                  <a:pt x="289" y="118"/>
                  <a:pt x="288" y="122"/>
                  <a:pt x="288" y="125"/>
                </a:cubicBezTo>
                <a:cubicBezTo>
                  <a:pt x="288" y="213"/>
                  <a:pt x="288" y="213"/>
                  <a:pt x="288" y="213"/>
                </a:cubicBezTo>
                <a:cubicBezTo>
                  <a:pt x="288" y="219"/>
                  <a:pt x="292" y="224"/>
                  <a:pt x="298" y="224"/>
                </a:cubicBezTo>
                <a:cubicBezTo>
                  <a:pt x="386" y="224"/>
                  <a:pt x="386" y="224"/>
                  <a:pt x="386" y="224"/>
                </a:cubicBezTo>
                <a:cubicBezTo>
                  <a:pt x="390" y="224"/>
                  <a:pt x="393" y="222"/>
                  <a:pt x="395" y="219"/>
                </a:cubicBezTo>
                <a:cubicBezTo>
                  <a:pt x="397" y="217"/>
                  <a:pt x="398" y="213"/>
                  <a:pt x="397" y="21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100"/>
          </a:p>
        </p:txBody>
      </p:sp>
      <p:sp>
        <p:nvSpPr>
          <p:cNvPr id="8" name="Freeform 371">
            <a:extLst>
              <a:ext uri="{FF2B5EF4-FFF2-40B4-BE49-F238E27FC236}">
                <a16:creationId xmlns:a16="http://schemas.microsoft.com/office/drawing/2014/main" id="{64438AAC-3EC4-8328-FD84-D4E5D9A29B29}"/>
              </a:ext>
            </a:extLst>
          </p:cNvPr>
          <p:cNvSpPr>
            <a:spLocks noChangeAspect="1" noEditPoints="1"/>
          </p:cNvSpPr>
          <p:nvPr/>
        </p:nvSpPr>
        <p:spPr bwMode="auto">
          <a:xfrm>
            <a:off x="3878521" y="4597845"/>
            <a:ext cx="963190" cy="966022"/>
          </a:xfrm>
          <a:custGeom>
            <a:avLst/>
            <a:gdLst>
              <a:gd name="T0" fmla="*/ 387 w 512"/>
              <a:gd name="T1" fmla="*/ 211 h 512"/>
              <a:gd name="T2" fmla="*/ 330 w 512"/>
              <a:gd name="T3" fmla="*/ 250 h 512"/>
              <a:gd name="T4" fmla="*/ 387 w 512"/>
              <a:gd name="T5" fmla="*/ 289 h 512"/>
              <a:gd name="T6" fmla="*/ 304 w 512"/>
              <a:gd name="T7" fmla="*/ 315 h 512"/>
              <a:gd name="T8" fmla="*/ 288 w 512"/>
              <a:gd name="T9" fmla="*/ 324 h 512"/>
              <a:gd name="T10" fmla="*/ 224 w 512"/>
              <a:gd name="T11" fmla="*/ 384 h 512"/>
              <a:gd name="T12" fmla="*/ 218 w 512"/>
              <a:gd name="T13" fmla="*/ 315 h 512"/>
              <a:gd name="T14" fmla="*/ 156 w 512"/>
              <a:gd name="T15" fmla="*/ 345 h 512"/>
              <a:gd name="T16" fmla="*/ 176 w 512"/>
              <a:gd name="T17" fmla="*/ 260 h 512"/>
              <a:gd name="T18" fmla="*/ 176 w 512"/>
              <a:gd name="T19" fmla="*/ 241 h 512"/>
              <a:gd name="T20" fmla="*/ 156 w 512"/>
              <a:gd name="T21" fmla="*/ 156 h 512"/>
              <a:gd name="T22" fmla="*/ 218 w 512"/>
              <a:gd name="T23" fmla="*/ 186 h 512"/>
              <a:gd name="T24" fmla="*/ 224 w 512"/>
              <a:gd name="T25" fmla="*/ 117 h 512"/>
              <a:gd name="T26" fmla="*/ 288 w 512"/>
              <a:gd name="T27" fmla="*/ 176 h 512"/>
              <a:gd name="T28" fmla="*/ 304 w 512"/>
              <a:gd name="T29" fmla="*/ 186 h 512"/>
              <a:gd name="T30" fmla="*/ 512 w 512"/>
              <a:gd name="T31" fmla="*/ 256 h 512"/>
              <a:gd name="T32" fmla="*/ 0 w 512"/>
              <a:gd name="T33" fmla="*/ 256 h 512"/>
              <a:gd name="T34" fmla="*/ 512 w 512"/>
              <a:gd name="T35" fmla="*/ 256 h 512"/>
              <a:gd name="T36" fmla="*/ 407 w 512"/>
              <a:gd name="T37" fmla="*/ 225 h 512"/>
              <a:gd name="T38" fmla="*/ 411 w 512"/>
              <a:gd name="T39" fmla="*/ 210 h 512"/>
              <a:gd name="T40" fmla="*/ 354 w 512"/>
              <a:gd name="T41" fmla="*/ 132 h 512"/>
              <a:gd name="T42" fmla="*/ 309 w 512"/>
              <a:gd name="T43" fmla="*/ 106 h 512"/>
              <a:gd name="T44" fmla="*/ 213 w 512"/>
              <a:gd name="T45" fmla="*/ 96 h 512"/>
              <a:gd name="T46" fmla="*/ 202 w 512"/>
              <a:gd name="T47" fmla="*/ 158 h 512"/>
              <a:gd name="T48" fmla="*/ 143 w 512"/>
              <a:gd name="T49" fmla="*/ 136 h 512"/>
              <a:gd name="T50" fmla="*/ 99 w 512"/>
              <a:gd name="T51" fmla="*/ 218 h 512"/>
              <a:gd name="T52" fmla="*/ 149 w 512"/>
              <a:gd name="T53" fmla="*/ 250 h 512"/>
              <a:gd name="T54" fmla="*/ 99 w 512"/>
              <a:gd name="T55" fmla="*/ 283 h 512"/>
              <a:gd name="T56" fmla="*/ 143 w 512"/>
              <a:gd name="T57" fmla="*/ 365 h 512"/>
              <a:gd name="T58" fmla="*/ 202 w 512"/>
              <a:gd name="T59" fmla="*/ 343 h 512"/>
              <a:gd name="T60" fmla="*/ 213 w 512"/>
              <a:gd name="T61" fmla="*/ 405 h 512"/>
              <a:gd name="T62" fmla="*/ 309 w 512"/>
              <a:gd name="T63" fmla="*/ 394 h 512"/>
              <a:gd name="T64" fmla="*/ 354 w 512"/>
              <a:gd name="T65" fmla="*/ 369 h 512"/>
              <a:gd name="T66" fmla="*/ 411 w 512"/>
              <a:gd name="T67" fmla="*/ 291 h 512"/>
              <a:gd name="T68" fmla="*/ 407 w 512"/>
              <a:gd name="T69" fmla="*/ 27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355" y="156"/>
                </a:moveTo>
                <a:cubicBezTo>
                  <a:pt x="387" y="211"/>
                  <a:pt x="387" y="211"/>
                  <a:pt x="387" y="211"/>
                </a:cubicBezTo>
                <a:cubicBezTo>
                  <a:pt x="336" y="241"/>
                  <a:pt x="336" y="241"/>
                  <a:pt x="336" y="241"/>
                </a:cubicBezTo>
                <a:cubicBezTo>
                  <a:pt x="332" y="243"/>
                  <a:pt x="330" y="247"/>
                  <a:pt x="330" y="250"/>
                </a:cubicBezTo>
                <a:cubicBezTo>
                  <a:pt x="330" y="254"/>
                  <a:pt x="332" y="258"/>
                  <a:pt x="336" y="260"/>
                </a:cubicBezTo>
                <a:cubicBezTo>
                  <a:pt x="387" y="289"/>
                  <a:pt x="387" y="289"/>
                  <a:pt x="387" y="289"/>
                </a:cubicBezTo>
                <a:cubicBezTo>
                  <a:pt x="355" y="345"/>
                  <a:pt x="355" y="345"/>
                  <a:pt x="355" y="345"/>
                </a:cubicBezTo>
                <a:cubicBezTo>
                  <a:pt x="304" y="315"/>
                  <a:pt x="304" y="315"/>
                  <a:pt x="304" y="315"/>
                </a:cubicBezTo>
                <a:cubicBezTo>
                  <a:pt x="300" y="313"/>
                  <a:pt x="296" y="313"/>
                  <a:pt x="293" y="315"/>
                </a:cubicBezTo>
                <a:cubicBezTo>
                  <a:pt x="290" y="317"/>
                  <a:pt x="288" y="320"/>
                  <a:pt x="288" y="324"/>
                </a:cubicBezTo>
                <a:cubicBezTo>
                  <a:pt x="288" y="384"/>
                  <a:pt x="288" y="384"/>
                  <a:pt x="288" y="384"/>
                </a:cubicBezTo>
                <a:cubicBezTo>
                  <a:pt x="224" y="384"/>
                  <a:pt x="224" y="384"/>
                  <a:pt x="224" y="384"/>
                </a:cubicBezTo>
                <a:cubicBezTo>
                  <a:pt x="224" y="324"/>
                  <a:pt x="224" y="324"/>
                  <a:pt x="224" y="324"/>
                </a:cubicBezTo>
                <a:cubicBezTo>
                  <a:pt x="224" y="320"/>
                  <a:pt x="222" y="317"/>
                  <a:pt x="218" y="315"/>
                </a:cubicBezTo>
                <a:cubicBezTo>
                  <a:pt x="215" y="313"/>
                  <a:pt x="211" y="313"/>
                  <a:pt x="208" y="315"/>
                </a:cubicBezTo>
                <a:cubicBezTo>
                  <a:pt x="156" y="345"/>
                  <a:pt x="156" y="345"/>
                  <a:pt x="156" y="345"/>
                </a:cubicBezTo>
                <a:cubicBezTo>
                  <a:pt x="124" y="289"/>
                  <a:pt x="124" y="289"/>
                  <a:pt x="124" y="289"/>
                </a:cubicBezTo>
                <a:cubicBezTo>
                  <a:pt x="176" y="260"/>
                  <a:pt x="176" y="260"/>
                  <a:pt x="176" y="260"/>
                </a:cubicBezTo>
                <a:cubicBezTo>
                  <a:pt x="179" y="258"/>
                  <a:pt x="181" y="254"/>
                  <a:pt x="181" y="250"/>
                </a:cubicBezTo>
                <a:cubicBezTo>
                  <a:pt x="181" y="247"/>
                  <a:pt x="179" y="243"/>
                  <a:pt x="176" y="241"/>
                </a:cubicBezTo>
                <a:cubicBezTo>
                  <a:pt x="124" y="211"/>
                  <a:pt x="124" y="211"/>
                  <a:pt x="124" y="211"/>
                </a:cubicBezTo>
                <a:cubicBezTo>
                  <a:pt x="156" y="156"/>
                  <a:pt x="156" y="156"/>
                  <a:pt x="156" y="156"/>
                </a:cubicBezTo>
                <a:cubicBezTo>
                  <a:pt x="208" y="186"/>
                  <a:pt x="208" y="186"/>
                  <a:pt x="208" y="186"/>
                </a:cubicBezTo>
                <a:cubicBezTo>
                  <a:pt x="211" y="188"/>
                  <a:pt x="215" y="188"/>
                  <a:pt x="218" y="186"/>
                </a:cubicBezTo>
                <a:cubicBezTo>
                  <a:pt x="222" y="184"/>
                  <a:pt x="224" y="180"/>
                  <a:pt x="224" y="176"/>
                </a:cubicBezTo>
                <a:cubicBezTo>
                  <a:pt x="224" y="117"/>
                  <a:pt x="224" y="117"/>
                  <a:pt x="224" y="117"/>
                </a:cubicBezTo>
                <a:cubicBezTo>
                  <a:pt x="288" y="117"/>
                  <a:pt x="288" y="117"/>
                  <a:pt x="288" y="117"/>
                </a:cubicBezTo>
                <a:cubicBezTo>
                  <a:pt x="288" y="176"/>
                  <a:pt x="288" y="176"/>
                  <a:pt x="288" y="176"/>
                </a:cubicBezTo>
                <a:cubicBezTo>
                  <a:pt x="288" y="180"/>
                  <a:pt x="290" y="184"/>
                  <a:pt x="293" y="186"/>
                </a:cubicBezTo>
                <a:cubicBezTo>
                  <a:pt x="296" y="188"/>
                  <a:pt x="300" y="188"/>
                  <a:pt x="304" y="186"/>
                </a:cubicBezTo>
                <a:lnTo>
                  <a:pt x="355" y="156"/>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62" y="250"/>
                </a:moveTo>
                <a:cubicBezTo>
                  <a:pt x="407" y="225"/>
                  <a:pt x="407" y="225"/>
                  <a:pt x="407" y="225"/>
                </a:cubicBezTo>
                <a:cubicBezTo>
                  <a:pt x="409" y="223"/>
                  <a:pt x="411" y="221"/>
                  <a:pt x="412" y="218"/>
                </a:cubicBezTo>
                <a:cubicBezTo>
                  <a:pt x="413" y="215"/>
                  <a:pt x="412" y="212"/>
                  <a:pt x="411" y="210"/>
                </a:cubicBezTo>
                <a:cubicBezTo>
                  <a:pt x="368" y="136"/>
                  <a:pt x="368" y="136"/>
                  <a:pt x="368" y="136"/>
                </a:cubicBezTo>
                <a:cubicBezTo>
                  <a:pt x="365" y="131"/>
                  <a:pt x="359" y="129"/>
                  <a:pt x="354" y="132"/>
                </a:cubicBezTo>
                <a:cubicBezTo>
                  <a:pt x="309" y="158"/>
                  <a:pt x="309" y="158"/>
                  <a:pt x="309" y="158"/>
                </a:cubicBezTo>
                <a:cubicBezTo>
                  <a:pt x="309" y="106"/>
                  <a:pt x="309" y="106"/>
                  <a:pt x="309" y="106"/>
                </a:cubicBezTo>
                <a:cubicBezTo>
                  <a:pt x="309" y="100"/>
                  <a:pt x="304" y="96"/>
                  <a:pt x="298" y="96"/>
                </a:cubicBezTo>
                <a:cubicBezTo>
                  <a:pt x="213" y="96"/>
                  <a:pt x="213" y="96"/>
                  <a:pt x="213" y="96"/>
                </a:cubicBezTo>
                <a:cubicBezTo>
                  <a:pt x="207" y="96"/>
                  <a:pt x="202" y="100"/>
                  <a:pt x="202" y="106"/>
                </a:cubicBezTo>
                <a:cubicBezTo>
                  <a:pt x="202" y="158"/>
                  <a:pt x="202" y="158"/>
                  <a:pt x="202" y="158"/>
                </a:cubicBezTo>
                <a:cubicBezTo>
                  <a:pt x="158" y="132"/>
                  <a:pt x="158" y="132"/>
                  <a:pt x="158" y="132"/>
                </a:cubicBezTo>
                <a:cubicBezTo>
                  <a:pt x="153" y="129"/>
                  <a:pt x="146" y="131"/>
                  <a:pt x="143" y="136"/>
                </a:cubicBezTo>
                <a:cubicBezTo>
                  <a:pt x="100" y="210"/>
                  <a:pt x="100" y="210"/>
                  <a:pt x="100" y="210"/>
                </a:cubicBezTo>
                <a:cubicBezTo>
                  <a:pt x="99" y="212"/>
                  <a:pt x="99" y="215"/>
                  <a:pt x="99" y="218"/>
                </a:cubicBezTo>
                <a:cubicBezTo>
                  <a:pt x="100" y="221"/>
                  <a:pt x="102" y="223"/>
                  <a:pt x="104" y="225"/>
                </a:cubicBezTo>
                <a:cubicBezTo>
                  <a:pt x="149" y="250"/>
                  <a:pt x="149" y="250"/>
                  <a:pt x="149" y="250"/>
                </a:cubicBezTo>
                <a:cubicBezTo>
                  <a:pt x="104" y="276"/>
                  <a:pt x="104" y="276"/>
                  <a:pt x="104" y="276"/>
                </a:cubicBezTo>
                <a:cubicBezTo>
                  <a:pt x="102" y="278"/>
                  <a:pt x="100" y="280"/>
                  <a:pt x="99" y="283"/>
                </a:cubicBezTo>
                <a:cubicBezTo>
                  <a:pt x="99" y="285"/>
                  <a:pt x="99" y="288"/>
                  <a:pt x="100" y="291"/>
                </a:cubicBezTo>
                <a:cubicBezTo>
                  <a:pt x="143" y="365"/>
                  <a:pt x="143" y="365"/>
                  <a:pt x="143" y="365"/>
                </a:cubicBezTo>
                <a:cubicBezTo>
                  <a:pt x="146" y="370"/>
                  <a:pt x="153" y="371"/>
                  <a:pt x="158" y="369"/>
                </a:cubicBezTo>
                <a:cubicBezTo>
                  <a:pt x="202" y="343"/>
                  <a:pt x="202" y="343"/>
                  <a:pt x="202" y="343"/>
                </a:cubicBezTo>
                <a:cubicBezTo>
                  <a:pt x="202" y="394"/>
                  <a:pt x="202" y="394"/>
                  <a:pt x="202" y="394"/>
                </a:cubicBezTo>
                <a:cubicBezTo>
                  <a:pt x="202" y="400"/>
                  <a:pt x="207" y="405"/>
                  <a:pt x="213" y="405"/>
                </a:cubicBezTo>
                <a:cubicBezTo>
                  <a:pt x="298" y="405"/>
                  <a:pt x="298" y="405"/>
                  <a:pt x="298" y="405"/>
                </a:cubicBezTo>
                <a:cubicBezTo>
                  <a:pt x="304" y="405"/>
                  <a:pt x="309" y="400"/>
                  <a:pt x="309" y="394"/>
                </a:cubicBezTo>
                <a:cubicBezTo>
                  <a:pt x="309" y="343"/>
                  <a:pt x="309" y="343"/>
                  <a:pt x="309" y="343"/>
                </a:cubicBezTo>
                <a:cubicBezTo>
                  <a:pt x="354" y="369"/>
                  <a:pt x="354" y="369"/>
                  <a:pt x="354" y="369"/>
                </a:cubicBezTo>
                <a:cubicBezTo>
                  <a:pt x="359" y="371"/>
                  <a:pt x="365" y="370"/>
                  <a:pt x="368" y="365"/>
                </a:cubicBezTo>
                <a:cubicBezTo>
                  <a:pt x="411" y="291"/>
                  <a:pt x="411" y="291"/>
                  <a:pt x="411" y="291"/>
                </a:cubicBezTo>
                <a:cubicBezTo>
                  <a:pt x="412" y="288"/>
                  <a:pt x="413" y="285"/>
                  <a:pt x="412" y="283"/>
                </a:cubicBezTo>
                <a:cubicBezTo>
                  <a:pt x="411" y="280"/>
                  <a:pt x="409" y="278"/>
                  <a:pt x="407" y="276"/>
                </a:cubicBezTo>
                <a:lnTo>
                  <a:pt x="362" y="25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100"/>
          </a:p>
        </p:txBody>
      </p:sp>
      <p:sp>
        <p:nvSpPr>
          <p:cNvPr id="21" name="Freeform 402">
            <a:extLst>
              <a:ext uri="{FF2B5EF4-FFF2-40B4-BE49-F238E27FC236}">
                <a16:creationId xmlns:a16="http://schemas.microsoft.com/office/drawing/2014/main" id="{38665E85-0EBD-B104-D0A4-B3DC8AD2CDE3}"/>
              </a:ext>
            </a:extLst>
          </p:cNvPr>
          <p:cNvSpPr>
            <a:spLocks noChangeAspect="1" noEditPoints="1"/>
          </p:cNvSpPr>
          <p:nvPr/>
        </p:nvSpPr>
        <p:spPr bwMode="auto">
          <a:xfrm>
            <a:off x="5457983" y="4938025"/>
            <a:ext cx="1416411" cy="1416411"/>
          </a:xfrm>
          <a:custGeom>
            <a:avLst/>
            <a:gdLst>
              <a:gd name="T0" fmla="*/ 221 w 512"/>
              <a:gd name="T1" fmla="*/ 362 h 512"/>
              <a:gd name="T2" fmla="*/ 280 w 512"/>
              <a:gd name="T3" fmla="*/ 362 h 512"/>
              <a:gd name="T4" fmla="*/ 254 w 512"/>
              <a:gd name="T5" fmla="*/ 388 h 512"/>
              <a:gd name="T6" fmla="*/ 224 w 512"/>
              <a:gd name="T7" fmla="*/ 388 h 512"/>
              <a:gd name="T8" fmla="*/ 218 w 512"/>
              <a:gd name="T9" fmla="*/ 373 h 512"/>
              <a:gd name="T10" fmla="*/ 221 w 512"/>
              <a:gd name="T11" fmla="*/ 362 h 512"/>
              <a:gd name="T12" fmla="*/ 199 w 512"/>
              <a:gd name="T13" fmla="*/ 181 h 512"/>
              <a:gd name="T14" fmla="*/ 260 w 512"/>
              <a:gd name="T15" fmla="*/ 181 h 512"/>
              <a:gd name="T16" fmla="*/ 282 w 512"/>
              <a:gd name="T17" fmla="*/ 159 h 512"/>
              <a:gd name="T18" fmla="*/ 251 w 512"/>
              <a:gd name="T19" fmla="*/ 129 h 512"/>
              <a:gd name="T20" fmla="*/ 199 w 512"/>
              <a:gd name="T21" fmla="*/ 181 h 512"/>
              <a:gd name="T22" fmla="*/ 123 w 512"/>
              <a:gd name="T23" fmla="*/ 257 h 512"/>
              <a:gd name="T24" fmla="*/ 117 w 512"/>
              <a:gd name="T25" fmla="*/ 272 h 512"/>
              <a:gd name="T26" fmla="*/ 123 w 512"/>
              <a:gd name="T27" fmla="*/ 287 h 512"/>
              <a:gd name="T28" fmla="*/ 153 w 512"/>
              <a:gd name="T29" fmla="*/ 287 h 512"/>
              <a:gd name="T30" fmla="*/ 238 w 512"/>
              <a:gd name="T31" fmla="*/ 202 h 512"/>
              <a:gd name="T32" fmla="*/ 178 w 512"/>
              <a:gd name="T33" fmla="*/ 202 h 512"/>
              <a:gd name="T34" fmla="*/ 123 w 512"/>
              <a:gd name="T35" fmla="*/ 257 h 512"/>
              <a:gd name="T36" fmla="*/ 241 w 512"/>
              <a:gd name="T37" fmla="*/ 341 h 512"/>
              <a:gd name="T38" fmla="*/ 301 w 512"/>
              <a:gd name="T39" fmla="*/ 341 h 512"/>
              <a:gd name="T40" fmla="*/ 382 w 512"/>
              <a:gd name="T41" fmla="*/ 260 h 512"/>
              <a:gd name="T42" fmla="*/ 352 w 512"/>
              <a:gd name="T43" fmla="*/ 230 h 512"/>
              <a:gd name="T44" fmla="*/ 241 w 512"/>
              <a:gd name="T45" fmla="*/ 341 h 512"/>
              <a:gd name="T46" fmla="*/ 512 w 512"/>
              <a:gd name="T47" fmla="*/ 256 h 512"/>
              <a:gd name="T48" fmla="*/ 256 w 512"/>
              <a:gd name="T49" fmla="*/ 512 h 512"/>
              <a:gd name="T50" fmla="*/ 0 w 512"/>
              <a:gd name="T51" fmla="*/ 256 h 512"/>
              <a:gd name="T52" fmla="*/ 256 w 512"/>
              <a:gd name="T53" fmla="*/ 0 h 512"/>
              <a:gd name="T54" fmla="*/ 512 w 512"/>
              <a:gd name="T55" fmla="*/ 256 h 512"/>
              <a:gd name="T56" fmla="*/ 168 w 512"/>
              <a:gd name="T57" fmla="*/ 302 h 512"/>
              <a:gd name="T58" fmla="*/ 297 w 512"/>
              <a:gd name="T59" fmla="*/ 174 h 512"/>
              <a:gd name="T60" fmla="*/ 304 w 512"/>
              <a:gd name="T61" fmla="*/ 177 h 512"/>
              <a:gd name="T62" fmla="*/ 312 w 512"/>
              <a:gd name="T63" fmla="*/ 174 h 512"/>
              <a:gd name="T64" fmla="*/ 312 w 512"/>
              <a:gd name="T65" fmla="*/ 159 h 512"/>
              <a:gd name="T66" fmla="*/ 251 w 512"/>
              <a:gd name="T67" fmla="*/ 99 h 512"/>
              <a:gd name="T68" fmla="*/ 236 w 512"/>
              <a:gd name="T69" fmla="*/ 99 h 512"/>
              <a:gd name="T70" fmla="*/ 236 w 512"/>
              <a:gd name="T71" fmla="*/ 114 h 512"/>
              <a:gd name="T72" fmla="*/ 108 w 512"/>
              <a:gd name="T73" fmla="*/ 242 h 512"/>
              <a:gd name="T74" fmla="*/ 108 w 512"/>
              <a:gd name="T75" fmla="*/ 302 h 512"/>
              <a:gd name="T76" fmla="*/ 138 w 512"/>
              <a:gd name="T77" fmla="*/ 315 h 512"/>
              <a:gd name="T78" fmla="*/ 168 w 512"/>
              <a:gd name="T79" fmla="*/ 302 h 512"/>
              <a:gd name="T80" fmla="*/ 413 w 512"/>
              <a:gd name="T81" fmla="*/ 260 h 512"/>
              <a:gd name="T82" fmla="*/ 352 w 512"/>
              <a:gd name="T83" fmla="*/ 200 h 512"/>
              <a:gd name="T84" fmla="*/ 337 w 512"/>
              <a:gd name="T85" fmla="*/ 200 h 512"/>
              <a:gd name="T86" fmla="*/ 337 w 512"/>
              <a:gd name="T87" fmla="*/ 215 h 512"/>
              <a:gd name="T88" fmla="*/ 209 w 512"/>
              <a:gd name="T89" fmla="*/ 343 h 512"/>
              <a:gd name="T90" fmla="*/ 196 w 512"/>
              <a:gd name="T91" fmla="*/ 373 h 512"/>
              <a:gd name="T92" fmla="*/ 209 w 512"/>
              <a:gd name="T93" fmla="*/ 403 h 512"/>
              <a:gd name="T94" fmla="*/ 239 w 512"/>
              <a:gd name="T95" fmla="*/ 416 h 512"/>
              <a:gd name="T96" fmla="*/ 269 w 512"/>
              <a:gd name="T97" fmla="*/ 403 h 512"/>
              <a:gd name="T98" fmla="*/ 397 w 512"/>
              <a:gd name="T99" fmla="*/ 275 h 512"/>
              <a:gd name="T100" fmla="*/ 405 w 512"/>
              <a:gd name="T101" fmla="*/ 278 h 512"/>
              <a:gd name="T102" fmla="*/ 413 w 512"/>
              <a:gd name="T103" fmla="*/ 275 h 512"/>
              <a:gd name="T104" fmla="*/ 413 w 512"/>
              <a:gd name="T105"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21" y="362"/>
                </a:moveTo>
                <a:cubicBezTo>
                  <a:pt x="280" y="362"/>
                  <a:pt x="280" y="362"/>
                  <a:pt x="280" y="362"/>
                </a:cubicBezTo>
                <a:cubicBezTo>
                  <a:pt x="254" y="388"/>
                  <a:pt x="254" y="388"/>
                  <a:pt x="254" y="388"/>
                </a:cubicBezTo>
                <a:cubicBezTo>
                  <a:pt x="246" y="396"/>
                  <a:pt x="232" y="396"/>
                  <a:pt x="224" y="388"/>
                </a:cubicBezTo>
                <a:cubicBezTo>
                  <a:pt x="220" y="384"/>
                  <a:pt x="218" y="379"/>
                  <a:pt x="218" y="373"/>
                </a:cubicBezTo>
                <a:cubicBezTo>
                  <a:pt x="218" y="369"/>
                  <a:pt x="219" y="366"/>
                  <a:pt x="221" y="362"/>
                </a:cubicBezTo>
                <a:close/>
                <a:moveTo>
                  <a:pt x="199" y="181"/>
                </a:moveTo>
                <a:cubicBezTo>
                  <a:pt x="260" y="181"/>
                  <a:pt x="260" y="181"/>
                  <a:pt x="260" y="181"/>
                </a:cubicBezTo>
                <a:cubicBezTo>
                  <a:pt x="282" y="159"/>
                  <a:pt x="282" y="159"/>
                  <a:pt x="282" y="159"/>
                </a:cubicBezTo>
                <a:cubicBezTo>
                  <a:pt x="251" y="129"/>
                  <a:pt x="251" y="129"/>
                  <a:pt x="251" y="129"/>
                </a:cubicBezTo>
                <a:lnTo>
                  <a:pt x="199" y="181"/>
                </a:lnTo>
                <a:close/>
                <a:moveTo>
                  <a:pt x="123" y="257"/>
                </a:moveTo>
                <a:cubicBezTo>
                  <a:pt x="119" y="261"/>
                  <a:pt x="117" y="267"/>
                  <a:pt x="117" y="272"/>
                </a:cubicBezTo>
                <a:cubicBezTo>
                  <a:pt x="117" y="278"/>
                  <a:pt x="119" y="283"/>
                  <a:pt x="123" y="287"/>
                </a:cubicBezTo>
                <a:cubicBezTo>
                  <a:pt x="131" y="295"/>
                  <a:pt x="145" y="295"/>
                  <a:pt x="153" y="287"/>
                </a:cubicBezTo>
                <a:cubicBezTo>
                  <a:pt x="238" y="202"/>
                  <a:pt x="238" y="202"/>
                  <a:pt x="238" y="202"/>
                </a:cubicBezTo>
                <a:cubicBezTo>
                  <a:pt x="178" y="202"/>
                  <a:pt x="178" y="202"/>
                  <a:pt x="178" y="202"/>
                </a:cubicBezTo>
                <a:lnTo>
                  <a:pt x="123" y="257"/>
                </a:lnTo>
                <a:close/>
                <a:moveTo>
                  <a:pt x="241" y="341"/>
                </a:moveTo>
                <a:cubicBezTo>
                  <a:pt x="301" y="341"/>
                  <a:pt x="301" y="341"/>
                  <a:pt x="301" y="341"/>
                </a:cubicBezTo>
                <a:cubicBezTo>
                  <a:pt x="382" y="260"/>
                  <a:pt x="382" y="260"/>
                  <a:pt x="382" y="260"/>
                </a:cubicBezTo>
                <a:cubicBezTo>
                  <a:pt x="352" y="230"/>
                  <a:pt x="352" y="230"/>
                  <a:pt x="352" y="230"/>
                </a:cubicBezTo>
                <a:lnTo>
                  <a:pt x="241" y="341"/>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68" y="302"/>
                </a:moveTo>
                <a:cubicBezTo>
                  <a:pt x="297" y="174"/>
                  <a:pt x="297" y="174"/>
                  <a:pt x="297" y="174"/>
                </a:cubicBezTo>
                <a:cubicBezTo>
                  <a:pt x="299" y="176"/>
                  <a:pt x="302" y="177"/>
                  <a:pt x="304" y="177"/>
                </a:cubicBezTo>
                <a:cubicBezTo>
                  <a:pt x="307" y="177"/>
                  <a:pt x="310" y="176"/>
                  <a:pt x="312" y="174"/>
                </a:cubicBezTo>
                <a:cubicBezTo>
                  <a:pt x="316" y="170"/>
                  <a:pt x="316" y="163"/>
                  <a:pt x="312" y="159"/>
                </a:cubicBezTo>
                <a:cubicBezTo>
                  <a:pt x="251" y="99"/>
                  <a:pt x="251" y="99"/>
                  <a:pt x="251" y="99"/>
                </a:cubicBezTo>
                <a:cubicBezTo>
                  <a:pt x="247" y="95"/>
                  <a:pt x="241" y="95"/>
                  <a:pt x="236" y="99"/>
                </a:cubicBezTo>
                <a:cubicBezTo>
                  <a:pt x="232" y="103"/>
                  <a:pt x="232" y="110"/>
                  <a:pt x="236" y="114"/>
                </a:cubicBezTo>
                <a:cubicBezTo>
                  <a:pt x="108" y="242"/>
                  <a:pt x="108" y="242"/>
                  <a:pt x="108" y="242"/>
                </a:cubicBezTo>
                <a:cubicBezTo>
                  <a:pt x="92" y="259"/>
                  <a:pt x="92" y="286"/>
                  <a:pt x="108" y="302"/>
                </a:cubicBezTo>
                <a:cubicBezTo>
                  <a:pt x="116" y="311"/>
                  <a:pt x="127" y="315"/>
                  <a:pt x="138" y="315"/>
                </a:cubicBezTo>
                <a:cubicBezTo>
                  <a:pt x="150" y="315"/>
                  <a:pt x="160" y="311"/>
                  <a:pt x="168" y="302"/>
                </a:cubicBezTo>
                <a:close/>
                <a:moveTo>
                  <a:pt x="413" y="260"/>
                </a:moveTo>
                <a:cubicBezTo>
                  <a:pt x="352" y="200"/>
                  <a:pt x="352" y="200"/>
                  <a:pt x="352" y="200"/>
                </a:cubicBezTo>
                <a:cubicBezTo>
                  <a:pt x="348" y="195"/>
                  <a:pt x="341" y="195"/>
                  <a:pt x="337" y="200"/>
                </a:cubicBezTo>
                <a:cubicBezTo>
                  <a:pt x="333" y="204"/>
                  <a:pt x="333" y="210"/>
                  <a:pt x="337" y="215"/>
                </a:cubicBezTo>
                <a:cubicBezTo>
                  <a:pt x="209" y="343"/>
                  <a:pt x="209" y="343"/>
                  <a:pt x="209" y="343"/>
                </a:cubicBezTo>
                <a:cubicBezTo>
                  <a:pt x="201" y="351"/>
                  <a:pt x="196" y="362"/>
                  <a:pt x="196" y="373"/>
                </a:cubicBezTo>
                <a:cubicBezTo>
                  <a:pt x="196" y="384"/>
                  <a:pt x="201" y="395"/>
                  <a:pt x="209" y="403"/>
                </a:cubicBezTo>
                <a:cubicBezTo>
                  <a:pt x="217" y="411"/>
                  <a:pt x="228" y="416"/>
                  <a:pt x="239" y="416"/>
                </a:cubicBezTo>
                <a:cubicBezTo>
                  <a:pt x="250" y="416"/>
                  <a:pt x="261" y="411"/>
                  <a:pt x="269" y="403"/>
                </a:cubicBezTo>
                <a:cubicBezTo>
                  <a:pt x="397" y="275"/>
                  <a:pt x="397" y="275"/>
                  <a:pt x="397" y="275"/>
                </a:cubicBezTo>
                <a:cubicBezTo>
                  <a:pt x="400" y="277"/>
                  <a:pt x="402" y="278"/>
                  <a:pt x="405" y="278"/>
                </a:cubicBezTo>
                <a:cubicBezTo>
                  <a:pt x="408" y="278"/>
                  <a:pt x="410" y="277"/>
                  <a:pt x="413" y="275"/>
                </a:cubicBezTo>
                <a:cubicBezTo>
                  <a:pt x="417" y="271"/>
                  <a:pt x="417" y="264"/>
                  <a:pt x="413" y="26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100"/>
          </a:p>
        </p:txBody>
      </p:sp>
      <p:sp>
        <p:nvSpPr>
          <p:cNvPr id="23" name="Freeform 812">
            <a:extLst>
              <a:ext uri="{FF2B5EF4-FFF2-40B4-BE49-F238E27FC236}">
                <a16:creationId xmlns:a16="http://schemas.microsoft.com/office/drawing/2014/main" id="{806D5C8B-58F8-F6C5-4409-B8C112D33729}"/>
              </a:ext>
            </a:extLst>
          </p:cNvPr>
          <p:cNvSpPr>
            <a:spLocks noChangeAspect="1" noEditPoints="1"/>
          </p:cNvSpPr>
          <p:nvPr/>
        </p:nvSpPr>
        <p:spPr bwMode="auto">
          <a:xfrm>
            <a:off x="3939518" y="1800744"/>
            <a:ext cx="947456" cy="950242"/>
          </a:xfrm>
          <a:custGeom>
            <a:avLst/>
            <a:gdLst>
              <a:gd name="T0" fmla="*/ 373 w 512"/>
              <a:gd name="T1" fmla="*/ 202 h 512"/>
              <a:gd name="T2" fmla="*/ 394 w 512"/>
              <a:gd name="T3" fmla="*/ 202 h 512"/>
              <a:gd name="T4" fmla="*/ 394 w 512"/>
              <a:gd name="T5" fmla="*/ 309 h 512"/>
              <a:gd name="T6" fmla="*/ 117 w 512"/>
              <a:gd name="T7" fmla="*/ 309 h 512"/>
              <a:gd name="T8" fmla="*/ 117 w 512"/>
              <a:gd name="T9" fmla="*/ 202 h 512"/>
              <a:gd name="T10" fmla="*/ 138 w 512"/>
              <a:gd name="T11" fmla="*/ 202 h 512"/>
              <a:gd name="T12" fmla="*/ 138 w 512"/>
              <a:gd name="T13" fmla="*/ 234 h 512"/>
              <a:gd name="T14" fmla="*/ 149 w 512"/>
              <a:gd name="T15" fmla="*/ 245 h 512"/>
              <a:gd name="T16" fmla="*/ 160 w 512"/>
              <a:gd name="T17" fmla="*/ 234 h 512"/>
              <a:gd name="T18" fmla="*/ 160 w 512"/>
              <a:gd name="T19" fmla="*/ 202 h 512"/>
              <a:gd name="T20" fmla="*/ 181 w 512"/>
              <a:gd name="T21" fmla="*/ 202 h 512"/>
              <a:gd name="T22" fmla="*/ 181 w 512"/>
              <a:gd name="T23" fmla="*/ 266 h 512"/>
              <a:gd name="T24" fmla="*/ 192 w 512"/>
              <a:gd name="T25" fmla="*/ 277 h 512"/>
              <a:gd name="T26" fmla="*/ 202 w 512"/>
              <a:gd name="T27" fmla="*/ 266 h 512"/>
              <a:gd name="T28" fmla="*/ 202 w 512"/>
              <a:gd name="T29" fmla="*/ 202 h 512"/>
              <a:gd name="T30" fmla="*/ 224 w 512"/>
              <a:gd name="T31" fmla="*/ 202 h 512"/>
              <a:gd name="T32" fmla="*/ 224 w 512"/>
              <a:gd name="T33" fmla="*/ 234 h 512"/>
              <a:gd name="T34" fmla="*/ 234 w 512"/>
              <a:gd name="T35" fmla="*/ 245 h 512"/>
              <a:gd name="T36" fmla="*/ 245 w 512"/>
              <a:gd name="T37" fmla="*/ 234 h 512"/>
              <a:gd name="T38" fmla="*/ 245 w 512"/>
              <a:gd name="T39" fmla="*/ 202 h 512"/>
              <a:gd name="T40" fmla="*/ 266 w 512"/>
              <a:gd name="T41" fmla="*/ 202 h 512"/>
              <a:gd name="T42" fmla="*/ 266 w 512"/>
              <a:gd name="T43" fmla="*/ 266 h 512"/>
              <a:gd name="T44" fmla="*/ 277 w 512"/>
              <a:gd name="T45" fmla="*/ 277 h 512"/>
              <a:gd name="T46" fmla="*/ 288 w 512"/>
              <a:gd name="T47" fmla="*/ 266 h 512"/>
              <a:gd name="T48" fmla="*/ 288 w 512"/>
              <a:gd name="T49" fmla="*/ 202 h 512"/>
              <a:gd name="T50" fmla="*/ 309 w 512"/>
              <a:gd name="T51" fmla="*/ 202 h 512"/>
              <a:gd name="T52" fmla="*/ 309 w 512"/>
              <a:gd name="T53" fmla="*/ 234 h 512"/>
              <a:gd name="T54" fmla="*/ 320 w 512"/>
              <a:gd name="T55" fmla="*/ 245 h 512"/>
              <a:gd name="T56" fmla="*/ 330 w 512"/>
              <a:gd name="T57" fmla="*/ 234 h 512"/>
              <a:gd name="T58" fmla="*/ 330 w 512"/>
              <a:gd name="T59" fmla="*/ 202 h 512"/>
              <a:gd name="T60" fmla="*/ 352 w 512"/>
              <a:gd name="T61" fmla="*/ 202 h 512"/>
              <a:gd name="T62" fmla="*/ 352 w 512"/>
              <a:gd name="T63" fmla="*/ 266 h 512"/>
              <a:gd name="T64" fmla="*/ 362 w 512"/>
              <a:gd name="T65" fmla="*/ 277 h 512"/>
              <a:gd name="T66" fmla="*/ 373 w 512"/>
              <a:gd name="T67" fmla="*/ 266 h 512"/>
              <a:gd name="T68" fmla="*/ 373 w 512"/>
              <a:gd name="T69" fmla="*/ 202 h 512"/>
              <a:gd name="T70" fmla="*/ 512 w 512"/>
              <a:gd name="T71" fmla="*/ 256 h 512"/>
              <a:gd name="T72" fmla="*/ 256 w 512"/>
              <a:gd name="T73" fmla="*/ 512 h 512"/>
              <a:gd name="T74" fmla="*/ 0 w 512"/>
              <a:gd name="T75" fmla="*/ 256 h 512"/>
              <a:gd name="T76" fmla="*/ 256 w 512"/>
              <a:gd name="T77" fmla="*/ 0 h 512"/>
              <a:gd name="T78" fmla="*/ 512 w 512"/>
              <a:gd name="T79" fmla="*/ 256 h 512"/>
              <a:gd name="T80" fmla="*/ 416 w 512"/>
              <a:gd name="T81" fmla="*/ 192 h 512"/>
              <a:gd name="T82" fmla="*/ 405 w 512"/>
              <a:gd name="T83" fmla="*/ 181 h 512"/>
              <a:gd name="T84" fmla="*/ 106 w 512"/>
              <a:gd name="T85" fmla="*/ 181 h 512"/>
              <a:gd name="T86" fmla="*/ 96 w 512"/>
              <a:gd name="T87" fmla="*/ 192 h 512"/>
              <a:gd name="T88" fmla="*/ 96 w 512"/>
              <a:gd name="T89" fmla="*/ 320 h 512"/>
              <a:gd name="T90" fmla="*/ 106 w 512"/>
              <a:gd name="T91" fmla="*/ 330 h 512"/>
              <a:gd name="T92" fmla="*/ 405 w 512"/>
              <a:gd name="T93" fmla="*/ 330 h 512"/>
              <a:gd name="T94" fmla="*/ 416 w 512"/>
              <a:gd name="T95" fmla="*/ 320 h 512"/>
              <a:gd name="T96" fmla="*/ 416 w 512"/>
              <a:gd name="T97" fmla="*/ 19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512">
                <a:moveTo>
                  <a:pt x="373" y="202"/>
                </a:moveTo>
                <a:cubicBezTo>
                  <a:pt x="394" y="202"/>
                  <a:pt x="394" y="202"/>
                  <a:pt x="394" y="202"/>
                </a:cubicBezTo>
                <a:cubicBezTo>
                  <a:pt x="394" y="309"/>
                  <a:pt x="394" y="309"/>
                  <a:pt x="394" y="309"/>
                </a:cubicBezTo>
                <a:cubicBezTo>
                  <a:pt x="117" y="309"/>
                  <a:pt x="117" y="309"/>
                  <a:pt x="117" y="309"/>
                </a:cubicBezTo>
                <a:cubicBezTo>
                  <a:pt x="117" y="202"/>
                  <a:pt x="117" y="202"/>
                  <a:pt x="117" y="202"/>
                </a:cubicBezTo>
                <a:cubicBezTo>
                  <a:pt x="138" y="202"/>
                  <a:pt x="138" y="202"/>
                  <a:pt x="138" y="202"/>
                </a:cubicBezTo>
                <a:cubicBezTo>
                  <a:pt x="138" y="234"/>
                  <a:pt x="138" y="234"/>
                  <a:pt x="138" y="234"/>
                </a:cubicBezTo>
                <a:cubicBezTo>
                  <a:pt x="138" y="240"/>
                  <a:pt x="143" y="245"/>
                  <a:pt x="149" y="245"/>
                </a:cubicBezTo>
                <a:cubicBezTo>
                  <a:pt x="155" y="245"/>
                  <a:pt x="160" y="240"/>
                  <a:pt x="160" y="234"/>
                </a:cubicBezTo>
                <a:cubicBezTo>
                  <a:pt x="160" y="202"/>
                  <a:pt x="160" y="202"/>
                  <a:pt x="160" y="202"/>
                </a:cubicBezTo>
                <a:cubicBezTo>
                  <a:pt x="181" y="202"/>
                  <a:pt x="181" y="202"/>
                  <a:pt x="181" y="202"/>
                </a:cubicBezTo>
                <a:cubicBezTo>
                  <a:pt x="181" y="266"/>
                  <a:pt x="181" y="266"/>
                  <a:pt x="181" y="266"/>
                </a:cubicBezTo>
                <a:cubicBezTo>
                  <a:pt x="181" y="272"/>
                  <a:pt x="186" y="277"/>
                  <a:pt x="192" y="277"/>
                </a:cubicBezTo>
                <a:cubicBezTo>
                  <a:pt x="198" y="277"/>
                  <a:pt x="202" y="272"/>
                  <a:pt x="202" y="266"/>
                </a:cubicBezTo>
                <a:cubicBezTo>
                  <a:pt x="202" y="202"/>
                  <a:pt x="202" y="202"/>
                  <a:pt x="202" y="202"/>
                </a:cubicBezTo>
                <a:cubicBezTo>
                  <a:pt x="224" y="202"/>
                  <a:pt x="224" y="202"/>
                  <a:pt x="224" y="202"/>
                </a:cubicBezTo>
                <a:cubicBezTo>
                  <a:pt x="224" y="234"/>
                  <a:pt x="224" y="234"/>
                  <a:pt x="224" y="234"/>
                </a:cubicBezTo>
                <a:cubicBezTo>
                  <a:pt x="224" y="240"/>
                  <a:pt x="228" y="245"/>
                  <a:pt x="234" y="245"/>
                </a:cubicBezTo>
                <a:cubicBezTo>
                  <a:pt x="240" y="245"/>
                  <a:pt x="245" y="240"/>
                  <a:pt x="245" y="234"/>
                </a:cubicBezTo>
                <a:cubicBezTo>
                  <a:pt x="245" y="202"/>
                  <a:pt x="245" y="202"/>
                  <a:pt x="245" y="202"/>
                </a:cubicBezTo>
                <a:cubicBezTo>
                  <a:pt x="266" y="202"/>
                  <a:pt x="266" y="202"/>
                  <a:pt x="266" y="202"/>
                </a:cubicBezTo>
                <a:cubicBezTo>
                  <a:pt x="266" y="266"/>
                  <a:pt x="266" y="266"/>
                  <a:pt x="266" y="266"/>
                </a:cubicBezTo>
                <a:cubicBezTo>
                  <a:pt x="266" y="272"/>
                  <a:pt x="271" y="277"/>
                  <a:pt x="277" y="277"/>
                </a:cubicBezTo>
                <a:cubicBezTo>
                  <a:pt x="283" y="277"/>
                  <a:pt x="288" y="272"/>
                  <a:pt x="288" y="266"/>
                </a:cubicBezTo>
                <a:cubicBezTo>
                  <a:pt x="288" y="202"/>
                  <a:pt x="288" y="202"/>
                  <a:pt x="288" y="202"/>
                </a:cubicBezTo>
                <a:cubicBezTo>
                  <a:pt x="309" y="202"/>
                  <a:pt x="309" y="202"/>
                  <a:pt x="309" y="202"/>
                </a:cubicBezTo>
                <a:cubicBezTo>
                  <a:pt x="309" y="234"/>
                  <a:pt x="309" y="234"/>
                  <a:pt x="309" y="234"/>
                </a:cubicBezTo>
                <a:cubicBezTo>
                  <a:pt x="309" y="240"/>
                  <a:pt x="314" y="245"/>
                  <a:pt x="320" y="245"/>
                </a:cubicBezTo>
                <a:cubicBezTo>
                  <a:pt x="326" y="245"/>
                  <a:pt x="330" y="240"/>
                  <a:pt x="330" y="234"/>
                </a:cubicBezTo>
                <a:cubicBezTo>
                  <a:pt x="330" y="202"/>
                  <a:pt x="330" y="202"/>
                  <a:pt x="330" y="202"/>
                </a:cubicBezTo>
                <a:cubicBezTo>
                  <a:pt x="352" y="202"/>
                  <a:pt x="352" y="202"/>
                  <a:pt x="352" y="202"/>
                </a:cubicBezTo>
                <a:cubicBezTo>
                  <a:pt x="352" y="266"/>
                  <a:pt x="352" y="266"/>
                  <a:pt x="352" y="266"/>
                </a:cubicBezTo>
                <a:cubicBezTo>
                  <a:pt x="352" y="272"/>
                  <a:pt x="356" y="277"/>
                  <a:pt x="362" y="277"/>
                </a:cubicBezTo>
                <a:cubicBezTo>
                  <a:pt x="368" y="277"/>
                  <a:pt x="373" y="272"/>
                  <a:pt x="373" y="266"/>
                </a:cubicBezTo>
                <a:lnTo>
                  <a:pt x="373" y="202"/>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92"/>
                </a:moveTo>
                <a:cubicBezTo>
                  <a:pt x="416" y="186"/>
                  <a:pt x="411" y="181"/>
                  <a:pt x="405" y="181"/>
                </a:cubicBezTo>
                <a:cubicBezTo>
                  <a:pt x="106" y="181"/>
                  <a:pt x="106" y="181"/>
                  <a:pt x="106" y="181"/>
                </a:cubicBezTo>
                <a:cubicBezTo>
                  <a:pt x="100" y="181"/>
                  <a:pt x="96" y="186"/>
                  <a:pt x="96" y="192"/>
                </a:cubicBezTo>
                <a:cubicBezTo>
                  <a:pt x="96" y="320"/>
                  <a:pt x="96" y="320"/>
                  <a:pt x="96" y="320"/>
                </a:cubicBezTo>
                <a:cubicBezTo>
                  <a:pt x="96" y="326"/>
                  <a:pt x="100" y="330"/>
                  <a:pt x="106" y="330"/>
                </a:cubicBezTo>
                <a:cubicBezTo>
                  <a:pt x="405" y="330"/>
                  <a:pt x="405" y="330"/>
                  <a:pt x="405" y="330"/>
                </a:cubicBezTo>
                <a:cubicBezTo>
                  <a:pt x="411" y="330"/>
                  <a:pt x="416" y="326"/>
                  <a:pt x="416" y="320"/>
                </a:cubicBezTo>
                <a:lnTo>
                  <a:pt x="416" y="19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100"/>
          </a:p>
        </p:txBody>
      </p:sp>
      <p:sp>
        <p:nvSpPr>
          <p:cNvPr id="24" name="Freeform 105">
            <a:extLst>
              <a:ext uri="{FF2B5EF4-FFF2-40B4-BE49-F238E27FC236}">
                <a16:creationId xmlns:a16="http://schemas.microsoft.com/office/drawing/2014/main" id="{4B7C38E0-FCB6-3D96-9950-983FD738F0A5}"/>
              </a:ext>
            </a:extLst>
          </p:cNvPr>
          <p:cNvSpPr>
            <a:spLocks noChangeAspect="1" noEditPoints="1"/>
          </p:cNvSpPr>
          <p:nvPr/>
        </p:nvSpPr>
        <p:spPr bwMode="auto">
          <a:xfrm>
            <a:off x="8234020" y="2994560"/>
            <a:ext cx="1277446" cy="1277446"/>
          </a:xfrm>
          <a:custGeom>
            <a:avLst/>
            <a:gdLst>
              <a:gd name="T0" fmla="*/ 330 w 512"/>
              <a:gd name="T1" fmla="*/ 345 h 512"/>
              <a:gd name="T2" fmla="*/ 362 w 512"/>
              <a:gd name="T3" fmla="*/ 306 h 512"/>
              <a:gd name="T4" fmla="*/ 362 w 512"/>
              <a:gd name="T5" fmla="*/ 352 h 512"/>
              <a:gd name="T6" fmla="*/ 330 w 512"/>
              <a:gd name="T7" fmla="*/ 352 h 512"/>
              <a:gd name="T8" fmla="*/ 330 w 512"/>
              <a:gd name="T9" fmla="*/ 345 h 512"/>
              <a:gd name="T10" fmla="*/ 117 w 512"/>
              <a:gd name="T11" fmla="*/ 288 h 512"/>
              <a:gd name="T12" fmla="*/ 181 w 512"/>
              <a:gd name="T13" fmla="*/ 288 h 512"/>
              <a:gd name="T14" fmla="*/ 181 w 512"/>
              <a:gd name="T15" fmla="*/ 256 h 512"/>
              <a:gd name="T16" fmla="*/ 117 w 512"/>
              <a:gd name="T17" fmla="*/ 256 h 512"/>
              <a:gd name="T18" fmla="*/ 117 w 512"/>
              <a:gd name="T19" fmla="*/ 288 h 512"/>
              <a:gd name="T20" fmla="*/ 330 w 512"/>
              <a:gd name="T21" fmla="*/ 121 h 512"/>
              <a:gd name="T22" fmla="*/ 175 w 512"/>
              <a:gd name="T23" fmla="*/ 170 h 512"/>
              <a:gd name="T24" fmla="*/ 330 w 512"/>
              <a:gd name="T25" fmla="*/ 170 h 512"/>
              <a:gd name="T26" fmla="*/ 330 w 512"/>
              <a:gd name="T27" fmla="*/ 121 h 512"/>
              <a:gd name="T28" fmla="*/ 330 w 512"/>
              <a:gd name="T29" fmla="*/ 312 h 512"/>
              <a:gd name="T30" fmla="*/ 362 w 512"/>
              <a:gd name="T31" fmla="*/ 273 h 512"/>
              <a:gd name="T32" fmla="*/ 362 w 512"/>
              <a:gd name="T33" fmla="*/ 232 h 512"/>
              <a:gd name="T34" fmla="*/ 330 w 512"/>
              <a:gd name="T35" fmla="*/ 270 h 512"/>
              <a:gd name="T36" fmla="*/ 330 w 512"/>
              <a:gd name="T37" fmla="*/ 312 h 512"/>
              <a:gd name="T38" fmla="*/ 330 w 512"/>
              <a:gd name="T39" fmla="*/ 237 h 512"/>
              <a:gd name="T40" fmla="*/ 362 w 512"/>
              <a:gd name="T41" fmla="*/ 198 h 512"/>
              <a:gd name="T42" fmla="*/ 362 w 512"/>
              <a:gd name="T43" fmla="*/ 192 h 512"/>
              <a:gd name="T44" fmla="*/ 330 w 512"/>
              <a:gd name="T45" fmla="*/ 192 h 512"/>
              <a:gd name="T46" fmla="*/ 330 w 512"/>
              <a:gd name="T47" fmla="*/ 237 h 512"/>
              <a:gd name="T48" fmla="*/ 352 w 512"/>
              <a:gd name="T49" fmla="*/ 170 h 512"/>
              <a:gd name="T50" fmla="*/ 382 w 512"/>
              <a:gd name="T51" fmla="*/ 170 h 512"/>
              <a:gd name="T52" fmla="*/ 352 w 512"/>
              <a:gd name="T53" fmla="*/ 135 h 512"/>
              <a:gd name="T54" fmla="*/ 352 w 512"/>
              <a:gd name="T55" fmla="*/ 170 h 512"/>
              <a:gd name="T56" fmla="*/ 512 w 512"/>
              <a:gd name="T57" fmla="*/ 256 h 512"/>
              <a:gd name="T58" fmla="*/ 256 w 512"/>
              <a:gd name="T59" fmla="*/ 512 h 512"/>
              <a:gd name="T60" fmla="*/ 0 w 512"/>
              <a:gd name="T61" fmla="*/ 256 h 512"/>
              <a:gd name="T62" fmla="*/ 256 w 512"/>
              <a:gd name="T63" fmla="*/ 0 h 512"/>
              <a:gd name="T64" fmla="*/ 512 w 512"/>
              <a:gd name="T65" fmla="*/ 256 h 512"/>
              <a:gd name="T66" fmla="*/ 413 w 512"/>
              <a:gd name="T67" fmla="*/ 174 h 512"/>
              <a:gd name="T68" fmla="*/ 349 w 512"/>
              <a:gd name="T69" fmla="*/ 99 h 512"/>
              <a:gd name="T70" fmla="*/ 338 w 512"/>
              <a:gd name="T71" fmla="*/ 96 h 512"/>
              <a:gd name="T72" fmla="*/ 103 w 512"/>
              <a:gd name="T73" fmla="*/ 171 h 512"/>
              <a:gd name="T74" fmla="*/ 96 w 512"/>
              <a:gd name="T75" fmla="*/ 183 h 512"/>
              <a:gd name="T76" fmla="*/ 106 w 512"/>
              <a:gd name="T77" fmla="*/ 192 h 512"/>
              <a:gd name="T78" fmla="*/ 138 w 512"/>
              <a:gd name="T79" fmla="*/ 192 h 512"/>
              <a:gd name="T80" fmla="*/ 138 w 512"/>
              <a:gd name="T81" fmla="*/ 234 h 512"/>
              <a:gd name="T82" fmla="*/ 106 w 512"/>
              <a:gd name="T83" fmla="*/ 234 h 512"/>
              <a:gd name="T84" fmla="*/ 96 w 512"/>
              <a:gd name="T85" fmla="*/ 245 h 512"/>
              <a:gd name="T86" fmla="*/ 96 w 512"/>
              <a:gd name="T87" fmla="*/ 298 h 512"/>
              <a:gd name="T88" fmla="*/ 106 w 512"/>
              <a:gd name="T89" fmla="*/ 309 h 512"/>
              <a:gd name="T90" fmla="*/ 192 w 512"/>
              <a:gd name="T91" fmla="*/ 309 h 512"/>
              <a:gd name="T92" fmla="*/ 202 w 512"/>
              <a:gd name="T93" fmla="*/ 298 h 512"/>
              <a:gd name="T94" fmla="*/ 202 w 512"/>
              <a:gd name="T95" fmla="*/ 245 h 512"/>
              <a:gd name="T96" fmla="*/ 192 w 512"/>
              <a:gd name="T97" fmla="*/ 234 h 512"/>
              <a:gd name="T98" fmla="*/ 160 w 512"/>
              <a:gd name="T99" fmla="*/ 234 h 512"/>
              <a:gd name="T100" fmla="*/ 160 w 512"/>
              <a:gd name="T101" fmla="*/ 192 h 512"/>
              <a:gd name="T102" fmla="*/ 309 w 512"/>
              <a:gd name="T103" fmla="*/ 192 h 512"/>
              <a:gd name="T104" fmla="*/ 309 w 512"/>
              <a:gd name="T105" fmla="*/ 352 h 512"/>
              <a:gd name="T106" fmla="*/ 128 w 512"/>
              <a:gd name="T107" fmla="*/ 352 h 512"/>
              <a:gd name="T108" fmla="*/ 117 w 512"/>
              <a:gd name="T109" fmla="*/ 362 h 512"/>
              <a:gd name="T110" fmla="*/ 128 w 512"/>
              <a:gd name="T111" fmla="*/ 373 h 512"/>
              <a:gd name="T112" fmla="*/ 384 w 512"/>
              <a:gd name="T113" fmla="*/ 373 h 512"/>
              <a:gd name="T114" fmla="*/ 394 w 512"/>
              <a:gd name="T115" fmla="*/ 362 h 512"/>
              <a:gd name="T116" fmla="*/ 384 w 512"/>
              <a:gd name="T117" fmla="*/ 352 h 512"/>
              <a:gd name="T118" fmla="*/ 384 w 512"/>
              <a:gd name="T119" fmla="*/ 192 h 512"/>
              <a:gd name="T120" fmla="*/ 405 w 512"/>
              <a:gd name="T121" fmla="*/ 192 h 512"/>
              <a:gd name="T122" fmla="*/ 415 w 512"/>
              <a:gd name="T123" fmla="*/ 185 h 512"/>
              <a:gd name="T124" fmla="*/ 413 w 512"/>
              <a:gd name="T125" fmla="*/ 1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30" y="345"/>
                </a:moveTo>
                <a:cubicBezTo>
                  <a:pt x="362" y="306"/>
                  <a:pt x="362" y="306"/>
                  <a:pt x="362" y="306"/>
                </a:cubicBezTo>
                <a:cubicBezTo>
                  <a:pt x="362" y="352"/>
                  <a:pt x="362" y="352"/>
                  <a:pt x="362" y="352"/>
                </a:cubicBezTo>
                <a:cubicBezTo>
                  <a:pt x="330" y="352"/>
                  <a:pt x="330" y="352"/>
                  <a:pt x="330" y="352"/>
                </a:cubicBezTo>
                <a:lnTo>
                  <a:pt x="330" y="345"/>
                </a:lnTo>
                <a:close/>
                <a:moveTo>
                  <a:pt x="117" y="288"/>
                </a:moveTo>
                <a:cubicBezTo>
                  <a:pt x="181" y="288"/>
                  <a:pt x="181" y="288"/>
                  <a:pt x="181" y="288"/>
                </a:cubicBezTo>
                <a:cubicBezTo>
                  <a:pt x="181" y="256"/>
                  <a:pt x="181" y="256"/>
                  <a:pt x="181" y="256"/>
                </a:cubicBezTo>
                <a:cubicBezTo>
                  <a:pt x="117" y="256"/>
                  <a:pt x="117" y="256"/>
                  <a:pt x="117" y="256"/>
                </a:cubicBezTo>
                <a:lnTo>
                  <a:pt x="117" y="288"/>
                </a:lnTo>
                <a:close/>
                <a:moveTo>
                  <a:pt x="330" y="121"/>
                </a:moveTo>
                <a:cubicBezTo>
                  <a:pt x="175" y="170"/>
                  <a:pt x="175" y="170"/>
                  <a:pt x="175" y="170"/>
                </a:cubicBezTo>
                <a:cubicBezTo>
                  <a:pt x="330" y="170"/>
                  <a:pt x="330" y="170"/>
                  <a:pt x="330" y="170"/>
                </a:cubicBezTo>
                <a:lnTo>
                  <a:pt x="330" y="121"/>
                </a:lnTo>
                <a:close/>
                <a:moveTo>
                  <a:pt x="330" y="312"/>
                </a:moveTo>
                <a:cubicBezTo>
                  <a:pt x="362" y="273"/>
                  <a:pt x="362" y="273"/>
                  <a:pt x="362" y="273"/>
                </a:cubicBezTo>
                <a:cubicBezTo>
                  <a:pt x="362" y="232"/>
                  <a:pt x="362" y="232"/>
                  <a:pt x="362" y="232"/>
                </a:cubicBezTo>
                <a:cubicBezTo>
                  <a:pt x="330" y="270"/>
                  <a:pt x="330" y="270"/>
                  <a:pt x="330" y="270"/>
                </a:cubicBezTo>
                <a:lnTo>
                  <a:pt x="330" y="312"/>
                </a:lnTo>
                <a:close/>
                <a:moveTo>
                  <a:pt x="330" y="237"/>
                </a:moveTo>
                <a:cubicBezTo>
                  <a:pt x="362" y="198"/>
                  <a:pt x="362" y="198"/>
                  <a:pt x="362" y="198"/>
                </a:cubicBezTo>
                <a:cubicBezTo>
                  <a:pt x="362" y="192"/>
                  <a:pt x="362" y="192"/>
                  <a:pt x="362" y="192"/>
                </a:cubicBezTo>
                <a:cubicBezTo>
                  <a:pt x="330" y="192"/>
                  <a:pt x="330" y="192"/>
                  <a:pt x="330" y="192"/>
                </a:cubicBezTo>
                <a:lnTo>
                  <a:pt x="330" y="237"/>
                </a:lnTo>
                <a:close/>
                <a:moveTo>
                  <a:pt x="352" y="170"/>
                </a:moveTo>
                <a:cubicBezTo>
                  <a:pt x="382" y="170"/>
                  <a:pt x="382" y="170"/>
                  <a:pt x="382" y="170"/>
                </a:cubicBezTo>
                <a:cubicBezTo>
                  <a:pt x="352" y="135"/>
                  <a:pt x="352" y="135"/>
                  <a:pt x="352" y="135"/>
                </a:cubicBezTo>
                <a:lnTo>
                  <a:pt x="352" y="170"/>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3" y="174"/>
                </a:moveTo>
                <a:cubicBezTo>
                  <a:pt x="349" y="99"/>
                  <a:pt x="349" y="99"/>
                  <a:pt x="349" y="99"/>
                </a:cubicBezTo>
                <a:cubicBezTo>
                  <a:pt x="346" y="96"/>
                  <a:pt x="342" y="95"/>
                  <a:pt x="338" y="96"/>
                </a:cubicBezTo>
                <a:cubicBezTo>
                  <a:pt x="103" y="171"/>
                  <a:pt x="103" y="171"/>
                  <a:pt x="103" y="171"/>
                </a:cubicBezTo>
                <a:cubicBezTo>
                  <a:pt x="98" y="172"/>
                  <a:pt x="95" y="177"/>
                  <a:pt x="96" y="183"/>
                </a:cubicBezTo>
                <a:cubicBezTo>
                  <a:pt x="97" y="188"/>
                  <a:pt x="101" y="192"/>
                  <a:pt x="106" y="192"/>
                </a:cubicBezTo>
                <a:cubicBezTo>
                  <a:pt x="138" y="192"/>
                  <a:pt x="138" y="192"/>
                  <a:pt x="138" y="192"/>
                </a:cubicBezTo>
                <a:cubicBezTo>
                  <a:pt x="138" y="234"/>
                  <a:pt x="138" y="234"/>
                  <a:pt x="138" y="234"/>
                </a:cubicBezTo>
                <a:cubicBezTo>
                  <a:pt x="106" y="234"/>
                  <a:pt x="106" y="234"/>
                  <a:pt x="106" y="234"/>
                </a:cubicBezTo>
                <a:cubicBezTo>
                  <a:pt x="100" y="234"/>
                  <a:pt x="96" y="239"/>
                  <a:pt x="96" y="245"/>
                </a:cubicBezTo>
                <a:cubicBezTo>
                  <a:pt x="96" y="298"/>
                  <a:pt x="96" y="298"/>
                  <a:pt x="96" y="298"/>
                </a:cubicBezTo>
                <a:cubicBezTo>
                  <a:pt x="96" y="304"/>
                  <a:pt x="100" y="309"/>
                  <a:pt x="106" y="309"/>
                </a:cubicBezTo>
                <a:cubicBezTo>
                  <a:pt x="192" y="309"/>
                  <a:pt x="192" y="309"/>
                  <a:pt x="192" y="309"/>
                </a:cubicBezTo>
                <a:cubicBezTo>
                  <a:pt x="198" y="309"/>
                  <a:pt x="202" y="304"/>
                  <a:pt x="202" y="298"/>
                </a:cubicBezTo>
                <a:cubicBezTo>
                  <a:pt x="202" y="245"/>
                  <a:pt x="202" y="245"/>
                  <a:pt x="202" y="245"/>
                </a:cubicBezTo>
                <a:cubicBezTo>
                  <a:pt x="202" y="239"/>
                  <a:pt x="198" y="234"/>
                  <a:pt x="192" y="234"/>
                </a:cubicBezTo>
                <a:cubicBezTo>
                  <a:pt x="160" y="234"/>
                  <a:pt x="160" y="234"/>
                  <a:pt x="160" y="234"/>
                </a:cubicBezTo>
                <a:cubicBezTo>
                  <a:pt x="160" y="192"/>
                  <a:pt x="160" y="192"/>
                  <a:pt x="160" y="192"/>
                </a:cubicBezTo>
                <a:cubicBezTo>
                  <a:pt x="309" y="192"/>
                  <a:pt x="309" y="192"/>
                  <a:pt x="309" y="192"/>
                </a:cubicBezTo>
                <a:cubicBezTo>
                  <a:pt x="309" y="352"/>
                  <a:pt x="309" y="352"/>
                  <a:pt x="309" y="352"/>
                </a:cubicBezTo>
                <a:cubicBezTo>
                  <a:pt x="128" y="352"/>
                  <a:pt x="128" y="352"/>
                  <a:pt x="128" y="352"/>
                </a:cubicBezTo>
                <a:cubicBezTo>
                  <a:pt x="122" y="352"/>
                  <a:pt x="117" y="356"/>
                  <a:pt x="117" y="362"/>
                </a:cubicBezTo>
                <a:cubicBezTo>
                  <a:pt x="117" y="368"/>
                  <a:pt x="122" y="373"/>
                  <a:pt x="128" y="373"/>
                </a:cubicBezTo>
                <a:cubicBezTo>
                  <a:pt x="384" y="373"/>
                  <a:pt x="384" y="373"/>
                  <a:pt x="384" y="373"/>
                </a:cubicBezTo>
                <a:cubicBezTo>
                  <a:pt x="390" y="373"/>
                  <a:pt x="394" y="368"/>
                  <a:pt x="394" y="362"/>
                </a:cubicBezTo>
                <a:cubicBezTo>
                  <a:pt x="394" y="356"/>
                  <a:pt x="390" y="352"/>
                  <a:pt x="384" y="352"/>
                </a:cubicBezTo>
                <a:cubicBezTo>
                  <a:pt x="384" y="192"/>
                  <a:pt x="384" y="192"/>
                  <a:pt x="384" y="192"/>
                </a:cubicBezTo>
                <a:cubicBezTo>
                  <a:pt x="405" y="192"/>
                  <a:pt x="405" y="192"/>
                  <a:pt x="405" y="192"/>
                </a:cubicBezTo>
                <a:cubicBezTo>
                  <a:pt x="409" y="192"/>
                  <a:pt x="413" y="189"/>
                  <a:pt x="415" y="185"/>
                </a:cubicBezTo>
                <a:cubicBezTo>
                  <a:pt x="416" y="182"/>
                  <a:pt x="416" y="177"/>
                  <a:pt x="413" y="174"/>
                </a:cubicBezTo>
                <a:close/>
              </a:path>
            </a:pathLst>
          </a:custGeom>
          <a:solidFill>
            <a:srgbClr val="3EFAC5"/>
          </a:solidFill>
          <a:ln>
            <a:noFill/>
          </a:ln>
        </p:spPr>
        <p:txBody>
          <a:bodyPr vert="horz" wrap="square" lIns="91440" tIns="45720" rIns="91440" bIns="45720" numCol="1" anchor="t" anchorCtr="0" compatLnSpc="1">
            <a:prstTxWarp prst="textNoShape">
              <a:avLst/>
            </a:prstTxWarp>
          </a:bodyPr>
          <a:lstStyle/>
          <a:p>
            <a:endParaRPr lang="en-US" sz="1100"/>
          </a:p>
        </p:txBody>
      </p:sp>
      <p:sp>
        <p:nvSpPr>
          <p:cNvPr id="25" name="Freeform 917">
            <a:extLst>
              <a:ext uri="{FF2B5EF4-FFF2-40B4-BE49-F238E27FC236}">
                <a16:creationId xmlns:a16="http://schemas.microsoft.com/office/drawing/2014/main" id="{274E927B-0042-BD2E-836C-7F4CABBA3E76}"/>
              </a:ext>
            </a:extLst>
          </p:cNvPr>
          <p:cNvSpPr>
            <a:spLocks noChangeAspect="1" noEditPoints="1"/>
          </p:cNvSpPr>
          <p:nvPr/>
        </p:nvSpPr>
        <p:spPr bwMode="auto">
          <a:xfrm>
            <a:off x="2911431" y="3025276"/>
            <a:ext cx="1212449" cy="1216014"/>
          </a:xfrm>
          <a:custGeom>
            <a:avLst/>
            <a:gdLst>
              <a:gd name="T0" fmla="*/ 277 w 512"/>
              <a:gd name="T1" fmla="*/ 138 h 512"/>
              <a:gd name="T2" fmla="*/ 277 w 512"/>
              <a:gd name="T3" fmla="*/ 245 h 512"/>
              <a:gd name="T4" fmla="*/ 234 w 512"/>
              <a:gd name="T5" fmla="*/ 245 h 512"/>
              <a:gd name="T6" fmla="*/ 234 w 512"/>
              <a:gd name="T7" fmla="*/ 138 h 512"/>
              <a:gd name="T8" fmla="*/ 256 w 512"/>
              <a:gd name="T9" fmla="*/ 117 h 512"/>
              <a:gd name="T10" fmla="*/ 277 w 512"/>
              <a:gd name="T11" fmla="*/ 138 h 512"/>
              <a:gd name="T12" fmla="*/ 512 w 512"/>
              <a:gd name="T13" fmla="*/ 256 h 512"/>
              <a:gd name="T14" fmla="*/ 256 w 512"/>
              <a:gd name="T15" fmla="*/ 512 h 512"/>
              <a:gd name="T16" fmla="*/ 0 w 512"/>
              <a:gd name="T17" fmla="*/ 256 h 512"/>
              <a:gd name="T18" fmla="*/ 256 w 512"/>
              <a:gd name="T19" fmla="*/ 0 h 512"/>
              <a:gd name="T20" fmla="*/ 512 w 512"/>
              <a:gd name="T21" fmla="*/ 256 h 512"/>
              <a:gd name="T22" fmla="*/ 298 w 512"/>
              <a:gd name="T23" fmla="*/ 138 h 512"/>
              <a:gd name="T24" fmla="*/ 256 w 512"/>
              <a:gd name="T25" fmla="*/ 96 h 512"/>
              <a:gd name="T26" fmla="*/ 213 w 512"/>
              <a:gd name="T27" fmla="*/ 138 h 512"/>
              <a:gd name="T28" fmla="*/ 213 w 512"/>
              <a:gd name="T29" fmla="*/ 256 h 512"/>
              <a:gd name="T30" fmla="*/ 224 w 512"/>
              <a:gd name="T31" fmla="*/ 266 h 512"/>
              <a:gd name="T32" fmla="*/ 245 w 512"/>
              <a:gd name="T33" fmla="*/ 266 h 512"/>
              <a:gd name="T34" fmla="*/ 245 w 512"/>
              <a:gd name="T35" fmla="*/ 373 h 512"/>
              <a:gd name="T36" fmla="*/ 236 w 512"/>
              <a:gd name="T37" fmla="*/ 378 h 512"/>
              <a:gd name="T38" fmla="*/ 235 w 512"/>
              <a:gd name="T39" fmla="*/ 388 h 512"/>
              <a:gd name="T40" fmla="*/ 246 w 512"/>
              <a:gd name="T41" fmla="*/ 410 h 512"/>
              <a:gd name="T42" fmla="*/ 256 w 512"/>
              <a:gd name="T43" fmla="*/ 416 h 512"/>
              <a:gd name="T44" fmla="*/ 265 w 512"/>
              <a:gd name="T45" fmla="*/ 410 h 512"/>
              <a:gd name="T46" fmla="*/ 276 w 512"/>
              <a:gd name="T47" fmla="*/ 388 h 512"/>
              <a:gd name="T48" fmla="*/ 275 w 512"/>
              <a:gd name="T49" fmla="*/ 378 h 512"/>
              <a:gd name="T50" fmla="*/ 266 w 512"/>
              <a:gd name="T51" fmla="*/ 373 h 512"/>
              <a:gd name="T52" fmla="*/ 266 w 512"/>
              <a:gd name="T53" fmla="*/ 266 h 512"/>
              <a:gd name="T54" fmla="*/ 288 w 512"/>
              <a:gd name="T55" fmla="*/ 266 h 512"/>
              <a:gd name="T56" fmla="*/ 298 w 512"/>
              <a:gd name="T57" fmla="*/ 256 h 512"/>
              <a:gd name="T58" fmla="*/ 298 w 512"/>
              <a:gd name="T59" fmla="*/ 13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277" y="138"/>
                </a:moveTo>
                <a:cubicBezTo>
                  <a:pt x="277" y="245"/>
                  <a:pt x="277" y="245"/>
                  <a:pt x="277" y="245"/>
                </a:cubicBezTo>
                <a:cubicBezTo>
                  <a:pt x="234" y="245"/>
                  <a:pt x="234" y="245"/>
                  <a:pt x="234" y="245"/>
                </a:cubicBezTo>
                <a:cubicBezTo>
                  <a:pt x="234" y="138"/>
                  <a:pt x="234" y="138"/>
                  <a:pt x="234" y="138"/>
                </a:cubicBezTo>
                <a:cubicBezTo>
                  <a:pt x="234" y="127"/>
                  <a:pt x="244" y="117"/>
                  <a:pt x="256" y="117"/>
                </a:cubicBezTo>
                <a:cubicBezTo>
                  <a:pt x="267" y="117"/>
                  <a:pt x="277" y="127"/>
                  <a:pt x="277" y="13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98" y="138"/>
                </a:moveTo>
                <a:cubicBezTo>
                  <a:pt x="298" y="115"/>
                  <a:pt x="279" y="96"/>
                  <a:pt x="256" y="96"/>
                </a:cubicBezTo>
                <a:cubicBezTo>
                  <a:pt x="232" y="96"/>
                  <a:pt x="213" y="115"/>
                  <a:pt x="213" y="138"/>
                </a:cubicBezTo>
                <a:cubicBezTo>
                  <a:pt x="213" y="256"/>
                  <a:pt x="213" y="256"/>
                  <a:pt x="213" y="256"/>
                </a:cubicBezTo>
                <a:cubicBezTo>
                  <a:pt x="213" y="262"/>
                  <a:pt x="218" y="266"/>
                  <a:pt x="224" y="266"/>
                </a:cubicBezTo>
                <a:cubicBezTo>
                  <a:pt x="245" y="266"/>
                  <a:pt x="245" y="266"/>
                  <a:pt x="245" y="266"/>
                </a:cubicBezTo>
                <a:cubicBezTo>
                  <a:pt x="245" y="373"/>
                  <a:pt x="245" y="373"/>
                  <a:pt x="245" y="373"/>
                </a:cubicBezTo>
                <a:cubicBezTo>
                  <a:pt x="241" y="373"/>
                  <a:pt x="238" y="375"/>
                  <a:pt x="236" y="378"/>
                </a:cubicBezTo>
                <a:cubicBezTo>
                  <a:pt x="234" y="381"/>
                  <a:pt x="234" y="385"/>
                  <a:pt x="235" y="388"/>
                </a:cubicBezTo>
                <a:cubicBezTo>
                  <a:pt x="246" y="410"/>
                  <a:pt x="246" y="410"/>
                  <a:pt x="246" y="410"/>
                </a:cubicBezTo>
                <a:cubicBezTo>
                  <a:pt x="248" y="413"/>
                  <a:pt x="252" y="416"/>
                  <a:pt x="256" y="416"/>
                </a:cubicBezTo>
                <a:cubicBezTo>
                  <a:pt x="260" y="416"/>
                  <a:pt x="263" y="413"/>
                  <a:pt x="265" y="410"/>
                </a:cubicBezTo>
                <a:cubicBezTo>
                  <a:pt x="276" y="388"/>
                  <a:pt x="276" y="388"/>
                  <a:pt x="276" y="388"/>
                </a:cubicBezTo>
                <a:cubicBezTo>
                  <a:pt x="278" y="385"/>
                  <a:pt x="277" y="381"/>
                  <a:pt x="275" y="378"/>
                </a:cubicBezTo>
                <a:cubicBezTo>
                  <a:pt x="273" y="375"/>
                  <a:pt x="270" y="373"/>
                  <a:pt x="266" y="373"/>
                </a:cubicBezTo>
                <a:cubicBezTo>
                  <a:pt x="266" y="266"/>
                  <a:pt x="266" y="266"/>
                  <a:pt x="266" y="266"/>
                </a:cubicBezTo>
                <a:cubicBezTo>
                  <a:pt x="288" y="266"/>
                  <a:pt x="288" y="266"/>
                  <a:pt x="288" y="266"/>
                </a:cubicBezTo>
                <a:cubicBezTo>
                  <a:pt x="294" y="266"/>
                  <a:pt x="298" y="262"/>
                  <a:pt x="298" y="256"/>
                </a:cubicBezTo>
                <a:lnTo>
                  <a:pt x="298" y="138"/>
                </a:lnTo>
                <a:close/>
              </a:path>
            </a:pathLst>
          </a:custGeom>
          <a:solidFill>
            <a:srgbClr val="34F0FF"/>
          </a:solidFill>
          <a:ln>
            <a:noFill/>
          </a:ln>
        </p:spPr>
        <p:txBody>
          <a:bodyPr vert="horz" wrap="square" lIns="91440" tIns="45720" rIns="91440" bIns="45720" numCol="1" anchor="t" anchorCtr="0" compatLnSpc="1">
            <a:prstTxWarp prst="textNoShape">
              <a:avLst/>
            </a:prstTxWarp>
          </a:bodyPr>
          <a:lstStyle/>
          <a:p>
            <a:endParaRPr lang="en-US" sz="1100"/>
          </a:p>
        </p:txBody>
      </p:sp>
      <p:sp>
        <p:nvSpPr>
          <p:cNvPr id="26" name="Freeform 5">
            <a:extLst>
              <a:ext uri="{FF2B5EF4-FFF2-40B4-BE49-F238E27FC236}">
                <a16:creationId xmlns:a16="http://schemas.microsoft.com/office/drawing/2014/main" id="{4E382EBA-B065-7126-65E3-DA8640A2507D}"/>
              </a:ext>
            </a:extLst>
          </p:cNvPr>
          <p:cNvSpPr>
            <a:spLocks noChangeAspect="1" noEditPoints="1"/>
          </p:cNvSpPr>
          <p:nvPr/>
        </p:nvSpPr>
        <p:spPr bwMode="auto">
          <a:xfrm>
            <a:off x="7382010" y="4543386"/>
            <a:ext cx="1061981" cy="1061984"/>
          </a:xfrm>
          <a:custGeom>
            <a:avLst/>
            <a:gdLst>
              <a:gd name="T0" fmla="*/ 341 w 512"/>
              <a:gd name="T1" fmla="*/ 232 h 512"/>
              <a:gd name="T2" fmla="*/ 373 w 512"/>
              <a:gd name="T3" fmla="*/ 200 h 512"/>
              <a:gd name="T4" fmla="*/ 364 w 512"/>
              <a:gd name="T5" fmla="*/ 237 h 512"/>
              <a:gd name="T6" fmla="*/ 364 w 512"/>
              <a:gd name="T7" fmla="*/ 237 h 512"/>
              <a:gd name="T8" fmla="*/ 354 w 512"/>
              <a:gd name="T9" fmla="*/ 249 h 512"/>
              <a:gd name="T10" fmla="*/ 288 w 512"/>
              <a:gd name="T11" fmla="*/ 264 h 512"/>
              <a:gd name="T12" fmla="*/ 276 w 512"/>
              <a:gd name="T13" fmla="*/ 267 h 512"/>
              <a:gd name="T14" fmla="*/ 167 w 512"/>
              <a:gd name="T15" fmla="*/ 376 h 512"/>
              <a:gd name="T16" fmla="*/ 137 w 512"/>
              <a:gd name="T17" fmla="*/ 376 h 512"/>
              <a:gd name="T18" fmla="*/ 131 w 512"/>
              <a:gd name="T19" fmla="*/ 361 h 512"/>
              <a:gd name="T20" fmla="*/ 137 w 512"/>
              <a:gd name="T21" fmla="*/ 346 h 512"/>
              <a:gd name="T22" fmla="*/ 246 w 512"/>
              <a:gd name="T23" fmla="*/ 237 h 512"/>
              <a:gd name="T24" fmla="*/ 249 w 512"/>
              <a:gd name="T25" fmla="*/ 225 h 512"/>
              <a:gd name="T26" fmla="*/ 264 w 512"/>
              <a:gd name="T27" fmla="*/ 159 h 512"/>
              <a:gd name="T28" fmla="*/ 276 w 512"/>
              <a:gd name="T29" fmla="*/ 149 h 512"/>
              <a:gd name="T30" fmla="*/ 309 w 512"/>
              <a:gd name="T31" fmla="*/ 140 h 512"/>
              <a:gd name="T32" fmla="*/ 312 w 512"/>
              <a:gd name="T33" fmla="*/ 140 h 512"/>
              <a:gd name="T34" fmla="*/ 281 w 512"/>
              <a:gd name="T35" fmla="*/ 171 h 512"/>
              <a:gd name="T36" fmla="*/ 280 w 512"/>
              <a:gd name="T37" fmla="*/ 185 h 512"/>
              <a:gd name="T38" fmla="*/ 301 w 512"/>
              <a:gd name="T39" fmla="*/ 211 h 512"/>
              <a:gd name="T40" fmla="*/ 328 w 512"/>
              <a:gd name="T41" fmla="*/ 233 h 512"/>
              <a:gd name="T42" fmla="*/ 341 w 512"/>
              <a:gd name="T43" fmla="*/ 232 h 512"/>
              <a:gd name="T44" fmla="*/ 512 w 512"/>
              <a:gd name="T45" fmla="*/ 256 h 512"/>
              <a:gd name="T46" fmla="*/ 256 w 512"/>
              <a:gd name="T47" fmla="*/ 512 h 512"/>
              <a:gd name="T48" fmla="*/ 0 w 512"/>
              <a:gd name="T49" fmla="*/ 256 h 512"/>
              <a:gd name="T50" fmla="*/ 256 w 512"/>
              <a:gd name="T51" fmla="*/ 0 h 512"/>
              <a:gd name="T52" fmla="*/ 512 w 512"/>
              <a:gd name="T53" fmla="*/ 256 h 512"/>
              <a:gd name="T54" fmla="*/ 389 w 512"/>
              <a:gd name="T55" fmla="*/ 175 h 512"/>
              <a:gd name="T56" fmla="*/ 382 w 512"/>
              <a:gd name="T57" fmla="*/ 169 h 512"/>
              <a:gd name="T58" fmla="*/ 372 w 512"/>
              <a:gd name="T59" fmla="*/ 171 h 512"/>
              <a:gd name="T60" fmla="*/ 333 w 512"/>
              <a:gd name="T61" fmla="*/ 210 h 512"/>
              <a:gd name="T62" fmla="*/ 317 w 512"/>
              <a:gd name="T63" fmla="*/ 196 h 512"/>
              <a:gd name="T64" fmla="*/ 303 w 512"/>
              <a:gd name="T65" fmla="*/ 180 h 512"/>
              <a:gd name="T66" fmla="*/ 342 w 512"/>
              <a:gd name="T67" fmla="*/ 141 h 512"/>
              <a:gd name="T68" fmla="*/ 344 w 512"/>
              <a:gd name="T69" fmla="*/ 131 h 512"/>
              <a:gd name="T70" fmla="*/ 338 w 512"/>
              <a:gd name="T71" fmla="*/ 124 h 512"/>
              <a:gd name="T72" fmla="*/ 265 w 512"/>
              <a:gd name="T73" fmla="*/ 131 h 512"/>
              <a:gd name="T74" fmla="*/ 249 w 512"/>
              <a:gd name="T75" fmla="*/ 144 h 512"/>
              <a:gd name="T76" fmla="*/ 227 w 512"/>
              <a:gd name="T77" fmla="*/ 226 h 512"/>
              <a:gd name="T78" fmla="*/ 122 w 512"/>
              <a:gd name="T79" fmla="*/ 331 h 512"/>
              <a:gd name="T80" fmla="*/ 109 w 512"/>
              <a:gd name="T81" fmla="*/ 361 h 512"/>
              <a:gd name="T82" fmla="*/ 122 w 512"/>
              <a:gd name="T83" fmla="*/ 391 h 512"/>
              <a:gd name="T84" fmla="*/ 152 w 512"/>
              <a:gd name="T85" fmla="*/ 404 h 512"/>
              <a:gd name="T86" fmla="*/ 182 w 512"/>
              <a:gd name="T87" fmla="*/ 391 h 512"/>
              <a:gd name="T88" fmla="*/ 287 w 512"/>
              <a:gd name="T89" fmla="*/ 286 h 512"/>
              <a:gd name="T90" fmla="*/ 369 w 512"/>
              <a:gd name="T91" fmla="*/ 264 h 512"/>
              <a:gd name="T92" fmla="*/ 382 w 512"/>
              <a:gd name="T93" fmla="*/ 248 h 512"/>
              <a:gd name="T94" fmla="*/ 389 w 512"/>
              <a:gd name="T95" fmla="*/ 17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12">
                <a:moveTo>
                  <a:pt x="341" y="232"/>
                </a:moveTo>
                <a:cubicBezTo>
                  <a:pt x="373" y="200"/>
                  <a:pt x="373" y="200"/>
                  <a:pt x="373" y="200"/>
                </a:cubicBezTo>
                <a:cubicBezTo>
                  <a:pt x="374" y="213"/>
                  <a:pt x="370" y="226"/>
                  <a:pt x="364" y="237"/>
                </a:cubicBezTo>
                <a:cubicBezTo>
                  <a:pt x="364" y="237"/>
                  <a:pt x="364" y="237"/>
                  <a:pt x="364" y="237"/>
                </a:cubicBezTo>
                <a:cubicBezTo>
                  <a:pt x="361" y="242"/>
                  <a:pt x="358" y="246"/>
                  <a:pt x="354" y="249"/>
                </a:cubicBezTo>
                <a:cubicBezTo>
                  <a:pt x="337" y="267"/>
                  <a:pt x="311" y="272"/>
                  <a:pt x="288" y="264"/>
                </a:cubicBezTo>
                <a:cubicBezTo>
                  <a:pt x="284" y="263"/>
                  <a:pt x="279" y="264"/>
                  <a:pt x="276" y="267"/>
                </a:cubicBezTo>
                <a:cubicBezTo>
                  <a:pt x="167" y="376"/>
                  <a:pt x="167" y="376"/>
                  <a:pt x="167" y="376"/>
                </a:cubicBezTo>
                <a:cubicBezTo>
                  <a:pt x="159" y="384"/>
                  <a:pt x="145" y="384"/>
                  <a:pt x="137" y="376"/>
                </a:cubicBezTo>
                <a:cubicBezTo>
                  <a:pt x="133" y="372"/>
                  <a:pt x="131" y="367"/>
                  <a:pt x="131" y="361"/>
                </a:cubicBezTo>
                <a:cubicBezTo>
                  <a:pt x="131" y="355"/>
                  <a:pt x="133" y="350"/>
                  <a:pt x="137" y="346"/>
                </a:cubicBezTo>
                <a:cubicBezTo>
                  <a:pt x="246" y="237"/>
                  <a:pt x="246" y="237"/>
                  <a:pt x="246" y="237"/>
                </a:cubicBezTo>
                <a:cubicBezTo>
                  <a:pt x="249" y="234"/>
                  <a:pt x="250" y="229"/>
                  <a:pt x="249" y="225"/>
                </a:cubicBezTo>
                <a:cubicBezTo>
                  <a:pt x="241" y="202"/>
                  <a:pt x="246" y="176"/>
                  <a:pt x="264" y="159"/>
                </a:cubicBezTo>
                <a:cubicBezTo>
                  <a:pt x="267" y="155"/>
                  <a:pt x="271" y="152"/>
                  <a:pt x="276" y="149"/>
                </a:cubicBezTo>
                <a:cubicBezTo>
                  <a:pt x="286" y="143"/>
                  <a:pt x="297" y="140"/>
                  <a:pt x="309" y="140"/>
                </a:cubicBezTo>
                <a:cubicBezTo>
                  <a:pt x="310" y="140"/>
                  <a:pt x="311" y="140"/>
                  <a:pt x="312" y="140"/>
                </a:cubicBezTo>
                <a:cubicBezTo>
                  <a:pt x="281" y="171"/>
                  <a:pt x="281" y="171"/>
                  <a:pt x="281" y="171"/>
                </a:cubicBezTo>
                <a:cubicBezTo>
                  <a:pt x="277" y="175"/>
                  <a:pt x="277" y="181"/>
                  <a:pt x="280" y="185"/>
                </a:cubicBezTo>
                <a:cubicBezTo>
                  <a:pt x="286" y="194"/>
                  <a:pt x="293" y="203"/>
                  <a:pt x="301" y="211"/>
                </a:cubicBezTo>
                <a:cubicBezTo>
                  <a:pt x="310" y="220"/>
                  <a:pt x="318" y="227"/>
                  <a:pt x="328" y="233"/>
                </a:cubicBezTo>
                <a:cubicBezTo>
                  <a:pt x="332" y="236"/>
                  <a:pt x="338" y="235"/>
                  <a:pt x="341" y="232"/>
                </a:cubicBezTo>
                <a:close/>
                <a:moveTo>
                  <a:pt x="512" y="256"/>
                </a:moveTo>
                <a:cubicBezTo>
                  <a:pt x="512" y="397"/>
                  <a:pt x="397" y="512"/>
                  <a:pt x="256" y="512"/>
                </a:cubicBezTo>
                <a:cubicBezTo>
                  <a:pt x="115" y="512"/>
                  <a:pt x="0" y="397"/>
                  <a:pt x="0" y="256"/>
                </a:cubicBezTo>
                <a:cubicBezTo>
                  <a:pt x="0" y="114"/>
                  <a:pt x="115" y="0"/>
                  <a:pt x="256" y="0"/>
                </a:cubicBezTo>
                <a:cubicBezTo>
                  <a:pt x="397" y="0"/>
                  <a:pt x="512" y="114"/>
                  <a:pt x="512" y="256"/>
                </a:cubicBezTo>
                <a:close/>
                <a:moveTo>
                  <a:pt x="389" y="175"/>
                </a:moveTo>
                <a:cubicBezTo>
                  <a:pt x="388" y="172"/>
                  <a:pt x="385" y="169"/>
                  <a:pt x="382" y="169"/>
                </a:cubicBezTo>
                <a:cubicBezTo>
                  <a:pt x="378" y="168"/>
                  <a:pt x="374" y="169"/>
                  <a:pt x="372" y="171"/>
                </a:cubicBezTo>
                <a:cubicBezTo>
                  <a:pt x="333" y="210"/>
                  <a:pt x="333" y="210"/>
                  <a:pt x="333" y="210"/>
                </a:cubicBezTo>
                <a:cubicBezTo>
                  <a:pt x="327" y="206"/>
                  <a:pt x="322" y="201"/>
                  <a:pt x="317" y="196"/>
                </a:cubicBezTo>
                <a:cubicBezTo>
                  <a:pt x="311" y="191"/>
                  <a:pt x="307" y="186"/>
                  <a:pt x="303" y="180"/>
                </a:cubicBezTo>
                <a:cubicBezTo>
                  <a:pt x="342" y="141"/>
                  <a:pt x="342" y="141"/>
                  <a:pt x="342" y="141"/>
                </a:cubicBezTo>
                <a:cubicBezTo>
                  <a:pt x="344" y="139"/>
                  <a:pt x="345" y="135"/>
                  <a:pt x="344" y="131"/>
                </a:cubicBezTo>
                <a:cubicBezTo>
                  <a:pt x="344" y="128"/>
                  <a:pt x="341" y="125"/>
                  <a:pt x="338" y="124"/>
                </a:cubicBezTo>
                <a:cubicBezTo>
                  <a:pt x="313" y="115"/>
                  <a:pt x="287" y="118"/>
                  <a:pt x="265" y="131"/>
                </a:cubicBezTo>
                <a:cubicBezTo>
                  <a:pt x="259" y="135"/>
                  <a:pt x="253" y="139"/>
                  <a:pt x="249" y="144"/>
                </a:cubicBezTo>
                <a:cubicBezTo>
                  <a:pt x="227" y="165"/>
                  <a:pt x="219" y="197"/>
                  <a:pt x="227" y="226"/>
                </a:cubicBezTo>
                <a:cubicBezTo>
                  <a:pt x="122" y="331"/>
                  <a:pt x="122" y="331"/>
                  <a:pt x="122" y="331"/>
                </a:cubicBezTo>
                <a:cubicBezTo>
                  <a:pt x="114" y="339"/>
                  <a:pt x="109" y="350"/>
                  <a:pt x="109" y="361"/>
                </a:cubicBezTo>
                <a:cubicBezTo>
                  <a:pt x="109" y="372"/>
                  <a:pt x="114" y="383"/>
                  <a:pt x="122" y="391"/>
                </a:cubicBezTo>
                <a:cubicBezTo>
                  <a:pt x="130" y="399"/>
                  <a:pt x="140" y="404"/>
                  <a:pt x="152" y="404"/>
                </a:cubicBezTo>
                <a:cubicBezTo>
                  <a:pt x="163" y="404"/>
                  <a:pt x="174" y="399"/>
                  <a:pt x="182" y="391"/>
                </a:cubicBezTo>
                <a:cubicBezTo>
                  <a:pt x="287" y="286"/>
                  <a:pt x="287" y="286"/>
                  <a:pt x="287" y="286"/>
                </a:cubicBezTo>
                <a:cubicBezTo>
                  <a:pt x="316" y="294"/>
                  <a:pt x="348" y="286"/>
                  <a:pt x="369" y="264"/>
                </a:cubicBezTo>
                <a:cubicBezTo>
                  <a:pt x="374" y="260"/>
                  <a:pt x="378" y="254"/>
                  <a:pt x="382" y="248"/>
                </a:cubicBezTo>
                <a:cubicBezTo>
                  <a:pt x="395" y="226"/>
                  <a:pt x="398" y="200"/>
                  <a:pt x="389" y="17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100"/>
          </a:p>
        </p:txBody>
      </p:sp>
      <p:sp>
        <p:nvSpPr>
          <p:cNvPr id="27" name="Freeform 134">
            <a:extLst>
              <a:ext uri="{FF2B5EF4-FFF2-40B4-BE49-F238E27FC236}">
                <a16:creationId xmlns:a16="http://schemas.microsoft.com/office/drawing/2014/main" id="{6C475AA1-7546-7C38-EC6B-BD7084164A26}"/>
              </a:ext>
            </a:extLst>
          </p:cNvPr>
          <p:cNvSpPr>
            <a:spLocks noChangeAspect="1" noEditPoints="1"/>
          </p:cNvSpPr>
          <p:nvPr/>
        </p:nvSpPr>
        <p:spPr bwMode="auto">
          <a:xfrm>
            <a:off x="7498741" y="1872837"/>
            <a:ext cx="938893" cy="941653"/>
          </a:xfrm>
          <a:custGeom>
            <a:avLst/>
            <a:gdLst>
              <a:gd name="T0" fmla="*/ 256 w 512"/>
              <a:gd name="T1" fmla="*/ 128 h 512"/>
              <a:gd name="T2" fmla="*/ 234 w 512"/>
              <a:gd name="T3" fmla="*/ 128 h 512"/>
              <a:gd name="T4" fmla="*/ 234 w 512"/>
              <a:gd name="T5" fmla="*/ 117 h 512"/>
              <a:gd name="T6" fmla="*/ 256 w 512"/>
              <a:gd name="T7" fmla="*/ 117 h 512"/>
              <a:gd name="T8" fmla="*/ 256 w 512"/>
              <a:gd name="T9" fmla="*/ 128 h 512"/>
              <a:gd name="T10" fmla="*/ 192 w 512"/>
              <a:gd name="T11" fmla="*/ 164 h 512"/>
              <a:gd name="T12" fmla="*/ 149 w 512"/>
              <a:gd name="T13" fmla="*/ 180 h 512"/>
              <a:gd name="T14" fmla="*/ 149 w 512"/>
              <a:gd name="T15" fmla="*/ 192 h 512"/>
              <a:gd name="T16" fmla="*/ 298 w 512"/>
              <a:gd name="T17" fmla="*/ 192 h 512"/>
              <a:gd name="T18" fmla="*/ 298 w 512"/>
              <a:gd name="T19" fmla="*/ 149 h 512"/>
              <a:gd name="T20" fmla="*/ 201 w 512"/>
              <a:gd name="T21" fmla="*/ 149 h 512"/>
              <a:gd name="T22" fmla="*/ 192 w 512"/>
              <a:gd name="T23" fmla="*/ 164 h 512"/>
              <a:gd name="T24" fmla="*/ 234 w 512"/>
              <a:gd name="T25" fmla="*/ 394 h 512"/>
              <a:gd name="T26" fmla="*/ 256 w 512"/>
              <a:gd name="T27" fmla="*/ 394 h 512"/>
              <a:gd name="T28" fmla="*/ 256 w 512"/>
              <a:gd name="T29" fmla="*/ 213 h 512"/>
              <a:gd name="T30" fmla="*/ 234 w 512"/>
              <a:gd name="T31" fmla="*/ 213 h 512"/>
              <a:gd name="T32" fmla="*/ 234 w 512"/>
              <a:gd name="T33" fmla="*/ 394 h 512"/>
              <a:gd name="T34" fmla="*/ 512 w 512"/>
              <a:gd name="T35" fmla="*/ 256 h 512"/>
              <a:gd name="T36" fmla="*/ 256 w 512"/>
              <a:gd name="T37" fmla="*/ 512 h 512"/>
              <a:gd name="T38" fmla="*/ 0 w 512"/>
              <a:gd name="T39" fmla="*/ 256 h 512"/>
              <a:gd name="T40" fmla="*/ 256 w 512"/>
              <a:gd name="T41" fmla="*/ 0 h 512"/>
              <a:gd name="T42" fmla="*/ 512 w 512"/>
              <a:gd name="T43" fmla="*/ 256 h 512"/>
              <a:gd name="T44" fmla="*/ 373 w 512"/>
              <a:gd name="T45" fmla="*/ 117 h 512"/>
              <a:gd name="T46" fmla="*/ 362 w 512"/>
              <a:gd name="T47" fmla="*/ 106 h 512"/>
              <a:gd name="T48" fmla="*/ 320 w 512"/>
              <a:gd name="T49" fmla="*/ 106 h 512"/>
              <a:gd name="T50" fmla="*/ 309 w 512"/>
              <a:gd name="T51" fmla="*/ 117 h 512"/>
              <a:gd name="T52" fmla="*/ 309 w 512"/>
              <a:gd name="T53" fmla="*/ 128 h 512"/>
              <a:gd name="T54" fmla="*/ 277 w 512"/>
              <a:gd name="T55" fmla="*/ 128 h 512"/>
              <a:gd name="T56" fmla="*/ 277 w 512"/>
              <a:gd name="T57" fmla="*/ 106 h 512"/>
              <a:gd name="T58" fmla="*/ 266 w 512"/>
              <a:gd name="T59" fmla="*/ 96 h 512"/>
              <a:gd name="T60" fmla="*/ 224 w 512"/>
              <a:gd name="T61" fmla="*/ 96 h 512"/>
              <a:gd name="T62" fmla="*/ 213 w 512"/>
              <a:gd name="T63" fmla="*/ 106 h 512"/>
              <a:gd name="T64" fmla="*/ 213 w 512"/>
              <a:gd name="T65" fmla="*/ 128 h 512"/>
              <a:gd name="T66" fmla="*/ 192 w 512"/>
              <a:gd name="T67" fmla="*/ 128 h 512"/>
              <a:gd name="T68" fmla="*/ 181 w 512"/>
              <a:gd name="T69" fmla="*/ 138 h 512"/>
              <a:gd name="T70" fmla="*/ 177 w 512"/>
              <a:gd name="T71" fmla="*/ 149 h 512"/>
              <a:gd name="T72" fmla="*/ 138 w 512"/>
              <a:gd name="T73" fmla="*/ 160 h 512"/>
              <a:gd name="T74" fmla="*/ 131 w 512"/>
              <a:gd name="T75" fmla="*/ 163 h 512"/>
              <a:gd name="T76" fmla="*/ 128 w 512"/>
              <a:gd name="T77" fmla="*/ 170 h 512"/>
              <a:gd name="T78" fmla="*/ 128 w 512"/>
              <a:gd name="T79" fmla="*/ 202 h 512"/>
              <a:gd name="T80" fmla="*/ 138 w 512"/>
              <a:gd name="T81" fmla="*/ 213 h 512"/>
              <a:gd name="T82" fmla="*/ 213 w 512"/>
              <a:gd name="T83" fmla="*/ 213 h 512"/>
              <a:gd name="T84" fmla="*/ 213 w 512"/>
              <a:gd name="T85" fmla="*/ 405 h 512"/>
              <a:gd name="T86" fmla="*/ 224 w 512"/>
              <a:gd name="T87" fmla="*/ 416 h 512"/>
              <a:gd name="T88" fmla="*/ 266 w 512"/>
              <a:gd name="T89" fmla="*/ 416 h 512"/>
              <a:gd name="T90" fmla="*/ 277 w 512"/>
              <a:gd name="T91" fmla="*/ 405 h 512"/>
              <a:gd name="T92" fmla="*/ 277 w 512"/>
              <a:gd name="T93" fmla="*/ 213 h 512"/>
              <a:gd name="T94" fmla="*/ 309 w 512"/>
              <a:gd name="T95" fmla="*/ 213 h 512"/>
              <a:gd name="T96" fmla="*/ 309 w 512"/>
              <a:gd name="T97" fmla="*/ 224 h 512"/>
              <a:gd name="T98" fmla="*/ 320 w 512"/>
              <a:gd name="T99" fmla="*/ 234 h 512"/>
              <a:gd name="T100" fmla="*/ 362 w 512"/>
              <a:gd name="T101" fmla="*/ 234 h 512"/>
              <a:gd name="T102" fmla="*/ 373 w 512"/>
              <a:gd name="T103" fmla="*/ 224 h 512"/>
              <a:gd name="T104" fmla="*/ 373 w 512"/>
              <a:gd name="T105" fmla="*/ 117 h 512"/>
              <a:gd name="T106" fmla="*/ 330 w 512"/>
              <a:gd name="T107" fmla="*/ 213 h 512"/>
              <a:gd name="T108" fmla="*/ 352 w 512"/>
              <a:gd name="T109" fmla="*/ 213 h 512"/>
              <a:gd name="T110" fmla="*/ 352 w 512"/>
              <a:gd name="T111" fmla="*/ 128 h 512"/>
              <a:gd name="T112" fmla="*/ 330 w 512"/>
              <a:gd name="T113" fmla="*/ 128 h 512"/>
              <a:gd name="T114" fmla="*/ 330 w 512"/>
              <a:gd name="T115" fmla="*/ 21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256" y="128"/>
                </a:moveTo>
                <a:cubicBezTo>
                  <a:pt x="234" y="128"/>
                  <a:pt x="234" y="128"/>
                  <a:pt x="234" y="128"/>
                </a:cubicBezTo>
                <a:cubicBezTo>
                  <a:pt x="234" y="117"/>
                  <a:pt x="234" y="117"/>
                  <a:pt x="234" y="117"/>
                </a:cubicBezTo>
                <a:cubicBezTo>
                  <a:pt x="256" y="117"/>
                  <a:pt x="256" y="117"/>
                  <a:pt x="256" y="117"/>
                </a:cubicBezTo>
                <a:lnTo>
                  <a:pt x="256" y="128"/>
                </a:lnTo>
                <a:close/>
                <a:moveTo>
                  <a:pt x="192" y="164"/>
                </a:moveTo>
                <a:cubicBezTo>
                  <a:pt x="180" y="176"/>
                  <a:pt x="161" y="179"/>
                  <a:pt x="149" y="180"/>
                </a:cubicBezTo>
                <a:cubicBezTo>
                  <a:pt x="149" y="192"/>
                  <a:pt x="149" y="192"/>
                  <a:pt x="149" y="192"/>
                </a:cubicBezTo>
                <a:cubicBezTo>
                  <a:pt x="298" y="192"/>
                  <a:pt x="298" y="192"/>
                  <a:pt x="298" y="192"/>
                </a:cubicBezTo>
                <a:cubicBezTo>
                  <a:pt x="298" y="149"/>
                  <a:pt x="298" y="149"/>
                  <a:pt x="298" y="149"/>
                </a:cubicBezTo>
                <a:cubicBezTo>
                  <a:pt x="201" y="149"/>
                  <a:pt x="201" y="149"/>
                  <a:pt x="201" y="149"/>
                </a:cubicBezTo>
                <a:cubicBezTo>
                  <a:pt x="199" y="155"/>
                  <a:pt x="196" y="160"/>
                  <a:pt x="192" y="164"/>
                </a:cubicBezTo>
                <a:close/>
                <a:moveTo>
                  <a:pt x="234" y="394"/>
                </a:moveTo>
                <a:cubicBezTo>
                  <a:pt x="256" y="394"/>
                  <a:pt x="256" y="394"/>
                  <a:pt x="256" y="394"/>
                </a:cubicBezTo>
                <a:cubicBezTo>
                  <a:pt x="256" y="213"/>
                  <a:pt x="256" y="213"/>
                  <a:pt x="256" y="213"/>
                </a:cubicBezTo>
                <a:cubicBezTo>
                  <a:pt x="234" y="213"/>
                  <a:pt x="234" y="213"/>
                  <a:pt x="234" y="213"/>
                </a:cubicBezTo>
                <a:lnTo>
                  <a:pt x="234" y="39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73" y="117"/>
                </a:moveTo>
                <a:cubicBezTo>
                  <a:pt x="373" y="111"/>
                  <a:pt x="368" y="106"/>
                  <a:pt x="362" y="106"/>
                </a:cubicBezTo>
                <a:cubicBezTo>
                  <a:pt x="320" y="106"/>
                  <a:pt x="320" y="106"/>
                  <a:pt x="320" y="106"/>
                </a:cubicBezTo>
                <a:cubicBezTo>
                  <a:pt x="314" y="106"/>
                  <a:pt x="309" y="111"/>
                  <a:pt x="309" y="117"/>
                </a:cubicBezTo>
                <a:cubicBezTo>
                  <a:pt x="309" y="128"/>
                  <a:pt x="309" y="128"/>
                  <a:pt x="309" y="128"/>
                </a:cubicBezTo>
                <a:cubicBezTo>
                  <a:pt x="277" y="128"/>
                  <a:pt x="277" y="128"/>
                  <a:pt x="277" y="128"/>
                </a:cubicBezTo>
                <a:cubicBezTo>
                  <a:pt x="277" y="106"/>
                  <a:pt x="277" y="106"/>
                  <a:pt x="277" y="106"/>
                </a:cubicBezTo>
                <a:cubicBezTo>
                  <a:pt x="277" y="100"/>
                  <a:pt x="272" y="96"/>
                  <a:pt x="266" y="96"/>
                </a:cubicBezTo>
                <a:cubicBezTo>
                  <a:pt x="224" y="96"/>
                  <a:pt x="224" y="96"/>
                  <a:pt x="224" y="96"/>
                </a:cubicBezTo>
                <a:cubicBezTo>
                  <a:pt x="218" y="96"/>
                  <a:pt x="213" y="100"/>
                  <a:pt x="213" y="106"/>
                </a:cubicBezTo>
                <a:cubicBezTo>
                  <a:pt x="213" y="128"/>
                  <a:pt x="213" y="128"/>
                  <a:pt x="213" y="128"/>
                </a:cubicBezTo>
                <a:cubicBezTo>
                  <a:pt x="192" y="128"/>
                  <a:pt x="192" y="128"/>
                  <a:pt x="192" y="128"/>
                </a:cubicBezTo>
                <a:cubicBezTo>
                  <a:pt x="186" y="128"/>
                  <a:pt x="181" y="132"/>
                  <a:pt x="181" y="138"/>
                </a:cubicBezTo>
                <a:cubicBezTo>
                  <a:pt x="181" y="143"/>
                  <a:pt x="180" y="146"/>
                  <a:pt x="177" y="149"/>
                </a:cubicBezTo>
                <a:cubicBezTo>
                  <a:pt x="167" y="158"/>
                  <a:pt x="146" y="160"/>
                  <a:pt x="138" y="160"/>
                </a:cubicBezTo>
                <a:cubicBezTo>
                  <a:pt x="136" y="160"/>
                  <a:pt x="133" y="161"/>
                  <a:pt x="131" y="163"/>
                </a:cubicBezTo>
                <a:cubicBezTo>
                  <a:pt x="129" y="165"/>
                  <a:pt x="128" y="167"/>
                  <a:pt x="128" y="170"/>
                </a:cubicBezTo>
                <a:cubicBezTo>
                  <a:pt x="128" y="202"/>
                  <a:pt x="128" y="202"/>
                  <a:pt x="128" y="202"/>
                </a:cubicBezTo>
                <a:cubicBezTo>
                  <a:pt x="128" y="208"/>
                  <a:pt x="132" y="213"/>
                  <a:pt x="138" y="213"/>
                </a:cubicBezTo>
                <a:cubicBezTo>
                  <a:pt x="213" y="213"/>
                  <a:pt x="213" y="213"/>
                  <a:pt x="213" y="213"/>
                </a:cubicBezTo>
                <a:cubicBezTo>
                  <a:pt x="213" y="405"/>
                  <a:pt x="213" y="405"/>
                  <a:pt x="213" y="405"/>
                </a:cubicBezTo>
                <a:cubicBezTo>
                  <a:pt x="213" y="411"/>
                  <a:pt x="218" y="416"/>
                  <a:pt x="224" y="416"/>
                </a:cubicBezTo>
                <a:cubicBezTo>
                  <a:pt x="266" y="416"/>
                  <a:pt x="266" y="416"/>
                  <a:pt x="266" y="416"/>
                </a:cubicBezTo>
                <a:cubicBezTo>
                  <a:pt x="272" y="416"/>
                  <a:pt x="277" y="411"/>
                  <a:pt x="277" y="405"/>
                </a:cubicBezTo>
                <a:cubicBezTo>
                  <a:pt x="277" y="213"/>
                  <a:pt x="277" y="213"/>
                  <a:pt x="277" y="213"/>
                </a:cubicBezTo>
                <a:cubicBezTo>
                  <a:pt x="309" y="213"/>
                  <a:pt x="309" y="213"/>
                  <a:pt x="309" y="213"/>
                </a:cubicBezTo>
                <a:cubicBezTo>
                  <a:pt x="309" y="224"/>
                  <a:pt x="309" y="224"/>
                  <a:pt x="309" y="224"/>
                </a:cubicBezTo>
                <a:cubicBezTo>
                  <a:pt x="309" y="230"/>
                  <a:pt x="314" y="234"/>
                  <a:pt x="320" y="234"/>
                </a:cubicBezTo>
                <a:cubicBezTo>
                  <a:pt x="362" y="234"/>
                  <a:pt x="362" y="234"/>
                  <a:pt x="362" y="234"/>
                </a:cubicBezTo>
                <a:cubicBezTo>
                  <a:pt x="368" y="234"/>
                  <a:pt x="373" y="230"/>
                  <a:pt x="373" y="224"/>
                </a:cubicBezTo>
                <a:lnTo>
                  <a:pt x="373" y="117"/>
                </a:lnTo>
                <a:close/>
                <a:moveTo>
                  <a:pt x="330" y="213"/>
                </a:moveTo>
                <a:cubicBezTo>
                  <a:pt x="352" y="213"/>
                  <a:pt x="352" y="213"/>
                  <a:pt x="352" y="213"/>
                </a:cubicBezTo>
                <a:cubicBezTo>
                  <a:pt x="352" y="128"/>
                  <a:pt x="352" y="128"/>
                  <a:pt x="352" y="128"/>
                </a:cubicBezTo>
                <a:cubicBezTo>
                  <a:pt x="330" y="128"/>
                  <a:pt x="330" y="128"/>
                  <a:pt x="330" y="128"/>
                </a:cubicBezTo>
                <a:lnTo>
                  <a:pt x="330" y="21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100"/>
          </a:p>
        </p:txBody>
      </p:sp>
      <p:sp>
        <p:nvSpPr>
          <p:cNvPr id="28" name="Rectangle 27">
            <a:extLst>
              <a:ext uri="{FF2B5EF4-FFF2-40B4-BE49-F238E27FC236}">
                <a16:creationId xmlns:a16="http://schemas.microsoft.com/office/drawing/2014/main" id="{960DA000-0C29-A0E1-6955-3DE72E84F6BF}"/>
              </a:ext>
            </a:extLst>
          </p:cNvPr>
          <p:cNvSpPr/>
          <p:nvPr/>
        </p:nvSpPr>
        <p:spPr>
          <a:xfrm>
            <a:off x="4841711" y="3181027"/>
            <a:ext cx="1212449" cy="1231106"/>
          </a:xfrm>
          <a:prstGeom prst="rect">
            <a:avLst/>
          </a:prstGeom>
        </p:spPr>
        <p:txBody>
          <a:bodyPr wrap="square" lIns="0" tIns="0" rIns="0" bIns="0">
            <a:spAutoFit/>
          </a:bodyPr>
          <a:lstStyle/>
          <a:p>
            <a:pPr>
              <a:buSzPct val="100000"/>
            </a:pPr>
            <a:r>
              <a:rPr lang="en-US" altLang="en-US" sz="1600" b="1" dirty="0">
                <a:solidFill>
                  <a:srgbClr val="004F59"/>
                </a:solidFill>
                <a:latin typeface="+mj-lt"/>
                <a:cs typeface="Segoe UI" panose="020B0502040204020203" pitchFamily="34" charset="0"/>
              </a:rPr>
              <a:t>Enterprise</a:t>
            </a:r>
          </a:p>
          <a:p>
            <a:pPr>
              <a:buSzPct val="100000"/>
            </a:pPr>
            <a:r>
              <a:rPr lang="en-US" altLang="en-US" sz="1600" b="1" dirty="0">
                <a:solidFill>
                  <a:srgbClr val="004F59"/>
                </a:solidFill>
                <a:latin typeface="+mj-lt"/>
                <a:cs typeface="Segoe UI" panose="020B0502040204020203" pitchFamily="34" charset="0"/>
              </a:rPr>
              <a:t>Solution </a:t>
            </a:r>
          </a:p>
          <a:p>
            <a:pPr>
              <a:buSzPct val="100000"/>
            </a:pPr>
            <a:r>
              <a:rPr lang="en-US" altLang="en-US" sz="1600" b="1" dirty="0">
                <a:solidFill>
                  <a:srgbClr val="004F59"/>
                </a:solidFill>
                <a:latin typeface="+mj-lt"/>
                <a:cs typeface="Segoe UI" panose="020B0502040204020203" pitchFamily="34" charset="0"/>
              </a:rPr>
              <a:t>Data </a:t>
            </a:r>
          </a:p>
          <a:p>
            <a:pPr>
              <a:buSzPct val="100000"/>
            </a:pPr>
            <a:r>
              <a:rPr lang="en-US" altLang="en-US" sz="1600" b="1" dirty="0">
                <a:solidFill>
                  <a:srgbClr val="004F59"/>
                </a:solidFill>
                <a:latin typeface="+mj-lt"/>
                <a:cs typeface="Segoe UI" panose="020B0502040204020203" pitchFamily="34" charset="0"/>
              </a:rPr>
              <a:t>Integration </a:t>
            </a:r>
          </a:p>
          <a:p>
            <a:pPr>
              <a:buSzPct val="100000"/>
            </a:pPr>
            <a:r>
              <a:rPr lang="en-US" altLang="en-US" sz="1600" b="1" dirty="0">
                <a:solidFill>
                  <a:srgbClr val="004F59"/>
                </a:solidFill>
                <a:latin typeface="+mj-lt"/>
                <a:cs typeface="Segoe UI" panose="020B0502040204020203" pitchFamily="34" charset="0"/>
              </a:rPr>
              <a:t>Infrastructure</a:t>
            </a:r>
          </a:p>
        </p:txBody>
      </p:sp>
      <p:sp>
        <p:nvSpPr>
          <p:cNvPr id="29" name="Rectangle 28">
            <a:extLst>
              <a:ext uri="{FF2B5EF4-FFF2-40B4-BE49-F238E27FC236}">
                <a16:creationId xmlns:a16="http://schemas.microsoft.com/office/drawing/2014/main" id="{1847A473-79E5-9FC1-0F1C-3D9069DBC957}"/>
              </a:ext>
            </a:extLst>
          </p:cNvPr>
          <p:cNvSpPr/>
          <p:nvPr/>
        </p:nvSpPr>
        <p:spPr>
          <a:xfrm>
            <a:off x="6202984" y="3540868"/>
            <a:ext cx="1522817" cy="502759"/>
          </a:xfrm>
          <a:prstGeom prst="rect">
            <a:avLst/>
          </a:prstGeom>
        </p:spPr>
        <p:txBody>
          <a:bodyPr wrap="square" lIns="0" tIns="0" rIns="0" bIns="0">
            <a:spAutoFit/>
          </a:bodyPr>
          <a:lstStyle/>
          <a:p>
            <a:pPr>
              <a:buSzPct val="100000"/>
            </a:pPr>
            <a:r>
              <a:rPr lang="en-US" altLang="en-US" sz="3200" b="1" dirty="0">
                <a:solidFill>
                  <a:srgbClr val="004F59"/>
                </a:solidFill>
                <a:latin typeface="+mj-lt"/>
                <a:cs typeface="Segoe UI" panose="020B0502040204020203" pitchFamily="34" charset="0"/>
              </a:rPr>
              <a:t>architect</a:t>
            </a:r>
          </a:p>
        </p:txBody>
      </p:sp>
      <p:sp>
        <p:nvSpPr>
          <p:cNvPr id="30" name="Rectangle 29">
            <a:extLst>
              <a:ext uri="{FF2B5EF4-FFF2-40B4-BE49-F238E27FC236}">
                <a16:creationId xmlns:a16="http://schemas.microsoft.com/office/drawing/2014/main" id="{FB8B2743-84FD-695D-77C9-3859E1A98F27}"/>
              </a:ext>
            </a:extLst>
          </p:cNvPr>
          <p:cNvSpPr/>
          <p:nvPr/>
        </p:nvSpPr>
        <p:spPr>
          <a:xfrm>
            <a:off x="502844" y="1155626"/>
            <a:ext cx="2590552" cy="246221"/>
          </a:xfrm>
          <a:prstGeom prst="rect">
            <a:avLst/>
          </a:prstGeom>
        </p:spPr>
        <p:txBody>
          <a:bodyPr wrap="square" lIns="0" tIns="0" rIns="0" bIns="0">
            <a:spAutoFit/>
          </a:bodyPr>
          <a:lstStyle/>
          <a:p>
            <a:pPr>
              <a:buSzPct val="100000"/>
            </a:pPr>
            <a:r>
              <a:rPr lang="en-US" altLang="en-US" sz="1600" b="1">
                <a:solidFill>
                  <a:srgbClr val="004F59"/>
                </a:solidFill>
                <a:latin typeface="+mj-lt"/>
                <a:cs typeface="Segoe UI" panose="020B0502040204020203" pitchFamily="34" charset="0"/>
              </a:rPr>
              <a:t>who can design IT</a:t>
            </a:r>
          </a:p>
        </p:txBody>
      </p:sp>
      <p:sp>
        <p:nvSpPr>
          <p:cNvPr id="31" name="Rectangle 30">
            <a:extLst>
              <a:ext uri="{FF2B5EF4-FFF2-40B4-BE49-F238E27FC236}">
                <a16:creationId xmlns:a16="http://schemas.microsoft.com/office/drawing/2014/main" id="{4796842B-CA87-5DD5-138E-E852F2BE50AD}"/>
              </a:ext>
            </a:extLst>
          </p:cNvPr>
          <p:cNvSpPr/>
          <p:nvPr/>
        </p:nvSpPr>
        <p:spPr>
          <a:xfrm>
            <a:off x="8375266" y="1154386"/>
            <a:ext cx="3313890" cy="492443"/>
          </a:xfrm>
          <a:prstGeom prst="rect">
            <a:avLst/>
          </a:prstGeom>
        </p:spPr>
        <p:txBody>
          <a:bodyPr wrap="square" lIns="0" tIns="0" rIns="0" bIns="0">
            <a:spAutoFit/>
          </a:bodyPr>
          <a:lstStyle/>
          <a:p>
            <a:pPr algn="r">
              <a:buSzPct val="100000"/>
            </a:pPr>
            <a:r>
              <a:rPr lang="en-US" altLang="en-US" sz="1600" b="1">
                <a:solidFill>
                  <a:srgbClr val="004F59"/>
                </a:solidFill>
                <a:latin typeface="+mj-lt"/>
                <a:cs typeface="Segoe UI" panose="020B0502040204020203" pitchFamily="34" charset="0"/>
              </a:rPr>
              <a:t>who is the decision maker </a:t>
            </a:r>
            <a:br>
              <a:rPr lang="en-US" altLang="en-US" sz="1600" b="1">
                <a:solidFill>
                  <a:srgbClr val="004F59"/>
                </a:solidFill>
                <a:latin typeface="+mj-lt"/>
                <a:cs typeface="Segoe UI" panose="020B0502040204020203" pitchFamily="34" charset="0"/>
              </a:rPr>
            </a:br>
            <a:r>
              <a:rPr lang="en-US" altLang="en-US" sz="1600" b="1">
                <a:solidFill>
                  <a:srgbClr val="004F59"/>
                </a:solidFill>
                <a:latin typeface="+mj-lt"/>
                <a:cs typeface="Segoe UI" panose="020B0502040204020203" pitchFamily="34" charset="0"/>
              </a:rPr>
              <a:t>in IT implementation</a:t>
            </a:r>
          </a:p>
        </p:txBody>
      </p:sp>
      <p:sp>
        <p:nvSpPr>
          <p:cNvPr id="32" name="Rectangle 31">
            <a:extLst>
              <a:ext uri="{FF2B5EF4-FFF2-40B4-BE49-F238E27FC236}">
                <a16:creationId xmlns:a16="http://schemas.microsoft.com/office/drawing/2014/main" id="{94F26FEB-7205-EA51-E2BD-F36DC33D0E01}"/>
              </a:ext>
            </a:extLst>
          </p:cNvPr>
          <p:cNvSpPr/>
          <p:nvPr/>
        </p:nvSpPr>
        <p:spPr>
          <a:xfrm>
            <a:off x="502843" y="5903932"/>
            <a:ext cx="2853199" cy="492443"/>
          </a:xfrm>
          <a:prstGeom prst="rect">
            <a:avLst/>
          </a:prstGeom>
        </p:spPr>
        <p:txBody>
          <a:bodyPr wrap="square" lIns="0" tIns="0" rIns="0" bIns="0">
            <a:spAutoFit/>
          </a:bodyPr>
          <a:lstStyle/>
          <a:p>
            <a:pPr>
              <a:buSzPct val="100000"/>
            </a:pPr>
            <a:r>
              <a:rPr lang="en-US" altLang="en-US" sz="1600" b="1" dirty="0">
                <a:solidFill>
                  <a:srgbClr val="004F59"/>
                </a:solidFill>
                <a:latin typeface="+mj-lt"/>
                <a:cs typeface="Segoe UI" panose="020B0502040204020203" pitchFamily="34" charset="0"/>
              </a:rPr>
              <a:t>who represents IT strategy and frameworks</a:t>
            </a:r>
          </a:p>
        </p:txBody>
      </p:sp>
      <p:sp>
        <p:nvSpPr>
          <p:cNvPr id="33" name="Rectangle 32">
            <a:extLst>
              <a:ext uri="{FF2B5EF4-FFF2-40B4-BE49-F238E27FC236}">
                <a16:creationId xmlns:a16="http://schemas.microsoft.com/office/drawing/2014/main" id="{B143F5B3-4059-8CF4-3970-78A105DE8431}"/>
              </a:ext>
            </a:extLst>
          </p:cNvPr>
          <p:cNvSpPr/>
          <p:nvPr/>
        </p:nvSpPr>
        <p:spPr>
          <a:xfrm>
            <a:off x="9098606" y="5899507"/>
            <a:ext cx="2590552" cy="492443"/>
          </a:xfrm>
          <a:prstGeom prst="rect">
            <a:avLst/>
          </a:prstGeom>
        </p:spPr>
        <p:txBody>
          <a:bodyPr wrap="square" lIns="0" tIns="0" rIns="0" bIns="0">
            <a:spAutoFit/>
          </a:bodyPr>
          <a:lstStyle/>
          <a:p>
            <a:pPr algn="r">
              <a:buSzPct val="100000"/>
            </a:pPr>
            <a:r>
              <a:rPr lang="en-US" altLang="en-US" sz="1600" b="1">
                <a:solidFill>
                  <a:srgbClr val="004F59"/>
                </a:solidFill>
                <a:latin typeface="+mj-lt"/>
                <a:cs typeface="Segoe UI" panose="020B0502040204020203" pitchFamily="34" charset="0"/>
              </a:rPr>
              <a:t>who understands IT and shares knowledge</a:t>
            </a:r>
          </a:p>
        </p:txBody>
      </p:sp>
      <p:sp>
        <p:nvSpPr>
          <p:cNvPr id="34" name="Rectangle 33">
            <a:extLst>
              <a:ext uri="{FF2B5EF4-FFF2-40B4-BE49-F238E27FC236}">
                <a16:creationId xmlns:a16="http://schemas.microsoft.com/office/drawing/2014/main" id="{E9BCF828-5E3C-E6C3-3F25-A53D9A40405A}"/>
              </a:ext>
            </a:extLst>
          </p:cNvPr>
          <p:cNvSpPr/>
          <p:nvPr/>
        </p:nvSpPr>
        <p:spPr>
          <a:xfrm>
            <a:off x="485813" y="1497823"/>
            <a:ext cx="2590552" cy="1723549"/>
          </a:xfrm>
          <a:prstGeom prst="rect">
            <a:avLst/>
          </a:prstGeom>
        </p:spPr>
        <p:txBody>
          <a:bodyPr wrap="square" lIns="0" tIns="0" rIns="0" bIns="0">
            <a:spAutoFit/>
          </a:bodyPr>
          <a:lstStyle/>
          <a:p>
            <a:pPr>
              <a:buSzPct val="100000"/>
            </a:pPr>
            <a:r>
              <a:rPr lang="en-US" altLang="en-US" sz="1400">
                <a:solidFill>
                  <a:srgbClr val="004F59"/>
                </a:solidFill>
                <a:latin typeface="+mj-lt"/>
                <a:cs typeface="Segoe UI" panose="020B0502040204020203" pitchFamily="34" charset="0"/>
              </a:rPr>
              <a:t>at Deloitte, </a:t>
            </a:r>
          </a:p>
          <a:p>
            <a:pPr marL="285750" indent="-285750">
              <a:buSzPct val="100000"/>
              <a:buFont typeface="Arial" panose="020B0604020202020204" pitchFamily="34" charset="0"/>
              <a:buChar char="•"/>
            </a:pPr>
            <a:r>
              <a:rPr lang="en-US" altLang="en-US" sz="1400">
                <a:solidFill>
                  <a:srgbClr val="004F59"/>
                </a:solidFill>
                <a:latin typeface="+mj-lt"/>
                <a:cs typeface="Segoe UI" panose="020B0502040204020203" pitchFamily="34" charset="0"/>
              </a:rPr>
              <a:t>pursuits the best solution in the high-level or detailed design phase,</a:t>
            </a:r>
          </a:p>
          <a:p>
            <a:pPr marL="285750" indent="-285750">
              <a:buSzPct val="100000"/>
              <a:buFont typeface="Arial" panose="020B0604020202020204" pitchFamily="34" charset="0"/>
              <a:buChar char="•"/>
            </a:pPr>
            <a:r>
              <a:rPr lang="en-US" altLang="en-US" sz="1400">
                <a:solidFill>
                  <a:srgbClr val="004F59"/>
                </a:solidFill>
                <a:latin typeface="+mj-lt"/>
                <a:cs typeface="Segoe UI" panose="020B0502040204020203" pitchFamily="34" charset="0"/>
              </a:rPr>
              <a:t>able to articulate the target architecture </a:t>
            </a:r>
            <a:br>
              <a:rPr lang="en-US" altLang="en-US" sz="1400">
                <a:solidFill>
                  <a:srgbClr val="004F59"/>
                </a:solidFill>
                <a:latin typeface="+mj-lt"/>
                <a:cs typeface="Segoe UI" panose="020B0502040204020203" pitchFamily="34" charset="0"/>
              </a:rPr>
            </a:br>
            <a:r>
              <a:rPr lang="en-US" altLang="en-US" sz="1400">
                <a:solidFill>
                  <a:srgbClr val="004F59"/>
                </a:solidFill>
                <a:latin typeface="+mj-lt"/>
                <a:cs typeface="Segoe UI" panose="020B0502040204020203" pitchFamily="34" charset="0"/>
              </a:rPr>
              <a:t>to the additional fields</a:t>
            </a:r>
            <a:br>
              <a:rPr lang="en-US" altLang="en-US" sz="1400">
                <a:solidFill>
                  <a:srgbClr val="004F59"/>
                </a:solidFill>
                <a:latin typeface="+mj-lt"/>
                <a:cs typeface="Segoe UI" panose="020B0502040204020203" pitchFamily="34" charset="0"/>
              </a:rPr>
            </a:br>
            <a:r>
              <a:rPr lang="en-US" altLang="en-US" sz="1400">
                <a:solidFill>
                  <a:srgbClr val="004F59"/>
                </a:solidFill>
                <a:latin typeface="+mj-lt"/>
                <a:cs typeface="Segoe UI" panose="020B0502040204020203" pitchFamily="34" charset="0"/>
              </a:rPr>
              <a:t>of expertise</a:t>
            </a:r>
          </a:p>
        </p:txBody>
      </p:sp>
      <p:sp>
        <p:nvSpPr>
          <p:cNvPr id="35" name="Rectangle 34">
            <a:extLst>
              <a:ext uri="{FF2B5EF4-FFF2-40B4-BE49-F238E27FC236}">
                <a16:creationId xmlns:a16="http://schemas.microsoft.com/office/drawing/2014/main" id="{1986639C-0DE4-5758-0C84-CA7212FBCA35}"/>
              </a:ext>
            </a:extLst>
          </p:cNvPr>
          <p:cNvSpPr/>
          <p:nvPr/>
        </p:nvSpPr>
        <p:spPr>
          <a:xfrm>
            <a:off x="9256678" y="1794007"/>
            <a:ext cx="2432478" cy="1508105"/>
          </a:xfrm>
          <a:prstGeom prst="rect">
            <a:avLst/>
          </a:prstGeom>
        </p:spPr>
        <p:txBody>
          <a:bodyPr wrap="square" lIns="0" tIns="0" rIns="0" bIns="0">
            <a:spAutoFit/>
          </a:bodyPr>
          <a:lstStyle/>
          <a:p>
            <a:pPr marL="285750" indent="-285750" algn="r">
              <a:buSzPct val="100000"/>
              <a:buFont typeface="Arial" panose="020B0604020202020204" pitchFamily="34" charset="0"/>
              <a:buChar char="•"/>
            </a:pPr>
            <a:r>
              <a:rPr lang="en-US" altLang="en-US" sz="1400">
                <a:solidFill>
                  <a:srgbClr val="004F59"/>
                </a:solidFill>
                <a:latin typeface="+mj-lt"/>
                <a:cs typeface="Segoe UI" panose="020B0502040204020203" pitchFamily="34" charset="0"/>
              </a:rPr>
              <a:t>with outstanding expertise, supports the IT-relevant areas all of Deloitte consulting projects and </a:t>
            </a:r>
          </a:p>
          <a:p>
            <a:pPr marL="285750" indent="-285750" algn="r">
              <a:buSzPct val="100000"/>
              <a:buFont typeface="Arial" panose="020B0604020202020204" pitchFamily="34" charset="0"/>
              <a:buChar char="•"/>
            </a:pPr>
            <a:r>
              <a:rPr lang="en-US" altLang="en-US" sz="1400">
                <a:solidFill>
                  <a:srgbClr val="004F59"/>
                </a:solidFill>
                <a:latin typeface="+mj-lt"/>
                <a:cs typeface="Segoe UI" panose="020B0502040204020203" pitchFamily="34" charset="0"/>
              </a:rPr>
              <a:t>available as background</a:t>
            </a:r>
            <a:br>
              <a:rPr lang="en-US" altLang="en-US" sz="1400">
                <a:solidFill>
                  <a:srgbClr val="004F59"/>
                </a:solidFill>
                <a:latin typeface="+mj-lt"/>
                <a:cs typeface="Segoe UI" panose="020B0502040204020203" pitchFamily="34" charset="0"/>
              </a:rPr>
            </a:br>
            <a:r>
              <a:rPr lang="en-US" altLang="en-US" sz="1400">
                <a:solidFill>
                  <a:srgbClr val="004F59"/>
                </a:solidFill>
                <a:latin typeface="+mj-lt"/>
                <a:cs typeface="Segoe UI" panose="020B0502040204020203" pitchFamily="34" charset="0"/>
              </a:rPr>
              <a:t> for less experienced colleagues</a:t>
            </a:r>
          </a:p>
        </p:txBody>
      </p:sp>
      <p:sp>
        <p:nvSpPr>
          <p:cNvPr id="36" name="Rectangle 35">
            <a:extLst>
              <a:ext uri="{FF2B5EF4-FFF2-40B4-BE49-F238E27FC236}">
                <a16:creationId xmlns:a16="http://schemas.microsoft.com/office/drawing/2014/main" id="{803D03AD-979C-CF80-5014-3050A20D4188}"/>
              </a:ext>
            </a:extLst>
          </p:cNvPr>
          <p:cNvSpPr/>
          <p:nvPr/>
        </p:nvSpPr>
        <p:spPr>
          <a:xfrm>
            <a:off x="9256678" y="4535251"/>
            <a:ext cx="2432478" cy="1292662"/>
          </a:xfrm>
          <a:prstGeom prst="rect">
            <a:avLst/>
          </a:prstGeom>
        </p:spPr>
        <p:txBody>
          <a:bodyPr wrap="square" lIns="0" tIns="0" rIns="0" bIns="0">
            <a:spAutoFit/>
          </a:bodyPr>
          <a:lstStyle/>
          <a:p>
            <a:pPr marL="285750" indent="-285750" algn="r">
              <a:buSzPct val="100000"/>
              <a:buFont typeface="Arial" panose="020B0604020202020204" pitchFamily="34" charset="0"/>
              <a:buChar char="•"/>
            </a:pPr>
            <a:r>
              <a:rPr lang="en-US" altLang="en-US" sz="1400" dirty="0">
                <a:solidFill>
                  <a:srgbClr val="004F59"/>
                </a:solidFill>
                <a:latin typeface="+mj-lt"/>
                <a:cs typeface="Segoe UI" panose="020B0502040204020203" pitchFamily="34" charset="0"/>
              </a:rPr>
              <a:t>plays a leading role</a:t>
            </a:r>
            <a:br>
              <a:rPr lang="en-US" altLang="en-US" sz="1400" dirty="0">
                <a:solidFill>
                  <a:srgbClr val="004F59"/>
                </a:solidFill>
                <a:latin typeface="+mj-lt"/>
                <a:cs typeface="Segoe UI" panose="020B0502040204020203" pitchFamily="34" charset="0"/>
              </a:rPr>
            </a:br>
            <a:r>
              <a:rPr lang="en-US" altLang="en-US" sz="1400" dirty="0">
                <a:solidFill>
                  <a:srgbClr val="004F59"/>
                </a:solidFill>
                <a:latin typeface="+mj-lt"/>
                <a:cs typeface="Segoe UI" panose="020B0502040204020203" pitchFamily="34" charset="0"/>
              </a:rPr>
              <a:t> in Deloitte’s </a:t>
            </a:r>
            <a:br>
              <a:rPr lang="en-US" altLang="en-US" sz="1400" dirty="0">
                <a:solidFill>
                  <a:srgbClr val="004F59"/>
                </a:solidFill>
                <a:latin typeface="+mj-lt"/>
                <a:cs typeface="Segoe UI" panose="020B0502040204020203" pitchFamily="34" charset="0"/>
              </a:rPr>
            </a:br>
            <a:r>
              <a:rPr lang="en-US" altLang="en-US" sz="1400" dirty="0">
                <a:solidFill>
                  <a:srgbClr val="004F59"/>
                </a:solidFill>
                <a:latin typeface="+mj-lt"/>
                <a:cs typeface="Segoe UI" panose="020B0502040204020203" pitchFamily="34" charset="0"/>
              </a:rPr>
              <a:t>internal and external </a:t>
            </a:r>
            <a:br>
              <a:rPr lang="en-US" altLang="en-US" sz="1400" dirty="0">
                <a:solidFill>
                  <a:srgbClr val="004F59"/>
                </a:solidFill>
                <a:latin typeface="+mj-lt"/>
                <a:cs typeface="Segoe UI" panose="020B0502040204020203" pitchFamily="34" charset="0"/>
              </a:rPr>
            </a:br>
            <a:r>
              <a:rPr lang="en-US" altLang="en-US" sz="1400" dirty="0">
                <a:solidFill>
                  <a:srgbClr val="004F59"/>
                </a:solidFill>
                <a:latin typeface="+mj-lt"/>
                <a:cs typeface="Segoe UI" panose="020B0502040204020203" pitchFamily="34" charset="0"/>
              </a:rPr>
              <a:t>IT training</a:t>
            </a:r>
            <a:r>
              <a:rPr lang="hu-HU" altLang="en-US" sz="1400" dirty="0">
                <a:solidFill>
                  <a:srgbClr val="004F59"/>
                </a:solidFill>
                <a:latin typeface="+mj-lt"/>
                <a:cs typeface="Segoe UI" panose="020B0502040204020203" pitchFamily="34" charset="0"/>
              </a:rPr>
              <a:t>s</a:t>
            </a:r>
            <a:r>
              <a:rPr lang="en-US" altLang="en-US" sz="1400" dirty="0">
                <a:solidFill>
                  <a:srgbClr val="004F59"/>
                </a:solidFill>
                <a:latin typeface="+mj-lt"/>
                <a:cs typeface="Segoe UI" panose="020B0502040204020203" pitchFamily="34" charset="0"/>
              </a:rPr>
              <a:t> </a:t>
            </a:r>
          </a:p>
          <a:p>
            <a:pPr marL="285750" indent="-285750" algn="r">
              <a:buSzPct val="100000"/>
              <a:buFont typeface="Arial" panose="020B0604020202020204" pitchFamily="34" charset="0"/>
              <a:buChar char="•"/>
            </a:pPr>
            <a:r>
              <a:rPr lang="en-US" altLang="en-US" sz="1400" dirty="0">
                <a:solidFill>
                  <a:srgbClr val="004F59"/>
                </a:solidFill>
                <a:latin typeface="+mj-lt"/>
                <a:cs typeface="Segoe UI" panose="020B0502040204020203" pitchFamily="34" charset="0"/>
              </a:rPr>
              <a:t>talent management and </a:t>
            </a:r>
            <a:br>
              <a:rPr lang="en-US" altLang="en-US" sz="1400" dirty="0">
                <a:solidFill>
                  <a:srgbClr val="004F59"/>
                </a:solidFill>
                <a:latin typeface="+mj-lt"/>
                <a:cs typeface="Segoe UI" panose="020B0502040204020203" pitchFamily="34" charset="0"/>
              </a:rPr>
            </a:br>
            <a:r>
              <a:rPr lang="en-US" altLang="en-US" sz="1400" dirty="0">
                <a:solidFill>
                  <a:srgbClr val="004F59"/>
                </a:solidFill>
                <a:latin typeface="+mj-lt"/>
                <a:cs typeface="Segoe UI" panose="020B0502040204020203" pitchFamily="34" charset="0"/>
              </a:rPr>
              <a:t>IT management consulting</a:t>
            </a:r>
          </a:p>
        </p:txBody>
      </p:sp>
      <p:sp>
        <p:nvSpPr>
          <p:cNvPr id="37" name="Rectangle 36">
            <a:extLst>
              <a:ext uri="{FF2B5EF4-FFF2-40B4-BE49-F238E27FC236}">
                <a16:creationId xmlns:a16="http://schemas.microsoft.com/office/drawing/2014/main" id="{A1F175E8-2652-23CC-6BDA-ACFC015B7A45}"/>
              </a:ext>
            </a:extLst>
          </p:cNvPr>
          <p:cNvSpPr/>
          <p:nvPr/>
        </p:nvSpPr>
        <p:spPr>
          <a:xfrm>
            <a:off x="485813" y="4708306"/>
            <a:ext cx="2432478" cy="1077218"/>
          </a:xfrm>
          <a:prstGeom prst="rect">
            <a:avLst/>
          </a:prstGeom>
        </p:spPr>
        <p:txBody>
          <a:bodyPr wrap="square" lIns="0" tIns="0" rIns="0" bIns="0">
            <a:spAutoFit/>
          </a:bodyPr>
          <a:lstStyle/>
          <a:p>
            <a:pPr marL="285750" indent="-285750">
              <a:buSzPct val="100000"/>
              <a:buFont typeface="Arial" panose="020B0604020202020204" pitchFamily="34" charset="0"/>
              <a:buChar char="•"/>
            </a:pPr>
            <a:r>
              <a:rPr lang="en-US" altLang="en-US" sz="1400" dirty="0">
                <a:solidFill>
                  <a:srgbClr val="004F59"/>
                </a:solidFill>
                <a:latin typeface="+mj-lt"/>
                <a:cs typeface="Segoe UI" panose="020B0502040204020203" pitchFamily="34" charset="0"/>
              </a:rPr>
              <a:t>assesses the maturity </a:t>
            </a:r>
            <a:br>
              <a:rPr lang="hu-HU" altLang="en-US" sz="1400" dirty="0">
                <a:solidFill>
                  <a:srgbClr val="004F59"/>
                </a:solidFill>
                <a:latin typeface="+mj-lt"/>
                <a:cs typeface="Segoe UI" panose="020B0502040204020203" pitchFamily="34" charset="0"/>
              </a:rPr>
            </a:br>
            <a:r>
              <a:rPr lang="en-US" altLang="en-US" sz="1400" dirty="0">
                <a:solidFill>
                  <a:srgbClr val="004F59"/>
                </a:solidFill>
                <a:latin typeface="+mj-lt"/>
                <a:cs typeface="Segoe UI" panose="020B0502040204020203" pitchFamily="34" charset="0"/>
              </a:rPr>
              <a:t>of Deloitte clients’ </a:t>
            </a:r>
            <a:br>
              <a:rPr lang="hu-HU" altLang="en-US" sz="1400" dirty="0">
                <a:solidFill>
                  <a:srgbClr val="004F59"/>
                </a:solidFill>
                <a:latin typeface="+mj-lt"/>
                <a:cs typeface="Segoe UI" panose="020B0502040204020203" pitchFamily="34" charset="0"/>
              </a:rPr>
            </a:br>
            <a:r>
              <a:rPr lang="en-US" altLang="en-US" sz="1400" dirty="0">
                <a:solidFill>
                  <a:srgbClr val="004F59"/>
                </a:solidFill>
                <a:latin typeface="+mj-lt"/>
                <a:cs typeface="Segoe UI" panose="020B0502040204020203" pitchFamily="34" charset="0"/>
              </a:rPr>
              <a:t>enterprise architecture</a:t>
            </a:r>
            <a:endParaRPr lang="hu-HU" altLang="en-US" sz="1400" dirty="0">
              <a:solidFill>
                <a:srgbClr val="004F59"/>
              </a:solidFill>
              <a:latin typeface="+mj-lt"/>
              <a:cs typeface="Segoe UI" panose="020B0502040204020203" pitchFamily="34" charset="0"/>
            </a:endParaRPr>
          </a:p>
          <a:p>
            <a:pPr marL="285750" indent="-285750">
              <a:buSzPct val="100000"/>
              <a:buFont typeface="Arial" panose="020B0604020202020204" pitchFamily="34" charset="0"/>
              <a:buChar char="•"/>
            </a:pPr>
            <a:r>
              <a:rPr lang="en-US" altLang="en-US" sz="1400" dirty="0">
                <a:solidFill>
                  <a:srgbClr val="004F59"/>
                </a:solidFill>
                <a:latin typeface="+mj-lt"/>
                <a:cs typeface="Segoe UI" panose="020B0502040204020203" pitchFamily="34" charset="0"/>
              </a:rPr>
              <a:t>builds or aligns IT strategy with business strategy</a:t>
            </a:r>
          </a:p>
        </p:txBody>
      </p:sp>
    </p:spTree>
    <p:extLst>
      <p:ext uri="{BB962C8B-B14F-4D97-AF65-F5344CB8AC3E}">
        <p14:creationId xmlns:p14="http://schemas.microsoft.com/office/powerpoint/2010/main" val="237501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0F46B5B-77CA-1F53-B362-D70EADA04B67}"/>
              </a:ext>
            </a:extLst>
          </p:cNvPr>
          <p:cNvSpPr/>
          <p:nvPr/>
        </p:nvSpPr>
        <p:spPr>
          <a:xfrm>
            <a:off x="454665" y="5503409"/>
            <a:ext cx="11277600" cy="60140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EF321686-A3FD-0390-8571-682A073B4237}"/>
              </a:ext>
            </a:extLst>
          </p:cNvPr>
          <p:cNvGrpSpPr/>
          <p:nvPr/>
        </p:nvGrpSpPr>
        <p:grpSpPr>
          <a:xfrm>
            <a:off x="2769195" y="5724102"/>
            <a:ext cx="7972690" cy="437011"/>
            <a:chOff x="2769195" y="5724102"/>
            <a:chExt cx="7972690" cy="437011"/>
          </a:xfrm>
        </p:grpSpPr>
        <p:sp>
          <p:nvSpPr>
            <p:cNvPr id="8" name="Text Placeholder 1">
              <a:extLst>
                <a:ext uri="{FF2B5EF4-FFF2-40B4-BE49-F238E27FC236}">
                  <a16:creationId xmlns:a16="http://schemas.microsoft.com/office/drawing/2014/main" id="{A42FE643-CB9A-CD6D-D716-7E420202F17C}"/>
                </a:ext>
              </a:extLst>
            </p:cNvPr>
            <p:cNvSpPr txBox="1">
              <a:spLocks/>
            </p:cNvSpPr>
            <p:nvPr/>
          </p:nvSpPr>
          <p:spPr>
            <a:xfrm>
              <a:off x="9870431" y="5724102"/>
              <a:ext cx="871454" cy="437011"/>
            </a:xfrm>
            <a:prstGeom prst="rect">
              <a:avLst/>
            </a:prstGeom>
          </p:spPr>
          <p:txBody>
            <a:bodyPr vert="horz" lIns="0" tIns="0" rIns="0" bIns="0" rtlCol="0">
              <a:noAutofit/>
            </a:bodyPr>
            <a:lstStyle>
              <a:lvl1pPr marL="0" indent="0" algn="l" defTabSz="1219170" rtl="0" eaLnBrk="1" latinLnBrk="0" hangingPunct="1">
                <a:lnSpc>
                  <a:spcPts val="1800"/>
                </a:lnSpc>
                <a:spcBef>
                  <a:spcPts val="600"/>
                </a:spcBef>
                <a:spcAft>
                  <a:spcPts val="600"/>
                </a:spcAft>
                <a:buSzPct val="100000"/>
                <a:buFont typeface="Arial" panose="020B0604020202020204" pitchFamily="34" charset="0"/>
                <a:buNone/>
                <a:defRPr sz="1400" b="1" kern="120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0" indent="0" algn="l" defTabSz="1219170" rtl="0" eaLnBrk="1" latinLnBrk="0" hangingPunct="1">
                <a:lnSpc>
                  <a:spcPts val="1800"/>
                </a:lnSpc>
                <a:spcBef>
                  <a:spcPts val="600"/>
                </a:spcBef>
                <a:spcAft>
                  <a:spcPts val="600"/>
                </a:spcAft>
                <a:buClrTx/>
                <a:buSzPct val="100000"/>
                <a:buFont typeface="Arial"/>
                <a:buNone/>
                <a:defRPr lang="en-US" sz="1400" b="1"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l" defTabSz="1219170" rtl="0" eaLnBrk="1" latinLnBrk="0" hangingPunct="1">
                <a:lnSpc>
                  <a:spcPts val="1800"/>
                </a:lnSpc>
                <a:spcBef>
                  <a:spcPts val="600"/>
                </a:spcBef>
                <a:spcAft>
                  <a:spcPts val="600"/>
                </a:spcAft>
                <a:buClrTx/>
                <a:buSzPct val="100000"/>
                <a:buFont typeface="Arial" panose="020B0604020202020204" pitchFamily="34" charset="0"/>
                <a:buNone/>
                <a:defRPr lang="en-US" sz="1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235194" indent="-235194" algn="l" defTabSz="1219170" rtl="0" eaLnBrk="1" latinLnBrk="0" hangingPunct="1">
                <a:lnSpc>
                  <a:spcPts val="1800"/>
                </a:lnSpc>
                <a:spcBef>
                  <a:spcPts val="600"/>
                </a:spcBef>
                <a:spcAft>
                  <a:spcPts val="600"/>
                </a:spcAft>
                <a:buClrTx/>
                <a:buSzPct val="100000"/>
                <a:buFont typeface="Arial" panose="020B0604020202020204" pitchFamily="34" charset="0"/>
                <a:buChar char="•"/>
                <a:defRPr lang="en-US" sz="1400" kern="1200" baseline="0" noProof="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475188" indent="-235194" algn="l" defTabSz="1064657" rtl="0" eaLnBrk="1" latinLnBrk="0" hangingPunct="1">
                <a:lnSpc>
                  <a:spcPts val="1800"/>
                </a:lnSpc>
                <a:spcBef>
                  <a:spcPts val="600"/>
                </a:spcBef>
                <a:spcAft>
                  <a:spcPts val="600"/>
                </a:spcAft>
                <a:buClrTx/>
                <a:buSzPct val="100000"/>
                <a:buFont typeface="Arial" panose="020B0604020202020204" pitchFamily="34" charset="0"/>
                <a:buChar char="•"/>
                <a:tabLst/>
                <a:defRPr lang="en-US" sz="1400" kern="1200" baseline="0" noProof="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475188"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0" lang="en-US" sz="1200" b="1" i="0" u="none" strike="noStrike" kern="1200" cap="none" spc="0" normalizeH="0" baseline="0" noProof="0" dirty="0">
                  <a:ln>
                    <a:noFill/>
                  </a:ln>
                  <a:solidFill>
                    <a:srgbClr val="004F59"/>
                  </a:solidFill>
                  <a:effectLst/>
                  <a:uLnTx/>
                  <a:uFillTx/>
                  <a:latin typeface="+mn-lt"/>
                  <a:ea typeface="Open Sans Light" panose="020B0306030504020204" pitchFamily="34" charset="0"/>
                  <a:cs typeface="Open Sans Light" panose="020B0306030504020204" pitchFamily="34" charset="0"/>
                </a:rPr>
                <a:t>Grow</a:t>
              </a:r>
            </a:p>
          </p:txBody>
        </p:sp>
        <p:sp>
          <p:nvSpPr>
            <p:cNvPr id="9" name="Text Placeholder 1">
              <a:extLst>
                <a:ext uri="{FF2B5EF4-FFF2-40B4-BE49-F238E27FC236}">
                  <a16:creationId xmlns:a16="http://schemas.microsoft.com/office/drawing/2014/main" id="{BE338183-FBC5-821D-5738-6F43DCAA0918}"/>
                </a:ext>
              </a:extLst>
            </p:cNvPr>
            <p:cNvSpPr txBox="1">
              <a:spLocks/>
            </p:cNvSpPr>
            <p:nvPr/>
          </p:nvSpPr>
          <p:spPr>
            <a:xfrm>
              <a:off x="7341072" y="5724102"/>
              <a:ext cx="800889" cy="437011"/>
            </a:xfrm>
            <a:prstGeom prst="rect">
              <a:avLst/>
            </a:prstGeom>
          </p:spPr>
          <p:txBody>
            <a:bodyPr vert="horz" lIns="0" tIns="0" rIns="0" bIns="0" rtlCol="0">
              <a:noAutofit/>
            </a:bodyPr>
            <a:lstStyle>
              <a:lvl1pPr marL="0" indent="0" algn="l" defTabSz="1219170" rtl="0" eaLnBrk="1" latinLnBrk="0" hangingPunct="1">
                <a:lnSpc>
                  <a:spcPts val="1800"/>
                </a:lnSpc>
                <a:spcBef>
                  <a:spcPts val="600"/>
                </a:spcBef>
                <a:spcAft>
                  <a:spcPts val="600"/>
                </a:spcAft>
                <a:buSzPct val="100000"/>
                <a:buFont typeface="Arial" panose="020B0604020202020204" pitchFamily="34" charset="0"/>
                <a:buNone/>
                <a:defRPr sz="1400" b="1" kern="120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0" indent="0" algn="l" defTabSz="1219170" rtl="0" eaLnBrk="1" latinLnBrk="0" hangingPunct="1">
                <a:lnSpc>
                  <a:spcPts val="1800"/>
                </a:lnSpc>
                <a:spcBef>
                  <a:spcPts val="600"/>
                </a:spcBef>
                <a:spcAft>
                  <a:spcPts val="600"/>
                </a:spcAft>
                <a:buClrTx/>
                <a:buSzPct val="100000"/>
                <a:buFont typeface="Arial"/>
                <a:buNone/>
                <a:defRPr lang="en-US" sz="1400" b="1"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l" defTabSz="1219170" rtl="0" eaLnBrk="1" latinLnBrk="0" hangingPunct="1">
                <a:lnSpc>
                  <a:spcPts val="1800"/>
                </a:lnSpc>
                <a:spcBef>
                  <a:spcPts val="600"/>
                </a:spcBef>
                <a:spcAft>
                  <a:spcPts val="600"/>
                </a:spcAft>
                <a:buClrTx/>
                <a:buSzPct val="100000"/>
                <a:buFont typeface="Arial" panose="020B0604020202020204" pitchFamily="34" charset="0"/>
                <a:buNone/>
                <a:defRPr lang="en-US" sz="1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235194" indent="-235194" algn="l" defTabSz="1219170" rtl="0" eaLnBrk="1" latinLnBrk="0" hangingPunct="1">
                <a:lnSpc>
                  <a:spcPts val="1800"/>
                </a:lnSpc>
                <a:spcBef>
                  <a:spcPts val="600"/>
                </a:spcBef>
                <a:spcAft>
                  <a:spcPts val="600"/>
                </a:spcAft>
                <a:buClrTx/>
                <a:buSzPct val="100000"/>
                <a:buFont typeface="Arial" panose="020B0604020202020204" pitchFamily="34" charset="0"/>
                <a:buChar char="•"/>
                <a:defRPr lang="en-US" sz="1400" kern="1200" baseline="0" noProof="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475188" indent="-235194" algn="l" defTabSz="1064657" rtl="0" eaLnBrk="1" latinLnBrk="0" hangingPunct="1">
                <a:lnSpc>
                  <a:spcPts val="1800"/>
                </a:lnSpc>
                <a:spcBef>
                  <a:spcPts val="600"/>
                </a:spcBef>
                <a:spcAft>
                  <a:spcPts val="600"/>
                </a:spcAft>
                <a:buClrTx/>
                <a:buSzPct val="100000"/>
                <a:buFont typeface="Arial" panose="020B0604020202020204" pitchFamily="34" charset="0"/>
                <a:buChar char="•"/>
                <a:tabLst/>
                <a:defRPr lang="en-US" sz="1400" kern="1200" baseline="0" noProof="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475188"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0" lang="en-US" sz="1200" b="1" i="0" u="none" strike="noStrike" kern="1200" cap="none" spc="0" normalizeH="0" baseline="0" noProof="0" dirty="0">
                  <a:ln>
                    <a:noFill/>
                  </a:ln>
                  <a:solidFill>
                    <a:srgbClr val="004F59"/>
                  </a:solidFill>
                  <a:effectLst/>
                  <a:uLnTx/>
                  <a:uFillTx/>
                  <a:latin typeface="+mn-lt"/>
                  <a:ea typeface="Open Sans Light" panose="020B0306030504020204" pitchFamily="34" charset="0"/>
                  <a:cs typeface="Open Sans Light" panose="020B0306030504020204" pitchFamily="34" charset="0"/>
                </a:rPr>
                <a:t>Connect</a:t>
              </a:r>
              <a:endParaRPr kumimoji="0" lang="en-US" sz="1200" b="0" i="0" u="none" strike="noStrike" kern="1200" cap="none" spc="0" normalizeH="0" baseline="0" noProof="0" dirty="0">
                <a:ln>
                  <a:noFill/>
                </a:ln>
                <a:solidFill>
                  <a:srgbClr val="004F59"/>
                </a:solidFill>
                <a:effectLst/>
                <a:uLnTx/>
                <a:uFillTx/>
                <a:latin typeface="+mn-lt"/>
                <a:ea typeface="Open Sans Light" panose="020B0306030504020204" pitchFamily="34" charset="0"/>
                <a:cs typeface="Open Sans Light" panose="020B0306030504020204" pitchFamily="34" charset="0"/>
              </a:endParaRPr>
            </a:p>
          </p:txBody>
        </p:sp>
        <p:sp>
          <p:nvSpPr>
            <p:cNvPr id="10" name="Text Placeholder 1">
              <a:extLst>
                <a:ext uri="{FF2B5EF4-FFF2-40B4-BE49-F238E27FC236}">
                  <a16:creationId xmlns:a16="http://schemas.microsoft.com/office/drawing/2014/main" id="{F0A8D5D3-153E-598A-7C77-4E470EA289CA}"/>
                </a:ext>
              </a:extLst>
            </p:cNvPr>
            <p:cNvSpPr txBox="1">
              <a:spLocks/>
            </p:cNvSpPr>
            <p:nvPr/>
          </p:nvSpPr>
          <p:spPr>
            <a:xfrm>
              <a:off x="2769195" y="5724102"/>
              <a:ext cx="1164950" cy="393738"/>
            </a:xfrm>
            <a:prstGeom prst="rect">
              <a:avLst/>
            </a:prstGeom>
          </p:spPr>
          <p:txBody>
            <a:bodyPr vert="horz" lIns="0" tIns="0" rIns="0" bIns="0" rtlCol="0">
              <a:noAutofit/>
            </a:bodyPr>
            <a:lstStyle>
              <a:lvl1pPr marL="0" indent="0" algn="l" defTabSz="1219170" rtl="0" eaLnBrk="1" latinLnBrk="0" hangingPunct="1">
                <a:lnSpc>
                  <a:spcPts val="1800"/>
                </a:lnSpc>
                <a:spcBef>
                  <a:spcPts val="600"/>
                </a:spcBef>
                <a:spcAft>
                  <a:spcPts val="600"/>
                </a:spcAft>
                <a:buSzPct val="100000"/>
                <a:buFont typeface="Arial" panose="020B0604020202020204" pitchFamily="34" charset="0"/>
                <a:buNone/>
                <a:defRPr sz="1400" b="1" kern="120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0" indent="0" algn="l" defTabSz="1219170" rtl="0" eaLnBrk="1" latinLnBrk="0" hangingPunct="1">
                <a:lnSpc>
                  <a:spcPts val="1800"/>
                </a:lnSpc>
                <a:spcBef>
                  <a:spcPts val="600"/>
                </a:spcBef>
                <a:spcAft>
                  <a:spcPts val="600"/>
                </a:spcAft>
                <a:buClrTx/>
                <a:buSzPct val="100000"/>
                <a:buFont typeface="Arial"/>
                <a:buNone/>
                <a:defRPr lang="en-US" sz="1400" b="1"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l" defTabSz="1219170" rtl="0" eaLnBrk="1" latinLnBrk="0" hangingPunct="1">
                <a:lnSpc>
                  <a:spcPts val="1800"/>
                </a:lnSpc>
                <a:spcBef>
                  <a:spcPts val="600"/>
                </a:spcBef>
                <a:spcAft>
                  <a:spcPts val="600"/>
                </a:spcAft>
                <a:buClrTx/>
                <a:buSzPct val="100000"/>
                <a:buFont typeface="Arial" panose="020B0604020202020204" pitchFamily="34" charset="0"/>
                <a:buNone/>
                <a:defRPr lang="en-US" sz="1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235194" indent="-235194" algn="l" defTabSz="1219170" rtl="0" eaLnBrk="1" latinLnBrk="0" hangingPunct="1">
                <a:lnSpc>
                  <a:spcPts val="1800"/>
                </a:lnSpc>
                <a:spcBef>
                  <a:spcPts val="600"/>
                </a:spcBef>
                <a:spcAft>
                  <a:spcPts val="600"/>
                </a:spcAft>
                <a:buClrTx/>
                <a:buSzPct val="100000"/>
                <a:buFont typeface="Arial" panose="020B0604020202020204" pitchFamily="34" charset="0"/>
                <a:buChar char="•"/>
                <a:defRPr lang="en-US" sz="1400" kern="1200" baseline="0" noProof="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475188" indent="-235194" algn="l" defTabSz="1064657" rtl="0" eaLnBrk="1" latinLnBrk="0" hangingPunct="1">
                <a:lnSpc>
                  <a:spcPts val="1800"/>
                </a:lnSpc>
                <a:spcBef>
                  <a:spcPts val="600"/>
                </a:spcBef>
                <a:spcAft>
                  <a:spcPts val="600"/>
                </a:spcAft>
                <a:buClrTx/>
                <a:buSzPct val="100000"/>
                <a:buFont typeface="Arial" panose="020B0604020202020204" pitchFamily="34" charset="0"/>
                <a:buChar char="•"/>
                <a:tabLst/>
                <a:defRPr lang="en-US" sz="1400" kern="1200" baseline="0" noProof="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475188"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0" lang="en-US" sz="1200" b="1" i="0" u="none" strike="noStrike" kern="1200" cap="none" spc="0" normalizeH="0" baseline="0" noProof="0" dirty="0">
                  <a:ln>
                    <a:noFill/>
                  </a:ln>
                  <a:solidFill>
                    <a:srgbClr val="004F59"/>
                  </a:solidFill>
                  <a:effectLst/>
                  <a:uLnTx/>
                  <a:uFillTx/>
                  <a:latin typeface="+mn-lt"/>
                  <a:ea typeface="Open Sans Light" panose="020B0306030504020204" pitchFamily="34" charset="0"/>
                  <a:cs typeface="Open Sans Light" panose="020B0306030504020204" pitchFamily="34" charset="0"/>
                </a:rPr>
                <a:t>Empower</a:t>
              </a:r>
            </a:p>
          </p:txBody>
        </p:sp>
        <p:sp>
          <p:nvSpPr>
            <p:cNvPr id="11" name="Text Placeholder 1">
              <a:extLst>
                <a:ext uri="{FF2B5EF4-FFF2-40B4-BE49-F238E27FC236}">
                  <a16:creationId xmlns:a16="http://schemas.microsoft.com/office/drawing/2014/main" id="{3FE14380-1C57-87B7-833A-83F71634C3EB}"/>
                </a:ext>
              </a:extLst>
            </p:cNvPr>
            <p:cNvSpPr txBox="1">
              <a:spLocks/>
            </p:cNvSpPr>
            <p:nvPr/>
          </p:nvSpPr>
          <p:spPr>
            <a:xfrm>
              <a:off x="5364488" y="5724102"/>
              <a:ext cx="1040031" cy="415995"/>
            </a:xfrm>
            <a:prstGeom prst="rect">
              <a:avLst/>
            </a:prstGeom>
          </p:spPr>
          <p:txBody>
            <a:bodyPr vert="horz" lIns="0" tIns="0" rIns="0" bIns="0" rtlCol="0">
              <a:noAutofit/>
            </a:bodyPr>
            <a:lstStyle>
              <a:lvl1pPr marL="0" indent="0" algn="l" defTabSz="1219170" rtl="0" eaLnBrk="1" latinLnBrk="0" hangingPunct="1">
                <a:lnSpc>
                  <a:spcPts val="1800"/>
                </a:lnSpc>
                <a:spcBef>
                  <a:spcPts val="600"/>
                </a:spcBef>
                <a:spcAft>
                  <a:spcPts val="600"/>
                </a:spcAft>
                <a:buSzPct val="100000"/>
                <a:buFont typeface="Arial" panose="020B0604020202020204" pitchFamily="34" charset="0"/>
                <a:buNone/>
                <a:defRPr sz="1400" b="1" kern="120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0" indent="0" algn="l" defTabSz="1219170" rtl="0" eaLnBrk="1" latinLnBrk="0" hangingPunct="1">
                <a:lnSpc>
                  <a:spcPts val="1800"/>
                </a:lnSpc>
                <a:spcBef>
                  <a:spcPts val="600"/>
                </a:spcBef>
                <a:spcAft>
                  <a:spcPts val="600"/>
                </a:spcAft>
                <a:buClrTx/>
                <a:buSzPct val="100000"/>
                <a:buFont typeface="Arial"/>
                <a:buNone/>
                <a:defRPr lang="en-US" sz="1400" b="1"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l" defTabSz="1219170" rtl="0" eaLnBrk="1" latinLnBrk="0" hangingPunct="1">
                <a:lnSpc>
                  <a:spcPts val="1800"/>
                </a:lnSpc>
                <a:spcBef>
                  <a:spcPts val="600"/>
                </a:spcBef>
                <a:spcAft>
                  <a:spcPts val="600"/>
                </a:spcAft>
                <a:buClrTx/>
                <a:buSzPct val="100000"/>
                <a:buFont typeface="Arial" panose="020B0604020202020204" pitchFamily="34" charset="0"/>
                <a:buNone/>
                <a:defRPr lang="en-US" sz="1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235194" indent="-235194" algn="l" defTabSz="1219170" rtl="0" eaLnBrk="1" latinLnBrk="0" hangingPunct="1">
                <a:lnSpc>
                  <a:spcPts val="1800"/>
                </a:lnSpc>
                <a:spcBef>
                  <a:spcPts val="600"/>
                </a:spcBef>
                <a:spcAft>
                  <a:spcPts val="600"/>
                </a:spcAft>
                <a:buClrTx/>
                <a:buSzPct val="100000"/>
                <a:buFont typeface="Arial" panose="020B0604020202020204" pitchFamily="34" charset="0"/>
                <a:buChar char="•"/>
                <a:defRPr lang="en-US" sz="1400" kern="1200" baseline="0" noProof="0" dirty="0" smtClean="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475188" indent="-235194" algn="l" defTabSz="1064657" rtl="0" eaLnBrk="1" latinLnBrk="0" hangingPunct="1">
                <a:lnSpc>
                  <a:spcPts val="1800"/>
                </a:lnSpc>
                <a:spcBef>
                  <a:spcPts val="600"/>
                </a:spcBef>
                <a:spcAft>
                  <a:spcPts val="600"/>
                </a:spcAft>
                <a:buClrTx/>
                <a:buSzPct val="100000"/>
                <a:buFont typeface="Arial" panose="020B0604020202020204" pitchFamily="34" charset="0"/>
                <a:buChar char="•"/>
                <a:tabLst/>
                <a:defRPr lang="en-US" sz="1400" kern="1200" baseline="0" noProof="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475188"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kumimoji="0" lang="en-US" sz="1200" b="1" i="0" u="none" strike="noStrike" kern="1200" cap="none" spc="0" normalizeH="0" baseline="0" noProof="0" dirty="0">
                  <a:ln>
                    <a:noFill/>
                  </a:ln>
                  <a:solidFill>
                    <a:srgbClr val="004F59"/>
                  </a:solidFill>
                  <a:effectLst/>
                  <a:uLnTx/>
                  <a:uFillTx/>
                  <a:latin typeface="+mn-lt"/>
                  <a:ea typeface="Open Sans Light" panose="020B0306030504020204" pitchFamily="34" charset="0"/>
                  <a:cs typeface="Open Sans Light" panose="020B0306030504020204" pitchFamily="34" charset="0"/>
                </a:rPr>
                <a:t>Energize</a:t>
              </a:r>
              <a:endParaRPr kumimoji="0" lang="en-US" sz="1200" b="0" i="0" u="none" strike="noStrike" kern="1200" cap="none" spc="0" normalizeH="0" baseline="0" noProof="0" dirty="0">
                <a:ln>
                  <a:noFill/>
                </a:ln>
                <a:solidFill>
                  <a:srgbClr val="004F59"/>
                </a:solidFill>
                <a:effectLst/>
                <a:uLnTx/>
                <a:uFillTx/>
                <a:latin typeface="+mn-lt"/>
                <a:ea typeface="Open Sans Light" panose="020B0306030504020204" pitchFamily="34" charset="0"/>
                <a:cs typeface="Open Sans Light" panose="020B0306030504020204" pitchFamily="34" charset="0"/>
              </a:endParaRPr>
            </a:p>
          </p:txBody>
        </p:sp>
      </p:grpSp>
      <p:graphicFrame>
        <p:nvGraphicFramePr>
          <p:cNvPr id="7" name="Objec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7" name="Objec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761D27B6-9B2E-4D1A-BF47-8AC6DD76C3EB}"/>
              </a:ext>
            </a:extLst>
          </p:cNvPr>
          <p:cNvSpPr>
            <a:spLocks noGrp="1"/>
          </p:cNvSpPr>
          <p:nvPr>
            <p:ph type="sldNum" sz="quarter" idx="4"/>
          </p:nvPr>
        </p:nvSpPr>
        <p:spPr>
          <a:xfrm>
            <a:off x="9395384" y="6510759"/>
            <a:ext cx="2743200" cy="230782"/>
          </a:xfrm>
        </p:spPr>
        <p:txBody>
          <a:bodyPr/>
          <a:lstStyle/>
          <a:p>
            <a:fld id="{CCD5CD14-97C8-419D-821F-4609A41C51D9}" type="slidenum">
              <a:rPr lang="en-US" smtClean="0"/>
              <a:pPr/>
              <a:t>4</a:t>
            </a:fld>
            <a:endParaRPr lang="en-US" dirty="0"/>
          </a:p>
        </p:txBody>
      </p:sp>
      <p:sp>
        <p:nvSpPr>
          <p:cNvPr id="6" name="Rectangle 5">
            <a:extLst>
              <a:ext uri="{FF2B5EF4-FFF2-40B4-BE49-F238E27FC236}">
                <a16:creationId xmlns:a16="http://schemas.microsoft.com/office/drawing/2014/main" id="{0EB80FF4-E741-4C56-A60B-9E454C2C2C34}"/>
              </a:ext>
            </a:extLst>
          </p:cNvPr>
          <p:cNvSpPr/>
          <p:nvPr/>
        </p:nvSpPr>
        <p:spPr>
          <a:xfrm>
            <a:off x="0" y="0"/>
            <a:ext cx="12186931" cy="650576"/>
          </a:xfrm>
          <a:prstGeom prst="rect">
            <a:avLst/>
          </a:prstGeom>
          <a:solidFill>
            <a:srgbClr val="004F59"/>
          </a:solidFill>
          <a:ln>
            <a:solidFill>
              <a:srgbClr val="0076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mn-lt"/>
              </a:rPr>
              <a:t>Achievement:</a:t>
            </a:r>
            <a:r>
              <a:rPr lang="en-US" dirty="0"/>
              <a:t> actions, leader capabilities</a:t>
            </a:r>
          </a:p>
        </p:txBody>
      </p:sp>
      <p:sp>
        <p:nvSpPr>
          <p:cNvPr id="16" name="Rectangle: Rounded Corners 15">
            <a:extLst>
              <a:ext uri="{FF2B5EF4-FFF2-40B4-BE49-F238E27FC236}">
                <a16:creationId xmlns:a16="http://schemas.microsoft.com/office/drawing/2014/main" id="{5405B17F-F308-45EC-96C4-57C0F8D132CA}"/>
              </a:ext>
            </a:extLst>
          </p:cNvPr>
          <p:cNvSpPr/>
          <p:nvPr/>
        </p:nvSpPr>
        <p:spPr>
          <a:xfrm>
            <a:off x="2192551" y="1117779"/>
            <a:ext cx="7805925" cy="829623"/>
          </a:xfrm>
          <a:prstGeom prst="roundRect">
            <a:avLst/>
          </a:prstGeom>
          <a:solidFill>
            <a:schemeClr val="tx2"/>
          </a:solidFill>
          <a:ln>
            <a:solidFill>
              <a:srgbClr val="004F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0" name="Group 674">
            <a:extLst>
              <a:ext uri="{FF2B5EF4-FFF2-40B4-BE49-F238E27FC236}">
                <a16:creationId xmlns:a16="http://schemas.microsoft.com/office/drawing/2014/main" id="{02DD5C46-3DD7-40D6-835E-95D82482DDC9}"/>
              </a:ext>
            </a:extLst>
          </p:cNvPr>
          <p:cNvGrpSpPr>
            <a:grpSpLocks noChangeAspect="1"/>
          </p:cNvGrpSpPr>
          <p:nvPr/>
        </p:nvGrpSpPr>
        <p:grpSpPr bwMode="auto">
          <a:xfrm>
            <a:off x="1978541" y="1051642"/>
            <a:ext cx="1115571" cy="959987"/>
            <a:chOff x="1549" y="2327"/>
            <a:chExt cx="340" cy="340"/>
          </a:xfrm>
          <a:solidFill>
            <a:schemeClr val="bg1"/>
          </a:solidFill>
        </p:grpSpPr>
        <p:sp>
          <p:nvSpPr>
            <p:cNvPr id="81" name="Freeform 675">
              <a:extLst>
                <a:ext uri="{FF2B5EF4-FFF2-40B4-BE49-F238E27FC236}">
                  <a16:creationId xmlns:a16="http://schemas.microsoft.com/office/drawing/2014/main" id="{4A584196-D218-4AD2-AD2D-6DF2CE58DEE4}"/>
                </a:ext>
              </a:extLst>
            </p:cNvPr>
            <p:cNvSpPr>
              <a:spLocks/>
            </p:cNvSpPr>
            <p:nvPr/>
          </p:nvSpPr>
          <p:spPr bwMode="auto">
            <a:xfrm>
              <a:off x="1708" y="2565"/>
              <a:ext cx="21" cy="24"/>
            </a:xfrm>
            <a:custGeom>
              <a:avLst/>
              <a:gdLst>
                <a:gd name="T0" fmla="*/ 0 w 21"/>
                <a:gd name="T1" fmla="*/ 24 h 24"/>
                <a:gd name="T2" fmla="*/ 21 w 21"/>
                <a:gd name="T3" fmla="*/ 24 h 24"/>
                <a:gd name="T4" fmla="*/ 11 w 21"/>
                <a:gd name="T5" fmla="*/ 0 h 24"/>
                <a:gd name="T6" fmla="*/ 0 w 21"/>
                <a:gd name="T7" fmla="*/ 24 h 24"/>
              </a:gdLst>
              <a:ahLst/>
              <a:cxnLst>
                <a:cxn ang="0">
                  <a:pos x="T0" y="T1"/>
                </a:cxn>
                <a:cxn ang="0">
                  <a:pos x="T2" y="T3"/>
                </a:cxn>
                <a:cxn ang="0">
                  <a:pos x="T4" y="T5"/>
                </a:cxn>
                <a:cxn ang="0">
                  <a:pos x="T6" y="T7"/>
                </a:cxn>
              </a:cxnLst>
              <a:rect l="0" t="0" r="r" b="b"/>
              <a:pathLst>
                <a:path w="21" h="24">
                  <a:moveTo>
                    <a:pt x="0" y="24"/>
                  </a:moveTo>
                  <a:lnTo>
                    <a:pt x="21" y="24"/>
                  </a:lnTo>
                  <a:lnTo>
                    <a:pt x="11" y="0"/>
                  </a:lnTo>
                  <a:lnTo>
                    <a:pt x="0" y="2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676">
              <a:extLst>
                <a:ext uri="{FF2B5EF4-FFF2-40B4-BE49-F238E27FC236}">
                  <a16:creationId xmlns:a16="http://schemas.microsoft.com/office/drawing/2014/main" id="{DA5D06E7-E310-489F-B471-66EAAA65AF31}"/>
                </a:ext>
              </a:extLst>
            </p:cNvPr>
            <p:cNvSpPr>
              <a:spLocks/>
            </p:cNvSpPr>
            <p:nvPr/>
          </p:nvSpPr>
          <p:spPr bwMode="auto">
            <a:xfrm>
              <a:off x="1628" y="2439"/>
              <a:ext cx="48" cy="75"/>
            </a:xfrm>
            <a:custGeom>
              <a:avLst/>
              <a:gdLst>
                <a:gd name="T0" fmla="*/ 15 w 73"/>
                <a:gd name="T1" fmla="*/ 9 h 114"/>
                <a:gd name="T2" fmla="*/ 42 w 73"/>
                <a:gd name="T3" fmla="*/ 89 h 114"/>
                <a:gd name="T4" fmla="*/ 73 w 73"/>
                <a:gd name="T5" fmla="*/ 114 h 114"/>
                <a:gd name="T6" fmla="*/ 53 w 73"/>
                <a:gd name="T7" fmla="*/ 5 h 114"/>
                <a:gd name="T8" fmla="*/ 15 w 73"/>
                <a:gd name="T9" fmla="*/ 9 h 114"/>
              </a:gdLst>
              <a:ahLst/>
              <a:cxnLst>
                <a:cxn ang="0">
                  <a:pos x="T0" y="T1"/>
                </a:cxn>
                <a:cxn ang="0">
                  <a:pos x="T2" y="T3"/>
                </a:cxn>
                <a:cxn ang="0">
                  <a:pos x="T4" y="T5"/>
                </a:cxn>
                <a:cxn ang="0">
                  <a:pos x="T6" y="T7"/>
                </a:cxn>
                <a:cxn ang="0">
                  <a:pos x="T8" y="T9"/>
                </a:cxn>
              </a:cxnLst>
              <a:rect l="0" t="0" r="r" b="b"/>
              <a:pathLst>
                <a:path w="73" h="114">
                  <a:moveTo>
                    <a:pt x="15" y="9"/>
                  </a:moveTo>
                  <a:cubicBezTo>
                    <a:pt x="0" y="25"/>
                    <a:pt x="13" y="62"/>
                    <a:pt x="42" y="89"/>
                  </a:cubicBezTo>
                  <a:cubicBezTo>
                    <a:pt x="52" y="98"/>
                    <a:pt x="62" y="107"/>
                    <a:pt x="73" y="114"/>
                  </a:cubicBezTo>
                  <a:cubicBezTo>
                    <a:pt x="61" y="81"/>
                    <a:pt x="55" y="40"/>
                    <a:pt x="53" y="5"/>
                  </a:cubicBezTo>
                  <a:cubicBezTo>
                    <a:pt x="36" y="0"/>
                    <a:pt x="22" y="2"/>
                    <a:pt x="15" y="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677">
              <a:extLst>
                <a:ext uri="{FF2B5EF4-FFF2-40B4-BE49-F238E27FC236}">
                  <a16:creationId xmlns:a16="http://schemas.microsoft.com/office/drawing/2014/main" id="{32A33B95-21C9-41DC-B2F4-31EFD16B546F}"/>
                </a:ext>
              </a:extLst>
            </p:cNvPr>
            <p:cNvSpPr>
              <a:spLocks/>
            </p:cNvSpPr>
            <p:nvPr/>
          </p:nvSpPr>
          <p:spPr bwMode="auto">
            <a:xfrm>
              <a:off x="1676" y="2405"/>
              <a:ext cx="85" cy="134"/>
            </a:xfrm>
            <a:custGeom>
              <a:avLst/>
              <a:gdLst>
                <a:gd name="T0" fmla="*/ 129 w 129"/>
                <a:gd name="T1" fmla="*/ 0 h 203"/>
                <a:gd name="T2" fmla="*/ 0 w 129"/>
                <a:gd name="T3" fmla="*/ 0 h 203"/>
                <a:gd name="T4" fmla="*/ 40 w 129"/>
                <a:gd name="T5" fmla="*/ 192 h 203"/>
                <a:gd name="T6" fmla="*/ 65 w 129"/>
                <a:gd name="T7" fmla="*/ 203 h 203"/>
                <a:gd name="T8" fmla="*/ 89 w 129"/>
                <a:gd name="T9" fmla="*/ 192 h 203"/>
                <a:gd name="T10" fmla="*/ 129 w 129"/>
                <a:gd name="T11" fmla="*/ 0 h 203"/>
              </a:gdLst>
              <a:ahLst/>
              <a:cxnLst>
                <a:cxn ang="0">
                  <a:pos x="T0" y="T1"/>
                </a:cxn>
                <a:cxn ang="0">
                  <a:pos x="T2" y="T3"/>
                </a:cxn>
                <a:cxn ang="0">
                  <a:pos x="T4" y="T5"/>
                </a:cxn>
                <a:cxn ang="0">
                  <a:pos x="T6" y="T7"/>
                </a:cxn>
                <a:cxn ang="0">
                  <a:pos x="T8" y="T9"/>
                </a:cxn>
                <a:cxn ang="0">
                  <a:pos x="T10" y="T11"/>
                </a:cxn>
              </a:cxnLst>
              <a:rect l="0" t="0" r="r" b="b"/>
              <a:pathLst>
                <a:path w="129" h="203">
                  <a:moveTo>
                    <a:pt x="129" y="0"/>
                  </a:moveTo>
                  <a:cubicBezTo>
                    <a:pt x="0" y="0"/>
                    <a:pt x="0" y="0"/>
                    <a:pt x="0" y="0"/>
                  </a:cubicBezTo>
                  <a:cubicBezTo>
                    <a:pt x="0" y="49"/>
                    <a:pt x="6" y="156"/>
                    <a:pt x="40" y="192"/>
                  </a:cubicBezTo>
                  <a:cubicBezTo>
                    <a:pt x="47" y="199"/>
                    <a:pt x="55" y="203"/>
                    <a:pt x="65" y="203"/>
                  </a:cubicBezTo>
                  <a:cubicBezTo>
                    <a:pt x="74" y="203"/>
                    <a:pt x="82" y="199"/>
                    <a:pt x="89" y="192"/>
                  </a:cubicBezTo>
                  <a:cubicBezTo>
                    <a:pt x="124" y="156"/>
                    <a:pt x="129" y="49"/>
                    <a:pt x="12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678">
              <a:extLst>
                <a:ext uri="{FF2B5EF4-FFF2-40B4-BE49-F238E27FC236}">
                  <a16:creationId xmlns:a16="http://schemas.microsoft.com/office/drawing/2014/main" id="{9C358F63-315A-4C82-8F3F-01479A5BA1B7}"/>
                </a:ext>
              </a:extLst>
            </p:cNvPr>
            <p:cNvSpPr>
              <a:spLocks noEditPoints="1"/>
            </p:cNvSpPr>
            <p:nvPr/>
          </p:nvSpPr>
          <p:spPr bwMode="auto">
            <a:xfrm>
              <a:off x="1549" y="2327"/>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65 w 512"/>
                <a:gd name="T11" fmla="*/ 273 h 512"/>
                <a:gd name="T12" fmla="*/ 312 w 512"/>
                <a:gd name="T13" fmla="*/ 309 h 512"/>
                <a:gd name="T14" fmla="*/ 309 w 512"/>
                <a:gd name="T15" fmla="*/ 309 h 512"/>
                <a:gd name="T16" fmla="*/ 307 w 512"/>
                <a:gd name="T17" fmla="*/ 309 h 512"/>
                <a:gd name="T18" fmla="*/ 296 w 512"/>
                <a:gd name="T19" fmla="*/ 323 h 512"/>
                <a:gd name="T20" fmla="*/ 271 w 512"/>
                <a:gd name="T21" fmla="*/ 339 h 512"/>
                <a:gd name="T22" fmla="*/ 297 w 512"/>
                <a:gd name="T23" fmla="*/ 401 h 512"/>
                <a:gd name="T24" fmla="*/ 297 w 512"/>
                <a:gd name="T25" fmla="*/ 411 h 512"/>
                <a:gd name="T26" fmla="*/ 288 w 512"/>
                <a:gd name="T27" fmla="*/ 416 h 512"/>
                <a:gd name="T28" fmla="*/ 224 w 512"/>
                <a:gd name="T29" fmla="*/ 416 h 512"/>
                <a:gd name="T30" fmla="*/ 215 w 512"/>
                <a:gd name="T31" fmla="*/ 411 h 512"/>
                <a:gd name="T32" fmla="*/ 214 w 512"/>
                <a:gd name="T33" fmla="*/ 401 h 512"/>
                <a:gd name="T34" fmla="*/ 241 w 512"/>
                <a:gd name="T35" fmla="*/ 339 h 512"/>
                <a:gd name="T36" fmla="*/ 216 w 512"/>
                <a:gd name="T37" fmla="*/ 323 h 512"/>
                <a:gd name="T38" fmla="*/ 204 w 512"/>
                <a:gd name="T39" fmla="*/ 309 h 512"/>
                <a:gd name="T40" fmla="*/ 202 w 512"/>
                <a:gd name="T41" fmla="*/ 309 h 512"/>
                <a:gd name="T42" fmla="*/ 199 w 512"/>
                <a:gd name="T43" fmla="*/ 309 h 512"/>
                <a:gd name="T44" fmla="*/ 147 w 512"/>
                <a:gd name="T45" fmla="*/ 273 h 512"/>
                <a:gd name="T46" fmla="*/ 118 w 512"/>
                <a:gd name="T47" fmla="*/ 163 h 512"/>
                <a:gd name="T48" fmla="*/ 171 w 512"/>
                <a:gd name="T49" fmla="*/ 151 h 512"/>
                <a:gd name="T50" fmla="*/ 170 w 512"/>
                <a:gd name="T51" fmla="*/ 106 h 512"/>
                <a:gd name="T52" fmla="*/ 181 w 512"/>
                <a:gd name="T53" fmla="*/ 96 h 512"/>
                <a:gd name="T54" fmla="*/ 330 w 512"/>
                <a:gd name="T55" fmla="*/ 96 h 512"/>
                <a:gd name="T56" fmla="*/ 341 w 512"/>
                <a:gd name="T57" fmla="*/ 106 h 512"/>
                <a:gd name="T58" fmla="*/ 341 w 512"/>
                <a:gd name="T59" fmla="*/ 151 h 512"/>
                <a:gd name="T60" fmla="*/ 393 w 512"/>
                <a:gd name="T61" fmla="*/ 163 h 512"/>
                <a:gd name="T62" fmla="*/ 365 w 512"/>
                <a:gd name="T63" fmla="*/ 27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65" y="273"/>
                  </a:moveTo>
                  <a:cubicBezTo>
                    <a:pt x="349" y="287"/>
                    <a:pt x="331" y="303"/>
                    <a:pt x="312" y="309"/>
                  </a:cubicBezTo>
                  <a:cubicBezTo>
                    <a:pt x="311" y="309"/>
                    <a:pt x="310" y="309"/>
                    <a:pt x="309" y="309"/>
                  </a:cubicBezTo>
                  <a:cubicBezTo>
                    <a:pt x="308" y="309"/>
                    <a:pt x="308" y="309"/>
                    <a:pt x="307" y="309"/>
                  </a:cubicBezTo>
                  <a:cubicBezTo>
                    <a:pt x="304" y="314"/>
                    <a:pt x="300" y="319"/>
                    <a:pt x="296" y="323"/>
                  </a:cubicBezTo>
                  <a:cubicBezTo>
                    <a:pt x="288" y="331"/>
                    <a:pt x="280" y="336"/>
                    <a:pt x="271" y="339"/>
                  </a:cubicBezTo>
                  <a:cubicBezTo>
                    <a:pt x="297" y="401"/>
                    <a:pt x="297" y="401"/>
                    <a:pt x="297" y="401"/>
                  </a:cubicBezTo>
                  <a:cubicBezTo>
                    <a:pt x="299" y="404"/>
                    <a:pt x="299" y="408"/>
                    <a:pt x="297" y="411"/>
                  </a:cubicBezTo>
                  <a:cubicBezTo>
                    <a:pt x="295" y="414"/>
                    <a:pt x="291" y="416"/>
                    <a:pt x="288" y="416"/>
                  </a:cubicBezTo>
                  <a:cubicBezTo>
                    <a:pt x="224" y="416"/>
                    <a:pt x="224" y="416"/>
                    <a:pt x="224" y="416"/>
                  </a:cubicBezTo>
                  <a:cubicBezTo>
                    <a:pt x="220" y="416"/>
                    <a:pt x="217" y="414"/>
                    <a:pt x="215" y="411"/>
                  </a:cubicBezTo>
                  <a:cubicBezTo>
                    <a:pt x="213" y="408"/>
                    <a:pt x="212" y="404"/>
                    <a:pt x="214" y="401"/>
                  </a:cubicBezTo>
                  <a:cubicBezTo>
                    <a:pt x="241" y="339"/>
                    <a:pt x="241" y="339"/>
                    <a:pt x="241" y="339"/>
                  </a:cubicBezTo>
                  <a:cubicBezTo>
                    <a:pt x="231" y="336"/>
                    <a:pt x="223" y="331"/>
                    <a:pt x="216" y="323"/>
                  </a:cubicBezTo>
                  <a:cubicBezTo>
                    <a:pt x="212" y="319"/>
                    <a:pt x="208" y="314"/>
                    <a:pt x="204" y="309"/>
                  </a:cubicBezTo>
                  <a:cubicBezTo>
                    <a:pt x="204" y="309"/>
                    <a:pt x="203" y="309"/>
                    <a:pt x="202" y="309"/>
                  </a:cubicBezTo>
                  <a:cubicBezTo>
                    <a:pt x="201" y="309"/>
                    <a:pt x="200" y="309"/>
                    <a:pt x="199" y="309"/>
                  </a:cubicBezTo>
                  <a:cubicBezTo>
                    <a:pt x="180" y="303"/>
                    <a:pt x="162" y="287"/>
                    <a:pt x="147" y="273"/>
                  </a:cubicBezTo>
                  <a:cubicBezTo>
                    <a:pt x="107" y="236"/>
                    <a:pt x="95" y="188"/>
                    <a:pt x="118" y="163"/>
                  </a:cubicBezTo>
                  <a:cubicBezTo>
                    <a:pt x="130" y="150"/>
                    <a:pt x="149" y="146"/>
                    <a:pt x="171" y="151"/>
                  </a:cubicBezTo>
                  <a:cubicBezTo>
                    <a:pt x="170" y="126"/>
                    <a:pt x="170" y="108"/>
                    <a:pt x="170" y="106"/>
                  </a:cubicBezTo>
                  <a:cubicBezTo>
                    <a:pt x="171" y="100"/>
                    <a:pt x="175" y="96"/>
                    <a:pt x="181" y="96"/>
                  </a:cubicBezTo>
                  <a:cubicBezTo>
                    <a:pt x="330" y="96"/>
                    <a:pt x="330" y="96"/>
                    <a:pt x="330" y="96"/>
                  </a:cubicBezTo>
                  <a:cubicBezTo>
                    <a:pt x="336" y="96"/>
                    <a:pt x="341" y="100"/>
                    <a:pt x="341" y="106"/>
                  </a:cubicBezTo>
                  <a:cubicBezTo>
                    <a:pt x="341" y="108"/>
                    <a:pt x="342" y="126"/>
                    <a:pt x="341" y="151"/>
                  </a:cubicBezTo>
                  <a:cubicBezTo>
                    <a:pt x="363" y="146"/>
                    <a:pt x="381" y="150"/>
                    <a:pt x="393" y="163"/>
                  </a:cubicBezTo>
                  <a:cubicBezTo>
                    <a:pt x="417" y="188"/>
                    <a:pt x="404" y="236"/>
                    <a:pt x="365" y="27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679">
              <a:extLst>
                <a:ext uri="{FF2B5EF4-FFF2-40B4-BE49-F238E27FC236}">
                  <a16:creationId xmlns:a16="http://schemas.microsoft.com/office/drawing/2014/main" id="{2A837BA8-D023-4B3B-B511-0088395009DB}"/>
                </a:ext>
              </a:extLst>
            </p:cNvPr>
            <p:cNvSpPr>
              <a:spLocks/>
            </p:cNvSpPr>
            <p:nvPr/>
          </p:nvSpPr>
          <p:spPr bwMode="auto">
            <a:xfrm>
              <a:off x="1761" y="2439"/>
              <a:ext cx="48" cy="75"/>
            </a:xfrm>
            <a:custGeom>
              <a:avLst/>
              <a:gdLst>
                <a:gd name="T0" fmla="*/ 20 w 72"/>
                <a:gd name="T1" fmla="*/ 5 h 114"/>
                <a:gd name="T2" fmla="*/ 0 w 72"/>
                <a:gd name="T3" fmla="*/ 114 h 114"/>
                <a:gd name="T4" fmla="*/ 30 w 72"/>
                <a:gd name="T5" fmla="*/ 89 h 114"/>
                <a:gd name="T6" fmla="*/ 58 w 72"/>
                <a:gd name="T7" fmla="*/ 9 h 114"/>
                <a:gd name="T8" fmla="*/ 20 w 72"/>
                <a:gd name="T9" fmla="*/ 5 h 114"/>
              </a:gdLst>
              <a:ahLst/>
              <a:cxnLst>
                <a:cxn ang="0">
                  <a:pos x="T0" y="T1"/>
                </a:cxn>
                <a:cxn ang="0">
                  <a:pos x="T2" y="T3"/>
                </a:cxn>
                <a:cxn ang="0">
                  <a:pos x="T4" y="T5"/>
                </a:cxn>
                <a:cxn ang="0">
                  <a:pos x="T6" y="T7"/>
                </a:cxn>
                <a:cxn ang="0">
                  <a:pos x="T8" y="T9"/>
                </a:cxn>
              </a:cxnLst>
              <a:rect l="0" t="0" r="r" b="b"/>
              <a:pathLst>
                <a:path w="72" h="114">
                  <a:moveTo>
                    <a:pt x="20" y="5"/>
                  </a:moveTo>
                  <a:cubicBezTo>
                    <a:pt x="17" y="40"/>
                    <a:pt x="12" y="81"/>
                    <a:pt x="0" y="114"/>
                  </a:cubicBezTo>
                  <a:cubicBezTo>
                    <a:pt x="10" y="107"/>
                    <a:pt x="21" y="98"/>
                    <a:pt x="30" y="89"/>
                  </a:cubicBezTo>
                  <a:cubicBezTo>
                    <a:pt x="59" y="62"/>
                    <a:pt x="72" y="25"/>
                    <a:pt x="58" y="9"/>
                  </a:cubicBezTo>
                  <a:cubicBezTo>
                    <a:pt x="50" y="2"/>
                    <a:pt x="36" y="0"/>
                    <a:pt x="20"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3" name="Text Box 10">
            <a:extLst>
              <a:ext uri="{FF2B5EF4-FFF2-40B4-BE49-F238E27FC236}">
                <a16:creationId xmlns:a16="http://schemas.microsoft.com/office/drawing/2014/main" id="{F57521DC-DFA0-3202-1DF2-25B3854BE09E}"/>
              </a:ext>
            </a:extLst>
          </p:cNvPr>
          <p:cNvSpPr txBox="1">
            <a:spLocks noChangeArrowheads="1"/>
          </p:cNvSpPr>
          <p:nvPr/>
        </p:nvSpPr>
        <p:spPr bwMode="auto">
          <a:xfrm>
            <a:off x="3368829" y="1376842"/>
            <a:ext cx="6629647" cy="292388"/>
          </a:xfrm>
          <a:prstGeom prst="rect">
            <a:avLst/>
          </a:prstGeom>
          <a:noFill/>
          <a:ln w="9525">
            <a:noFill/>
            <a:miter lim="800000"/>
            <a:headEnd/>
            <a:tailEnd/>
          </a:ln>
        </p:spPr>
        <p:txBody>
          <a:bodyPr wrap="square" lIns="45720" tIns="22860" rIns="45720" bIns="22860">
            <a:spAutoFit/>
          </a:bodyPr>
          <a:lstStyle/>
          <a:p>
            <a:pPr marL="0" lvl="1" defTabSz="913686">
              <a:buSzPct val="65000"/>
              <a:defRPr/>
            </a:pPr>
            <a:r>
              <a:rPr lang="en-US" sz="1600" kern="0" dirty="0">
                <a:solidFill>
                  <a:schemeClr val="bg1"/>
                </a:solidFill>
              </a:rPr>
              <a:t>Participated in the rise of Deloitte IT consulting from the beginning</a:t>
            </a:r>
          </a:p>
        </p:txBody>
      </p:sp>
      <p:cxnSp>
        <p:nvCxnSpPr>
          <p:cNvPr id="114" name="Straight Connector 113">
            <a:extLst>
              <a:ext uri="{FF2B5EF4-FFF2-40B4-BE49-F238E27FC236}">
                <a16:creationId xmlns:a16="http://schemas.microsoft.com/office/drawing/2014/main" id="{DB1E483A-E7C4-1628-320E-271064D7FE4B}"/>
              </a:ext>
            </a:extLst>
          </p:cNvPr>
          <p:cNvCxnSpPr>
            <a:cxnSpLocks/>
          </p:cNvCxnSpPr>
          <p:nvPr/>
        </p:nvCxnSpPr>
        <p:spPr>
          <a:xfrm>
            <a:off x="454665" y="3734095"/>
            <a:ext cx="11277600" cy="0"/>
          </a:xfrm>
          <a:prstGeom prst="line">
            <a:avLst/>
          </a:prstGeom>
          <a:ln>
            <a:solidFill>
              <a:srgbClr val="000000"/>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3B8F8AAD-5B1E-002F-80AA-11D95351EF70}"/>
              </a:ext>
            </a:extLst>
          </p:cNvPr>
          <p:cNvSpPr/>
          <p:nvPr/>
        </p:nvSpPr>
        <p:spPr>
          <a:xfrm>
            <a:off x="1753454" y="2923444"/>
            <a:ext cx="2624779" cy="492443"/>
          </a:xfrm>
          <a:prstGeom prst="rect">
            <a:avLst/>
          </a:prstGeom>
        </p:spPr>
        <p:txBody>
          <a:bodyPr wrap="square" lIns="0" tIns="0" rIns="0" bIns="0">
            <a:spAutoFit/>
          </a:bodyPr>
          <a:lstStyle/>
          <a:p>
            <a:pPr>
              <a:buSzPct val="100000"/>
            </a:pPr>
            <a:r>
              <a:rPr lang="en-US" altLang="en-US" sz="1600" b="1" dirty="0">
                <a:solidFill>
                  <a:srgbClr val="004F59"/>
                </a:solidFill>
                <a:latin typeface="+mj-lt"/>
                <a:cs typeface="Segoe UI" panose="020B0502040204020203" pitchFamily="34" charset="0"/>
              </a:rPr>
              <a:t>Team support: professional  and career coaching</a:t>
            </a:r>
          </a:p>
        </p:txBody>
      </p:sp>
      <p:sp>
        <p:nvSpPr>
          <p:cNvPr id="106" name="TextBox 105">
            <a:extLst>
              <a:ext uri="{FF2B5EF4-FFF2-40B4-BE49-F238E27FC236}">
                <a16:creationId xmlns:a16="http://schemas.microsoft.com/office/drawing/2014/main" id="{480BA012-2A28-A592-DAEF-6A39A0CCEF0C}"/>
              </a:ext>
            </a:extLst>
          </p:cNvPr>
          <p:cNvSpPr txBox="1"/>
          <p:nvPr/>
        </p:nvSpPr>
        <p:spPr>
          <a:xfrm>
            <a:off x="1711409" y="3823638"/>
            <a:ext cx="3119571" cy="677108"/>
          </a:xfrm>
          <a:prstGeom prst="rect">
            <a:avLst/>
          </a:prstGeom>
          <a:noFill/>
        </p:spPr>
        <p:txBody>
          <a:bodyPr wrap="square" lIns="0" tIns="0" rIns="0" bIns="0" rtlCol="0">
            <a:spAutoFit/>
          </a:bodyPr>
          <a:lstStyle/>
          <a:p>
            <a:pPr marL="91440" marR="0" lvl="0" indent="-91440" algn="l" defTabSz="108823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53565A"/>
                </a:solidFill>
                <a:effectLst/>
                <a:uLnTx/>
                <a:uFillTx/>
                <a:latin typeface="Open Sans"/>
                <a:ea typeface="Open Sans" pitchFamily="34" charset="0"/>
                <a:cs typeface="Open Sans" pitchFamily="34" charset="0"/>
              </a:rPr>
              <a:t>Knowledge transfer &amp; </a:t>
            </a:r>
            <a:r>
              <a:rPr kumimoji="0" lang="en-US" sz="1100" b="1" i="0" u="none" strike="noStrike" kern="1200" cap="none" spc="0" normalizeH="0" baseline="0" dirty="0">
                <a:ln>
                  <a:noFill/>
                </a:ln>
                <a:solidFill>
                  <a:srgbClr val="53565A"/>
                </a:solidFill>
                <a:effectLst/>
                <a:uLnTx/>
                <a:uFillTx/>
                <a:latin typeface="Open Sans"/>
                <a:ea typeface="Open Sans" pitchFamily="34" charset="0"/>
                <a:cs typeface="Open Sans" pitchFamily="34" charset="0"/>
              </a:rPr>
              <a:t>education</a:t>
            </a:r>
            <a:r>
              <a:rPr kumimoji="0" lang="en-US" sz="1100" b="1" i="0" u="none" strike="noStrike" kern="1200" cap="none" spc="0" normalizeH="0" baseline="0" noProof="0" dirty="0">
                <a:ln>
                  <a:noFill/>
                </a:ln>
                <a:solidFill>
                  <a:srgbClr val="53565A"/>
                </a:solidFill>
                <a:effectLst/>
                <a:uLnTx/>
                <a:uFillTx/>
                <a:latin typeface="Open Sans"/>
                <a:ea typeface="Open Sans" pitchFamily="34" charset="0"/>
                <a:cs typeface="Open Sans" pitchFamily="34" charset="0"/>
              </a:rPr>
              <a:t>: </a:t>
            </a:r>
            <a:r>
              <a:rPr kumimoji="0" lang="en-US" sz="1100" i="0" u="none" strike="noStrike" kern="1200" cap="none" spc="0" normalizeH="0" baseline="0" noProof="0" dirty="0">
                <a:ln>
                  <a:noFill/>
                </a:ln>
                <a:solidFill>
                  <a:srgbClr val="53565A"/>
                </a:solidFill>
                <a:effectLst/>
                <a:uLnTx/>
                <a:uFillTx/>
                <a:latin typeface="Open Sans"/>
                <a:ea typeface="Open Sans" pitchFamily="34" charset="0"/>
                <a:cs typeface="Open Sans" pitchFamily="34" charset="0"/>
              </a:rPr>
              <a:t>open door and organized</a:t>
            </a:r>
            <a:r>
              <a:rPr kumimoji="0" lang="en-US" sz="1100" b="1" i="0" u="none" strike="noStrike" kern="1200" cap="none" spc="0" normalizeH="0" baseline="0" noProof="0" dirty="0">
                <a:ln>
                  <a:noFill/>
                </a:ln>
                <a:solidFill>
                  <a:srgbClr val="53565A"/>
                </a:solidFill>
                <a:effectLst/>
                <a:uLnTx/>
                <a:uFillTx/>
                <a:latin typeface="Open Sans"/>
                <a:ea typeface="Open Sans" pitchFamily="34" charset="0"/>
                <a:cs typeface="Open Sans" pitchFamily="34" charset="0"/>
              </a:rPr>
              <a:t> </a:t>
            </a:r>
          </a:p>
          <a:p>
            <a:pPr marL="91440" indent="-91440" defTabSz="1088232">
              <a:buFont typeface="Arial" panose="020B0604020202020204" pitchFamily="34" charset="0"/>
              <a:buChar char="•"/>
            </a:pPr>
            <a:r>
              <a:rPr lang="en-US" altLang="zh-CN" sz="1100" b="1" dirty="0">
                <a:solidFill>
                  <a:srgbClr val="53565A"/>
                </a:solidFill>
                <a:ea typeface="Open Sans" pitchFamily="34" charset="0"/>
                <a:cs typeface="Open Sans" pitchFamily="34" charset="0"/>
              </a:rPr>
              <a:t>Recruitment </a:t>
            </a:r>
            <a:r>
              <a:rPr lang="en-US" altLang="zh-CN" sz="1100" dirty="0">
                <a:solidFill>
                  <a:srgbClr val="53565A"/>
                </a:solidFill>
                <a:ea typeface="Open Sans" pitchFamily="34" charset="0"/>
                <a:cs typeface="Open Sans" pitchFamily="34" charset="0"/>
              </a:rPr>
              <a:t>contribution</a:t>
            </a:r>
          </a:p>
          <a:p>
            <a:pPr marL="91440" indent="-91440" defTabSz="1088232">
              <a:buFont typeface="Arial" panose="020B0604020202020204" pitchFamily="34" charset="0"/>
              <a:buChar char="•"/>
            </a:pPr>
            <a:r>
              <a:rPr lang="en-US" altLang="zh-CN" sz="1100" b="1" dirty="0">
                <a:solidFill>
                  <a:srgbClr val="53565A"/>
                </a:solidFill>
                <a:ea typeface="Open Sans" pitchFamily="34" charset="0"/>
                <a:cs typeface="Open Sans" pitchFamily="34" charset="0"/>
              </a:rPr>
              <a:t>Coaching</a:t>
            </a:r>
            <a:r>
              <a:rPr lang="en-US" altLang="zh-CN" sz="1100" dirty="0">
                <a:solidFill>
                  <a:srgbClr val="53565A"/>
                </a:solidFill>
                <a:ea typeface="Open Sans" pitchFamily="34" charset="0"/>
                <a:cs typeface="Open Sans" pitchFamily="34" charset="0"/>
              </a:rPr>
              <a:t> more colleagues</a:t>
            </a:r>
            <a:endParaRPr lang="en-US" sz="1100" dirty="0"/>
          </a:p>
        </p:txBody>
      </p:sp>
      <p:sp>
        <p:nvSpPr>
          <p:cNvPr id="109" name="Rectangle 108">
            <a:extLst>
              <a:ext uri="{FF2B5EF4-FFF2-40B4-BE49-F238E27FC236}">
                <a16:creationId xmlns:a16="http://schemas.microsoft.com/office/drawing/2014/main" id="{0F79B2AB-6D63-FAC5-00CA-814AF925BDDA}"/>
              </a:ext>
            </a:extLst>
          </p:cNvPr>
          <p:cNvSpPr/>
          <p:nvPr/>
        </p:nvSpPr>
        <p:spPr>
          <a:xfrm>
            <a:off x="5210933" y="2924850"/>
            <a:ext cx="2763743" cy="738664"/>
          </a:xfrm>
          <a:prstGeom prst="rect">
            <a:avLst/>
          </a:prstGeom>
        </p:spPr>
        <p:txBody>
          <a:bodyPr wrap="square" lIns="0" tIns="0" rIns="0" bIns="0">
            <a:spAutoFit/>
          </a:bodyPr>
          <a:lstStyle/>
          <a:p>
            <a:pPr>
              <a:buSzPct val="100000"/>
            </a:pPr>
            <a:r>
              <a:rPr lang="en-US" altLang="en-US" sz="1600" b="1" dirty="0">
                <a:solidFill>
                  <a:srgbClr val="007680"/>
                </a:solidFill>
                <a:latin typeface="+mj-lt"/>
                <a:cs typeface="Segoe UI" panose="020B0502040204020203" pitchFamily="34" charset="0"/>
              </a:rPr>
              <a:t>FY2023: Long term managed projects, provided other projects and x-business</a:t>
            </a:r>
          </a:p>
        </p:txBody>
      </p:sp>
      <p:sp>
        <p:nvSpPr>
          <p:cNvPr id="110" name="Rectangle 109">
            <a:extLst>
              <a:ext uri="{FF2B5EF4-FFF2-40B4-BE49-F238E27FC236}">
                <a16:creationId xmlns:a16="http://schemas.microsoft.com/office/drawing/2014/main" id="{B598BB20-C537-3123-25A2-37B5A9CF423C}"/>
              </a:ext>
            </a:extLst>
          </p:cNvPr>
          <p:cNvSpPr/>
          <p:nvPr/>
        </p:nvSpPr>
        <p:spPr>
          <a:xfrm>
            <a:off x="8687481" y="2922456"/>
            <a:ext cx="2790274" cy="492443"/>
          </a:xfrm>
          <a:prstGeom prst="rect">
            <a:avLst/>
          </a:prstGeom>
        </p:spPr>
        <p:txBody>
          <a:bodyPr wrap="square" lIns="0" tIns="0" rIns="0" bIns="0">
            <a:spAutoFit/>
          </a:bodyPr>
          <a:lstStyle/>
          <a:p>
            <a:pPr>
              <a:buSzPct val="100000"/>
            </a:pPr>
            <a:r>
              <a:rPr lang="en-US" altLang="en-US" sz="1600" b="1" dirty="0">
                <a:solidFill>
                  <a:srgbClr val="0097A9"/>
                </a:solidFill>
                <a:latin typeface="+mj-lt"/>
                <a:cs typeface="Segoe UI" panose="020B0502040204020203" pitchFamily="34" charset="0"/>
              </a:rPr>
              <a:t>Industry </a:t>
            </a:r>
            <a:r>
              <a:rPr lang="hu-HU" altLang="en-US" sz="1600" b="1" dirty="0">
                <a:solidFill>
                  <a:srgbClr val="0097A9"/>
                </a:solidFill>
                <a:latin typeface="+mj-lt"/>
                <a:cs typeface="Segoe UI" panose="020B0502040204020203" pitchFamily="34" charset="0"/>
              </a:rPr>
              <a:t>-</a:t>
            </a:r>
            <a:r>
              <a:rPr lang="en-US" altLang="en-US" sz="1600" b="1" dirty="0">
                <a:solidFill>
                  <a:srgbClr val="0097A9"/>
                </a:solidFill>
                <a:latin typeface="+mj-lt"/>
                <a:cs typeface="Segoe UI" panose="020B0502040204020203" pitchFamily="34" charset="0"/>
              </a:rPr>
              <a:t> Gambling</a:t>
            </a:r>
            <a:br>
              <a:rPr lang="en-US" altLang="en-US" sz="1600" b="1" dirty="0">
                <a:solidFill>
                  <a:srgbClr val="0097A9"/>
                </a:solidFill>
                <a:latin typeface="+mj-lt"/>
                <a:cs typeface="Segoe UI" panose="020B0502040204020203" pitchFamily="34" charset="0"/>
              </a:rPr>
            </a:br>
            <a:r>
              <a:rPr lang="en-US" altLang="en-US" sz="1600" b="1" dirty="0">
                <a:solidFill>
                  <a:srgbClr val="0097A9"/>
                </a:solidFill>
                <a:latin typeface="+mj-lt"/>
                <a:cs typeface="Segoe UI" panose="020B0502040204020203" pitchFamily="34" charset="0"/>
              </a:rPr>
              <a:t>Key account - </a:t>
            </a:r>
            <a:r>
              <a:rPr lang="en-US" altLang="en-US" sz="1600" b="1" dirty="0" err="1">
                <a:solidFill>
                  <a:srgbClr val="0097A9"/>
                </a:solidFill>
                <a:latin typeface="+mj-lt"/>
                <a:cs typeface="Segoe UI" panose="020B0502040204020203" pitchFamily="34" charset="0"/>
              </a:rPr>
              <a:t>Szerencsej</a:t>
            </a:r>
            <a:r>
              <a:rPr lang="hu-HU" altLang="en-US" sz="1600" b="1" dirty="0">
                <a:solidFill>
                  <a:srgbClr val="0097A9"/>
                </a:solidFill>
                <a:latin typeface="+mj-lt"/>
                <a:cs typeface="Segoe UI" panose="020B0502040204020203" pitchFamily="34" charset="0"/>
              </a:rPr>
              <a:t>á</a:t>
            </a:r>
            <a:r>
              <a:rPr lang="en-US" altLang="en-US" sz="1600" b="1" dirty="0" err="1">
                <a:solidFill>
                  <a:srgbClr val="0097A9"/>
                </a:solidFill>
                <a:latin typeface="+mj-lt"/>
                <a:cs typeface="Segoe UI" panose="020B0502040204020203" pitchFamily="34" charset="0"/>
              </a:rPr>
              <a:t>ték</a:t>
            </a:r>
            <a:r>
              <a:rPr lang="en-US" altLang="en-US" sz="1600" b="1" dirty="0">
                <a:solidFill>
                  <a:srgbClr val="0097A9"/>
                </a:solidFill>
                <a:latin typeface="+mj-lt"/>
                <a:cs typeface="Segoe UI" panose="020B0502040204020203" pitchFamily="34" charset="0"/>
              </a:rPr>
              <a:t> Zrt.</a:t>
            </a:r>
          </a:p>
        </p:txBody>
      </p:sp>
      <p:cxnSp>
        <p:nvCxnSpPr>
          <p:cNvPr id="111" name="Straight Arrow Connector 110">
            <a:extLst>
              <a:ext uri="{FF2B5EF4-FFF2-40B4-BE49-F238E27FC236}">
                <a16:creationId xmlns:a16="http://schemas.microsoft.com/office/drawing/2014/main" id="{92EDE230-22F2-8ED3-6AAD-D31353D619D0}"/>
              </a:ext>
            </a:extLst>
          </p:cNvPr>
          <p:cNvCxnSpPr>
            <a:cxnSpLocks/>
          </p:cNvCxnSpPr>
          <p:nvPr/>
        </p:nvCxnSpPr>
        <p:spPr>
          <a:xfrm flipH="1">
            <a:off x="1593033" y="2439230"/>
            <a:ext cx="0" cy="3827458"/>
          </a:xfrm>
          <a:prstGeom prst="straightConnector1">
            <a:avLst/>
          </a:prstGeom>
          <a:ln>
            <a:solidFill>
              <a:srgbClr val="9DD4CF"/>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EDAC173-044A-981C-D924-74991603DF87}"/>
              </a:ext>
            </a:extLst>
          </p:cNvPr>
          <p:cNvCxnSpPr>
            <a:cxnSpLocks/>
          </p:cNvCxnSpPr>
          <p:nvPr/>
        </p:nvCxnSpPr>
        <p:spPr>
          <a:xfrm>
            <a:off x="5044444" y="2474730"/>
            <a:ext cx="0" cy="3791958"/>
          </a:xfrm>
          <a:prstGeom prst="straightConnector1">
            <a:avLst/>
          </a:prstGeom>
          <a:ln>
            <a:solidFill>
              <a:srgbClr val="9DD4CF"/>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7107A50-3361-81F3-C963-483882DFBA24}"/>
              </a:ext>
            </a:extLst>
          </p:cNvPr>
          <p:cNvCxnSpPr>
            <a:cxnSpLocks/>
          </p:cNvCxnSpPr>
          <p:nvPr/>
        </p:nvCxnSpPr>
        <p:spPr>
          <a:xfrm flipH="1">
            <a:off x="8487889" y="2474730"/>
            <a:ext cx="0" cy="3791958"/>
          </a:xfrm>
          <a:prstGeom prst="straightConnector1">
            <a:avLst/>
          </a:prstGeom>
          <a:ln>
            <a:solidFill>
              <a:srgbClr val="9DD4CF"/>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nvGrpSpPr>
          <p:cNvPr id="115" name="Group 114">
            <a:extLst>
              <a:ext uri="{FF2B5EF4-FFF2-40B4-BE49-F238E27FC236}">
                <a16:creationId xmlns:a16="http://schemas.microsoft.com/office/drawing/2014/main" id="{F13BFE89-F3AB-5599-8B6D-B398815F81BE}"/>
              </a:ext>
            </a:extLst>
          </p:cNvPr>
          <p:cNvGrpSpPr/>
          <p:nvPr/>
        </p:nvGrpSpPr>
        <p:grpSpPr>
          <a:xfrm>
            <a:off x="4784069" y="2313656"/>
            <a:ext cx="540000" cy="527092"/>
            <a:chOff x="388644" y="5113161"/>
            <a:chExt cx="540000" cy="540000"/>
          </a:xfrm>
        </p:grpSpPr>
        <p:sp>
          <p:nvSpPr>
            <p:cNvPr id="116" name="Oval 5">
              <a:extLst>
                <a:ext uri="{FF2B5EF4-FFF2-40B4-BE49-F238E27FC236}">
                  <a16:creationId xmlns:a16="http://schemas.microsoft.com/office/drawing/2014/main" id="{3D9841FA-BEE9-E296-CB90-67343898F8C2}"/>
                </a:ext>
              </a:extLst>
            </p:cNvPr>
            <p:cNvSpPr>
              <a:spLocks noChangeAspect="1"/>
            </p:cNvSpPr>
            <p:nvPr/>
          </p:nvSpPr>
          <p:spPr>
            <a:xfrm>
              <a:off x="388644" y="5113161"/>
              <a:ext cx="540000" cy="540000"/>
            </a:xfrm>
            <a:prstGeom prst="ellipse">
              <a:avLst/>
            </a:prstGeom>
            <a:solidFill>
              <a:srgbClr val="007680"/>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solidFill>
                <a:latin typeface="+mj-lt"/>
              </a:endParaRPr>
            </a:p>
          </p:txBody>
        </p:sp>
        <p:grpSp>
          <p:nvGrpSpPr>
            <p:cNvPr id="117" name="Group 192">
              <a:extLst>
                <a:ext uri="{FF2B5EF4-FFF2-40B4-BE49-F238E27FC236}">
                  <a16:creationId xmlns:a16="http://schemas.microsoft.com/office/drawing/2014/main" id="{BD1F01B1-01E2-1169-CEC3-395D49BA7DBA}"/>
                </a:ext>
              </a:extLst>
            </p:cNvPr>
            <p:cNvGrpSpPr>
              <a:grpSpLocks noChangeAspect="1"/>
            </p:cNvGrpSpPr>
            <p:nvPr/>
          </p:nvGrpSpPr>
          <p:grpSpPr bwMode="auto">
            <a:xfrm>
              <a:off x="427802" y="5149386"/>
              <a:ext cx="468000" cy="468000"/>
              <a:chOff x="-2026" y="713"/>
              <a:chExt cx="340" cy="340"/>
            </a:xfrm>
            <a:solidFill>
              <a:schemeClr val="bg1"/>
            </a:solidFill>
          </p:grpSpPr>
          <p:sp>
            <p:nvSpPr>
              <p:cNvPr id="118" name="Freeform 193">
                <a:extLst>
                  <a:ext uri="{FF2B5EF4-FFF2-40B4-BE49-F238E27FC236}">
                    <a16:creationId xmlns:a16="http://schemas.microsoft.com/office/drawing/2014/main" id="{DC036078-F0C6-CA86-9D15-1F1D4733746E}"/>
                  </a:ext>
                </a:extLst>
              </p:cNvPr>
              <p:cNvSpPr>
                <a:spLocks noEditPoints="1"/>
              </p:cNvSpPr>
              <p:nvPr/>
            </p:nvSpPr>
            <p:spPr bwMode="auto">
              <a:xfrm>
                <a:off x="-2026" y="71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94">
                <a:extLst>
                  <a:ext uri="{FF2B5EF4-FFF2-40B4-BE49-F238E27FC236}">
                    <a16:creationId xmlns:a16="http://schemas.microsoft.com/office/drawing/2014/main" id="{603C0B3D-1705-3661-E5D8-7D71975B3438}"/>
                  </a:ext>
                </a:extLst>
              </p:cNvPr>
              <p:cNvSpPr>
                <a:spLocks noEditPoints="1"/>
              </p:cNvSpPr>
              <p:nvPr/>
            </p:nvSpPr>
            <p:spPr bwMode="auto">
              <a:xfrm>
                <a:off x="-1962" y="812"/>
                <a:ext cx="212" cy="157"/>
              </a:xfrm>
              <a:custGeom>
                <a:avLst/>
                <a:gdLst>
                  <a:gd name="T0" fmla="*/ 309 w 320"/>
                  <a:gd name="T1" fmla="*/ 21 h 236"/>
                  <a:gd name="T2" fmla="*/ 309 w 320"/>
                  <a:gd name="T3" fmla="*/ 0 h 236"/>
                  <a:gd name="T4" fmla="*/ 288 w 320"/>
                  <a:gd name="T5" fmla="*/ 11 h 236"/>
                  <a:gd name="T6" fmla="*/ 247 w 320"/>
                  <a:gd name="T7" fmla="*/ 32 h 236"/>
                  <a:gd name="T8" fmla="*/ 165 w 320"/>
                  <a:gd name="T9" fmla="*/ 12 h 236"/>
                  <a:gd name="T10" fmla="*/ 128 w 320"/>
                  <a:gd name="T11" fmla="*/ 32 h 236"/>
                  <a:gd name="T12" fmla="*/ 32 w 320"/>
                  <a:gd name="T13" fmla="*/ 11 h 236"/>
                  <a:gd name="T14" fmla="*/ 10 w 320"/>
                  <a:gd name="T15" fmla="*/ 0 h 236"/>
                  <a:gd name="T16" fmla="*/ 10 w 320"/>
                  <a:gd name="T17" fmla="*/ 21 h 236"/>
                  <a:gd name="T18" fmla="*/ 0 w 320"/>
                  <a:gd name="T19" fmla="*/ 181 h 236"/>
                  <a:gd name="T20" fmla="*/ 21 w 320"/>
                  <a:gd name="T21" fmla="*/ 192 h 236"/>
                  <a:gd name="T22" fmla="*/ 32 w 320"/>
                  <a:gd name="T23" fmla="*/ 171 h 236"/>
                  <a:gd name="T24" fmla="*/ 76 w 320"/>
                  <a:gd name="T25" fmla="*/ 219 h 236"/>
                  <a:gd name="T26" fmla="*/ 121 w 320"/>
                  <a:gd name="T27" fmla="*/ 232 h 236"/>
                  <a:gd name="T28" fmla="*/ 154 w 320"/>
                  <a:gd name="T29" fmla="*/ 235 h 236"/>
                  <a:gd name="T30" fmla="*/ 181 w 320"/>
                  <a:gd name="T31" fmla="*/ 221 h 236"/>
                  <a:gd name="T32" fmla="*/ 222 w 320"/>
                  <a:gd name="T33" fmla="*/ 227 h 236"/>
                  <a:gd name="T34" fmla="*/ 242 w 320"/>
                  <a:gd name="T35" fmla="*/ 210 h 236"/>
                  <a:gd name="T36" fmla="*/ 275 w 320"/>
                  <a:gd name="T37" fmla="*/ 185 h 236"/>
                  <a:gd name="T38" fmla="*/ 288 w 320"/>
                  <a:gd name="T39" fmla="*/ 171 h 236"/>
                  <a:gd name="T40" fmla="*/ 298 w 320"/>
                  <a:gd name="T41" fmla="*/ 192 h 236"/>
                  <a:gd name="T42" fmla="*/ 320 w 320"/>
                  <a:gd name="T43" fmla="*/ 181 h 236"/>
                  <a:gd name="T44" fmla="*/ 254 w 320"/>
                  <a:gd name="T45" fmla="*/ 179 h 236"/>
                  <a:gd name="T46" fmla="*/ 239 w 320"/>
                  <a:gd name="T47" fmla="*/ 188 h 236"/>
                  <a:gd name="T48" fmla="*/ 232 w 320"/>
                  <a:gd name="T49" fmla="*/ 183 h 236"/>
                  <a:gd name="T50" fmla="*/ 198 w 320"/>
                  <a:gd name="T51" fmla="*/ 125 h 236"/>
                  <a:gd name="T52" fmla="*/ 179 w 320"/>
                  <a:gd name="T53" fmla="*/ 135 h 236"/>
                  <a:gd name="T54" fmla="*/ 214 w 320"/>
                  <a:gd name="T55" fmla="*/ 194 h 236"/>
                  <a:gd name="T56" fmla="*/ 194 w 320"/>
                  <a:gd name="T57" fmla="*/ 204 h 236"/>
                  <a:gd name="T58" fmla="*/ 147 w 320"/>
                  <a:gd name="T59" fmla="*/ 147 h 236"/>
                  <a:gd name="T60" fmla="*/ 164 w 320"/>
                  <a:gd name="T61" fmla="*/ 196 h 236"/>
                  <a:gd name="T62" fmla="*/ 160 w 320"/>
                  <a:gd name="T63" fmla="*/ 212 h 236"/>
                  <a:gd name="T64" fmla="*/ 143 w 320"/>
                  <a:gd name="T65" fmla="*/ 208 h 236"/>
                  <a:gd name="T66" fmla="*/ 132 w 320"/>
                  <a:gd name="T67" fmla="*/ 188 h 236"/>
                  <a:gd name="T68" fmla="*/ 124 w 320"/>
                  <a:gd name="T69" fmla="*/ 176 h 236"/>
                  <a:gd name="T70" fmla="*/ 106 w 320"/>
                  <a:gd name="T71" fmla="*/ 188 h 236"/>
                  <a:gd name="T72" fmla="*/ 111 w 320"/>
                  <a:gd name="T73" fmla="*/ 214 h 236"/>
                  <a:gd name="T74" fmla="*/ 62 w 320"/>
                  <a:gd name="T75" fmla="*/ 155 h 236"/>
                  <a:gd name="T76" fmla="*/ 32 w 320"/>
                  <a:gd name="T77" fmla="*/ 149 h 236"/>
                  <a:gd name="T78" fmla="*/ 88 w 320"/>
                  <a:gd name="T79" fmla="*/ 53 h 236"/>
                  <a:gd name="T80" fmla="*/ 64 w 320"/>
                  <a:gd name="T81" fmla="*/ 85 h 236"/>
                  <a:gd name="T82" fmla="*/ 97 w 320"/>
                  <a:gd name="T83" fmla="*/ 117 h 236"/>
                  <a:gd name="T84" fmla="*/ 253 w 320"/>
                  <a:gd name="T85" fmla="*/ 170 h 236"/>
                  <a:gd name="T86" fmla="*/ 288 w 320"/>
                  <a:gd name="T87" fmla="*/ 149 h 236"/>
                  <a:gd name="T88" fmla="*/ 265 w 320"/>
                  <a:gd name="T89" fmla="*/ 150 h 236"/>
                  <a:gd name="T90" fmla="*/ 215 w 320"/>
                  <a:gd name="T91" fmla="*/ 76 h 236"/>
                  <a:gd name="T92" fmla="*/ 88 w 320"/>
                  <a:gd name="T93" fmla="*/ 95 h 236"/>
                  <a:gd name="T94" fmla="*/ 90 w 320"/>
                  <a:gd name="T95" fmla="*/ 77 h 236"/>
                  <a:gd name="T96" fmla="*/ 242 w 320"/>
                  <a:gd name="T97" fmla="*/ 53 h 236"/>
                  <a:gd name="T98" fmla="*/ 288 w 320"/>
                  <a:gd name="T99" fmla="*/ 5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0" h="236">
                    <a:moveTo>
                      <a:pt x="309" y="171"/>
                    </a:moveTo>
                    <a:cubicBezTo>
                      <a:pt x="309" y="21"/>
                      <a:pt x="309" y="21"/>
                      <a:pt x="309" y="21"/>
                    </a:cubicBezTo>
                    <a:cubicBezTo>
                      <a:pt x="315" y="21"/>
                      <a:pt x="320" y="17"/>
                      <a:pt x="320" y="11"/>
                    </a:cubicBezTo>
                    <a:cubicBezTo>
                      <a:pt x="320" y="5"/>
                      <a:pt x="315" y="0"/>
                      <a:pt x="309" y="0"/>
                    </a:cubicBezTo>
                    <a:cubicBezTo>
                      <a:pt x="298" y="0"/>
                      <a:pt x="298" y="0"/>
                      <a:pt x="298" y="0"/>
                    </a:cubicBezTo>
                    <a:cubicBezTo>
                      <a:pt x="292" y="0"/>
                      <a:pt x="288" y="5"/>
                      <a:pt x="288" y="11"/>
                    </a:cubicBezTo>
                    <a:cubicBezTo>
                      <a:pt x="288" y="32"/>
                      <a:pt x="288" y="32"/>
                      <a:pt x="288" y="32"/>
                    </a:cubicBezTo>
                    <a:cubicBezTo>
                      <a:pt x="247" y="32"/>
                      <a:pt x="247" y="32"/>
                      <a:pt x="247" y="32"/>
                    </a:cubicBezTo>
                    <a:cubicBezTo>
                      <a:pt x="173" y="11"/>
                      <a:pt x="173" y="11"/>
                      <a:pt x="173" y="11"/>
                    </a:cubicBezTo>
                    <a:cubicBezTo>
                      <a:pt x="171" y="10"/>
                      <a:pt x="168" y="11"/>
                      <a:pt x="165" y="12"/>
                    </a:cubicBezTo>
                    <a:cubicBezTo>
                      <a:pt x="128" y="32"/>
                      <a:pt x="128" y="32"/>
                      <a:pt x="128" y="32"/>
                    </a:cubicBezTo>
                    <a:cubicBezTo>
                      <a:pt x="128" y="32"/>
                      <a:pt x="128" y="32"/>
                      <a:pt x="128" y="32"/>
                    </a:cubicBezTo>
                    <a:cubicBezTo>
                      <a:pt x="32" y="32"/>
                      <a:pt x="32" y="32"/>
                      <a:pt x="32" y="32"/>
                    </a:cubicBezTo>
                    <a:cubicBezTo>
                      <a:pt x="32" y="11"/>
                      <a:pt x="32" y="11"/>
                      <a:pt x="32" y="11"/>
                    </a:cubicBezTo>
                    <a:cubicBezTo>
                      <a:pt x="32" y="5"/>
                      <a:pt x="27" y="0"/>
                      <a:pt x="21" y="0"/>
                    </a:cubicBezTo>
                    <a:cubicBezTo>
                      <a:pt x="10" y="0"/>
                      <a:pt x="10" y="0"/>
                      <a:pt x="10" y="0"/>
                    </a:cubicBezTo>
                    <a:cubicBezTo>
                      <a:pt x="4" y="0"/>
                      <a:pt x="0" y="5"/>
                      <a:pt x="0" y="11"/>
                    </a:cubicBezTo>
                    <a:cubicBezTo>
                      <a:pt x="0" y="17"/>
                      <a:pt x="4" y="21"/>
                      <a:pt x="10" y="21"/>
                    </a:cubicBezTo>
                    <a:cubicBezTo>
                      <a:pt x="10" y="171"/>
                      <a:pt x="10" y="171"/>
                      <a:pt x="10" y="171"/>
                    </a:cubicBezTo>
                    <a:cubicBezTo>
                      <a:pt x="4" y="171"/>
                      <a:pt x="0" y="175"/>
                      <a:pt x="0" y="181"/>
                    </a:cubicBezTo>
                    <a:cubicBezTo>
                      <a:pt x="0" y="187"/>
                      <a:pt x="4" y="192"/>
                      <a:pt x="10" y="192"/>
                    </a:cubicBezTo>
                    <a:cubicBezTo>
                      <a:pt x="21" y="192"/>
                      <a:pt x="21" y="192"/>
                      <a:pt x="21" y="192"/>
                    </a:cubicBezTo>
                    <a:cubicBezTo>
                      <a:pt x="27" y="192"/>
                      <a:pt x="32" y="187"/>
                      <a:pt x="32" y="181"/>
                    </a:cubicBezTo>
                    <a:cubicBezTo>
                      <a:pt x="32" y="171"/>
                      <a:pt x="32" y="171"/>
                      <a:pt x="32" y="171"/>
                    </a:cubicBezTo>
                    <a:cubicBezTo>
                      <a:pt x="47" y="171"/>
                      <a:pt x="47" y="171"/>
                      <a:pt x="47" y="171"/>
                    </a:cubicBezTo>
                    <a:cubicBezTo>
                      <a:pt x="76" y="219"/>
                      <a:pt x="76" y="219"/>
                      <a:pt x="76" y="219"/>
                    </a:cubicBezTo>
                    <a:cubicBezTo>
                      <a:pt x="82" y="230"/>
                      <a:pt x="94" y="236"/>
                      <a:pt x="106" y="236"/>
                    </a:cubicBezTo>
                    <a:cubicBezTo>
                      <a:pt x="111" y="236"/>
                      <a:pt x="116" y="235"/>
                      <a:pt x="121" y="232"/>
                    </a:cubicBezTo>
                    <a:cubicBezTo>
                      <a:pt x="125" y="230"/>
                      <a:pt x="128" y="227"/>
                      <a:pt x="130" y="225"/>
                    </a:cubicBezTo>
                    <a:cubicBezTo>
                      <a:pt x="136" y="231"/>
                      <a:pt x="145" y="235"/>
                      <a:pt x="154" y="235"/>
                    </a:cubicBezTo>
                    <a:cubicBezTo>
                      <a:pt x="160" y="235"/>
                      <a:pt x="165" y="233"/>
                      <a:pt x="171" y="230"/>
                    </a:cubicBezTo>
                    <a:cubicBezTo>
                      <a:pt x="175" y="228"/>
                      <a:pt x="178" y="225"/>
                      <a:pt x="181" y="221"/>
                    </a:cubicBezTo>
                    <a:cubicBezTo>
                      <a:pt x="187" y="228"/>
                      <a:pt x="196" y="232"/>
                      <a:pt x="205" y="232"/>
                    </a:cubicBezTo>
                    <a:cubicBezTo>
                      <a:pt x="211" y="232"/>
                      <a:pt x="217" y="231"/>
                      <a:pt x="222" y="227"/>
                    </a:cubicBezTo>
                    <a:cubicBezTo>
                      <a:pt x="229" y="223"/>
                      <a:pt x="234" y="216"/>
                      <a:pt x="236" y="209"/>
                    </a:cubicBezTo>
                    <a:cubicBezTo>
                      <a:pt x="238" y="209"/>
                      <a:pt x="240" y="210"/>
                      <a:pt x="242" y="210"/>
                    </a:cubicBezTo>
                    <a:cubicBezTo>
                      <a:pt x="248" y="210"/>
                      <a:pt x="254" y="208"/>
                      <a:pt x="259" y="205"/>
                    </a:cubicBezTo>
                    <a:cubicBezTo>
                      <a:pt x="267" y="201"/>
                      <a:pt x="272" y="193"/>
                      <a:pt x="275" y="185"/>
                    </a:cubicBezTo>
                    <a:cubicBezTo>
                      <a:pt x="276" y="180"/>
                      <a:pt x="276" y="175"/>
                      <a:pt x="275" y="171"/>
                    </a:cubicBezTo>
                    <a:cubicBezTo>
                      <a:pt x="288" y="171"/>
                      <a:pt x="288" y="171"/>
                      <a:pt x="288" y="171"/>
                    </a:cubicBezTo>
                    <a:cubicBezTo>
                      <a:pt x="288" y="181"/>
                      <a:pt x="288" y="181"/>
                      <a:pt x="288" y="181"/>
                    </a:cubicBezTo>
                    <a:cubicBezTo>
                      <a:pt x="288" y="187"/>
                      <a:pt x="292" y="192"/>
                      <a:pt x="298" y="192"/>
                    </a:cubicBezTo>
                    <a:cubicBezTo>
                      <a:pt x="309" y="192"/>
                      <a:pt x="309" y="192"/>
                      <a:pt x="309" y="192"/>
                    </a:cubicBezTo>
                    <a:cubicBezTo>
                      <a:pt x="315" y="192"/>
                      <a:pt x="320" y="187"/>
                      <a:pt x="320" y="181"/>
                    </a:cubicBezTo>
                    <a:cubicBezTo>
                      <a:pt x="320" y="175"/>
                      <a:pt x="315" y="171"/>
                      <a:pt x="309" y="171"/>
                    </a:cubicBezTo>
                    <a:close/>
                    <a:moveTo>
                      <a:pt x="254" y="179"/>
                    </a:moveTo>
                    <a:cubicBezTo>
                      <a:pt x="253" y="183"/>
                      <a:pt x="251" y="185"/>
                      <a:pt x="248" y="187"/>
                    </a:cubicBezTo>
                    <a:cubicBezTo>
                      <a:pt x="246" y="188"/>
                      <a:pt x="242" y="189"/>
                      <a:pt x="239" y="188"/>
                    </a:cubicBezTo>
                    <a:cubicBezTo>
                      <a:pt x="236" y="187"/>
                      <a:pt x="234" y="185"/>
                      <a:pt x="232" y="183"/>
                    </a:cubicBezTo>
                    <a:cubicBezTo>
                      <a:pt x="232" y="183"/>
                      <a:pt x="232" y="183"/>
                      <a:pt x="232" y="183"/>
                    </a:cubicBezTo>
                    <a:cubicBezTo>
                      <a:pt x="232" y="183"/>
                      <a:pt x="232" y="183"/>
                      <a:pt x="232" y="182"/>
                    </a:cubicBezTo>
                    <a:cubicBezTo>
                      <a:pt x="198" y="125"/>
                      <a:pt x="198" y="125"/>
                      <a:pt x="198" y="125"/>
                    </a:cubicBezTo>
                    <a:cubicBezTo>
                      <a:pt x="195" y="119"/>
                      <a:pt x="188" y="118"/>
                      <a:pt x="183" y="121"/>
                    </a:cubicBezTo>
                    <a:cubicBezTo>
                      <a:pt x="178" y="124"/>
                      <a:pt x="176" y="130"/>
                      <a:pt x="179" y="135"/>
                    </a:cubicBezTo>
                    <a:cubicBezTo>
                      <a:pt x="214" y="194"/>
                      <a:pt x="214" y="194"/>
                      <a:pt x="214" y="194"/>
                    </a:cubicBezTo>
                    <a:cubicBezTo>
                      <a:pt x="214" y="194"/>
                      <a:pt x="214" y="194"/>
                      <a:pt x="214" y="194"/>
                    </a:cubicBezTo>
                    <a:cubicBezTo>
                      <a:pt x="217" y="199"/>
                      <a:pt x="217" y="206"/>
                      <a:pt x="211" y="209"/>
                    </a:cubicBezTo>
                    <a:cubicBezTo>
                      <a:pt x="205" y="212"/>
                      <a:pt x="198" y="210"/>
                      <a:pt x="194" y="204"/>
                    </a:cubicBezTo>
                    <a:cubicBezTo>
                      <a:pt x="162" y="151"/>
                      <a:pt x="162" y="151"/>
                      <a:pt x="162" y="151"/>
                    </a:cubicBezTo>
                    <a:cubicBezTo>
                      <a:pt x="159" y="146"/>
                      <a:pt x="153" y="144"/>
                      <a:pt x="147" y="147"/>
                    </a:cubicBezTo>
                    <a:cubicBezTo>
                      <a:pt x="142" y="150"/>
                      <a:pt x="141" y="157"/>
                      <a:pt x="144" y="162"/>
                    </a:cubicBezTo>
                    <a:cubicBezTo>
                      <a:pt x="164" y="196"/>
                      <a:pt x="164" y="196"/>
                      <a:pt x="164" y="196"/>
                    </a:cubicBezTo>
                    <a:cubicBezTo>
                      <a:pt x="166" y="198"/>
                      <a:pt x="166" y="201"/>
                      <a:pt x="165" y="204"/>
                    </a:cubicBezTo>
                    <a:cubicBezTo>
                      <a:pt x="165" y="207"/>
                      <a:pt x="163" y="210"/>
                      <a:pt x="160" y="212"/>
                    </a:cubicBezTo>
                    <a:cubicBezTo>
                      <a:pt x="154" y="215"/>
                      <a:pt x="147" y="213"/>
                      <a:pt x="143" y="208"/>
                    </a:cubicBezTo>
                    <a:cubicBezTo>
                      <a:pt x="143" y="208"/>
                      <a:pt x="143" y="208"/>
                      <a:pt x="143" y="208"/>
                    </a:cubicBezTo>
                    <a:cubicBezTo>
                      <a:pt x="132" y="188"/>
                      <a:pt x="132" y="188"/>
                      <a:pt x="132" y="188"/>
                    </a:cubicBezTo>
                    <a:cubicBezTo>
                      <a:pt x="132" y="188"/>
                      <a:pt x="132" y="188"/>
                      <a:pt x="132" y="188"/>
                    </a:cubicBezTo>
                    <a:cubicBezTo>
                      <a:pt x="132" y="188"/>
                      <a:pt x="132" y="188"/>
                      <a:pt x="132" y="188"/>
                    </a:cubicBezTo>
                    <a:cubicBezTo>
                      <a:pt x="124" y="176"/>
                      <a:pt x="124" y="176"/>
                      <a:pt x="124" y="176"/>
                    </a:cubicBezTo>
                    <a:cubicBezTo>
                      <a:pt x="121" y="171"/>
                      <a:pt x="114" y="170"/>
                      <a:pt x="110" y="173"/>
                    </a:cubicBezTo>
                    <a:cubicBezTo>
                      <a:pt x="105" y="176"/>
                      <a:pt x="103" y="183"/>
                      <a:pt x="106" y="188"/>
                    </a:cubicBezTo>
                    <a:cubicBezTo>
                      <a:pt x="114" y="199"/>
                      <a:pt x="114" y="199"/>
                      <a:pt x="114" y="199"/>
                    </a:cubicBezTo>
                    <a:cubicBezTo>
                      <a:pt x="115" y="201"/>
                      <a:pt x="118" y="209"/>
                      <a:pt x="111" y="214"/>
                    </a:cubicBezTo>
                    <a:cubicBezTo>
                      <a:pt x="105" y="217"/>
                      <a:pt x="97" y="213"/>
                      <a:pt x="94" y="208"/>
                    </a:cubicBezTo>
                    <a:cubicBezTo>
                      <a:pt x="62" y="155"/>
                      <a:pt x="62" y="155"/>
                      <a:pt x="62" y="155"/>
                    </a:cubicBezTo>
                    <a:cubicBezTo>
                      <a:pt x="60" y="151"/>
                      <a:pt x="57" y="149"/>
                      <a:pt x="53" y="149"/>
                    </a:cubicBezTo>
                    <a:cubicBezTo>
                      <a:pt x="32" y="149"/>
                      <a:pt x="32" y="149"/>
                      <a:pt x="32" y="149"/>
                    </a:cubicBezTo>
                    <a:cubicBezTo>
                      <a:pt x="32" y="53"/>
                      <a:pt x="32" y="53"/>
                      <a:pt x="32" y="53"/>
                    </a:cubicBezTo>
                    <a:cubicBezTo>
                      <a:pt x="88" y="53"/>
                      <a:pt x="88" y="53"/>
                      <a:pt x="88" y="53"/>
                    </a:cubicBezTo>
                    <a:cubicBezTo>
                      <a:pt x="80" y="58"/>
                      <a:pt x="80" y="58"/>
                      <a:pt x="80" y="58"/>
                    </a:cubicBezTo>
                    <a:cubicBezTo>
                      <a:pt x="70" y="64"/>
                      <a:pt x="64" y="74"/>
                      <a:pt x="64" y="85"/>
                    </a:cubicBezTo>
                    <a:cubicBezTo>
                      <a:pt x="64" y="95"/>
                      <a:pt x="68" y="105"/>
                      <a:pt x="74" y="111"/>
                    </a:cubicBezTo>
                    <a:cubicBezTo>
                      <a:pt x="81" y="116"/>
                      <a:pt x="89" y="118"/>
                      <a:pt x="97" y="117"/>
                    </a:cubicBezTo>
                    <a:cubicBezTo>
                      <a:pt x="211" y="98"/>
                      <a:pt x="211" y="98"/>
                      <a:pt x="211" y="98"/>
                    </a:cubicBezTo>
                    <a:cubicBezTo>
                      <a:pt x="253" y="170"/>
                      <a:pt x="253" y="170"/>
                      <a:pt x="253" y="170"/>
                    </a:cubicBezTo>
                    <a:cubicBezTo>
                      <a:pt x="254" y="173"/>
                      <a:pt x="255" y="176"/>
                      <a:pt x="254" y="179"/>
                    </a:cubicBezTo>
                    <a:close/>
                    <a:moveTo>
                      <a:pt x="288" y="149"/>
                    </a:moveTo>
                    <a:cubicBezTo>
                      <a:pt x="266" y="149"/>
                      <a:pt x="266" y="149"/>
                      <a:pt x="266" y="149"/>
                    </a:cubicBezTo>
                    <a:cubicBezTo>
                      <a:pt x="266" y="149"/>
                      <a:pt x="266" y="150"/>
                      <a:pt x="265" y="150"/>
                    </a:cubicBezTo>
                    <a:cubicBezTo>
                      <a:pt x="226" y="81"/>
                      <a:pt x="226" y="81"/>
                      <a:pt x="226" y="81"/>
                    </a:cubicBezTo>
                    <a:cubicBezTo>
                      <a:pt x="224" y="77"/>
                      <a:pt x="220" y="75"/>
                      <a:pt x="215" y="76"/>
                    </a:cubicBezTo>
                    <a:cubicBezTo>
                      <a:pt x="94" y="96"/>
                      <a:pt x="94" y="96"/>
                      <a:pt x="94" y="96"/>
                    </a:cubicBezTo>
                    <a:cubicBezTo>
                      <a:pt x="91" y="97"/>
                      <a:pt x="89" y="96"/>
                      <a:pt x="88" y="95"/>
                    </a:cubicBezTo>
                    <a:cubicBezTo>
                      <a:pt x="86" y="93"/>
                      <a:pt x="85" y="89"/>
                      <a:pt x="85" y="85"/>
                    </a:cubicBezTo>
                    <a:cubicBezTo>
                      <a:pt x="85" y="80"/>
                      <a:pt x="88" y="78"/>
                      <a:pt x="90" y="77"/>
                    </a:cubicBezTo>
                    <a:cubicBezTo>
                      <a:pt x="172" y="33"/>
                      <a:pt x="172" y="33"/>
                      <a:pt x="172" y="33"/>
                    </a:cubicBezTo>
                    <a:cubicBezTo>
                      <a:pt x="242" y="53"/>
                      <a:pt x="242" y="53"/>
                      <a:pt x="242" y="53"/>
                    </a:cubicBezTo>
                    <a:cubicBezTo>
                      <a:pt x="243" y="53"/>
                      <a:pt x="244" y="53"/>
                      <a:pt x="245" y="53"/>
                    </a:cubicBezTo>
                    <a:cubicBezTo>
                      <a:pt x="288" y="53"/>
                      <a:pt x="288" y="53"/>
                      <a:pt x="288" y="53"/>
                    </a:cubicBezTo>
                    <a:lnTo>
                      <a:pt x="288" y="1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0" name="Group 119">
            <a:extLst>
              <a:ext uri="{FF2B5EF4-FFF2-40B4-BE49-F238E27FC236}">
                <a16:creationId xmlns:a16="http://schemas.microsoft.com/office/drawing/2014/main" id="{D699D35E-7EE5-8040-2355-5B79D224D4C3}"/>
              </a:ext>
            </a:extLst>
          </p:cNvPr>
          <p:cNvGrpSpPr/>
          <p:nvPr/>
        </p:nvGrpSpPr>
        <p:grpSpPr>
          <a:xfrm>
            <a:off x="8244930" y="2307339"/>
            <a:ext cx="540000" cy="527092"/>
            <a:chOff x="7240245" y="3184247"/>
            <a:chExt cx="540000" cy="540000"/>
          </a:xfrm>
        </p:grpSpPr>
        <p:sp>
          <p:nvSpPr>
            <p:cNvPr id="125" name="Oval 4">
              <a:extLst>
                <a:ext uri="{FF2B5EF4-FFF2-40B4-BE49-F238E27FC236}">
                  <a16:creationId xmlns:a16="http://schemas.microsoft.com/office/drawing/2014/main" id="{C1A11DEE-5768-0BD3-3FE2-D3F15995FA8D}"/>
                </a:ext>
              </a:extLst>
            </p:cNvPr>
            <p:cNvSpPr>
              <a:spLocks noChangeAspect="1"/>
            </p:cNvSpPr>
            <p:nvPr/>
          </p:nvSpPr>
          <p:spPr>
            <a:xfrm>
              <a:off x="7240245" y="3184247"/>
              <a:ext cx="540000" cy="540000"/>
            </a:xfrm>
            <a:prstGeom prst="ellipse">
              <a:avLst/>
            </a:prstGeom>
            <a:solidFill>
              <a:srgbClr val="0097A9"/>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solidFill>
                <a:latin typeface="+mj-lt"/>
              </a:endParaRPr>
            </a:p>
          </p:txBody>
        </p:sp>
        <p:grpSp>
          <p:nvGrpSpPr>
            <p:cNvPr id="127" name="Group 675">
              <a:extLst>
                <a:ext uri="{FF2B5EF4-FFF2-40B4-BE49-F238E27FC236}">
                  <a16:creationId xmlns:a16="http://schemas.microsoft.com/office/drawing/2014/main" id="{441DA6AC-7723-99C5-A99E-898C4DFEBB80}"/>
                </a:ext>
              </a:extLst>
            </p:cNvPr>
            <p:cNvGrpSpPr>
              <a:grpSpLocks noChangeAspect="1"/>
            </p:cNvGrpSpPr>
            <p:nvPr/>
          </p:nvGrpSpPr>
          <p:grpSpPr bwMode="auto">
            <a:xfrm>
              <a:off x="7276738" y="3220065"/>
              <a:ext cx="468000" cy="468000"/>
              <a:chOff x="9157" y="2680"/>
              <a:chExt cx="340" cy="340"/>
            </a:xfrm>
            <a:solidFill>
              <a:schemeClr val="bg1"/>
            </a:solidFill>
          </p:grpSpPr>
          <p:sp>
            <p:nvSpPr>
              <p:cNvPr id="128" name="Freeform 676">
                <a:extLst>
                  <a:ext uri="{FF2B5EF4-FFF2-40B4-BE49-F238E27FC236}">
                    <a16:creationId xmlns:a16="http://schemas.microsoft.com/office/drawing/2014/main" id="{F96D2E9C-CDD6-06AB-7CD8-62A65C671323}"/>
                  </a:ext>
                </a:extLst>
              </p:cNvPr>
              <p:cNvSpPr>
                <a:spLocks noEditPoints="1"/>
              </p:cNvSpPr>
              <p:nvPr/>
            </p:nvSpPr>
            <p:spPr bwMode="auto">
              <a:xfrm>
                <a:off x="9157" y="268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677">
                <a:extLst>
                  <a:ext uri="{FF2B5EF4-FFF2-40B4-BE49-F238E27FC236}">
                    <a16:creationId xmlns:a16="http://schemas.microsoft.com/office/drawing/2014/main" id="{393BF323-C72B-C717-0201-33B65068D166}"/>
                  </a:ext>
                </a:extLst>
              </p:cNvPr>
              <p:cNvSpPr>
                <a:spLocks noEditPoints="1"/>
              </p:cNvSpPr>
              <p:nvPr/>
            </p:nvSpPr>
            <p:spPr bwMode="auto">
              <a:xfrm>
                <a:off x="9246" y="2741"/>
                <a:ext cx="162" cy="224"/>
              </a:xfrm>
              <a:custGeom>
                <a:avLst/>
                <a:gdLst>
                  <a:gd name="T0" fmla="*/ 233 w 244"/>
                  <a:gd name="T1" fmla="*/ 122 h 336"/>
                  <a:gd name="T2" fmla="*/ 241 w 244"/>
                  <a:gd name="T3" fmla="*/ 90 h 336"/>
                  <a:gd name="T4" fmla="*/ 218 w 244"/>
                  <a:gd name="T5" fmla="*/ 67 h 336"/>
                  <a:gd name="T6" fmla="*/ 209 w 244"/>
                  <a:gd name="T7" fmla="*/ 35 h 336"/>
                  <a:gd name="T8" fmla="*/ 177 w 244"/>
                  <a:gd name="T9" fmla="*/ 26 h 336"/>
                  <a:gd name="T10" fmla="*/ 154 w 244"/>
                  <a:gd name="T11" fmla="*/ 2 h 336"/>
                  <a:gd name="T12" fmla="*/ 122 w 244"/>
                  <a:gd name="T13" fmla="*/ 11 h 336"/>
                  <a:gd name="T14" fmla="*/ 90 w 244"/>
                  <a:gd name="T15" fmla="*/ 2 h 336"/>
                  <a:gd name="T16" fmla="*/ 66 w 244"/>
                  <a:gd name="T17" fmla="*/ 26 h 336"/>
                  <a:gd name="T18" fmla="*/ 34 w 244"/>
                  <a:gd name="T19" fmla="*/ 35 h 336"/>
                  <a:gd name="T20" fmla="*/ 26 w 244"/>
                  <a:gd name="T21" fmla="*/ 67 h 336"/>
                  <a:gd name="T22" fmla="*/ 2 w 244"/>
                  <a:gd name="T23" fmla="*/ 90 h 336"/>
                  <a:gd name="T24" fmla="*/ 11 w 244"/>
                  <a:gd name="T25" fmla="*/ 122 h 336"/>
                  <a:gd name="T26" fmla="*/ 2 w 244"/>
                  <a:gd name="T27" fmla="*/ 154 h 336"/>
                  <a:gd name="T28" fmla="*/ 26 w 244"/>
                  <a:gd name="T29" fmla="*/ 177 h 336"/>
                  <a:gd name="T30" fmla="*/ 34 w 244"/>
                  <a:gd name="T31" fmla="*/ 209 h 336"/>
                  <a:gd name="T32" fmla="*/ 58 w 244"/>
                  <a:gd name="T33" fmla="*/ 217 h 336"/>
                  <a:gd name="T34" fmla="*/ 63 w 244"/>
                  <a:gd name="T35" fmla="*/ 334 h 336"/>
                  <a:gd name="T36" fmla="*/ 122 w 244"/>
                  <a:gd name="T37" fmla="*/ 305 h 336"/>
                  <a:gd name="T38" fmla="*/ 175 w 244"/>
                  <a:gd name="T39" fmla="*/ 335 h 336"/>
                  <a:gd name="T40" fmla="*/ 186 w 244"/>
                  <a:gd name="T41" fmla="*/ 325 h 336"/>
                  <a:gd name="T42" fmla="*/ 186 w 244"/>
                  <a:gd name="T43" fmla="*/ 217 h 336"/>
                  <a:gd name="T44" fmla="*/ 217 w 244"/>
                  <a:gd name="T45" fmla="*/ 187 h 336"/>
                  <a:gd name="T46" fmla="*/ 225 w 244"/>
                  <a:gd name="T47" fmla="*/ 172 h 336"/>
                  <a:gd name="T48" fmla="*/ 236 w 244"/>
                  <a:gd name="T49" fmla="*/ 131 h 336"/>
                  <a:gd name="T50" fmla="*/ 116 w 244"/>
                  <a:gd name="T51" fmla="*/ 284 h 336"/>
                  <a:gd name="T52" fmla="*/ 79 w 244"/>
                  <a:gd name="T53" fmla="*/ 235 h 336"/>
                  <a:gd name="T54" fmla="*/ 95 w 244"/>
                  <a:gd name="T55" fmla="*/ 242 h 336"/>
                  <a:gd name="T56" fmla="*/ 122 w 244"/>
                  <a:gd name="T57" fmla="*/ 233 h 336"/>
                  <a:gd name="T58" fmla="*/ 154 w 244"/>
                  <a:gd name="T59" fmla="*/ 242 h 336"/>
                  <a:gd name="T60" fmla="*/ 164 w 244"/>
                  <a:gd name="T61" fmla="*/ 306 h 336"/>
                  <a:gd name="T62" fmla="*/ 213 w 244"/>
                  <a:gd name="T63" fmla="*/ 154 h 336"/>
                  <a:gd name="T64" fmla="*/ 195 w 244"/>
                  <a:gd name="T65" fmla="*/ 185 h 336"/>
                  <a:gd name="T66" fmla="*/ 185 w 244"/>
                  <a:gd name="T67" fmla="*/ 195 h 336"/>
                  <a:gd name="T68" fmla="*/ 154 w 244"/>
                  <a:gd name="T69" fmla="*/ 212 h 336"/>
                  <a:gd name="T70" fmla="*/ 148 w 244"/>
                  <a:gd name="T71" fmla="*/ 218 h 336"/>
                  <a:gd name="T72" fmla="*/ 122 w 244"/>
                  <a:gd name="T73" fmla="*/ 212 h 336"/>
                  <a:gd name="T74" fmla="*/ 95 w 244"/>
                  <a:gd name="T75" fmla="*/ 221 h 336"/>
                  <a:gd name="T76" fmla="*/ 77 w 244"/>
                  <a:gd name="T77" fmla="*/ 200 h 336"/>
                  <a:gd name="T78" fmla="*/ 49 w 244"/>
                  <a:gd name="T79" fmla="*/ 195 h 336"/>
                  <a:gd name="T80" fmla="*/ 44 w 244"/>
                  <a:gd name="T81" fmla="*/ 167 h 336"/>
                  <a:gd name="T82" fmla="*/ 23 w 244"/>
                  <a:gd name="T83" fmla="*/ 149 h 336"/>
                  <a:gd name="T84" fmla="*/ 32 w 244"/>
                  <a:gd name="T85" fmla="*/ 122 h 336"/>
                  <a:gd name="T86" fmla="*/ 23 w 244"/>
                  <a:gd name="T87" fmla="*/ 96 h 336"/>
                  <a:gd name="T88" fmla="*/ 44 w 244"/>
                  <a:gd name="T89" fmla="*/ 77 h 336"/>
                  <a:gd name="T90" fmla="*/ 49 w 244"/>
                  <a:gd name="T91" fmla="*/ 50 h 336"/>
                  <a:gd name="T92" fmla="*/ 77 w 244"/>
                  <a:gd name="T93" fmla="*/ 45 h 336"/>
                  <a:gd name="T94" fmla="*/ 95 w 244"/>
                  <a:gd name="T95" fmla="*/ 26 h 336"/>
                  <a:gd name="T96" fmla="*/ 103 w 244"/>
                  <a:gd name="T97" fmla="*/ 28 h 336"/>
                  <a:gd name="T98" fmla="*/ 140 w 244"/>
                  <a:gd name="T99" fmla="*/ 27 h 336"/>
                  <a:gd name="T100" fmla="*/ 154 w 244"/>
                  <a:gd name="T101" fmla="*/ 30 h 336"/>
                  <a:gd name="T102" fmla="*/ 185 w 244"/>
                  <a:gd name="T103" fmla="*/ 48 h 336"/>
                  <a:gd name="T104" fmla="*/ 195 w 244"/>
                  <a:gd name="T105" fmla="*/ 59 h 336"/>
                  <a:gd name="T106" fmla="*/ 213 w 244"/>
                  <a:gd name="T107" fmla="*/ 90 h 336"/>
                  <a:gd name="T108" fmla="*/ 217 w 244"/>
                  <a:gd name="T109" fmla="*/ 104 h 336"/>
                  <a:gd name="T110" fmla="*/ 217 w 244"/>
                  <a:gd name="T111" fmla="*/ 140 h 336"/>
                  <a:gd name="T112" fmla="*/ 213 w 244"/>
                  <a:gd name="T113" fmla="*/ 15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4" h="336">
                    <a:moveTo>
                      <a:pt x="236" y="131"/>
                    </a:moveTo>
                    <a:cubicBezTo>
                      <a:pt x="235" y="128"/>
                      <a:pt x="233" y="124"/>
                      <a:pt x="233" y="122"/>
                    </a:cubicBezTo>
                    <a:cubicBezTo>
                      <a:pt x="233" y="120"/>
                      <a:pt x="235" y="116"/>
                      <a:pt x="236" y="113"/>
                    </a:cubicBezTo>
                    <a:cubicBezTo>
                      <a:pt x="239" y="107"/>
                      <a:pt x="244" y="99"/>
                      <a:pt x="241" y="90"/>
                    </a:cubicBezTo>
                    <a:cubicBezTo>
                      <a:pt x="239" y="81"/>
                      <a:pt x="231" y="76"/>
                      <a:pt x="225" y="72"/>
                    </a:cubicBezTo>
                    <a:cubicBezTo>
                      <a:pt x="222" y="70"/>
                      <a:pt x="219" y="68"/>
                      <a:pt x="218" y="67"/>
                    </a:cubicBezTo>
                    <a:cubicBezTo>
                      <a:pt x="217" y="65"/>
                      <a:pt x="217" y="61"/>
                      <a:pt x="217" y="57"/>
                    </a:cubicBezTo>
                    <a:cubicBezTo>
                      <a:pt x="216" y="50"/>
                      <a:pt x="216" y="41"/>
                      <a:pt x="209" y="35"/>
                    </a:cubicBezTo>
                    <a:cubicBezTo>
                      <a:pt x="203" y="28"/>
                      <a:pt x="194" y="28"/>
                      <a:pt x="186" y="27"/>
                    </a:cubicBezTo>
                    <a:cubicBezTo>
                      <a:pt x="183" y="27"/>
                      <a:pt x="179" y="27"/>
                      <a:pt x="177" y="26"/>
                    </a:cubicBezTo>
                    <a:cubicBezTo>
                      <a:pt x="176" y="25"/>
                      <a:pt x="173" y="21"/>
                      <a:pt x="172" y="19"/>
                    </a:cubicBezTo>
                    <a:cubicBezTo>
                      <a:pt x="168" y="13"/>
                      <a:pt x="163" y="5"/>
                      <a:pt x="154" y="2"/>
                    </a:cubicBezTo>
                    <a:cubicBezTo>
                      <a:pt x="145" y="0"/>
                      <a:pt x="137" y="4"/>
                      <a:pt x="130" y="8"/>
                    </a:cubicBezTo>
                    <a:cubicBezTo>
                      <a:pt x="128" y="9"/>
                      <a:pt x="123" y="11"/>
                      <a:pt x="122" y="11"/>
                    </a:cubicBezTo>
                    <a:cubicBezTo>
                      <a:pt x="120" y="11"/>
                      <a:pt x="116" y="9"/>
                      <a:pt x="113" y="8"/>
                    </a:cubicBezTo>
                    <a:cubicBezTo>
                      <a:pt x="106" y="4"/>
                      <a:pt x="98" y="0"/>
                      <a:pt x="90" y="2"/>
                    </a:cubicBezTo>
                    <a:cubicBezTo>
                      <a:pt x="81" y="5"/>
                      <a:pt x="76" y="13"/>
                      <a:pt x="72" y="19"/>
                    </a:cubicBezTo>
                    <a:cubicBezTo>
                      <a:pt x="70" y="21"/>
                      <a:pt x="68" y="25"/>
                      <a:pt x="66" y="26"/>
                    </a:cubicBezTo>
                    <a:cubicBezTo>
                      <a:pt x="65" y="27"/>
                      <a:pt x="60" y="27"/>
                      <a:pt x="57" y="27"/>
                    </a:cubicBezTo>
                    <a:cubicBezTo>
                      <a:pt x="50" y="28"/>
                      <a:pt x="41" y="28"/>
                      <a:pt x="34" y="35"/>
                    </a:cubicBezTo>
                    <a:cubicBezTo>
                      <a:pt x="28" y="41"/>
                      <a:pt x="27" y="50"/>
                      <a:pt x="27" y="57"/>
                    </a:cubicBezTo>
                    <a:cubicBezTo>
                      <a:pt x="27" y="61"/>
                      <a:pt x="26" y="65"/>
                      <a:pt x="26" y="67"/>
                    </a:cubicBezTo>
                    <a:cubicBezTo>
                      <a:pt x="25" y="68"/>
                      <a:pt x="21" y="70"/>
                      <a:pt x="18" y="72"/>
                    </a:cubicBezTo>
                    <a:cubicBezTo>
                      <a:pt x="12" y="76"/>
                      <a:pt x="5" y="81"/>
                      <a:pt x="2" y="90"/>
                    </a:cubicBezTo>
                    <a:cubicBezTo>
                      <a:pt x="0" y="99"/>
                      <a:pt x="4" y="107"/>
                      <a:pt x="7" y="113"/>
                    </a:cubicBezTo>
                    <a:cubicBezTo>
                      <a:pt x="9" y="116"/>
                      <a:pt x="11" y="120"/>
                      <a:pt x="11" y="122"/>
                    </a:cubicBezTo>
                    <a:cubicBezTo>
                      <a:pt x="11" y="124"/>
                      <a:pt x="9" y="128"/>
                      <a:pt x="7" y="131"/>
                    </a:cubicBezTo>
                    <a:cubicBezTo>
                      <a:pt x="4" y="137"/>
                      <a:pt x="0" y="145"/>
                      <a:pt x="2" y="154"/>
                    </a:cubicBezTo>
                    <a:cubicBezTo>
                      <a:pt x="5" y="163"/>
                      <a:pt x="12" y="168"/>
                      <a:pt x="18" y="172"/>
                    </a:cubicBezTo>
                    <a:cubicBezTo>
                      <a:pt x="21" y="174"/>
                      <a:pt x="25" y="176"/>
                      <a:pt x="26" y="177"/>
                    </a:cubicBezTo>
                    <a:cubicBezTo>
                      <a:pt x="26" y="179"/>
                      <a:pt x="27" y="183"/>
                      <a:pt x="27" y="187"/>
                    </a:cubicBezTo>
                    <a:cubicBezTo>
                      <a:pt x="27" y="194"/>
                      <a:pt x="28" y="203"/>
                      <a:pt x="34" y="209"/>
                    </a:cubicBezTo>
                    <a:cubicBezTo>
                      <a:pt x="41" y="216"/>
                      <a:pt x="50" y="216"/>
                      <a:pt x="57" y="217"/>
                    </a:cubicBezTo>
                    <a:cubicBezTo>
                      <a:pt x="57" y="217"/>
                      <a:pt x="57" y="217"/>
                      <a:pt x="58" y="217"/>
                    </a:cubicBezTo>
                    <a:cubicBezTo>
                      <a:pt x="58" y="325"/>
                      <a:pt x="58" y="325"/>
                      <a:pt x="58" y="325"/>
                    </a:cubicBezTo>
                    <a:cubicBezTo>
                      <a:pt x="58" y="329"/>
                      <a:pt x="60" y="332"/>
                      <a:pt x="63" y="334"/>
                    </a:cubicBezTo>
                    <a:cubicBezTo>
                      <a:pt x="66" y="336"/>
                      <a:pt x="71" y="336"/>
                      <a:pt x="74" y="334"/>
                    </a:cubicBezTo>
                    <a:cubicBezTo>
                      <a:pt x="122" y="305"/>
                      <a:pt x="122" y="305"/>
                      <a:pt x="122" y="305"/>
                    </a:cubicBezTo>
                    <a:cubicBezTo>
                      <a:pt x="170" y="334"/>
                      <a:pt x="170" y="334"/>
                      <a:pt x="170" y="334"/>
                    </a:cubicBezTo>
                    <a:cubicBezTo>
                      <a:pt x="171" y="335"/>
                      <a:pt x="173" y="335"/>
                      <a:pt x="175" y="335"/>
                    </a:cubicBezTo>
                    <a:cubicBezTo>
                      <a:pt x="177" y="335"/>
                      <a:pt x="179" y="335"/>
                      <a:pt x="180" y="334"/>
                    </a:cubicBezTo>
                    <a:cubicBezTo>
                      <a:pt x="184" y="332"/>
                      <a:pt x="186" y="329"/>
                      <a:pt x="186" y="325"/>
                    </a:cubicBezTo>
                    <a:cubicBezTo>
                      <a:pt x="186" y="217"/>
                      <a:pt x="186" y="217"/>
                      <a:pt x="186" y="217"/>
                    </a:cubicBezTo>
                    <a:cubicBezTo>
                      <a:pt x="186" y="217"/>
                      <a:pt x="186" y="217"/>
                      <a:pt x="186" y="217"/>
                    </a:cubicBezTo>
                    <a:cubicBezTo>
                      <a:pt x="194" y="216"/>
                      <a:pt x="203" y="216"/>
                      <a:pt x="209" y="209"/>
                    </a:cubicBezTo>
                    <a:cubicBezTo>
                      <a:pt x="216" y="203"/>
                      <a:pt x="216" y="194"/>
                      <a:pt x="217" y="187"/>
                    </a:cubicBezTo>
                    <a:cubicBezTo>
                      <a:pt x="217" y="183"/>
                      <a:pt x="217" y="179"/>
                      <a:pt x="218" y="177"/>
                    </a:cubicBezTo>
                    <a:cubicBezTo>
                      <a:pt x="219" y="176"/>
                      <a:pt x="222" y="174"/>
                      <a:pt x="225" y="172"/>
                    </a:cubicBezTo>
                    <a:cubicBezTo>
                      <a:pt x="231" y="168"/>
                      <a:pt x="239" y="163"/>
                      <a:pt x="241" y="154"/>
                    </a:cubicBezTo>
                    <a:cubicBezTo>
                      <a:pt x="244" y="145"/>
                      <a:pt x="239" y="137"/>
                      <a:pt x="236" y="131"/>
                    </a:cubicBezTo>
                    <a:close/>
                    <a:moveTo>
                      <a:pt x="127" y="284"/>
                    </a:moveTo>
                    <a:cubicBezTo>
                      <a:pt x="124" y="282"/>
                      <a:pt x="120" y="282"/>
                      <a:pt x="116" y="284"/>
                    </a:cubicBezTo>
                    <a:cubicBezTo>
                      <a:pt x="79" y="306"/>
                      <a:pt x="79" y="306"/>
                      <a:pt x="79" y="306"/>
                    </a:cubicBezTo>
                    <a:cubicBezTo>
                      <a:pt x="79" y="235"/>
                      <a:pt x="79" y="235"/>
                      <a:pt x="79" y="235"/>
                    </a:cubicBezTo>
                    <a:cubicBezTo>
                      <a:pt x="82" y="238"/>
                      <a:pt x="85" y="240"/>
                      <a:pt x="90" y="242"/>
                    </a:cubicBezTo>
                    <a:cubicBezTo>
                      <a:pt x="91" y="242"/>
                      <a:pt x="93" y="242"/>
                      <a:pt x="95" y="242"/>
                    </a:cubicBezTo>
                    <a:cubicBezTo>
                      <a:pt x="102" y="242"/>
                      <a:pt x="108" y="239"/>
                      <a:pt x="113" y="236"/>
                    </a:cubicBezTo>
                    <a:cubicBezTo>
                      <a:pt x="116" y="235"/>
                      <a:pt x="120" y="233"/>
                      <a:pt x="122" y="233"/>
                    </a:cubicBezTo>
                    <a:cubicBezTo>
                      <a:pt x="123" y="233"/>
                      <a:pt x="128" y="235"/>
                      <a:pt x="130" y="236"/>
                    </a:cubicBezTo>
                    <a:cubicBezTo>
                      <a:pt x="137" y="240"/>
                      <a:pt x="145" y="244"/>
                      <a:pt x="154" y="242"/>
                    </a:cubicBezTo>
                    <a:cubicBezTo>
                      <a:pt x="158" y="240"/>
                      <a:pt x="161" y="238"/>
                      <a:pt x="164" y="235"/>
                    </a:cubicBezTo>
                    <a:cubicBezTo>
                      <a:pt x="164" y="306"/>
                      <a:pt x="164" y="306"/>
                      <a:pt x="164" y="306"/>
                    </a:cubicBezTo>
                    <a:lnTo>
                      <a:pt x="127" y="284"/>
                    </a:lnTo>
                    <a:close/>
                    <a:moveTo>
                      <a:pt x="213" y="154"/>
                    </a:moveTo>
                    <a:cubicBezTo>
                      <a:pt x="208" y="157"/>
                      <a:pt x="203" y="161"/>
                      <a:pt x="199" y="167"/>
                    </a:cubicBezTo>
                    <a:cubicBezTo>
                      <a:pt x="196" y="173"/>
                      <a:pt x="196" y="179"/>
                      <a:pt x="195" y="185"/>
                    </a:cubicBezTo>
                    <a:cubicBezTo>
                      <a:pt x="195" y="188"/>
                      <a:pt x="195" y="193"/>
                      <a:pt x="194" y="194"/>
                    </a:cubicBezTo>
                    <a:cubicBezTo>
                      <a:pt x="193" y="195"/>
                      <a:pt x="188" y="195"/>
                      <a:pt x="185" y="195"/>
                    </a:cubicBezTo>
                    <a:cubicBezTo>
                      <a:pt x="179" y="195"/>
                      <a:pt x="172" y="195"/>
                      <a:pt x="166" y="199"/>
                    </a:cubicBezTo>
                    <a:cubicBezTo>
                      <a:pt x="161" y="202"/>
                      <a:pt x="157" y="207"/>
                      <a:pt x="154" y="212"/>
                    </a:cubicBezTo>
                    <a:cubicBezTo>
                      <a:pt x="152" y="215"/>
                      <a:pt x="149" y="218"/>
                      <a:pt x="148" y="218"/>
                    </a:cubicBezTo>
                    <a:cubicBezTo>
                      <a:pt x="148" y="218"/>
                      <a:pt x="148" y="218"/>
                      <a:pt x="148" y="218"/>
                    </a:cubicBezTo>
                    <a:cubicBezTo>
                      <a:pt x="147" y="218"/>
                      <a:pt x="143" y="217"/>
                      <a:pt x="140" y="216"/>
                    </a:cubicBezTo>
                    <a:cubicBezTo>
                      <a:pt x="135" y="213"/>
                      <a:pt x="129" y="212"/>
                      <a:pt x="122" y="212"/>
                    </a:cubicBezTo>
                    <a:cubicBezTo>
                      <a:pt x="115" y="212"/>
                      <a:pt x="109" y="215"/>
                      <a:pt x="103" y="217"/>
                    </a:cubicBezTo>
                    <a:cubicBezTo>
                      <a:pt x="101" y="219"/>
                      <a:pt x="96" y="221"/>
                      <a:pt x="95" y="221"/>
                    </a:cubicBezTo>
                    <a:cubicBezTo>
                      <a:pt x="94" y="220"/>
                      <a:pt x="91" y="216"/>
                      <a:pt x="90" y="214"/>
                    </a:cubicBezTo>
                    <a:cubicBezTo>
                      <a:pt x="86" y="209"/>
                      <a:pt x="83" y="203"/>
                      <a:pt x="77" y="200"/>
                    </a:cubicBezTo>
                    <a:cubicBezTo>
                      <a:pt x="71" y="196"/>
                      <a:pt x="64" y="196"/>
                      <a:pt x="58" y="196"/>
                    </a:cubicBezTo>
                    <a:cubicBezTo>
                      <a:pt x="55" y="195"/>
                      <a:pt x="50" y="195"/>
                      <a:pt x="49" y="195"/>
                    </a:cubicBezTo>
                    <a:cubicBezTo>
                      <a:pt x="49" y="193"/>
                      <a:pt x="48" y="188"/>
                      <a:pt x="48" y="185"/>
                    </a:cubicBezTo>
                    <a:cubicBezTo>
                      <a:pt x="48" y="179"/>
                      <a:pt x="47" y="173"/>
                      <a:pt x="44" y="167"/>
                    </a:cubicBezTo>
                    <a:cubicBezTo>
                      <a:pt x="41" y="161"/>
                      <a:pt x="35" y="157"/>
                      <a:pt x="30" y="154"/>
                    </a:cubicBezTo>
                    <a:cubicBezTo>
                      <a:pt x="28" y="152"/>
                      <a:pt x="23" y="150"/>
                      <a:pt x="23" y="149"/>
                    </a:cubicBezTo>
                    <a:cubicBezTo>
                      <a:pt x="23" y="147"/>
                      <a:pt x="25" y="143"/>
                      <a:pt x="26" y="140"/>
                    </a:cubicBezTo>
                    <a:cubicBezTo>
                      <a:pt x="29" y="135"/>
                      <a:pt x="32" y="129"/>
                      <a:pt x="32" y="122"/>
                    </a:cubicBezTo>
                    <a:cubicBezTo>
                      <a:pt x="32" y="115"/>
                      <a:pt x="29" y="109"/>
                      <a:pt x="26" y="104"/>
                    </a:cubicBezTo>
                    <a:cubicBezTo>
                      <a:pt x="25" y="101"/>
                      <a:pt x="23" y="97"/>
                      <a:pt x="23" y="96"/>
                    </a:cubicBezTo>
                    <a:cubicBezTo>
                      <a:pt x="23" y="94"/>
                      <a:pt x="28" y="92"/>
                      <a:pt x="30" y="90"/>
                    </a:cubicBezTo>
                    <a:cubicBezTo>
                      <a:pt x="35" y="87"/>
                      <a:pt x="41" y="83"/>
                      <a:pt x="44" y="77"/>
                    </a:cubicBezTo>
                    <a:cubicBezTo>
                      <a:pt x="47" y="71"/>
                      <a:pt x="48" y="65"/>
                      <a:pt x="48" y="59"/>
                    </a:cubicBezTo>
                    <a:cubicBezTo>
                      <a:pt x="48" y="56"/>
                      <a:pt x="49" y="51"/>
                      <a:pt x="49" y="50"/>
                    </a:cubicBezTo>
                    <a:cubicBezTo>
                      <a:pt x="50" y="49"/>
                      <a:pt x="55" y="49"/>
                      <a:pt x="58" y="49"/>
                    </a:cubicBezTo>
                    <a:cubicBezTo>
                      <a:pt x="64" y="49"/>
                      <a:pt x="71" y="49"/>
                      <a:pt x="77" y="45"/>
                    </a:cubicBezTo>
                    <a:cubicBezTo>
                      <a:pt x="83" y="42"/>
                      <a:pt x="86" y="37"/>
                      <a:pt x="90" y="32"/>
                    </a:cubicBezTo>
                    <a:cubicBezTo>
                      <a:pt x="91" y="29"/>
                      <a:pt x="94" y="26"/>
                      <a:pt x="95" y="26"/>
                    </a:cubicBezTo>
                    <a:cubicBezTo>
                      <a:pt x="95" y="26"/>
                      <a:pt x="95" y="26"/>
                      <a:pt x="95" y="26"/>
                    </a:cubicBezTo>
                    <a:cubicBezTo>
                      <a:pt x="96" y="26"/>
                      <a:pt x="101" y="27"/>
                      <a:pt x="103" y="28"/>
                    </a:cubicBezTo>
                    <a:cubicBezTo>
                      <a:pt x="109" y="31"/>
                      <a:pt x="115" y="32"/>
                      <a:pt x="122" y="32"/>
                    </a:cubicBezTo>
                    <a:cubicBezTo>
                      <a:pt x="129" y="32"/>
                      <a:pt x="135" y="29"/>
                      <a:pt x="140" y="27"/>
                    </a:cubicBezTo>
                    <a:cubicBezTo>
                      <a:pt x="143" y="25"/>
                      <a:pt x="147" y="23"/>
                      <a:pt x="148" y="23"/>
                    </a:cubicBezTo>
                    <a:cubicBezTo>
                      <a:pt x="149" y="24"/>
                      <a:pt x="152" y="28"/>
                      <a:pt x="154" y="30"/>
                    </a:cubicBezTo>
                    <a:cubicBezTo>
                      <a:pt x="157" y="35"/>
                      <a:pt x="161" y="41"/>
                      <a:pt x="166" y="44"/>
                    </a:cubicBezTo>
                    <a:cubicBezTo>
                      <a:pt x="172" y="48"/>
                      <a:pt x="179" y="48"/>
                      <a:pt x="185" y="48"/>
                    </a:cubicBezTo>
                    <a:cubicBezTo>
                      <a:pt x="188" y="49"/>
                      <a:pt x="193" y="49"/>
                      <a:pt x="194" y="49"/>
                    </a:cubicBezTo>
                    <a:cubicBezTo>
                      <a:pt x="195" y="51"/>
                      <a:pt x="195" y="56"/>
                      <a:pt x="195" y="59"/>
                    </a:cubicBezTo>
                    <a:cubicBezTo>
                      <a:pt x="196" y="65"/>
                      <a:pt x="196" y="71"/>
                      <a:pt x="199" y="77"/>
                    </a:cubicBezTo>
                    <a:cubicBezTo>
                      <a:pt x="203" y="83"/>
                      <a:pt x="208" y="87"/>
                      <a:pt x="213" y="90"/>
                    </a:cubicBezTo>
                    <a:cubicBezTo>
                      <a:pt x="216" y="92"/>
                      <a:pt x="220" y="94"/>
                      <a:pt x="221" y="95"/>
                    </a:cubicBezTo>
                    <a:cubicBezTo>
                      <a:pt x="221" y="97"/>
                      <a:pt x="218" y="101"/>
                      <a:pt x="217" y="104"/>
                    </a:cubicBezTo>
                    <a:cubicBezTo>
                      <a:pt x="214" y="109"/>
                      <a:pt x="211" y="115"/>
                      <a:pt x="211" y="122"/>
                    </a:cubicBezTo>
                    <a:cubicBezTo>
                      <a:pt x="211" y="129"/>
                      <a:pt x="214" y="135"/>
                      <a:pt x="217" y="140"/>
                    </a:cubicBezTo>
                    <a:cubicBezTo>
                      <a:pt x="218" y="143"/>
                      <a:pt x="221" y="147"/>
                      <a:pt x="221" y="148"/>
                    </a:cubicBezTo>
                    <a:cubicBezTo>
                      <a:pt x="220" y="150"/>
                      <a:pt x="216" y="152"/>
                      <a:pt x="213" y="1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678">
                <a:extLst>
                  <a:ext uri="{FF2B5EF4-FFF2-40B4-BE49-F238E27FC236}">
                    <a16:creationId xmlns:a16="http://schemas.microsoft.com/office/drawing/2014/main" id="{64C3C739-39C9-ECCF-2EFD-B4F8335CB0E1}"/>
                  </a:ext>
                </a:extLst>
              </p:cNvPr>
              <p:cNvSpPr>
                <a:spLocks noEditPoints="1"/>
              </p:cNvSpPr>
              <p:nvPr/>
            </p:nvSpPr>
            <p:spPr bwMode="auto">
              <a:xfrm>
                <a:off x="9291" y="2787"/>
                <a:ext cx="71" cy="71"/>
              </a:xfrm>
              <a:custGeom>
                <a:avLst/>
                <a:gdLst>
                  <a:gd name="T0" fmla="*/ 54 w 107"/>
                  <a:gd name="T1" fmla="*/ 0 h 106"/>
                  <a:gd name="T2" fmla="*/ 0 w 107"/>
                  <a:gd name="T3" fmla="*/ 53 h 106"/>
                  <a:gd name="T4" fmla="*/ 54 w 107"/>
                  <a:gd name="T5" fmla="*/ 106 h 106"/>
                  <a:gd name="T6" fmla="*/ 107 w 107"/>
                  <a:gd name="T7" fmla="*/ 53 h 106"/>
                  <a:gd name="T8" fmla="*/ 54 w 107"/>
                  <a:gd name="T9" fmla="*/ 0 h 106"/>
                  <a:gd name="T10" fmla="*/ 54 w 107"/>
                  <a:gd name="T11" fmla="*/ 85 h 106"/>
                  <a:gd name="T12" fmla="*/ 22 w 107"/>
                  <a:gd name="T13" fmla="*/ 53 h 106"/>
                  <a:gd name="T14" fmla="*/ 54 w 107"/>
                  <a:gd name="T15" fmla="*/ 21 h 106"/>
                  <a:gd name="T16" fmla="*/ 86 w 107"/>
                  <a:gd name="T17" fmla="*/ 53 h 106"/>
                  <a:gd name="T18" fmla="*/ 54 w 107"/>
                  <a:gd name="T19"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6">
                    <a:moveTo>
                      <a:pt x="54" y="0"/>
                    </a:moveTo>
                    <a:cubicBezTo>
                      <a:pt x="24" y="0"/>
                      <a:pt x="0" y="24"/>
                      <a:pt x="0" y="53"/>
                    </a:cubicBezTo>
                    <a:cubicBezTo>
                      <a:pt x="0" y="82"/>
                      <a:pt x="24" y="106"/>
                      <a:pt x="54" y="106"/>
                    </a:cubicBezTo>
                    <a:cubicBezTo>
                      <a:pt x="83" y="106"/>
                      <a:pt x="107" y="82"/>
                      <a:pt x="107" y="53"/>
                    </a:cubicBezTo>
                    <a:cubicBezTo>
                      <a:pt x="107" y="24"/>
                      <a:pt x="83" y="0"/>
                      <a:pt x="54" y="0"/>
                    </a:cubicBezTo>
                    <a:close/>
                    <a:moveTo>
                      <a:pt x="54" y="85"/>
                    </a:moveTo>
                    <a:cubicBezTo>
                      <a:pt x="36" y="85"/>
                      <a:pt x="22" y="71"/>
                      <a:pt x="22" y="53"/>
                    </a:cubicBezTo>
                    <a:cubicBezTo>
                      <a:pt x="22" y="35"/>
                      <a:pt x="36" y="21"/>
                      <a:pt x="54" y="21"/>
                    </a:cubicBezTo>
                    <a:cubicBezTo>
                      <a:pt x="71" y="21"/>
                      <a:pt x="86" y="35"/>
                      <a:pt x="86" y="53"/>
                    </a:cubicBezTo>
                    <a:cubicBezTo>
                      <a:pt x="86" y="71"/>
                      <a:pt x="71" y="85"/>
                      <a:pt x="54" y="8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31" name="Group 130">
            <a:extLst>
              <a:ext uri="{FF2B5EF4-FFF2-40B4-BE49-F238E27FC236}">
                <a16:creationId xmlns:a16="http://schemas.microsoft.com/office/drawing/2014/main" id="{88845691-2595-1599-38D7-5F3D1650ADD5}"/>
              </a:ext>
            </a:extLst>
          </p:cNvPr>
          <p:cNvGrpSpPr/>
          <p:nvPr/>
        </p:nvGrpSpPr>
        <p:grpSpPr>
          <a:xfrm>
            <a:off x="1340625" y="2347206"/>
            <a:ext cx="540000" cy="527092"/>
            <a:chOff x="3814128" y="1323300"/>
            <a:chExt cx="540000" cy="540000"/>
          </a:xfrm>
        </p:grpSpPr>
        <p:sp>
          <p:nvSpPr>
            <p:cNvPr id="132" name="Oval 3">
              <a:extLst>
                <a:ext uri="{FF2B5EF4-FFF2-40B4-BE49-F238E27FC236}">
                  <a16:creationId xmlns:a16="http://schemas.microsoft.com/office/drawing/2014/main" id="{C1F88B00-B231-DF13-F164-7BAABE4EFD1B}"/>
                </a:ext>
              </a:extLst>
            </p:cNvPr>
            <p:cNvSpPr>
              <a:spLocks noChangeAspect="1"/>
            </p:cNvSpPr>
            <p:nvPr/>
          </p:nvSpPr>
          <p:spPr>
            <a:xfrm>
              <a:off x="3814128" y="1323300"/>
              <a:ext cx="540000" cy="540000"/>
            </a:xfrm>
            <a:prstGeom prst="ellipse">
              <a:avLst/>
            </a:prstGeom>
            <a:solidFill>
              <a:srgbClr val="004F59"/>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dirty="0">
                <a:solidFill>
                  <a:schemeClr val="bg1"/>
                </a:solidFill>
                <a:latin typeface="+mj-lt"/>
              </a:endParaRPr>
            </a:p>
          </p:txBody>
        </p:sp>
        <p:grpSp>
          <p:nvGrpSpPr>
            <p:cNvPr id="133" name="Group 574">
              <a:extLst>
                <a:ext uri="{FF2B5EF4-FFF2-40B4-BE49-F238E27FC236}">
                  <a16:creationId xmlns:a16="http://schemas.microsoft.com/office/drawing/2014/main" id="{12F591E5-E2F5-1EE2-F820-3A3A4BF8A174}"/>
                </a:ext>
              </a:extLst>
            </p:cNvPr>
            <p:cNvGrpSpPr>
              <a:grpSpLocks/>
            </p:cNvGrpSpPr>
            <p:nvPr/>
          </p:nvGrpSpPr>
          <p:grpSpPr bwMode="auto">
            <a:xfrm>
              <a:off x="3850469" y="1361585"/>
              <a:ext cx="468000" cy="468000"/>
              <a:chOff x="2005" y="1949"/>
              <a:chExt cx="340" cy="341"/>
            </a:xfrm>
            <a:solidFill>
              <a:schemeClr val="bg1"/>
            </a:solidFill>
          </p:grpSpPr>
          <p:sp>
            <p:nvSpPr>
              <p:cNvPr id="134" name="Freeform 575">
                <a:extLst>
                  <a:ext uri="{FF2B5EF4-FFF2-40B4-BE49-F238E27FC236}">
                    <a16:creationId xmlns:a16="http://schemas.microsoft.com/office/drawing/2014/main" id="{87E54465-9510-CB6F-6B6A-7AC5FDC2FAD7}"/>
                  </a:ext>
                </a:extLst>
              </p:cNvPr>
              <p:cNvSpPr>
                <a:spLocks noEditPoints="1"/>
              </p:cNvSpPr>
              <p:nvPr/>
            </p:nvSpPr>
            <p:spPr bwMode="auto">
              <a:xfrm>
                <a:off x="2005" y="1949"/>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576">
                <a:extLst>
                  <a:ext uri="{FF2B5EF4-FFF2-40B4-BE49-F238E27FC236}">
                    <a16:creationId xmlns:a16="http://schemas.microsoft.com/office/drawing/2014/main" id="{FB70005E-5EF9-B694-2DF6-E087282D7707}"/>
                  </a:ext>
                </a:extLst>
              </p:cNvPr>
              <p:cNvSpPr>
                <a:spLocks noEditPoints="1"/>
              </p:cNvSpPr>
              <p:nvPr/>
            </p:nvSpPr>
            <p:spPr bwMode="auto">
              <a:xfrm>
                <a:off x="2069" y="2041"/>
                <a:ext cx="212" cy="156"/>
              </a:xfrm>
              <a:custGeom>
                <a:avLst/>
                <a:gdLst>
                  <a:gd name="T0" fmla="*/ 309 w 320"/>
                  <a:gd name="T1" fmla="*/ 43 h 235"/>
                  <a:gd name="T2" fmla="*/ 234 w 320"/>
                  <a:gd name="T3" fmla="*/ 43 h 235"/>
                  <a:gd name="T4" fmla="*/ 192 w 320"/>
                  <a:gd name="T5" fmla="*/ 0 h 235"/>
                  <a:gd name="T6" fmla="*/ 128 w 320"/>
                  <a:gd name="T7" fmla="*/ 0 h 235"/>
                  <a:gd name="T8" fmla="*/ 85 w 320"/>
                  <a:gd name="T9" fmla="*/ 43 h 235"/>
                  <a:gd name="T10" fmla="*/ 10 w 320"/>
                  <a:gd name="T11" fmla="*/ 43 h 235"/>
                  <a:gd name="T12" fmla="*/ 0 w 320"/>
                  <a:gd name="T13" fmla="*/ 54 h 235"/>
                  <a:gd name="T14" fmla="*/ 0 w 320"/>
                  <a:gd name="T15" fmla="*/ 118 h 235"/>
                  <a:gd name="T16" fmla="*/ 10 w 320"/>
                  <a:gd name="T17" fmla="*/ 128 h 235"/>
                  <a:gd name="T18" fmla="*/ 21 w 320"/>
                  <a:gd name="T19" fmla="*/ 128 h 235"/>
                  <a:gd name="T20" fmla="*/ 21 w 320"/>
                  <a:gd name="T21" fmla="*/ 224 h 235"/>
                  <a:gd name="T22" fmla="*/ 32 w 320"/>
                  <a:gd name="T23" fmla="*/ 235 h 235"/>
                  <a:gd name="T24" fmla="*/ 288 w 320"/>
                  <a:gd name="T25" fmla="*/ 235 h 235"/>
                  <a:gd name="T26" fmla="*/ 298 w 320"/>
                  <a:gd name="T27" fmla="*/ 224 h 235"/>
                  <a:gd name="T28" fmla="*/ 298 w 320"/>
                  <a:gd name="T29" fmla="*/ 128 h 235"/>
                  <a:gd name="T30" fmla="*/ 309 w 320"/>
                  <a:gd name="T31" fmla="*/ 128 h 235"/>
                  <a:gd name="T32" fmla="*/ 320 w 320"/>
                  <a:gd name="T33" fmla="*/ 118 h 235"/>
                  <a:gd name="T34" fmla="*/ 320 w 320"/>
                  <a:gd name="T35" fmla="*/ 54 h 235"/>
                  <a:gd name="T36" fmla="*/ 309 w 320"/>
                  <a:gd name="T37" fmla="*/ 43 h 235"/>
                  <a:gd name="T38" fmla="*/ 128 w 320"/>
                  <a:gd name="T39" fmla="*/ 22 h 235"/>
                  <a:gd name="T40" fmla="*/ 192 w 320"/>
                  <a:gd name="T41" fmla="*/ 22 h 235"/>
                  <a:gd name="T42" fmla="*/ 213 w 320"/>
                  <a:gd name="T43" fmla="*/ 43 h 235"/>
                  <a:gd name="T44" fmla="*/ 106 w 320"/>
                  <a:gd name="T45" fmla="*/ 43 h 235"/>
                  <a:gd name="T46" fmla="*/ 128 w 320"/>
                  <a:gd name="T47" fmla="*/ 22 h 235"/>
                  <a:gd name="T48" fmla="*/ 277 w 320"/>
                  <a:gd name="T49" fmla="*/ 214 h 235"/>
                  <a:gd name="T50" fmla="*/ 42 w 320"/>
                  <a:gd name="T51" fmla="*/ 214 h 235"/>
                  <a:gd name="T52" fmla="*/ 42 w 320"/>
                  <a:gd name="T53" fmla="*/ 128 h 235"/>
                  <a:gd name="T54" fmla="*/ 128 w 320"/>
                  <a:gd name="T55" fmla="*/ 128 h 235"/>
                  <a:gd name="T56" fmla="*/ 128 w 320"/>
                  <a:gd name="T57" fmla="*/ 139 h 235"/>
                  <a:gd name="T58" fmla="*/ 138 w 320"/>
                  <a:gd name="T59" fmla="*/ 150 h 235"/>
                  <a:gd name="T60" fmla="*/ 181 w 320"/>
                  <a:gd name="T61" fmla="*/ 150 h 235"/>
                  <a:gd name="T62" fmla="*/ 192 w 320"/>
                  <a:gd name="T63" fmla="*/ 139 h 235"/>
                  <a:gd name="T64" fmla="*/ 192 w 320"/>
                  <a:gd name="T65" fmla="*/ 128 h 235"/>
                  <a:gd name="T66" fmla="*/ 277 w 320"/>
                  <a:gd name="T67" fmla="*/ 128 h 235"/>
                  <a:gd name="T68" fmla="*/ 277 w 320"/>
                  <a:gd name="T69" fmla="*/ 214 h 235"/>
                  <a:gd name="T70" fmla="*/ 170 w 320"/>
                  <a:gd name="T71" fmla="*/ 128 h 235"/>
                  <a:gd name="T72" fmla="*/ 149 w 320"/>
                  <a:gd name="T73" fmla="*/ 128 h 235"/>
                  <a:gd name="T74" fmla="*/ 149 w 320"/>
                  <a:gd name="T75" fmla="*/ 107 h 235"/>
                  <a:gd name="T76" fmla="*/ 170 w 320"/>
                  <a:gd name="T77" fmla="*/ 107 h 235"/>
                  <a:gd name="T78" fmla="*/ 170 w 320"/>
                  <a:gd name="T79" fmla="*/ 128 h 235"/>
                  <a:gd name="T80" fmla="*/ 298 w 320"/>
                  <a:gd name="T81" fmla="*/ 107 h 235"/>
                  <a:gd name="T82" fmla="*/ 192 w 320"/>
                  <a:gd name="T83" fmla="*/ 107 h 235"/>
                  <a:gd name="T84" fmla="*/ 192 w 320"/>
                  <a:gd name="T85" fmla="*/ 96 h 235"/>
                  <a:gd name="T86" fmla="*/ 181 w 320"/>
                  <a:gd name="T87" fmla="*/ 86 h 235"/>
                  <a:gd name="T88" fmla="*/ 138 w 320"/>
                  <a:gd name="T89" fmla="*/ 86 h 235"/>
                  <a:gd name="T90" fmla="*/ 128 w 320"/>
                  <a:gd name="T91" fmla="*/ 96 h 235"/>
                  <a:gd name="T92" fmla="*/ 128 w 320"/>
                  <a:gd name="T93" fmla="*/ 107 h 235"/>
                  <a:gd name="T94" fmla="*/ 21 w 320"/>
                  <a:gd name="T95" fmla="*/ 107 h 235"/>
                  <a:gd name="T96" fmla="*/ 21 w 320"/>
                  <a:gd name="T97" fmla="*/ 64 h 235"/>
                  <a:gd name="T98" fmla="*/ 298 w 320"/>
                  <a:gd name="T99" fmla="*/ 64 h 235"/>
                  <a:gd name="T100" fmla="*/ 298 w 320"/>
                  <a:gd name="T101" fmla="*/ 10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235">
                    <a:moveTo>
                      <a:pt x="309" y="43"/>
                    </a:moveTo>
                    <a:cubicBezTo>
                      <a:pt x="234" y="43"/>
                      <a:pt x="234" y="43"/>
                      <a:pt x="234" y="43"/>
                    </a:cubicBezTo>
                    <a:cubicBezTo>
                      <a:pt x="234" y="19"/>
                      <a:pt x="215" y="0"/>
                      <a:pt x="192" y="0"/>
                    </a:cubicBezTo>
                    <a:cubicBezTo>
                      <a:pt x="128" y="0"/>
                      <a:pt x="128" y="0"/>
                      <a:pt x="128" y="0"/>
                    </a:cubicBezTo>
                    <a:cubicBezTo>
                      <a:pt x="104" y="0"/>
                      <a:pt x="85" y="19"/>
                      <a:pt x="85" y="43"/>
                    </a:cubicBezTo>
                    <a:cubicBezTo>
                      <a:pt x="10" y="43"/>
                      <a:pt x="10" y="43"/>
                      <a:pt x="10" y="43"/>
                    </a:cubicBezTo>
                    <a:cubicBezTo>
                      <a:pt x="4" y="43"/>
                      <a:pt x="0" y="48"/>
                      <a:pt x="0" y="54"/>
                    </a:cubicBezTo>
                    <a:cubicBezTo>
                      <a:pt x="0" y="118"/>
                      <a:pt x="0" y="118"/>
                      <a:pt x="0" y="118"/>
                    </a:cubicBezTo>
                    <a:cubicBezTo>
                      <a:pt x="0" y="124"/>
                      <a:pt x="4" y="128"/>
                      <a:pt x="10" y="128"/>
                    </a:cubicBezTo>
                    <a:cubicBezTo>
                      <a:pt x="21" y="128"/>
                      <a:pt x="21" y="128"/>
                      <a:pt x="21" y="128"/>
                    </a:cubicBezTo>
                    <a:cubicBezTo>
                      <a:pt x="21" y="224"/>
                      <a:pt x="21" y="224"/>
                      <a:pt x="21" y="224"/>
                    </a:cubicBezTo>
                    <a:cubicBezTo>
                      <a:pt x="21" y="230"/>
                      <a:pt x="26" y="235"/>
                      <a:pt x="32" y="235"/>
                    </a:cubicBezTo>
                    <a:cubicBezTo>
                      <a:pt x="288" y="235"/>
                      <a:pt x="288" y="235"/>
                      <a:pt x="288" y="235"/>
                    </a:cubicBezTo>
                    <a:cubicBezTo>
                      <a:pt x="294" y="235"/>
                      <a:pt x="298" y="230"/>
                      <a:pt x="298" y="224"/>
                    </a:cubicBezTo>
                    <a:cubicBezTo>
                      <a:pt x="298" y="128"/>
                      <a:pt x="298" y="128"/>
                      <a:pt x="298" y="128"/>
                    </a:cubicBezTo>
                    <a:cubicBezTo>
                      <a:pt x="309" y="128"/>
                      <a:pt x="309" y="128"/>
                      <a:pt x="309" y="128"/>
                    </a:cubicBezTo>
                    <a:cubicBezTo>
                      <a:pt x="315" y="128"/>
                      <a:pt x="320" y="124"/>
                      <a:pt x="320" y="118"/>
                    </a:cubicBezTo>
                    <a:cubicBezTo>
                      <a:pt x="320" y="54"/>
                      <a:pt x="320" y="54"/>
                      <a:pt x="320" y="54"/>
                    </a:cubicBezTo>
                    <a:cubicBezTo>
                      <a:pt x="320" y="48"/>
                      <a:pt x="315" y="43"/>
                      <a:pt x="309" y="43"/>
                    </a:cubicBezTo>
                    <a:close/>
                    <a:moveTo>
                      <a:pt x="128" y="22"/>
                    </a:moveTo>
                    <a:cubicBezTo>
                      <a:pt x="192" y="22"/>
                      <a:pt x="192" y="22"/>
                      <a:pt x="192" y="22"/>
                    </a:cubicBezTo>
                    <a:cubicBezTo>
                      <a:pt x="203" y="22"/>
                      <a:pt x="213" y="31"/>
                      <a:pt x="213" y="43"/>
                    </a:cubicBezTo>
                    <a:cubicBezTo>
                      <a:pt x="106" y="43"/>
                      <a:pt x="106" y="43"/>
                      <a:pt x="106" y="43"/>
                    </a:cubicBezTo>
                    <a:cubicBezTo>
                      <a:pt x="106" y="31"/>
                      <a:pt x="116" y="22"/>
                      <a:pt x="128" y="22"/>
                    </a:cubicBezTo>
                    <a:close/>
                    <a:moveTo>
                      <a:pt x="277" y="214"/>
                    </a:moveTo>
                    <a:cubicBezTo>
                      <a:pt x="42" y="214"/>
                      <a:pt x="42" y="214"/>
                      <a:pt x="42" y="214"/>
                    </a:cubicBezTo>
                    <a:cubicBezTo>
                      <a:pt x="42" y="128"/>
                      <a:pt x="42" y="128"/>
                      <a:pt x="42" y="128"/>
                    </a:cubicBezTo>
                    <a:cubicBezTo>
                      <a:pt x="128" y="128"/>
                      <a:pt x="128" y="128"/>
                      <a:pt x="128" y="128"/>
                    </a:cubicBezTo>
                    <a:cubicBezTo>
                      <a:pt x="128" y="139"/>
                      <a:pt x="128" y="139"/>
                      <a:pt x="128" y="139"/>
                    </a:cubicBezTo>
                    <a:cubicBezTo>
                      <a:pt x="128" y="145"/>
                      <a:pt x="132" y="150"/>
                      <a:pt x="138" y="150"/>
                    </a:cubicBezTo>
                    <a:cubicBezTo>
                      <a:pt x="181" y="150"/>
                      <a:pt x="181" y="150"/>
                      <a:pt x="181" y="150"/>
                    </a:cubicBezTo>
                    <a:cubicBezTo>
                      <a:pt x="187" y="150"/>
                      <a:pt x="192" y="145"/>
                      <a:pt x="192" y="139"/>
                    </a:cubicBezTo>
                    <a:cubicBezTo>
                      <a:pt x="192" y="128"/>
                      <a:pt x="192" y="128"/>
                      <a:pt x="192" y="128"/>
                    </a:cubicBezTo>
                    <a:cubicBezTo>
                      <a:pt x="277" y="128"/>
                      <a:pt x="277" y="128"/>
                      <a:pt x="277" y="128"/>
                    </a:cubicBezTo>
                    <a:lnTo>
                      <a:pt x="277" y="214"/>
                    </a:lnTo>
                    <a:close/>
                    <a:moveTo>
                      <a:pt x="170" y="128"/>
                    </a:moveTo>
                    <a:cubicBezTo>
                      <a:pt x="149" y="128"/>
                      <a:pt x="149" y="128"/>
                      <a:pt x="149" y="128"/>
                    </a:cubicBezTo>
                    <a:cubicBezTo>
                      <a:pt x="149" y="107"/>
                      <a:pt x="149" y="107"/>
                      <a:pt x="149" y="107"/>
                    </a:cubicBezTo>
                    <a:cubicBezTo>
                      <a:pt x="170" y="107"/>
                      <a:pt x="170" y="107"/>
                      <a:pt x="170" y="107"/>
                    </a:cubicBezTo>
                    <a:lnTo>
                      <a:pt x="170" y="128"/>
                    </a:lnTo>
                    <a:close/>
                    <a:moveTo>
                      <a:pt x="298" y="107"/>
                    </a:moveTo>
                    <a:cubicBezTo>
                      <a:pt x="192" y="107"/>
                      <a:pt x="192" y="107"/>
                      <a:pt x="192" y="107"/>
                    </a:cubicBezTo>
                    <a:cubicBezTo>
                      <a:pt x="192" y="96"/>
                      <a:pt x="192" y="96"/>
                      <a:pt x="192" y="96"/>
                    </a:cubicBezTo>
                    <a:cubicBezTo>
                      <a:pt x="192" y="90"/>
                      <a:pt x="187" y="86"/>
                      <a:pt x="181" y="86"/>
                    </a:cubicBezTo>
                    <a:cubicBezTo>
                      <a:pt x="138" y="86"/>
                      <a:pt x="138" y="86"/>
                      <a:pt x="138" y="86"/>
                    </a:cubicBezTo>
                    <a:cubicBezTo>
                      <a:pt x="132" y="86"/>
                      <a:pt x="128" y="90"/>
                      <a:pt x="128" y="96"/>
                    </a:cubicBezTo>
                    <a:cubicBezTo>
                      <a:pt x="128" y="107"/>
                      <a:pt x="128" y="107"/>
                      <a:pt x="128" y="107"/>
                    </a:cubicBezTo>
                    <a:cubicBezTo>
                      <a:pt x="21" y="107"/>
                      <a:pt x="21" y="107"/>
                      <a:pt x="21" y="107"/>
                    </a:cubicBezTo>
                    <a:cubicBezTo>
                      <a:pt x="21" y="64"/>
                      <a:pt x="21" y="64"/>
                      <a:pt x="21" y="64"/>
                    </a:cubicBezTo>
                    <a:cubicBezTo>
                      <a:pt x="298" y="64"/>
                      <a:pt x="298" y="64"/>
                      <a:pt x="298" y="64"/>
                    </a:cubicBezTo>
                    <a:lnTo>
                      <a:pt x="298" y="10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37" name="TextBox 136">
            <a:extLst>
              <a:ext uri="{FF2B5EF4-FFF2-40B4-BE49-F238E27FC236}">
                <a16:creationId xmlns:a16="http://schemas.microsoft.com/office/drawing/2014/main" id="{9057F925-E036-B0B0-3716-5303D2C4827F}"/>
              </a:ext>
            </a:extLst>
          </p:cNvPr>
          <p:cNvSpPr txBox="1"/>
          <p:nvPr/>
        </p:nvSpPr>
        <p:spPr>
          <a:xfrm>
            <a:off x="5220364" y="3823640"/>
            <a:ext cx="2737149" cy="1015663"/>
          </a:xfrm>
          <a:prstGeom prst="rect">
            <a:avLst/>
          </a:prstGeom>
          <a:noFill/>
        </p:spPr>
        <p:txBody>
          <a:bodyPr wrap="square" lIns="0" tIns="0" rIns="0" bIns="0" rtlCol="0">
            <a:spAutoFit/>
          </a:bodyPr>
          <a:lstStyle/>
          <a:p>
            <a:pPr marL="91440" marR="0" lvl="0" indent="-91440" algn="l" defTabSz="108823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err="1">
                <a:ln>
                  <a:noFill/>
                </a:ln>
                <a:solidFill>
                  <a:srgbClr val="53565A"/>
                </a:solidFill>
                <a:effectLst/>
                <a:uLnTx/>
                <a:uFillTx/>
                <a:latin typeface="Open Sans"/>
                <a:ea typeface="Open Sans" pitchFamily="34" charset="0"/>
                <a:cs typeface="Open Sans" pitchFamily="34" charset="0"/>
              </a:rPr>
              <a:t>Szerencsej</a:t>
            </a:r>
            <a:r>
              <a:rPr kumimoji="0" lang="hu-HU" sz="1100" b="1" i="0" u="none" strike="noStrike" kern="1200" cap="none" spc="0" normalizeH="0" baseline="0" noProof="0" dirty="0">
                <a:ln>
                  <a:noFill/>
                </a:ln>
                <a:solidFill>
                  <a:srgbClr val="53565A"/>
                </a:solidFill>
                <a:effectLst/>
                <a:uLnTx/>
                <a:uFillTx/>
                <a:latin typeface="Open Sans"/>
                <a:ea typeface="Open Sans" pitchFamily="34" charset="0"/>
                <a:cs typeface="Open Sans" pitchFamily="34" charset="0"/>
              </a:rPr>
              <a:t>á</a:t>
            </a:r>
            <a:r>
              <a:rPr kumimoji="0" lang="en-US" sz="1100" b="1" i="0" u="none" strike="noStrike" kern="1200" cap="none" spc="0" normalizeH="0" baseline="0" noProof="0" dirty="0" err="1">
                <a:ln>
                  <a:noFill/>
                </a:ln>
                <a:solidFill>
                  <a:srgbClr val="53565A"/>
                </a:solidFill>
                <a:effectLst/>
                <a:uLnTx/>
                <a:uFillTx/>
                <a:latin typeface="Open Sans"/>
                <a:ea typeface="Open Sans" pitchFamily="34" charset="0"/>
                <a:cs typeface="Open Sans" pitchFamily="34" charset="0"/>
              </a:rPr>
              <a:t>ték</a:t>
            </a:r>
            <a:r>
              <a:rPr kumimoji="0" lang="en-US" sz="1100" b="1" i="0" u="none" strike="noStrike" kern="1200" cap="none" spc="0" normalizeH="0" baseline="0" noProof="0" dirty="0">
                <a:ln>
                  <a:noFill/>
                </a:ln>
                <a:solidFill>
                  <a:srgbClr val="53565A"/>
                </a:solidFill>
                <a:effectLst/>
                <a:uLnTx/>
                <a:uFillTx/>
                <a:latin typeface="Open Sans"/>
                <a:ea typeface="Open Sans" pitchFamily="34" charset="0"/>
                <a:cs typeface="Open Sans" pitchFamily="34" charset="0"/>
              </a:rPr>
              <a:t> – Middleware</a:t>
            </a:r>
            <a:r>
              <a:rPr kumimoji="0" lang="hu-HU" sz="1100" b="1" i="0" u="none" strike="noStrike" kern="1200" cap="none" spc="0" normalizeH="0" baseline="0" noProof="0" dirty="0">
                <a:ln>
                  <a:noFill/>
                </a:ln>
                <a:solidFill>
                  <a:srgbClr val="53565A"/>
                </a:solidFill>
                <a:effectLst/>
                <a:uLnTx/>
                <a:uFillTx/>
                <a:latin typeface="Open Sans"/>
                <a:ea typeface="Open Sans" pitchFamily="34" charset="0"/>
                <a:cs typeface="Open Sans" pitchFamily="34" charset="0"/>
              </a:rPr>
              <a:t> </a:t>
            </a:r>
            <a:r>
              <a:rPr kumimoji="0" lang="hu-HU" sz="1100" b="1" i="0" u="none" strike="noStrike" kern="1200" cap="none" spc="0" normalizeH="0" baseline="0" noProof="0" dirty="0" err="1">
                <a:ln>
                  <a:noFill/>
                </a:ln>
                <a:solidFill>
                  <a:srgbClr val="53565A"/>
                </a:solidFill>
                <a:effectLst/>
                <a:uLnTx/>
                <a:uFillTx/>
                <a:latin typeface="Open Sans"/>
                <a:ea typeface="Open Sans" pitchFamily="34" charset="0"/>
                <a:cs typeface="Open Sans" pitchFamily="34" charset="0"/>
              </a:rPr>
              <a:t>series</a:t>
            </a:r>
            <a:endParaRPr kumimoji="0" lang="en-US" sz="1100" b="1" i="0" u="none" strike="noStrike" kern="1200" cap="none" spc="0" normalizeH="0" baseline="0" noProof="0" dirty="0">
              <a:ln>
                <a:noFill/>
              </a:ln>
              <a:solidFill>
                <a:srgbClr val="53565A"/>
              </a:solidFill>
              <a:effectLst/>
              <a:uLnTx/>
              <a:uFillTx/>
              <a:latin typeface="Open Sans"/>
              <a:ea typeface="Open Sans" pitchFamily="34" charset="0"/>
              <a:cs typeface="Open Sans" pitchFamily="34" charset="0"/>
            </a:endParaRPr>
          </a:p>
          <a:p>
            <a:pPr marL="91440" marR="0" lvl="0" indent="-91440" algn="l" defTabSz="1088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dirty="0">
                <a:solidFill>
                  <a:srgbClr val="53565A"/>
                </a:solidFill>
                <a:latin typeface="Open Sans"/>
                <a:ea typeface="Open Sans" pitchFamily="34" charset="0"/>
                <a:cs typeface="Open Sans" pitchFamily="34" charset="0"/>
              </a:rPr>
              <a:t>MVM Welcome HLD/LLD review</a:t>
            </a:r>
          </a:p>
          <a:p>
            <a:pPr marL="91440" marR="0" lvl="0" indent="-91440" algn="l" defTabSz="1088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dirty="0">
                <a:solidFill>
                  <a:srgbClr val="53565A"/>
                </a:solidFill>
                <a:latin typeface="Open Sans"/>
                <a:ea typeface="Open Sans" pitchFamily="34" charset="0"/>
                <a:cs typeface="Open Sans" pitchFamily="34" charset="0"/>
              </a:rPr>
              <a:t>EurAsia - Rapid IT </a:t>
            </a:r>
            <a:r>
              <a:rPr lang="hu-HU" sz="1100" b="1" dirty="0" err="1">
                <a:solidFill>
                  <a:srgbClr val="53565A"/>
                </a:solidFill>
                <a:latin typeface="Open Sans"/>
                <a:ea typeface="Open Sans" pitchFamily="34" charset="0"/>
                <a:cs typeface="Open Sans" pitchFamily="34" charset="0"/>
              </a:rPr>
              <a:t>Heatmap</a:t>
            </a:r>
            <a:endParaRPr lang="en-US" sz="1100" b="1" dirty="0">
              <a:solidFill>
                <a:srgbClr val="53565A"/>
              </a:solidFill>
              <a:latin typeface="Open Sans"/>
              <a:ea typeface="Open Sans" pitchFamily="34" charset="0"/>
              <a:cs typeface="Open Sans" pitchFamily="34" charset="0"/>
            </a:endParaRPr>
          </a:p>
          <a:p>
            <a:pPr marL="91440" marR="0" lvl="0" indent="-91440" algn="l" defTabSz="1088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hu-HU" sz="1100" b="1" dirty="0">
                <a:solidFill>
                  <a:srgbClr val="53565A"/>
                </a:solidFill>
                <a:latin typeface="Open Sans"/>
                <a:ea typeface="Open Sans" pitchFamily="34" charset="0"/>
                <a:cs typeface="Open Sans" pitchFamily="34" charset="0"/>
              </a:rPr>
              <a:t>X-DT </a:t>
            </a:r>
            <a:r>
              <a:rPr lang="en-US" sz="1100" b="1" dirty="0">
                <a:solidFill>
                  <a:srgbClr val="53565A"/>
                </a:solidFill>
                <a:latin typeface="Open Sans"/>
                <a:ea typeface="Open Sans" pitchFamily="34" charset="0"/>
                <a:cs typeface="Open Sans" pitchFamily="34" charset="0"/>
              </a:rPr>
              <a:t>HCAS </a:t>
            </a:r>
            <a:r>
              <a:rPr lang="hu-HU" sz="1100" b="1" dirty="0">
                <a:solidFill>
                  <a:srgbClr val="53565A"/>
                </a:solidFill>
                <a:latin typeface="Open Sans"/>
                <a:ea typeface="Open Sans" pitchFamily="34" charset="0"/>
                <a:cs typeface="Open Sans" pitchFamily="34" charset="0"/>
              </a:rPr>
              <a:t>- </a:t>
            </a:r>
            <a:r>
              <a:rPr lang="en-US" sz="1100" b="1" dirty="0">
                <a:solidFill>
                  <a:srgbClr val="53565A"/>
                </a:solidFill>
                <a:latin typeface="Open Sans"/>
                <a:ea typeface="Open Sans" pitchFamily="34" charset="0"/>
                <a:cs typeface="Open Sans" pitchFamily="34" charset="0"/>
              </a:rPr>
              <a:t>EurAsia IT efficiency</a:t>
            </a:r>
            <a:endParaRPr lang="en-US" sz="1100" dirty="0">
              <a:solidFill>
                <a:srgbClr val="53565A"/>
              </a:solidFill>
              <a:latin typeface="Open Sans"/>
              <a:ea typeface="Open Sans" pitchFamily="34" charset="0"/>
              <a:cs typeface="Open Sans" pitchFamily="34" charset="0"/>
            </a:endParaRPr>
          </a:p>
          <a:p>
            <a:pPr marL="91440" marR="0" lvl="0" indent="-91440" algn="l" defTabSz="108823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err="1">
                <a:ln>
                  <a:noFill/>
                </a:ln>
                <a:solidFill>
                  <a:srgbClr val="53565A"/>
                </a:solidFill>
                <a:effectLst/>
                <a:uLnTx/>
                <a:uFillTx/>
                <a:latin typeface="Open Sans"/>
                <a:ea typeface="Open Sans" pitchFamily="34" charset="0"/>
                <a:cs typeface="Open Sans" pitchFamily="34" charset="0"/>
              </a:rPr>
              <a:t>Szerencsejaték</a:t>
            </a:r>
            <a:r>
              <a:rPr kumimoji="0" lang="en-US" sz="1100" b="0" i="0" u="none" strike="noStrike" kern="1200" cap="none" spc="0" normalizeH="0" baseline="0" noProof="0" dirty="0">
                <a:ln>
                  <a:noFill/>
                </a:ln>
                <a:solidFill>
                  <a:srgbClr val="53565A"/>
                </a:solidFill>
                <a:effectLst/>
                <a:uLnTx/>
                <a:uFillTx/>
                <a:latin typeface="Open Sans"/>
                <a:ea typeface="Open Sans" pitchFamily="34" charset="0"/>
                <a:cs typeface="Open Sans" pitchFamily="34" charset="0"/>
              </a:rPr>
              <a:t> Mobile Application, KYC</a:t>
            </a:r>
          </a:p>
          <a:p>
            <a:pPr marL="91440" marR="0" lvl="0" indent="-91440" algn="l" defTabSz="1088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err="1">
                <a:solidFill>
                  <a:srgbClr val="53565A"/>
                </a:solidFill>
                <a:latin typeface="Open Sans"/>
                <a:ea typeface="Open Sans" pitchFamily="34" charset="0"/>
                <a:cs typeface="Open Sans" pitchFamily="34" charset="0"/>
              </a:rPr>
              <a:t>Titán</a:t>
            </a:r>
            <a:r>
              <a:rPr lang="en-US" sz="1100" dirty="0">
                <a:solidFill>
                  <a:srgbClr val="53565A"/>
                </a:solidFill>
                <a:latin typeface="Open Sans"/>
                <a:ea typeface="Open Sans" pitchFamily="34" charset="0"/>
                <a:cs typeface="Open Sans" pitchFamily="34" charset="0"/>
              </a:rPr>
              <a:t> Reporting</a:t>
            </a:r>
            <a:r>
              <a:rPr kumimoji="0" lang="en-US" sz="1100" b="0" i="0" u="none" strike="noStrike" kern="1200" cap="none" spc="0" normalizeH="0" baseline="0" noProof="0" dirty="0">
                <a:ln>
                  <a:noFill/>
                </a:ln>
                <a:solidFill>
                  <a:srgbClr val="53565A"/>
                </a:solidFill>
                <a:effectLst/>
                <a:uLnTx/>
                <a:uFillTx/>
                <a:latin typeface="Open Sans"/>
                <a:ea typeface="Open Sans" pitchFamily="34" charset="0"/>
                <a:cs typeface="Open Sans" pitchFamily="34" charset="0"/>
              </a:rPr>
              <a:t> </a:t>
            </a:r>
            <a:endParaRPr kumimoji="0" lang="en-US" sz="1100" b="1" i="0" u="none" strike="noStrike" kern="1200" cap="none" spc="0" normalizeH="0" baseline="0" noProof="0" dirty="0">
              <a:ln>
                <a:noFill/>
              </a:ln>
              <a:solidFill>
                <a:srgbClr val="53565A"/>
              </a:solidFill>
              <a:effectLst/>
              <a:uLnTx/>
              <a:uFillTx/>
              <a:latin typeface="Open Sans"/>
              <a:ea typeface="Open Sans" pitchFamily="34" charset="0"/>
              <a:cs typeface="Open Sans" pitchFamily="34" charset="0"/>
            </a:endParaRPr>
          </a:p>
        </p:txBody>
      </p:sp>
      <p:sp>
        <p:nvSpPr>
          <p:cNvPr id="139" name="TextBox 138">
            <a:extLst>
              <a:ext uri="{FF2B5EF4-FFF2-40B4-BE49-F238E27FC236}">
                <a16:creationId xmlns:a16="http://schemas.microsoft.com/office/drawing/2014/main" id="{536EA9FC-9D57-1CA7-61A7-57B455702D64}"/>
              </a:ext>
            </a:extLst>
          </p:cNvPr>
          <p:cNvSpPr txBox="1"/>
          <p:nvPr/>
        </p:nvSpPr>
        <p:spPr>
          <a:xfrm>
            <a:off x="8644750" y="3823638"/>
            <a:ext cx="2624780" cy="677108"/>
          </a:xfrm>
          <a:prstGeom prst="rect">
            <a:avLst/>
          </a:prstGeom>
          <a:noFill/>
        </p:spPr>
        <p:txBody>
          <a:bodyPr wrap="square" lIns="0" tIns="0" rIns="0" bIns="0" rtlCol="0">
            <a:spAutoFit/>
          </a:bodyPr>
          <a:lstStyle/>
          <a:p>
            <a:pPr marL="91440" indent="-91440" defTabSz="1088232">
              <a:buFont typeface="Arial" panose="020B0604020202020204" pitchFamily="34" charset="0"/>
              <a:buChar char="•"/>
              <a:defRPr/>
            </a:pPr>
            <a:r>
              <a:rPr kumimoji="0" lang="en-US" sz="1100" b="1" i="0" u="none" strike="noStrike" kern="1200" cap="none" spc="0" normalizeH="0" baseline="0" noProof="0" dirty="0">
                <a:ln>
                  <a:noFill/>
                </a:ln>
                <a:solidFill>
                  <a:srgbClr val="53565A"/>
                </a:solidFill>
                <a:effectLst/>
                <a:uLnTx/>
                <a:uFillTx/>
                <a:latin typeface="Open Sans"/>
                <a:ea typeface="Open Sans" pitchFamily="34" charset="0"/>
                <a:cs typeface="Open Sans" pitchFamily="34" charset="0"/>
              </a:rPr>
              <a:t>Professional Lead – Technology delivery</a:t>
            </a:r>
          </a:p>
          <a:p>
            <a:pPr marL="91440" marR="0" lvl="0" indent="-91440" algn="l" defTabSz="108823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53565A"/>
                </a:solidFill>
                <a:effectLst/>
                <a:uLnTx/>
                <a:uFillTx/>
                <a:latin typeface="Open Sans"/>
                <a:ea typeface="Open Sans" pitchFamily="34" charset="0"/>
                <a:cs typeface="Open Sans" pitchFamily="34" charset="0"/>
              </a:rPr>
              <a:t>Project Manager</a:t>
            </a:r>
            <a:endParaRPr lang="en-US" sz="1100" b="1" dirty="0">
              <a:solidFill>
                <a:srgbClr val="53565A"/>
              </a:solidFill>
              <a:latin typeface="Open Sans"/>
              <a:ea typeface="Open Sans" pitchFamily="34" charset="0"/>
              <a:cs typeface="Open Sans" pitchFamily="34" charset="0"/>
            </a:endParaRPr>
          </a:p>
          <a:p>
            <a:pPr marL="91440" marR="0" lvl="0" indent="-91440" algn="l" defTabSz="108823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1" i="0" u="none" strike="noStrike" kern="1200" cap="none" spc="0" normalizeH="0" baseline="0" noProof="0" dirty="0">
                <a:ln>
                  <a:noFill/>
                </a:ln>
                <a:solidFill>
                  <a:srgbClr val="53565A"/>
                </a:solidFill>
                <a:effectLst/>
                <a:uLnTx/>
                <a:uFillTx/>
                <a:latin typeface="Open Sans"/>
                <a:ea typeface="Open Sans" pitchFamily="34" charset="0"/>
                <a:cs typeface="Open Sans" pitchFamily="34" charset="0"/>
              </a:rPr>
              <a:t>Trusted advisor</a:t>
            </a:r>
            <a:endParaRPr lang="en-US" sz="2400" dirty="0"/>
          </a:p>
        </p:txBody>
      </p:sp>
    </p:spTree>
    <p:extLst>
      <p:ext uri="{BB962C8B-B14F-4D97-AF65-F5344CB8AC3E}">
        <p14:creationId xmlns:p14="http://schemas.microsoft.com/office/powerpoint/2010/main" val="97030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7" name="Objec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761D27B6-9B2E-4D1A-BF47-8AC6DD76C3EB}"/>
              </a:ext>
            </a:extLst>
          </p:cNvPr>
          <p:cNvSpPr>
            <a:spLocks noGrp="1"/>
          </p:cNvSpPr>
          <p:nvPr>
            <p:ph type="sldNum" sz="quarter" idx="4"/>
          </p:nvPr>
        </p:nvSpPr>
        <p:spPr>
          <a:xfrm>
            <a:off x="9350071" y="6524614"/>
            <a:ext cx="2743200" cy="230782"/>
          </a:xfrm>
        </p:spPr>
        <p:txBody>
          <a:bodyPr/>
          <a:lstStyle/>
          <a:p>
            <a:fld id="{CCD5CD14-97C8-419D-821F-4609A41C51D9}" type="slidenum">
              <a:rPr lang="en-US" smtClean="0"/>
              <a:pPr/>
              <a:t>5</a:t>
            </a:fld>
            <a:endParaRPr lang="en-US"/>
          </a:p>
        </p:txBody>
      </p:sp>
      <p:sp>
        <p:nvSpPr>
          <p:cNvPr id="6" name="Rectangle 5">
            <a:extLst>
              <a:ext uri="{FF2B5EF4-FFF2-40B4-BE49-F238E27FC236}">
                <a16:creationId xmlns:a16="http://schemas.microsoft.com/office/drawing/2014/main" id="{0EB80FF4-E741-4C56-A60B-9E454C2C2C34}"/>
              </a:ext>
            </a:extLst>
          </p:cNvPr>
          <p:cNvSpPr/>
          <p:nvPr/>
        </p:nvSpPr>
        <p:spPr>
          <a:xfrm>
            <a:off x="0" y="0"/>
            <a:ext cx="12186931" cy="650576"/>
          </a:xfrm>
          <a:prstGeom prst="rect">
            <a:avLst/>
          </a:prstGeom>
          <a:solidFill>
            <a:srgbClr val="004F59"/>
          </a:solidFill>
          <a:ln>
            <a:solidFill>
              <a:srgbClr val="0076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latin typeface="+mn-lt"/>
              </a:rPr>
              <a:t>Purpose:</a:t>
            </a:r>
            <a:r>
              <a:rPr lang="en-US"/>
              <a:t> extension of actions with our shared values</a:t>
            </a:r>
          </a:p>
        </p:txBody>
      </p:sp>
      <p:cxnSp>
        <p:nvCxnSpPr>
          <p:cNvPr id="114" name="Straight Connector 113">
            <a:extLst>
              <a:ext uri="{FF2B5EF4-FFF2-40B4-BE49-F238E27FC236}">
                <a16:creationId xmlns:a16="http://schemas.microsoft.com/office/drawing/2014/main" id="{DB1E483A-E7C4-1628-320E-271064D7FE4B}"/>
              </a:ext>
            </a:extLst>
          </p:cNvPr>
          <p:cNvCxnSpPr>
            <a:cxnSpLocks/>
          </p:cNvCxnSpPr>
          <p:nvPr/>
        </p:nvCxnSpPr>
        <p:spPr>
          <a:xfrm>
            <a:off x="454665" y="3071410"/>
            <a:ext cx="11277600" cy="0"/>
          </a:xfrm>
          <a:prstGeom prst="line">
            <a:avLst/>
          </a:prstGeom>
          <a:ln>
            <a:solidFill>
              <a:srgbClr val="000000"/>
            </a:solidFill>
            <a:prstDash val="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3B8F8AAD-5B1E-002F-80AA-11D95351EF70}"/>
              </a:ext>
            </a:extLst>
          </p:cNvPr>
          <p:cNvSpPr/>
          <p:nvPr/>
        </p:nvSpPr>
        <p:spPr>
          <a:xfrm>
            <a:off x="1770744" y="2206807"/>
            <a:ext cx="2624779" cy="492443"/>
          </a:xfrm>
          <a:prstGeom prst="rect">
            <a:avLst/>
          </a:prstGeom>
        </p:spPr>
        <p:txBody>
          <a:bodyPr wrap="square" lIns="0" tIns="0" rIns="0" bIns="0">
            <a:spAutoFit/>
          </a:bodyPr>
          <a:lstStyle/>
          <a:p>
            <a:pPr>
              <a:buSzPct val="100000"/>
            </a:pPr>
            <a:r>
              <a:rPr lang="en-US" altLang="en-US" sz="1600" b="1">
                <a:solidFill>
                  <a:srgbClr val="004F59"/>
                </a:solidFill>
                <a:latin typeface="+mj-lt"/>
                <a:cs typeface="Segoe UI" panose="020B0502040204020203" pitchFamily="34" charset="0"/>
              </a:rPr>
              <a:t>Team support: professional  and career coaching</a:t>
            </a:r>
          </a:p>
        </p:txBody>
      </p:sp>
      <p:sp>
        <p:nvSpPr>
          <p:cNvPr id="109" name="Rectangle 108">
            <a:extLst>
              <a:ext uri="{FF2B5EF4-FFF2-40B4-BE49-F238E27FC236}">
                <a16:creationId xmlns:a16="http://schemas.microsoft.com/office/drawing/2014/main" id="{0F79B2AB-6D63-FAC5-00CA-814AF925BDDA}"/>
              </a:ext>
            </a:extLst>
          </p:cNvPr>
          <p:cNvSpPr/>
          <p:nvPr/>
        </p:nvSpPr>
        <p:spPr>
          <a:xfrm>
            <a:off x="5215632" y="2206807"/>
            <a:ext cx="2763743" cy="246221"/>
          </a:xfrm>
          <a:prstGeom prst="rect">
            <a:avLst/>
          </a:prstGeom>
        </p:spPr>
        <p:txBody>
          <a:bodyPr wrap="square" lIns="0" tIns="0" rIns="0" bIns="0">
            <a:spAutoFit/>
          </a:bodyPr>
          <a:lstStyle/>
          <a:p>
            <a:pPr>
              <a:buSzPct val="100000"/>
            </a:pPr>
            <a:r>
              <a:rPr lang="en-US" altLang="en-US" sz="1600" b="1">
                <a:solidFill>
                  <a:srgbClr val="007680"/>
                </a:solidFill>
                <a:latin typeface="+mj-lt"/>
                <a:cs typeface="Segoe UI" panose="020B0502040204020203" pitchFamily="34" charset="0"/>
              </a:rPr>
              <a:t>Managed and provided projects</a:t>
            </a:r>
          </a:p>
        </p:txBody>
      </p:sp>
      <p:sp>
        <p:nvSpPr>
          <p:cNvPr id="110" name="Rectangle 109">
            <a:extLst>
              <a:ext uri="{FF2B5EF4-FFF2-40B4-BE49-F238E27FC236}">
                <a16:creationId xmlns:a16="http://schemas.microsoft.com/office/drawing/2014/main" id="{B598BB20-C537-3123-25A2-37B5A9CF423C}"/>
              </a:ext>
            </a:extLst>
          </p:cNvPr>
          <p:cNvSpPr/>
          <p:nvPr/>
        </p:nvSpPr>
        <p:spPr>
          <a:xfrm>
            <a:off x="8666540" y="2202140"/>
            <a:ext cx="2790274" cy="492443"/>
          </a:xfrm>
          <a:prstGeom prst="rect">
            <a:avLst/>
          </a:prstGeom>
        </p:spPr>
        <p:txBody>
          <a:bodyPr wrap="square" lIns="0" tIns="0" rIns="0" bIns="0">
            <a:spAutoFit/>
          </a:bodyPr>
          <a:lstStyle/>
          <a:p>
            <a:pPr>
              <a:buSzPct val="100000"/>
            </a:pPr>
            <a:r>
              <a:rPr lang="en-US" altLang="en-US" sz="1600" b="1">
                <a:solidFill>
                  <a:srgbClr val="0097A9"/>
                </a:solidFill>
                <a:latin typeface="+mj-lt"/>
                <a:cs typeface="Segoe UI" panose="020B0502040204020203" pitchFamily="34" charset="0"/>
              </a:rPr>
              <a:t>Industry</a:t>
            </a:r>
            <a:br>
              <a:rPr lang="en-US" altLang="en-US" sz="1600" b="1">
                <a:solidFill>
                  <a:srgbClr val="0097A9"/>
                </a:solidFill>
                <a:latin typeface="+mj-lt"/>
                <a:cs typeface="Segoe UI" panose="020B0502040204020203" pitchFamily="34" charset="0"/>
              </a:rPr>
            </a:br>
            <a:r>
              <a:rPr lang="en-US" altLang="en-US" sz="1600" b="1">
                <a:solidFill>
                  <a:srgbClr val="0097A9"/>
                </a:solidFill>
                <a:latin typeface="+mj-lt"/>
                <a:cs typeface="Segoe UI" panose="020B0502040204020203" pitchFamily="34" charset="0"/>
              </a:rPr>
              <a:t>Key account</a:t>
            </a:r>
          </a:p>
        </p:txBody>
      </p:sp>
      <p:cxnSp>
        <p:nvCxnSpPr>
          <p:cNvPr id="111" name="Straight Arrow Connector 110">
            <a:extLst>
              <a:ext uri="{FF2B5EF4-FFF2-40B4-BE49-F238E27FC236}">
                <a16:creationId xmlns:a16="http://schemas.microsoft.com/office/drawing/2014/main" id="{92EDE230-22F2-8ED3-6AAD-D31353D619D0}"/>
              </a:ext>
            </a:extLst>
          </p:cNvPr>
          <p:cNvCxnSpPr>
            <a:cxnSpLocks/>
          </p:cNvCxnSpPr>
          <p:nvPr/>
        </p:nvCxnSpPr>
        <p:spPr>
          <a:xfrm flipH="1">
            <a:off x="1581302" y="1752445"/>
            <a:ext cx="0" cy="4312148"/>
          </a:xfrm>
          <a:prstGeom prst="straightConnector1">
            <a:avLst/>
          </a:prstGeom>
          <a:ln>
            <a:solidFill>
              <a:srgbClr val="9DD4CF"/>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EDAC173-044A-981C-D924-74991603DF87}"/>
              </a:ext>
            </a:extLst>
          </p:cNvPr>
          <p:cNvCxnSpPr>
            <a:cxnSpLocks/>
          </p:cNvCxnSpPr>
          <p:nvPr/>
        </p:nvCxnSpPr>
        <p:spPr>
          <a:xfrm>
            <a:off x="5054069" y="1787946"/>
            <a:ext cx="0" cy="4276647"/>
          </a:xfrm>
          <a:prstGeom prst="straightConnector1">
            <a:avLst/>
          </a:prstGeom>
          <a:ln>
            <a:solidFill>
              <a:srgbClr val="9DD4CF"/>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7107A50-3361-81F3-C963-483882DFBA24}"/>
              </a:ext>
            </a:extLst>
          </p:cNvPr>
          <p:cNvCxnSpPr>
            <a:cxnSpLocks/>
          </p:cNvCxnSpPr>
          <p:nvPr/>
        </p:nvCxnSpPr>
        <p:spPr>
          <a:xfrm>
            <a:off x="8451839" y="1787946"/>
            <a:ext cx="0" cy="4276647"/>
          </a:xfrm>
          <a:prstGeom prst="straightConnector1">
            <a:avLst/>
          </a:prstGeom>
          <a:ln>
            <a:solidFill>
              <a:srgbClr val="9DD4CF"/>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nvGrpSpPr>
          <p:cNvPr id="115" name="Group 114">
            <a:extLst>
              <a:ext uri="{FF2B5EF4-FFF2-40B4-BE49-F238E27FC236}">
                <a16:creationId xmlns:a16="http://schemas.microsoft.com/office/drawing/2014/main" id="{F13BFE89-F3AB-5599-8B6D-B398815F81BE}"/>
              </a:ext>
            </a:extLst>
          </p:cNvPr>
          <p:cNvGrpSpPr/>
          <p:nvPr/>
        </p:nvGrpSpPr>
        <p:grpSpPr>
          <a:xfrm>
            <a:off x="4793121" y="1396598"/>
            <a:ext cx="540000" cy="527092"/>
            <a:chOff x="388644" y="5113161"/>
            <a:chExt cx="540000" cy="540000"/>
          </a:xfrm>
        </p:grpSpPr>
        <p:sp>
          <p:nvSpPr>
            <p:cNvPr id="116" name="Oval 5">
              <a:extLst>
                <a:ext uri="{FF2B5EF4-FFF2-40B4-BE49-F238E27FC236}">
                  <a16:creationId xmlns:a16="http://schemas.microsoft.com/office/drawing/2014/main" id="{3D9841FA-BEE9-E296-CB90-67343898F8C2}"/>
                </a:ext>
              </a:extLst>
            </p:cNvPr>
            <p:cNvSpPr>
              <a:spLocks noChangeAspect="1"/>
            </p:cNvSpPr>
            <p:nvPr/>
          </p:nvSpPr>
          <p:spPr>
            <a:xfrm>
              <a:off x="388644" y="5113161"/>
              <a:ext cx="540000" cy="540000"/>
            </a:xfrm>
            <a:prstGeom prst="ellipse">
              <a:avLst/>
            </a:prstGeom>
            <a:solidFill>
              <a:srgbClr val="007680"/>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latin typeface="+mj-lt"/>
              </a:endParaRPr>
            </a:p>
          </p:txBody>
        </p:sp>
        <p:grpSp>
          <p:nvGrpSpPr>
            <p:cNvPr id="117" name="Group 192">
              <a:extLst>
                <a:ext uri="{FF2B5EF4-FFF2-40B4-BE49-F238E27FC236}">
                  <a16:creationId xmlns:a16="http://schemas.microsoft.com/office/drawing/2014/main" id="{BD1F01B1-01E2-1169-CEC3-395D49BA7DBA}"/>
                </a:ext>
              </a:extLst>
            </p:cNvPr>
            <p:cNvGrpSpPr>
              <a:grpSpLocks noChangeAspect="1"/>
            </p:cNvGrpSpPr>
            <p:nvPr/>
          </p:nvGrpSpPr>
          <p:grpSpPr bwMode="auto">
            <a:xfrm>
              <a:off x="427802" y="5149386"/>
              <a:ext cx="468000" cy="468000"/>
              <a:chOff x="-2026" y="713"/>
              <a:chExt cx="340" cy="340"/>
            </a:xfrm>
            <a:solidFill>
              <a:schemeClr val="bg1"/>
            </a:solidFill>
          </p:grpSpPr>
          <p:sp>
            <p:nvSpPr>
              <p:cNvPr id="118" name="Freeform 193">
                <a:extLst>
                  <a:ext uri="{FF2B5EF4-FFF2-40B4-BE49-F238E27FC236}">
                    <a16:creationId xmlns:a16="http://schemas.microsoft.com/office/drawing/2014/main" id="{DC036078-F0C6-CA86-9D15-1F1D4733746E}"/>
                  </a:ext>
                </a:extLst>
              </p:cNvPr>
              <p:cNvSpPr>
                <a:spLocks noEditPoints="1"/>
              </p:cNvSpPr>
              <p:nvPr/>
            </p:nvSpPr>
            <p:spPr bwMode="auto">
              <a:xfrm>
                <a:off x="-2026" y="71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4">
                <a:extLst>
                  <a:ext uri="{FF2B5EF4-FFF2-40B4-BE49-F238E27FC236}">
                    <a16:creationId xmlns:a16="http://schemas.microsoft.com/office/drawing/2014/main" id="{603C0B3D-1705-3661-E5D8-7D71975B3438}"/>
                  </a:ext>
                </a:extLst>
              </p:cNvPr>
              <p:cNvSpPr>
                <a:spLocks noEditPoints="1"/>
              </p:cNvSpPr>
              <p:nvPr/>
            </p:nvSpPr>
            <p:spPr bwMode="auto">
              <a:xfrm>
                <a:off x="-1962" y="812"/>
                <a:ext cx="212" cy="157"/>
              </a:xfrm>
              <a:custGeom>
                <a:avLst/>
                <a:gdLst>
                  <a:gd name="T0" fmla="*/ 309 w 320"/>
                  <a:gd name="T1" fmla="*/ 21 h 236"/>
                  <a:gd name="T2" fmla="*/ 309 w 320"/>
                  <a:gd name="T3" fmla="*/ 0 h 236"/>
                  <a:gd name="T4" fmla="*/ 288 w 320"/>
                  <a:gd name="T5" fmla="*/ 11 h 236"/>
                  <a:gd name="T6" fmla="*/ 247 w 320"/>
                  <a:gd name="T7" fmla="*/ 32 h 236"/>
                  <a:gd name="T8" fmla="*/ 165 w 320"/>
                  <a:gd name="T9" fmla="*/ 12 h 236"/>
                  <a:gd name="T10" fmla="*/ 128 w 320"/>
                  <a:gd name="T11" fmla="*/ 32 h 236"/>
                  <a:gd name="T12" fmla="*/ 32 w 320"/>
                  <a:gd name="T13" fmla="*/ 11 h 236"/>
                  <a:gd name="T14" fmla="*/ 10 w 320"/>
                  <a:gd name="T15" fmla="*/ 0 h 236"/>
                  <a:gd name="T16" fmla="*/ 10 w 320"/>
                  <a:gd name="T17" fmla="*/ 21 h 236"/>
                  <a:gd name="T18" fmla="*/ 0 w 320"/>
                  <a:gd name="T19" fmla="*/ 181 h 236"/>
                  <a:gd name="T20" fmla="*/ 21 w 320"/>
                  <a:gd name="T21" fmla="*/ 192 h 236"/>
                  <a:gd name="T22" fmla="*/ 32 w 320"/>
                  <a:gd name="T23" fmla="*/ 171 h 236"/>
                  <a:gd name="T24" fmla="*/ 76 w 320"/>
                  <a:gd name="T25" fmla="*/ 219 h 236"/>
                  <a:gd name="T26" fmla="*/ 121 w 320"/>
                  <a:gd name="T27" fmla="*/ 232 h 236"/>
                  <a:gd name="T28" fmla="*/ 154 w 320"/>
                  <a:gd name="T29" fmla="*/ 235 h 236"/>
                  <a:gd name="T30" fmla="*/ 181 w 320"/>
                  <a:gd name="T31" fmla="*/ 221 h 236"/>
                  <a:gd name="T32" fmla="*/ 222 w 320"/>
                  <a:gd name="T33" fmla="*/ 227 h 236"/>
                  <a:gd name="T34" fmla="*/ 242 w 320"/>
                  <a:gd name="T35" fmla="*/ 210 h 236"/>
                  <a:gd name="T36" fmla="*/ 275 w 320"/>
                  <a:gd name="T37" fmla="*/ 185 h 236"/>
                  <a:gd name="T38" fmla="*/ 288 w 320"/>
                  <a:gd name="T39" fmla="*/ 171 h 236"/>
                  <a:gd name="T40" fmla="*/ 298 w 320"/>
                  <a:gd name="T41" fmla="*/ 192 h 236"/>
                  <a:gd name="T42" fmla="*/ 320 w 320"/>
                  <a:gd name="T43" fmla="*/ 181 h 236"/>
                  <a:gd name="T44" fmla="*/ 254 w 320"/>
                  <a:gd name="T45" fmla="*/ 179 h 236"/>
                  <a:gd name="T46" fmla="*/ 239 w 320"/>
                  <a:gd name="T47" fmla="*/ 188 h 236"/>
                  <a:gd name="T48" fmla="*/ 232 w 320"/>
                  <a:gd name="T49" fmla="*/ 183 h 236"/>
                  <a:gd name="T50" fmla="*/ 198 w 320"/>
                  <a:gd name="T51" fmla="*/ 125 h 236"/>
                  <a:gd name="T52" fmla="*/ 179 w 320"/>
                  <a:gd name="T53" fmla="*/ 135 h 236"/>
                  <a:gd name="T54" fmla="*/ 214 w 320"/>
                  <a:gd name="T55" fmla="*/ 194 h 236"/>
                  <a:gd name="T56" fmla="*/ 194 w 320"/>
                  <a:gd name="T57" fmla="*/ 204 h 236"/>
                  <a:gd name="T58" fmla="*/ 147 w 320"/>
                  <a:gd name="T59" fmla="*/ 147 h 236"/>
                  <a:gd name="T60" fmla="*/ 164 w 320"/>
                  <a:gd name="T61" fmla="*/ 196 h 236"/>
                  <a:gd name="T62" fmla="*/ 160 w 320"/>
                  <a:gd name="T63" fmla="*/ 212 h 236"/>
                  <a:gd name="T64" fmla="*/ 143 w 320"/>
                  <a:gd name="T65" fmla="*/ 208 h 236"/>
                  <a:gd name="T66" fmla="*/ 132 w 320"/>
                  <a:gd name="T67" fmla="*/ 188 h 236"/>
                  <a:gd name="T68" fmla="*/ 124 w 320"/>
                  <a:gd name="T69" fmla="*/ 176 h 236"/>
                  <a:gd name="T70" fmla="*/ 106 w 320"/>
                  <a:gd name="T71" fmla="*/ 188 h 236"/>
                  <a:gd name="T72" fmla="*/ 111 w 320"/>
                  <a:gd name="T73" fmla="*/ 214 h 236"/>
                  <a:gd name="T74" fmla="*/ 62 w 320"/>
                  <a:gd name="T75" fmla="*/ 155 h 236"/>
                  <a:gd name="T76" fmla="*/ 32 w 320"/>
                  <a:gd name="T77" fmla="*/ 149 h 236"/>
                  <a:gd name="T78" fmla="*/ 88 w 320"/>
                  <a:gd name="T79" fmla="*/ 53 h 236"/>
                  <a:gd name="T80" fmla="*/ 64 w 320"/>
                  <a:gd name="T81" fmla="*/ 85 h 236"/>
                  <a:gd name="T82" fmla="*/ 97 w 320"/>
                  <a:gd name="T83" fmla="*/ 117 h 236"/>
                  <a:gd name="T84" fmla="*/ 253 w 320"/>
                  <a:gd name="T85" fmla="*/ 170 h 236"/>
                  <a:gd name="T86" fmla="*/ 288 w 320"/>
                  <a:gd name="T87" fmla="*/ 149 h 236"/>
                  <a:gd name="T88" fmla="*/ 265 w 320"/>
                  <a:gd name="T89" fmla="*/ 150 h 236"/>
                  <a:gd name="T90" fmla="*/ 215 w 320"/>
                  <a:gd name="T91" fmla="*/ 76 h 236"/>
                  <a:gd name="T92" fmla="*/ 88 w 320"/>
                  <a:gd name="T93" fmla="*/ 95 h 236"/>
                  <a:gd name="T94" fmla="*/ 90 w 320"/>
                  <a:gd name="T95" fmla="*/ 77 h 236"/>
                  <a:gd name="T96" fmla="*/ 242 w 320"/>
                  <a:gd name="T97" fmla="*/ 53 h 236"/>
                  <a:gd name="T98" fmla="*/ 288 w 320"/>
                  <a:gd name="T99" fmla="*/ 53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0" h="236">
                    <a:moveTo>
                      <a:pt x="309" y="171"/>
                    </a:moveTo>
                    <a:cubicBezTo>
                      <a:pt x="309" y="21"/>
                      <a:pt x="309" y="21"/>
                      <a:pt x="309" y="21"/>
                    </a:cubicBezTo>
                    <a:cubicBezTo>
                      <a:pt x="315" y="21"/>
                      <a:pt x="320" y="17"/>
                      <a:pt x="320" y="11"/>
                    </a:cubicBezTo>
                    <a:cubicBezTo>
                      <a:pt x="320" y="5"/>
                      <a:pt x="315" y="0"/>
                      <a:pt x="309" y="0"/>
                    </a:cubicBezTo>
                    <a:cubicBezTo>
                      <a:pt x="298" y="0"/>
                      <a:pt x="298" y="0"/>
                      <a:pt x="298" y="0"/>
                    </a:cubicBezTo>
                    <a:cubicBezTo>
                      <a:pt x="292" y="0"/>
                      <a:pt x="288" y="5"/>
                      <a:pt x="288" y="11"/>
                    </a:cubicBezTo>
                    <a:cubicBezTo>
                      <a:pt x="288" y="32"/>
                      <a:pt x="288" y="32"/>
                      <a:pt x="288" y="32"/>
                    </a:cubicBezTo>
                    <a:cubicBezTo>
                      <a:pt x="247" y="32"/>
                      <a:pt x="247" y="32"/>
                      <a:pt x="247" y="32"/>
                    </a:cubicBezTo>
                    <a:cubicBezTo>
                      <a:pt x="173" y="11"/>
                      <a:pt x="173" y="11"/>
                      <a:pt x="173" y="11"/>
                    </a:cubicBezTo>
                    <a:cubicBezTo>
                      <a:pt x="171" y="10"/>
                      <a:pt x="168" y="11"/>
                      <a:pt x="165" y="12"/>
                    </a:cubicBezTo>
                    <a:cubicBezTo>
                      <a:pt x="128" y="32"/>
                      <a:pt x="128" y="32"/>
                      <a:pt x="128" y="32"/>
                    </a:cubicBezTo>
                    <a:cubicBezTo>
                      <a:pt x="128" y="32"/>
                      <a:pt x="128" y="32"/>
                      <a:pt x="128" y="32"/>
                    </a:cubicBezTo>
                    <a:cubicBezTo>
                      <a:pt x="32" y="32"/>
                      <a:pt x="32" y="32"/>
                      <a:pt x="32" y="32"/>
                    </a:cubicBezTo>
                    <a:cubicBezTo>
                      <a:pt x="32" y="11"/>
                      <a:pt x="32" y="11"/>
                      <a:pt x="32" y="11"/>
                    </a:cubicBezTo>
                    <a:cubicBezTo>
                      <a:pt x="32" y="5"/>
                      <a:pt x="27" y="0"/>
                      <a:pt x="21" y="0"/>
                    </a:cubicBezTo>
                    <a:cubicBezTo>
                      <a:pt x="10" y="0"/>
                      <a:pt x="10" y="0"/>
                      <a:pt x="10" y="0"/>
                    </a:cubicBezTo>
                    <a:cubicBezTo>
                      <a:pt x="4" y="0"/>
                      <a:pt x="0" y="5"/>
                      <a:pt x="0" y="11"/>
                    </a:cubicBezTo>
                    <a:cubicBezTo>
                      <a:pt x="0" y="17"/>
                      <a:pt x="4" y="21"/>
                      <a:pt x="10" y="21"/>
                    </a:cubicBezTo>
                    <a:cubicBezTo>
                      <a:pt x="10" y="171"/>
                      <a:pt x="10" y="171"/>
                      <a:pt x="10" y="171"/>
                    </a:cubicBezTo>
                    <a:cubicBezTo>
                      <a:pt x="4" y="171"/>
                      <a:pt x="0" y="175"/>
                      <a:pt x="0" y="181"/>
                    </a:cubicBezTo>
                    <a:cubicBezTo>
                      <a:pt x="0" y="187"/>
                      <a:pt x="4" y="192"/>
                      <a:pt x="10" y="192"/>
                    </a:cubicBezTo>
                    <a:cubicBezTo>
                      <a:pt x="21" y="192"/>
                      <a:pt x="21" y="192"/>
                      <a:pt x="21" y="192"/>
                    </a:cubicBezTo>
                    <a:cubicBezTo>
                      <a:pt x="27" y="192"/>
                      <a:pt x="32" y="187"/>
                      <a:pt x="32" y="181"/>
                    </a:cubicBezTo>
                    <a:cubicBezTo>
                      <a:pt x="32" y="171"/>
                      <a:pt x="32" y="171"/>
                      <a:pt x="32" y="171"/>
                    </a:cubicBezTo>
                    <a:cubicBezTo>
                      <a:pt x="47" y="171"/>
                      <a:pt x="47" y="171"/>
                      <a:pt x="47" y="171"/>
                    </a:cubicBezTo>
                    <a:cubicBezTo>
                      <a:pt x="76" y="219"/>
                      <a:pt x="76" y="219"/>
                      <a:pt x="76" y="219"/>
                    </a:cubicBezTo>
                    <a:cubicBezTo>
                      <a:pt x="82" y="230"/>
                      <a:pt x="94" y="236"/>
                      <a:pt x="106" y="236"/>
                    </a:cubicBezTo>
                    <a:cubicBezTo>
                      <a:pt x="111" y="236"/>
                      <a:pt x="116" y="235"/>
                      <a:pt x="121" y="232"/>
                    </a:cubicBezTo>
                    <a:cubicBezTo>
                      <a:pt x="125" y="230"/>
                      <a:pt x="128" y="227"/>
                      <a:pt x="130" y="225"/>
                    </a:cubicBezTo>
                    <a:cubicBezTo>
                      <a:pt x="136" y="231"/>
                      <a:pt x="145" y="235"/>
                      <a:pt x="154" y="235"/>
                    </a:cubicBezTo>
                    <a:cubicBezTo>
                      <a:pt x="160" y="235"/>
                      <a:pt x="165" y="233"/>
                      <a:pt x="171" y="230"/>
                    </a:cubicBezTo>
                    <a:cubicBezTo>
                      <a:pt x="175" y="228"/>
                      <a:pt x="178" y="225"/>
                      <a:pt x="181" y="221"/>
                    </a:cubicBezTo>
                    <a:cubicBezTo>
                      <a:pt x="187" y="228"/>
                      <a:pt x="196" y="232"/>
                      <a:pt x="205" y="232"/>
                    </a:cubicBezTo>
                    <a:cubicBezTo>
                      <a:pt x="211" y="232"/>
                      <a:pt x="217" y="231"/>
                      <a:pt x="222" y="227"/>
                    </a:cubicBezTo>
                    <a:cubicBezTo>
                      <a:pt x="229" y="223"/>
                      <a:pt x="234" y="216"/>
                      <a:pt x="236" y="209"/>
                    </a:cubicBezTo>
                    <a:cubicBezTo>
                      <a:pt x="238" y="209"/>
                      <a:pt x="240" y="210"/>
                      <a:pt x="242" y="210"/>
                    </a:cubicBezTo>
                    <a:cubicBezTo>
                      <a:pt x="248" y="210"/>
                      <a:pt x="254" y="208"/>
                      <a:pt x="259" y="205"/>
                    </a:cubicBezTo>
                    <a:cubicBezTo>
                      <a:pt x="267" y="201"/>
                      <a:pt x="272" y="193"/>
                      <a:pt x="275" y="185"/>
                    </a:cubicBezTo>
                    <a:cubicBezTo>
                      <a:pt x="276" y="180"/>
                      <a:pt x="276" y="175"/>
                      <a:pt x="275" y="171"/>
                    </a:cubicBezTo>
                    <a:cubicBezTo>
                      <a:pt x="288" y="171"/>
                      <a:pt x="288" y="171"/>
                      <a:pt x="288" y="171"/>
                    </a:cubicBezTo>
                    <a:cubicBezTo>
                      <a:pt x="288" y="181"/>
                      <a:pt x="288" y="181"/>
                      <a:pt x="288" y="181"/>
                    </a:cubicBezTo>
                    <a:cubicBezTo>
                      <a:pt x="288" y="187"/>
                      <a:pt x="292" y="192"/>
                      <a:pt x="298" y="192"/>
                    </a:cubicBezTo>
                    <a:cubicBezTo>
                      <a:pt x="309" y="192"/>
                      <a:pt x="309" y="192"/>
                      <a:pt x="309" y="192"/>
                    </a:cubicBezTo>
                    <a:cubicBezTo>
                      <a:pt x="315" y="192"/>
                      <a:pt x="320" y="187"/>
                      <a:pt x="320" y="181"/>
                    </a:cubicBezTo>
                    <a:cubicBezTo>
                      <a:pt x="320" y="175"/>
                      <a:pt x="315" y="171"/>
                      <a:pt x="309" y="171"/>
                    </a:cubicBezTo>
                    <a:close/>
                    <a:moveTo>
                      <a:pt x="254" y="179"/>
                    </a:moveTo>
                    <a:cubicBezTo>
                      <a:pt x="253" y="183"/>
                      <a:pt x="251" y="185"/>
                      <a:pt x="248" y="187"/>
                    </a:cubicBezTo>
                    <a:cubicBezTo>
                      <a:pt x="246" y="188"/>
                      <a:pt x="242" y="189"/>
                      <a:pt x="239" y="188"/>
                    </a:cubicBezTo>
                    <a:cubicBezTo>
                      <a:pt x="236" y="187"/>
                      <a:pt x="234" y="185"/>
                      <a:pt x="232" y="183"/>
                    </a:cubicBezTo>
                    <a:cubicBezTo>
                      <a:pt x="232" y="183"/>
                      <a:pt x="232" y="183"/>
                      <a:pt x="232" y="183"/>
                    </a:cubicBezTo>
                    <a:cubicBezTo>
                      <a:pt x="232" y="183"/>
                      <a:pt x="232" y="183"/>
                      <a:pt x="232" y="182"/>
                    </a:cubicBezTo>
                    <a:cubicBezTo>
                      <a:pt x="198" y="125"/>
                      <a:pt x="198" y="125"/>
                      <a:pt x="198" y="125"/>
                    </a:cubicBezTo>
                    <a:cubicBezTo>
                      <a:pt x="195" y="119"/>
                      <a:pt x="188" y="118"/>
                      <a:pt x="183" y="121"/>
                    </a:cubicBezTo>
                    <a:cubicBezTo>
                      <a:pt x="178" y="124"/>
                      <a:pt x="176" y="130"/>
                      <a:pt x="179" y="135"/>
                    </a:cubicBezTo>
                    <a:cubicBezTo>
                      <a:pt x="214" y="194"/>
                      <a:pt x="214" y="194"/>
                      <a:pt x="214" y="194"/>
                    </a:cubicBezTo>
                    <a:cubicBezTo>
                      <a:pt x="214" y="194"/>
                      <a:pt x="214" y="194"/>
                      <a:pt x="214" y="194"/>
                    </a:cubicBezTo>
                    <a:cubicBezTo>
                      <a:pt x="217" y="199"/>
                      <a:pt x="217" y="206"/>
                      <a:pt x="211" y="209"/>
                    </a:cubicBezTo>
                    <a:cubicBezTo>
                      <a:pt x="205" y="212"/>
                      <a:pt x="198" y="210"/>
                      <a:pt x="194" y="204"/>
                    </a:cubicBezTo>
                    <a:cubicBezTo>
                      <a:pt x="162" y="151"/>
                      <a:pt x="162" y="151"/>
                      <a:pt x="162" y="151"/>
                    </a:cubicBezTo>
                    <a:cubicBezTo>
                      <a:pt x="159" y="146"/>
                      <a:pt x="153" y="144"/>
                      <a:pt x="147" y="147"/>
                    </a:cubicBezTo>
                    <a:cubicBezTo>
                      <a:pt x="142" y="150"/>
                      <a:pt x="141" y="157"/>
                      <a:pt x="144" y="162"/>
                    </a:cubicBezTo>
                    <a:cubicBezTo>
                      <a:pt x="164" y="196"/>
                      <a:pt x="164" y="196"/>
                      <a:pt x="164" y="196"/>
                    </a:cubicBezTo>
                    <a:cubicBezTo>
                      <a:pt x="166" y="198"/>
                      <a:pt x="166" y="201"/>
                      <a:pt x="165" y="204"/>
                    </a:cubicBezTo>
                    <a:cubicBezTo>
                      <a:pt x="165" y="207"/>
                      <a:pt x="163" y="210"/>
                      <a:pt x="160" y="212"/>
                    </a:cubicBezTo>
                    <a:cubicBezTo>
                      <a:pt x="154" y="215"/>
                      <a:pt x="147" y="213"/>
                      <a:pt x="143" y="208"/>
                    </a:cubicBezTo>
                    <a:cubicBezTo>
                      <a:pt x="143" y="208"/>
                      <a:pt x="143" y="208"/>
                      <a:pt x="143" y="208"/>
                    </a:cubicBezTo>
                    <a:cubicBezTo>
                      <a:pt x="132" y="188"/>
                      <a:pt x="132" y="188"/>
                      <a:pt x="132" y="188"/>
                    </a:cubicBezTo>
                    <a:cubicBezTo>
                      <a:pt x="132" y="188"/>
                      <a:pt x="132" y="188"/>
                      <a:pt x="132" y="188"/>
                    </a:cubicBezTo>
                    <a:cubicBezTo>
                      <a:pt x="132" y="188"/>
                      <a:pt x="132" y="188"/>
                      <a:pt x="132" y="188"/>
                    </a:cubicBezTo>
                    <a:cubicBezTo>
                      <a:pt x="124" y="176"/>
                      <a:pt x="124" y="176"/>
                      <a:pt x="124" y="176"/>
                    </a:cubicBezTo>
                    <a:cubicBezTo>
                      <a:pt x="121" y="171"/>
                      <a:pt x="114" y="170"/>
                      <a:pt x="110" y="173"/>
                    </a:cubicBezTo>
                    <a:cubicBezTo>
                      <a:pt x="105" y="176"/>
                      <a:pt x="103" y="183"/>
                      <a:pt x="106" y="188"/>
                    </a:cubicBezTo>
                    <a:cubicBezTo>
                      <a:pt x="114" y="199"/>
                      <a:pt x="114" y="199"/>
                      <a:pt x="114" y="199"/>
                    </a:cubicBezTo>
                    <a:cubicBezTo>
                      <a:pt x="115" y="201"/>
                      <a:pt x="118" y="209"/>
                      <a:pt x="111" y="214"/>
                    </a:cubicBezTo>
                    <a:cubicBezTo>
                      <a:pt x="105" y="217"/>
                      <a:pt x="97" y="213"/>
                      <a:pt x="94" y="208"/>
                    </a:cubicBezTo>
                    <a:cubicBezTo>
                      <a:pt x="62" y="155"/>
                      <a:pt x="62" y="155"/>
                      <a:pt x="62" y="155"/>
                    </a:cubicBezTo>
                    <a:cubicBezTo>
                      <a:pt x="60" y="151"/>
                      <a:pt x="57" y="149"/>
                      <a:pt x="53" y="149"/>
                    </a:cubicBezTo>
                    <a:cubicBezTo>
                      <a:pt x="32" y="149"/>
                      <a:pt x="32" y="149"/>
                      <a:pt x="32" y="149"/>
                    </a:cubicBezTo>
                    <a:cubicBezTo>
                      <a:pt x="32" y="53"/>
                      <a:pt x="32" y="53"/>
                      <a:pt x="32" y="53"/>
                    </a:cubicBezTo>
                    <a:cubicBezTo>
                      <a:pt x="88" y="53"/>
                      <a:pt x="88" y="53"/>
                      <a:pt x="88" y="53"/>
                    </a:cubicBezTo>
                    <a:cubicBezTo>
                      <a:pt x="80" y="58"/>
                      <a:pt x="80" y="58"/>
                      <a:pt x="80" y="58"/>
                    </a:cubicBezTo>
                    <a:cubicBezTo>
                      <a:pt x="70" y="64"/>
                      <a:pt x="64" y="74"/>
                      <a:pt x="64" y="85"/>
                    </a:cubicBezTo>
                    <a:cubicBezTo>
                      <a:pt x="64" y="95"/>
                      <a:pt x="68" y="105"/>
                      <a:pt x="74" y="111"/>
                    </a:cubicBezTo>
                    <a:cubicBezTo>
                      <a:pt x="81" y="116"/>
                      <a:pt x="89" y="118"/>
                      <a:pt x="97" y="117"/>
                    </a:cubicBezTo>
                    <a:cubicBezTo>
                      <a:pt x="211" y="98"/>
                      <a:pt x="211" y="98"/>
                      <a:pt x="211" y="98"/>
                    </a:cubicBezTo>
                    <a:cubicBezTo>
                      <a:pt x="253" y="170"/>
                      <a:pt x="253" y="170"/>
                      <a:pt x="253" y="170"/>
                    </a:cubicBezTo>
                    <a:cubicBezTo>
                      <a:pt x="254" y="173"/>
                      <a:pt x="255" y="176"/>
                      <a:pt x="254" y="179"/>
                    </a:cubicBezTo>
                    <a:close/>
                    <a:moveTo>
                      <a:pt x="288" y="149"/>
                    </a:moveTo>
                    <a:cubicBezTo>
                      <a:pt x="266" y="149"/>
                      <a:pt x="266" y="149"/>
                      <a:pt x="266" y="149"/>
                    </a:cubicBezTo>
                    <a:cubicBezTo>
                      <a:pt x="266" y="149"/>
                      <a:pt x="266" y="150"/>
                      <a:pt x="265" y="150"/>
                    </a:cubicBezTo>
                    <a:cubicBezTo>
                      <a:pt x="226" y="81"/>
                      <a:pt x="226" y="81"/>
                      <a:pt x="226" y="81"/>
                    </a:cubicBezTo>
                    <a:cubicBezTo>
                      <a:pt x="224" y="77"/>
                      <a:pt x="220" y="75"/>
                      <a:pt x="215" y="76"/>
                    </a:cubicBezTo>
                    <a:cubicBezTo>
                      <a:pt x="94" y="96"/>
                      <a:pt x="94" y="96"/>
                      <a:pt x="94" y="96"/>
                    </a:cubicBezTo>
                    <a:cubicBezTo>
                      <a:pt x="91" y="97"/>
                      <a:pt x="89" y="96"/>
                      <a:pt x="88" y="95"/>
                    </a:cubicBezTo>
                    <a:cubicBezTo>
                      <a:pt x="86" y="93"/>
                      <a:pt x="85" y="89"/>
                      <a:pt x="85" y="85"/>
                    </a:cubicBezTo>
                    <a:cubicBezTo>
                      <a:pt x="85" y="80"/>
                      <a:pt x="88" y="78"/>
                      <a:pt x="90" y="77"/>
                    </a:cubicBezTo>
                    <a:cubicBezTo>
                      <a:pt x="172" y="33"/>
                      <a:pt x="172" y="33"/>
                      <a:pt x="172" y="33"/>
                    </a:cubicBezTo>
                    <a:cubicBezTo>
                      <a:pt x="242" y="53"/>
                      <a:pt x="242" y="53"/>
                      <a:pt x="242" y="53"/>
                    </a:cubicBezTo>
                    <a:cubicBezTo>
                      <a:pt x="243" y="53"/>
                      <a:pt x="244" y="53"/>
                      <a:pt x="245" y="53"/>
                    </a:cubicBezTo>
                    <a:cubicBezTo>
                      <a:pt x="288" y="53"/>
                      <a:pt x="288" y="53"/>
                      <a:pt x="288" y="53"/>
                    </a:cubicBezTo>
                    <a:lnTo>
                      <a:pt x="288" y="1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0" name="Group 119">
            <a:extLst>
              <a:ext uri="{FF2B5EF4-FFF2-40B4-BE49-F238E27FC236}">
                <a16:creationId xmlns:a16="http://schemas.microsoft.com/office/drawing/2014/main" id="{D699D35E-7EE5-8040-2355-5B79D224D4C3}"/>
              </a:ext>
            </a:extLst>
          </p:cNvPr>
          <p:cNvGrpSpPr/>
          <p:nvPr/>
        </p:nvGrpSpPr>
        <p:grpSpPr>
          <a:xfrm>
            <a:off x="8185258" y="1429507"/>
            <a:ext cx="540000" cy="527092"/>
            <a:chOff x="7240245" y="3184247"/>
            <a:chExt cx="540000" cy="540000"/>
          </a:xfrm>
        </p:grpSpPr>
        <p:sp>
          <p:nvSpPr>
            <p:cNvPr id="125" name="Oval 4">
              <a:extLst>
                <a:ext uri="{FF2B5EF4-FFF2-40B4-BE49-F238E27FC236}">
                  <a16:creationId xmlns:a16="http://schemas.microsoft.com/office/drawing/2014/main" id="{C1A11DEE-5768-0BD3-3FE2-D3F15995FA8D}"/>
                </a:ext>
              </a:extLst>
            </p:cNvPr>
            <p:cNvSpPr>
              <a:spLocks noChangeAspect="1"/>
            </p:cNvSpPr>
            <p:nvPr/>
          </p:nvSpPr>
          <p:spPr>
            <a:xfrm>
              <a:off x="7240245" y="3184247"/>
              <a:ext cx="540000" cy="540000"/>
            </a:xfrm>
            <a:prstGeom prst="ellipse">
              <a:avLst/>
            </a:prstGeom>
            <a:solidFill>
              <a:srgbClr val="0097A9"/>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latin typeface="+mj-lt"/>
              </a:endParaRPr>
            </a:p>
          </p:txBody>
        </p:sp>
        <p:grpSp>
          <p:nvGrpSpPr>
            <p:cNvPr id="127" name="Group 675">
              <a:extLst>
                <a:ext uri="{FF2B5EF4-FFF2-40B4-BE49-F238E27FC236}">
                  <a16:creationId xmlns:a16="http://schemas.microsoft.com/office/drawing/2014/main" id="{441DA6AC-7723-99C5-A99E-898C4DFEBB80}"/>
                </a:ext>
              </a:extLst>
            </p:cNvPr>
            <p:cNvGrpSpPr>
              <a:grpSpLocks noChangeAspect="1"/>
            </p:cNvGrpSpPr>
            <p:nvPr/>
          </p:nvGrpSpPr>
          <p:grpSpPr bwMode="auto">
            <a:xfrm>
              <a:off x="7276738" y="3220065"/>
              <a:ext cx="468000" cy="468000"/>
              <a:chOff x="9157" y="2680"/>
              <a:chExt cx="340" cy="340"/>
            </a:xfrm>
            <a:solidFill>
              <a:schemeClr val="bg1"/>
            </a:solidFill>
          </p:grpSpPr>
          <p:sp>
            <p:nvSpPr>
              <p:cNvPr id="128" name="Freeform 676">
                <a:extLst>
                  <a:ext uri="{FF2B5EF4-FFF2-40B4-BE49-F238E27FC236}">
                    <a16:creationId xmlns:a16="http://schemas.microsoft.com/office/drawing/2014/main" id="{F96D2E9C-CDD6-06AB-7CD8-62A65C671323}"/>
                  </a:ext>
                </a:extLst>
              </p:cNvPr>
              <p:cNvSpPr>
                <a:spLocks noEditPoints="1"/>
              </p:cNvSpPr>
              <p:nvPr/>
            </p:nvSpPr>
            <p:spPr bwMode="auto">
              <a:xfrm>
                <a:off x="9157" y="268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677">
                <a:extLst>
                  <a:ext uri="{FF2B5EF4-FFF2-40B4-BE49-F238E27FC236}">
                    <a16:creationId xmlns:a16="http://schemas.microsoft.com/office/drawing/2014/main" id="{393BF323-C72B-C717-0201-33B65068D166}"/>
                  </a:ext>
                </a:extLst>
              </p:cNvPr>
              <p:cNvSpPr>
                <a:spLocks noEditPoints="1"/>
              </p:cNvSpPr>
              <p:nvPr/>
            </p:nvSpPr>
            <p:spPr bwMode="auto">
              <a:xfrm>
                <a:off x="9246" y="2741"/>
                <a:ext cx="162" cy="224"/>
              </a:xfrm>
              <a:custGeom>
                <a:avLst/>
                <a:gdLst>
                  <a:gd name="T0" fmla="*/ 233 w 244"/>
                  <a:gd name="T1" fmla="*/ 122 h 336"/>
                  <a:gd name="T2" fmla="*/ 241 w 244"/>
                  <a:gd name="T3" fmla="*/ 90 h 336"/>
                  <a:gd name="T4" fmla="*/ 218 w 244"/>
                  <a:gd name="T5" fmla="*/ 67 h 336"/>
                  <a:gd name="T6" fmla="*/ 209 w 244"/>
                  <a:gd name="T7" fmla="*/ 35 h 336"/>
                  <a:gd name="T8" fmla="*/ 177 w 244"/>
                  <a:gd name="T9" fmla="*/ 26 h 336"/>
                  <a:gd name="T10" fmla="*/ 154 w 244"/>
                  <a:gd name="T11" fmla="*/ 2 h 336"/>
                  <a:gd name="T12" fmla="*/ 122 w 244"/>
                  <a:gd name="T13" fmla="*/ 11 h 336"/>
                  <a:gd name="T14" fmla="*/ 90 w 244"/>
                  <a:gd name="T15" fmla="*/ 2 h 336"/>
                  <a:gd name="T16" fmla="*/ 66 w 244"/>
                  <a:gd name="T17" fmla="*/ 26 h 336"/>
                  <a:gd name="T18" fmla="*/ 34 w 244"/>
                  <a:gd name="T19" fmla="*/ 35 h 336"/>
                  <a:gd name="T20" fmla="*/ 26 w 244"/>
                  <a:gd name="T21" fmla="*/ 67 h 336"/>
                  <a:gd name="T22" fmla="*/ 2 w 244"/>
                  <a:gd name="T23" fmla="*/ 90 h 336"/>
                  <a:gd name="T24" fmla="*/ 11 w 244"/>
                  <a:gd name="T25" fmla="*/ 122 h 336"/>
                  <a:gd name="T26" fmla="*/ 2 w 244"/>
                  <a:gd name="T27" fmla="*/ 154 h 336"/>
                  <a:gd name="T28" fmla="*/ 26 w 244"/>
                  <a:gd name="T29" fmla="*/ 177 h 336"/>
                  <a:gd name="T30" fmla="*/ 34 w 244"/>
                  <a:gd name="T31" fmla="*/ 209 h 336"/>
                  <a:gd name="T32" fmla="*/ 58 w 244"/>
                  <a:gd name="T33" fmla="*/ 217 h 336"/>
                  <a:gd name="T34" fmla="*/ 63 w 244"/>
                  <a:gd name="T35" fmla="*/ 334 h 336"/>
                  <a:gd name="T36" fmla="*/ 122 w 244"/>
                  <a:gd name="T37" fmla="*/ 305 h 336"/>
                  <a:gd name="T38" fmla="*/ 175 w 244"/>
                  <a:gd name="T39" fmla="*/ 335 h 336"/>
                  <a:gd name="T40" fmla="*/ 186 w 244"/>
                  <a:gd name="T41" fmla="*/ 325 h 336"/>
                  <a:gd name="T42" fmla="*/ 186 w 244"/>
                  <a:gd name="T43" fmla="*/ 217 h 336"/>
                  <a:gd name="T44" fmla="*/ 217 w 244"/>
                  <a:gd name="T45" fmla="*/ 187 h 336"/>
                  <a:gd name="T46" fmla="*/ 225 w 244"/>
                  <a:gd name="T47" fmla="*/ 172 h 336"/>
                  <a:gd name="T48" fmla="*/ 236 w 244"/>
                  <a:gd name="T49" fmla="*/ 131 h 336"/>
                  <a:gd name="T50" fmla="*/ 116 w 244"/>
                  <a:gd name="T51" fmla="*/ 284 h 336"/>
                  <a:gd name="T52" fmla="*/ 79 w 244"/>
                  <a:gd name="T53" fmla="*/ 235 h 336"/>
                  <a:gd name="T54" fmla="*/ 95 w 244"/>
                  <a:gd name="T55" fmla="*/ 242 h 336"/>
                  <a:gd name="T56" fmla="*/ 122 w 244"/>
                  <a:gd name="T57" fmla="*/ 233 h 336"/>
                  <a:gd name="T58" fmla="*/ 154 w 244"/>
                  <a:gd name="T59" fmla="*/ 242 h 336"/>
                  <a:gd name="T60" fmla="*/ 164 w 244"/>
                  <a:gd name="T61" fmla="*/ 306 h 336"/>
                  <a:gd name="T62" fmla="*/ 213 w 244"/>
                  <a:gd name="T63" fmla="*/ 154 h 336"/>
                  <a:gd name="T64" fmla="*/ 195 w 244"/>
                  <a:gd name="T65" fmla="*/ 185 h 336"/>
                  <a:gd name="T66" fmla="*/ 185 w 244"/>
                  <a:gd name="T67" fmla="*/ 195 h 336"/>
                  <a:gd name="T68" fmla="*/ 154 w 244"/>
                  <a:gd name="T69" fmla="*/ 212 h 336"/>
                  <a:gd name="T70" fmla="*/ 148 w 244"/>
                  <a:gd name="T71" fmla="*/ 218 h 336"/>
                  <a:gd name="T72" fmla="*/ 122 w 244"/>
                  <a:gd name="T73" fmla="*/ 212 h 336"/>
                  <a:gd name="T74" fmla="*/ 95 w 244"/>
                  <a:gd name="T75" fmla="*/ 221 h 336"/>
                  <a:gd name="T76" fmla="*/ 77 w 244"/>
                  <a:gd name="T77" fmla="*/ 200 h 336"/>
                  <a:gd name="T78" fmla="*/ 49 w 244"/>
                  <a:gd name="T79" fmla="*/ 195 h 336"/>
                  <a:gd name="T80" fmla="*/ 44 w 244"/>
                  <a:gd name="T81" fmla="*/ 167 h 336"/>
                  <a:gd name="T82" fmla="*/ 23 w 244"/>
                  <a:gd name="T83" fmla="*/ 149 h 336"/>
                  <a:gd name="T84" fmla="*/ 32 w 244"/>
                  <a:gd name="T85" fmla="*/ 122 h 336"/>
                  <a:gd name="T86" fmla="*/ 23 w 244"/>
                  <a:gd name="T87" fmla="*/ 96 h 336"/>
                  <a:gd name="T88" fmla="*/ 44 w 244"/>
                  <a:gd name="T89" fmla="*/ 77 h 336"/>
                  <a:gd name="T90" fmla="*/ 49 w 244"/>
                  <a:gd name="T91" fmla="*/ 50 h 336"/>
                  <a:gd name="T92" fmla="*/ 77 w 244"/>
                  <a:gd name="T93" fmla="*/ 45 h 336"/>
                  <a:gd name="T94" fmla="*/ 95 w 244"/>
                  <a:gd name="T95" fmla="*/ 26 h 336"/>
                  <a:gd name="T96" fmla="*/ 103 w 244"/>
                  <a:gd name="T97" fmla="*/ 28 h 336"/>
                  <a:gd name="T98" fmla="*/ 140 w 244"/>
                  <a:gd name="T99" fmla="*/ 27 h 336"/>
                  <a:gd name="T100" fmla="*/ 154 w 244"/>
                  <a:gd name="T101" fmla="*/ 30 h 336"/>
                  <a:gd name="T102" fmla="*/ 185 w 244"/>
                  <a:gd name="T103" fmla="*/ 48 h 336"/>
                  <a:gd name="T104" fmla="*/ 195 w 244"/>
                  <a:gd name="T105" fmla="*/ 59 h 336"/>
                  <a:gd name="T106" fmla="*/ 213 w 244"/>
                  <a:gd name="T107" fmla="*/ 90 h 336"/>
                  <a:gd name="T108" fmla="*/ 217 w 244"/>
                  <a:gd name="T109" fmla="*/ 104 h 336"/>
                  <a:gd name="T110" fmla="*/ 217 w 244"/>
                  <a:gd name="T111" fmla="*/ 140 h 336"/>
                  <a:gd name="T112" fmla="*/ 213 w 244"/>
                  <a:gd name="T113" fmla="*/ 15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4" h="336">
                    <a:moveTo>
                      <a:pt x="236" y="131"/>
                    </a:moveTo>
                    <a:cubicBezTo>
                      <a:pt x="235" y="128"/>
                      <a:pt x="233" y="124"/>
                      <a:pt x="233" y="122"/>
                    </a:cubicBezTo>
                    <a:cubicBezTo>
                      <a:pt x="233" y="120"/>
                      <a:pt x="235" y="116"/>
                      <a:pt x="236" y="113"/>
                    </a:cubicBezTo>
                    <a:cubicBezTo>
                      <a:pt x="239" y="107"/>
                      <a:pt x="244" y="99"/>
                      <a:pt x="241" y="90"/>
                    </a:cubicBezTo>
                    <a:cubicBezTo>
                      <a:pt x="239" y="81"/>
                      <a:pt x="231" y="76"/>
                      <a:pt x="225" y="72"/>
                    </a:cubicBezTo>
                    <a:cubicBezTo>
                      <a:pt x="222" y="70"/>
                      <a:pt x="219" y="68"/>
                      <a:pt x="218" y="67"/>
                    </a:cubicBezTo>
                    <a:cubicBezTo>
                      <a:pt x="217" y="65"/>
                      <a:pt x="217" y="61"/>
                      <a:pt x="217" y="57"/>
                    </a:cubicBezTo>
                    <a:cubicBezTo>
                      <a:pt x="216" y="50"/>
                      <a:pt x="216" y="41"/>
                      <a:pt x="209" y="35"/>
                    </a:cubicBezTo>
                    <a:cubicBezTo>
                      <a:pt x="203" y="28"/>
                      <a:pt x="194" y="28"/>
                      <a:pt x="186" y="27"/>
                    </a:cubicBezTo>
                    <a:cubicBezTo>
                      <a:pt x="183" y="27"/>
                      <a:pt x="179" y="27"/>
                      <a:pt x="177" y="26"/>
                    </a:cubicBezTo>
                    <a:cubicBezTo>
                      <a:pt x="176" y="25"/>
                      <a:pt x="173" y="21"/>
                      <a:pt x="172" y="19"/>
                    </a:cubicBezTo>
                    <a:cubicBezTo>
                      <a:pt x="168" y="13"/>
                      <a:pt x="163" y="5"/>
                      <a:pt x="154" y="2"/>
                    </a:cubicBezTo>
                    <a:cubicBezTo>
                      <a:pt x="145" y="0"/>
                      <a:pt x="137" y="4"/>
                      <a:pt x="130" y="8"/>
                    </a:cubicBezTo>
                    <a:cubicBezTo>
                      <a:pt x="128" y="9"/>
                      <a:pt x="123" y="11"/>
                      <a:pt x="122" y="11"/>
                    </a:cubicBezTo>
                    <a:cubicBezTo>
                      <a:pt x="120" y="11"/>
                      <a:pt x="116" y="9"/>
                      <a:pt x="113" y="8"/>
                    </a:cubicBezTo>
                    <a:cubicBezTo>
                      <a:pt x="106" y="4"/>
                      <a:pt x="98" y="0"/>
                      <a:pt x="90" y="2"/>
                    </a:cubicBezTo>
                    <a:cubicBezTo>
                      <a:pt x="81" y="5"/>
                      <a:pt x="76" y="13"/>
                      <a:pt x="72" y="19"/>
                    </a:cubicBezTo>
                    <a:cubicBezTo>
                      <a:pt x="70" y="21"/>
                      <a:pt x="68" y="25"/>
                      <a:pt x="66" y="26"/>
                    </a:cubicBezTo>
                    <a:cubicBezTo>
                      <a:pt x="65" y="27"/>
                      <a:pt x="60" y="27"/>
                      <a:pt x="57" y="27"/>
                    </a:cubicBezTo>
                    <a:cubicBezTo>
                      <a:pt x="50" y="28"/>
                      <a:pt x="41" y="28"/>
                      <a:pt x="34" y="35"/>
                    </a:cubicBezTo>
                    <a:cubicBezTo>
                      <a:pt x="28" y="41"/>
                      <a:pt x="27" y="50"/>
                      <a:pt x="27" y="57"/>
                    </a:cubicBezTo>
                    <a:cubicBezTo>
                      <a:pt x="27" y="61"/>
                      <a:pt x="26" y="65"/>
                      <a:pt x="26" y="67"/>
                    </a:cubicBezTo>
                    <a:cubicBezTo>
                      <a:pt x="25" y="68"/>
                      <a:pt x="21" y="70"/>
                      <a:pt x="18" y="72"/>
                    </a:cubicBezTo>
                    <a:cubicBezTo>
                      <a:pt x="12" y="76"/>
                      <a:pt x="5" y="81"/>
                      <a:pt x="2" y="90"/>
                    </a:cubicBezTo>
                    <a:cubicBezTo>
                      <a:pt x="0" y="99"/>
                      <a:pt x="4" y="107"/>
                      <a:pt x="7" y="113"/>
                    </a:cubicBezTo>
                    <a:cubicBezTo>
                      <a:pt x="9" y="116"/>
                      <a:pt x="11" y="120"/>
                      <a:pt x="11" y="122"/>
                    </a:cubicBezTo>
                    <a:cubicBezTo>
                      <a:pt x="11" y="124"/>
                      <a:pt x="9" y="128"/>
                      <a:pt x="7" y="131"/>
                    </a:cubicBezTo>
                    <a:cubicBezTo>
                      <a:pt x="4" y="137"/>
                      <a:pt x="0" y="145"/>
                      <a:pt x="2" y="154"/>
                    </a:cubicBezTo>
                    <a:cubicBezTo>
                      <a:pt x="5" y="163"/>
                      <a:pt x="12" y="168"/>
                      <a:pt x="18" y="172"/>
                    </a:cubicBezTo>
                    <a:cubicBezTo>
                      <a:pt x="21" y="174"/>
                      <a:pt x="25" y="176"/>
                      <a:pt x="26" y="177"/>
                    </a:cubicBezTo>
                    <a:cubicBezTo>
                      <a:pt x="26" y="179"/>
                      <a:pt x="27" y="183"/>
                      <a:pt x="27" y="187"/>
                    </a:cubicBezTo>
                    <a:cubicBezTo>
                      <a:pt x="27" y="194"/>
                      <a:pt x="28" y="203"/>
                      <a:pt x="34" y="209"/>
                    </a:cubicBezTo>
                    <a:cubicBezTo>
                      <a:pt x="41" y="216"/>
                      <a:pt x="50" y="216"/>
                      <a:pt x="57" y="217"/>
                    </a:cubicBezTo>
                    <a:cubicBezTo>
                      <a:pt x="57" y="217"/>
                      <a:pt x="57" y="217"/>
                      <a:pt x="58" y="217"/>
                    </a:cubicBezTo>
                    <a:cubicBezTo>
                      <a:pt x="58" y="325"/>
                      <a:pt x="58" y="325"/>
                      <a:pt x="58" y="325"/>
                    </a:cubicBezTo>
                    <a:cubicBezTo>
                      <a:pt x="58" y="329"/>
                      <a:pt x="60" y="332"/>
                      <a:pt x="63" y="334"/>
                    </a:cubicBezTo>
                    <a:cubicBezTo>
                      <a:pt x="66" y="336"/>
                      <a:pt x="71" y="336"/>
                      <a:pt x="74" y="334"/>
                    </a:cubicBezTo>
                    <a:cubicBezTo>
                      <a:pt x="122" y="305"/>
                      <a:pt x="122" y="305"/>
                      <a:pt x="122" y="305"/>
                    </a:cubicBezTo>
                    <a:cubicBezTo>
                      <a:pt x="170" y="334"/>
                      <a:pt x="170" y="334"/>
                      <a:pt x="170" y="334"/>
                    </a:cubicBezTo>
                    <a:cubicBezTo>
                      <a:pt x="171" y="335"/>
                      <a:pt x="173" y="335"/>
                      <a:pt x="175" y="335"/>
                    </a:cubicBezTo>
                    <a:cubicBezTo>
                      <a:pt x="177" y="335"/>
                      <a:pt x="179" y="335"/>
                      <a:pt x="180" y="334"/>
                    </a:cubicBezTo>
                    <a:cubicBezTo>
                      <a:pt x="184" y="332"/>
                      <a:pt x="186" y="329"/>
                      <a:pt x="186" y="325"/>
                    </a:cubicBezTo>
                    <a:cubicBezTo>
                      <a:pt x="186" y="217"/>
                      <a:pt x="186" y="217"/>
                      <a:pt x="186" y="217"/>
                    </a:cubicBezTo>
                    <a:cubicBezTo>
                      <a:pt x="186" y="217"/>
                      <a:pt x="186" y="217"/>
                      <a:pt x="186" y="217"/>
                    </a:cubicBezTo>
                    <a:cubicBezTo>
                      <a:pt x="194" y="216"/>
                      <a:pt x="203" y="216"/>
                      <a:pt x="209" y="209"/>
                    </a:cubicBezTo>
                    <a:cubicBezTo>
                      <a:pt x="216" y="203"/>
                      <a:pt x="216" y="194"/>
                      <a:pt x="217" y="187"/>
                    </a:cubicBezTo>
                    <a:cubicBezTo>
                      <a:pt x="217" y="183"/>
                      <a:pt x="217" y="179"/>
                      <a:pt x="218" y="177"/>
                    </a:cubicBezTo>
                    <a:cubicBezTo>
                      <a:pt x="219" y="176"/>
                      <a:pt x="222" y="174"/>
                      <a:pt x="225" y="172"/>
                    </a:cubicBezTo>
                    <a:cubicBezTo>
                      <a:pt x="231" y="168"/>
                      <a:pt x="239" y="163"/>
                      <a:pt x="241" y="154"/>
                    </a:cubicBezTo>
                    <a:cubicBezTo>
                      <a:pt x="244" y="145"/>
                      <a:pt x="239" y="137"/>
                      <a:pt x="236" y="131"/>
                    </a:cubicBezTo>
                    <a:close/>
                    <a:moveTo>
                      <a:pt x="127" y="284"/>
                    </a:moveTo>
                    <a:cubicBezTo>
                      <a:pt x="124" y="282"/>
                      <a:pt x="120" y="282"/>
                      <a:pt x="116" y="284"/>
                    </a:cubicBezTo>
                    <a:cubicBezTo>
                      <a:pt x="79" y="306"/>
                      <a:pt x="79" y="306"/>
                      <a:pt x="79" y="306"/>
                    </a:cubicBezTo>
                    <a:cubicBezTo>
                      <a:pt x="79" y="235"/>
                      <a:pt x="79" y="235"/>
                      <a:pt x="79" y="235"/>
                    </a:cubicBezTo>
                    <a:cubicBezTo>
                      <a:pt x="82" y="238"/>
                      <a:pt x="85" y="240"/>
                      <a:pt x="90" y="242"/>
                    </a:cubicBezTo>
                    <a:cubicBezTo>
                      <a:pt x="91" y="242"/>
                      <a:pt x="93" y="242"/>
                      <a:pt x="95" y="242"/>
                    </a:cubicBezTo>
                    <a:cubicBezTo>
                      <a:pt x="102" y="242"/>
                      <a:pt x="108" y="239"/>
                      <a:pt x="113" y="236"/>
                    </a:cubicBezTo>
                    <a:cubicBezTo>
                      <a:pt x="116" y="235"/>
                      <a:pt x="120" y="233"/>
                      <a:pt x="122" y="233"/>
                    </a:cubicBezTo>
                    <a:cubicBezTo>
                      <a:pt x="123" y="233"/>
                      <a:pt x="128" y="235"/>
                      <a:pt x="130" y="236"/>
                    </a:cubicBezTo>
                    <a:cubicBezTo>
                      <a:pt x="137" y="240"/>
                      <a:pt x="145" y="244"/>
                      <a:pt x="154" y="242"/>
                    </a:cubicBezTo>
                    <a:cubicBezTo>
                      <a:pt x="158" y="240"/>
                      <a:pt x="161" y="238"/>
                      <a:pt x="164" y="235"/>
                    </a:cubicBezTo>
                    <a:cubicBezTo>
                      <a:pt x="164" y="306"/>
                      <a:pt x="164" y="306"/>
                      <a:pt x="164" y="306"/>
                    </a:cubicBezTo>
                    <a:lnTo>
                      <a:pt x="127" y="284"/>
                    </a:lnTo>
                    <a:close/>
                    <a:moveTo>
                      <a:pt x="213" y="154"/>
                    </a:moveTo>
                    <a:cubicBezTo>
                      <a:pt x="208" y="157"/>
                      <a:pt x="203" y="161"/>
                      <a:pt x="199" y="167"/>
                    </a:cubicBezTo>
                    <a:cubicBezTo>
                      <a:pt x="196" y="173"/>
                      <a:pt x="196" y="179"/>
                      <a:pt x="195" y="185"/>
                    </a:cubicBezTo>
                    <a:cubicBezTo>
                      <a:pt x="195" y="188"/>
                      <a:pt x="195" y="193"/>
                      <a:pt x="194" y="194"/>
                    </a:cubicBezTo>
                    <a:cubicBezTo>
                      <a:pt x="193" y="195"/>
                      <a:pt x="188" y="195"/>
                      <a:pt x="185" y="195"/>
                    </a:cubicBezTo>
                    <a:cubicBezTo>
                      <a:pt x="179" y="195"/>
                      <a:pt x="172" y="195"/>
                      <a:pt x="166" y="199"/>
                    </a:cubicBezTo>
                    <a:cubicBezTo>
                      <a:pt x="161" y="202"/>
                      <a:pt x="157" y="207"/>
                      <a:pt x="154" y="212"/>
                    </a:cubicBezTo>
                    <a:cubicBezTo>
                      <a:pt x="152" y="215"/>
                      <a:pt x="149" y="218"/>
                      <a:pt x="148" y="218"/>
                    </a:cubicBezTo>
                    <a:cubicBezTo>
                      <a:pt x="148" y="218"/>
                      <a:pt x="148" y="218"/>
                      <a:pt x="148" y="218"/>
                    </a:cubicBezTo>
                    <a:cubicBezTo>
                      <a:pt x="147" y="218"/>
                      <a:pt x="143" y="217"/>
                      <a:pt x="140" y="216"/>
                    </a:cubicBezTo>
                    <a:cubicBezTo>
                      <a:pt x="135" y="213"/>
                      <a:pt x="129" y="212"/>
                      <a:pt x="122" y="212"/>
                    </a:cubicBezTo>
                    <a:cubicBezTo>
                      <a:pt x="115" y="212"/>
                      <a:pt x="109" y="215"/>
                      <a:pt x="103" y="217"/>
                    </a:cubicBezTo>
                    <a:cubicBezTo>
                      <a:pt x="101" y="219"/>
                      <a:pt x="96" y="221"/>
                      <a:pt x="95" y="221"/>
                    </a:cubicBezTo>
                    <a:cubicBezTo>
                      <a:pt x="94" y="220"/>
                      <a:pt x="91" y="216"/>
                      <a:pt x="90" y="214"/>
                    </a:cubicBezTo>
                    <a:cubicBezTo>
                      <a:pt x="86" y="209"/>
                      <a:pt x="83" y="203"/>
                      <a:pt x="77" y="200"/>
                    </a:cubicBezTo>
                    <a:cubicBezTo>
                      <a:pt x="71" y="196"/>
                      <a:pt x="64" y="196"/>
                      <a:pt x="58" y="196"/>
                    </a:cubicBezTo>
                    <a:cubicBezTo>
                      <a:pt x="55" y="195"/>
                      <a:pt x="50" y="195"/>
                      <a:pt x="49" y="195"/>
                    </a:cubicBezTo>
                    <a:cubicBezTo>
                      <a:pt x="49" y="193"/>
                      <a:pt x="48" y="188"/>
                      <a:pt x="48" y="185"/>
                    </a:cubicBezTo>
                    <a:cubicBezTo>
                      <a:pt x="48" y="179"/>
                      <a:pt x="47" y="173"/>
                      <a:pt x="44" y="167"/>
                    </a:cubicBezTo>
                    <a:cubicBezTo>
                      <a:pt x="41" y="161"/>
                      <a:pt x="35" y="157"/>
                      <a:pt x="30" y="154"/>
                    </a:cubicBezTo>
                    <a:cubicBezTo>
                      <a:pt x="28" y="152"/>
                      <a:pt x="23" y="150"/>
                      <a:pt x="23" y="149"/>
                    </a:cubicBezTo>
                    <a:cubicBezTo>
                      <a:pt x="23" y="147"/>
                      <a:pt x="25" y="143"/>
                      <a:pt x="26" y="140"/>
                    </a:cubicBezTo>
                    <a:cubicBezTo>
                      <a:pt x="29" y="135"/>
                      <a:pt x="32" y="129"/>
                      <a:pt x="32" y="122"/>
                    </a:cubicBezTo>
                    <a:cubicBezTo>
                      <a:pt x="32" y="115"/>
                      <a:pt x="29" y="109"/>
                      <a:pt x="26" y="104"/>
                    </a:cubicBezTo>
                    <a:cubicBezTo>
                      <a:pt x="25" y="101"/>
                      <a:pt x="23" y="97"/>
                      <a:pt x="23" y="96"/>
                    </a:cubicBezTo>
                    <a:cubicBezTo>
                      <a:pt x="23" y="94"/>
                      <a:pt x="28" y="92"/>
                      <a:pt x="30" y="90"/>
                    </a:cubicBezTo>
                    <a:cubicBezTo>
                      <a:pt x="35" y="87"/>
                      <a:pt x="41" y="83"/>
                      <a:pt x="44" y="77"/>
                    </a:cubicBezTo>
                    <a:cubicBezTo>
                      <a:pt x="47" y="71"/>
                      <a:pt x="48" y="65"/>
                      <a:pt x="48" y="59"/>
                    </a:cubicBezTo>
                    <a:cubicBezTo>
                      <a:pt x="48" y="56"/>
                      <a:pt x="49" y="51"/>
                      <a:pt x="49" y="50"/>
                    </a:cubicBezTo>
                    <a:cubicBezTo>
                      <a:pt x="50" y="49"/>
                      <a:pt x="55" y="49"/>
                      <a:pt x="58" y="49"/>
                    </a:cubicBezTo>
                    <a:cubicBezTo>
                      <a:pt x="64" y="49"/>
                      <a:pt x="71" y="49"/>
                      <a:pt x="77" y="45"/>
                    </a:cubicBezTo>
                    <a:cubicBezTo>
                      <a:pt x="83" y="42"/>
                      <a:pt x="86" y="37"/>
                      <a:pt x="90" y="32"/>
                    </a:cubicBezTo>
                    <a:cubicBezTo>
                      <a:pt x="91" y="29"/>
                      <a:pt x="94" y="26"/>
                      <a:pt x="95" y="26"/>
                    </a:cubicBezTo>
                    <a:cubicBezTo>
                      <a:pt x="95" y="26"/>
                      <a:pt x="95" y="26"/>
                      <a:pt x="95" y="26"/>
                    </a:cubicBezTo>
                    <a:cubicBezTo>
                      <a:pt x="96" y="26"/>
                      <a:pt x="101" y="27"/>
                      <a:pt x="103" y="28"/>
                    </a:cubicBezTo>
                    <a:cubicBezTo>
                      <a:pt x="109" y="31"/>
                      <a:pt x="115" y="32"/>
                      <a:pt x="122" y="32"/>
                    </a:cubicBezTo>
                    <a:cubicBezTo>
                      <a:pt x="129" y="32"/>
                      <a:pt x="135" y="29"/>
                      <a:pt x="140" y="27"/>
                    </a:cubicBezTo>
                    <a:cubicBezTo>
                      <a:pt x="143" y="25"/>
                      <a:pt x="147" y="23"/>
                      <a:pt x="148" y="23"/>
                    </a:cubicBezTo>
                    <a:cubicBezTo>
                      <a:pt x="149" y="24"/>
                      <a:pt x="152" y="28"/>
                      <a:pt x="154" y="30"/>
                    </a:cubicBezTo>
                    <a:cubicBezTo>
                      <a:pt x="157" y="35"/>
                      <a:pt x="161" y="41"/>
                      <a:pt x="166" y="44"/>
                    </a:cubicBezTo>
                    <a:cubicBezTo>
                      <a:pt x="172" y="48"/>
                      <a:pt x="179" y="48"/>
                      <a:pt x="185" y="48"/>
                    </a:cubicBezTo>
                    <a:cubicBezTo>
                      <a:pt x="188" y="49"/>
                      <a:pt x="193" y="49"/>
                      <a:pt x="194" y="49"/>
                    </a:cubicBezTo>
                    <a:cubicBezTo>
                      <a:pt x="195" y="51"/>
                      <a:pt x="195" y="56"/>
                      <a:pt x="195" y="59"/>
                    </a:cubicBezTo>
                    <a:cubicBezTo>
                      <a:pt x="196" y="65"/>
                      <a:pt x="196" y="71"/>
                      <a:pt x="199" y="77"/>
                    </a:cubicBezTo>
                    <a:cubicBezTo>
                      <a:pt x="203" y="83"/>
                      <a:pt x="208" y="87"/>
                      <a:pt x="213" y="90"/>
                    </a:cubicBezTo>
                    <a:cubicBezTo>
                      <a:pt x="216" y="92"/>
                      <a:pt x="220" y="94"/>
                      <a:pt x="221" y="95"/>
                    </a:cubicBezTo>
                    <a:cubicBezTo>
                      <a:pt x="221" y="97"/>
                      <a:pt x="218" y="101"/>
                      <a:pt x="217" y="104"/>
                    </a:cubicBezTo>
                    <a:cubicBezTo>
                      <a:pt x="214" y="109"/>
                      <a:pt x="211" y="115"/>
                      <a:pt x="211" y="122"/>
                    </a:cubicBezTo>
                    <a:cubicBezTo>
                      <a:pt x="211" y="129"/>
                      <a:pt x="214" y="135"/>
                      <a:pt x="217" y="140"/>
                    </a:cubicBezTo>
                    <a:cubicBezTo>
                      <a:pt x="218" y="143"/>
                      <a:pt x="221" y="147"/>
                      <a:pt x="221" y="148"/>
                    </a:cubicBezTo>
                    <a:cubicBezTo>
                      <a:pt x="220" y="150"/>
                      <a:pt x="216" y="152"/>
                      <a:pt x="213" y="15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678">
                <a:extLst>
                  <a:ext uri="{FF2B5EF4-FFF2-40B4-BE49-F238E27FC236}">
                    <a16:creationId xmlns:a16="http://schemas.microsoft.com/office/drawing/2014/main" id="{64C3C739-39C9-ECCF-2EFD-B4F8335CB0E1}"/>
                  </a:ext>
                </a:extLst>
              </p:cNvPr>
              <p:cNvSpPr>
                <a:spLocks noEditPoints="1"/>
              </p:cNvSpPr>
              <p:nvPr/>
            </p:nvSpPr>
            <p:spPr bwMode="auto">
              <a:xfrm>
                <a:off x="9291" y="2787"/>
                <a:ext cx="71" cy="71"/>
              </a:xfrm>
              <a:custGeom>
                <a:avLst/>
                <a:gdLst>
                  <a:gd name="T0" fmla="*/ 54 w 107"/>
                  <a:gd name="T1" fmla="*/ 0 h 106"/>
                  <a:gd name="T2" fmla="*/ 0 w 107"/>
                  <a:gd name="T3" fmla="*/ 53 h 106"/>
                  <a:gd name="T4" fmla="*/ 54 w 107"/>
                  <a:gd name="T5" fmla="*/ 106 h 106"/>
                  <a:gd name="T6" fmla="*/ 107 w 107"/>
                  <a:gd name="T7" fmla="*/ 53 h 106"/>
                  <a:gd name="T8" fmla="*/ 54 w 107"/>
                  <a:gd name="T9" fmla="*/ 0 h 106"/>
                  <a:gd name="T10" fmla="*/ 54 w 107"/>
                  <a:gd name="T11" fmla="*/ 85 h 106"/>
                  <a:gd name="T12" fmla="*/ 22 w 107"/>
                  <a:gd name="T13" fmla="*/ 53 h 106"/>
                  <a:gd name="T14" fmla="*/ 54 w 107"/>
                  <a:gd name="T15" fmla="*/ 21 h 106"/>
                  <a:gd name="T16" fmla="*/ 86 w 107"/>
                  <a:gd name="T17" fmla="*/ 53 h 106"/>
                  <a:gd name="T18" fmla="*/ 54 w 107"/>
                  <a:gd name="T19"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6">
                    <a:moveTo>
                      <a:pt x="54" y="0"/>
                    </a:moveTo>
                    <a:cubicBezTo>
                      <a:pt x="24" y="0"/>
                      <a:pt x="0" y="24"/>
                      <a:pt x="0" y="53"/>
                    </a:cubicBezTo>
                    <a:cubicBezTo>
                      <a:pt x="0" y="82"/>
                      <a:pt x="24" y="106"/>
                      <a:pt x="54" y="106"/>
                    </a:cubicBezTo>
                    <a:cubicBezTo>
                      <a:pt x="83" y="106"/>
                      <a:pt x="107" y="82"/>
                      <a:pt x="107" y="53"/>
                    </a:cubicBezTo>
                    <a:cubicBezTo>
                      <a:pt x="107" y="24"/>
                      <a:pt x="83" y="0"/>
                      <a:pt x="54" y="0"/>
                    </a:cubicBezTo>
                    <a:close/>
                    <a:moveTo>
                      <a:pt x="54" y="85"/>
                    </a:moveTo>
                    <a:cubicBezTo>
                      <a:pt x="36" y="85"/>
                      <a:pt x="22" y="71"/>
                      <a:pt x="22" y="53"/>
                    </a:cubicBezTo>
                    <a:cubicBezTo>
                      <a:pt x="22" y="35"/>
                      <a:pt x="36" y="21"/>
                      <a:pt x="54" y="21"/>
                    </a:cubicBezTo>
                    <a:cubicBezTo>
                      <a:pt x="71" y="21"/>
                      <a:pt x="86" y="35"/>
                      <a:pt x="86" y="53"/>
                    </a:cubicBezTo>
                    <a:cubicBezTo>
                      <a:pt x="86" y="71"/>
                      <a:pt x="71" y="85"/>
                      <a:pt x="54" y="8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1" name="Group 130">
            <a:extLst>
              <a:ext uri="{FF2B5EF4-FFF2-40B4-BE49-F238E27FC236}">
                <a16:creationId xmlns:a16="http://schemas.microsoft.com/office/drawing/2014/main" id="{88845691-2595-1599-38D7-5F3D1650ADD5}"/>
              </a:ext>
            </a:extLst>
          </p:cNvPr>
          <p:cNvGrpSpPr/>
          <p:nvPr/>
        </p:nvGrpSpPr>
        <p:grpSpPr>
          <a:xfrm>
            <a:off x="1318946" y="1429507"/>
            <a:ext cx="540000" cy="527092"/>
            <a:chOff x="3805890" y="1323300"/>
            <a:chExt cx="540000" cy="540000"/>
          </a:xfrm>
        </p:grpSpPr>
        <p:sp>
          <p:nvSpPr>
            <p:cNvPr id="132" name="Oval 3">
              <a:extLst>
                <a:ext uri="{FF2B5EF4-FFF2-40B4-BE49-F238E27FC236}">
                  <a16:creationId xmlns:a16="http://schemas.microsoft.com/office/drawing/2014/main" id="{C1F88B00-B231-DF13-F164-7BAABE4EFD1B}"/>
                </a:ext>
              </a:extLst>
            </p:cNvPr>
            <p:cNvSpPr>
              <a:spLocks noChangeAspect="1"/>
            </p:cNvSpPr>
            <p:nvPr/>
          </p:nvSpPr>
          <p:spPr>
            <a:xfrm>
              <a:off x="3805890" y="1323300"/>
              <a:ext cx="540000" cy="540000"/>
            </a:xfrm>
            <a:prstGeom prst="ellipse">
              <a:avLst/>
            </a:prstGeom>
            <a:solidFill>
              <a:srgbClr val="004F59"/>
            </a:solidFill>
            <a:ln w="285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latin typeface="+mj-lt"/>
              </a:endParaRPr>
            </a:p>
          </p:txBody>
        </p:sp>
        <p:grpSp>
          <p:nvGrpSpPr>
            <p:cNvPr id="133" name="Group 574">
              <a:extLst>
                <a:ext uri="{FF2B5EF4-FFF2-40B4-BE49-F238E27FC236}">
                  <a16:creationId xmlns:a16="http://schemas.microsoft.com/office/drawing/2014/main" id="{12F591E5-E2F5-1EE2-F820-3A3A4BF8A174}"/>
                </a:ext>
              </a:extLst>
            </p:cNvPr>
            <p:cNvGrpSpPr>
              <a:grpSpLocks/>
            </p:cNvGrpSpPr>
            <p:nvPr/>
          </p:nvGrpSpPr>
          <p:grpSpPr bwMode="auto">
            <a:xfrm>
              <a:off x="3833953" y="1361585"/>
              <a:ext cx="468000" cy="468000"/>
              <a:chOff x="1993" y="1949"/>
              <a:chExt cx="340" cy="341"/>
            </a:xfrm>
            <a:solidFill>
              <a:schemeClr val="bg1"/>
            </a:solidFill>
          </p:grpSpPr>
          <p:sp>
            <p:nvSpPr>
              <p:cNvPr id="134" name="Freeform 575">
                <a:extLst>
                  <a:ext uri="{FF2B5EF4-FFF2-40B4-BE49-F238E27FC236}">
                    <a16:creationId xmlns:a16="http://schemas.microsoft.com/office/drawing/2014/main" id="{87E54465-9510-CB6F-6B6A-7AC5FDC2FAD7}"/>
                  </a:ext>
                </a:extLst>
              </p:cNvPr>
              <p:cNvSpPr>
                <a:spLocks noEditPoints="1"/>
              </p:cNvSpPr>
              <p:nvPr/>
            </p:nvSpPr>
            <p:spPr bwMode="auto">
              <a:xfrm>
                <a:off x="1993" y="1949"/>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576">
                <a:extLst>
                  <a:ext uri="{FF2B5EF4-FFF2-40B4-BE49-F238E27FC236}">
                    <a16:creationId xmlns:a16="http://schemas.microsoft.com/office/drawing/2014/main" id="{FB70005E-5EF9-B694-2DF6-E087282D7707}"/>
                  </a:ext>
                </a:extLst>
              </p:cNvPr>
              <p:cNvSpPr>
                <a:spLocks noEditPoints="1"/>
              </p:cNvSpPr>
              <p:nvPr/>
            </p:nvSpPr>
            <p:spPr bwMode="auto">
              <a:xfrm>
                <a:off x="2057" y="2041"/>
                <a:ext cx="212" cy="156"/>
              </a:xfrm>
              <a:custGeom>
                <a:avLst/>
                <a:gdLst>
                  <a:gd name="T0" fmla="*/ 309 w 320"/>
                  <a:gd name="T1" fmla="*/ 43 h 235"/>
                  <a:gd name="T2" fmla="*/ 234 w 320"/>
                  <a:gd name="T3" fmla="*/ 43 h 235"/>
                  <a:gd name="T4" fmla="*/ 192 w 320"/>
                  <a:gd name="T5" fmla="*/ 0 h 235"/>
                  <a:gd name="T6" fmla="*/ 128 w 320"/>
                  <a:gd name="T7" fmla="*/ 0 h 235"/>
                  <a:gd name="T8" fmla="*/ 85 w 320"/>
                  <a:gd name="T9" fmla="*/ 43 h 235"/>
                  <a:gd name="T10" fmla="*/ 10 w 320"/>
                  <a:gd name="T11" fmla="*/ 43 h 235"/>
                  <a:gd name="T12" fmla="*/ 0 w 320"/>
                  <a:gd name="T13" fmla="*/ 54 h 235"/>
                  <a:gd name="T14" fmla="*/ 0 w 320"/>
                  <a:gd name="T15" fmla="*/ 118 h 235"/>
                  <a:gd name="T16" fmla="*/ 10 w 320"/>
                  <a:gd name="T17" fmla="*/ 128 h 235"/>
                  <a:gd name="T18" fmla="*/ 21 w 320"/>
                  <a:gd name="T19" fmla="*/ 128 h 235"/>
                  <a:gd name="T20" fmla="*/ 21 w 320"/>
                  <a:gd name="T21" fmla="*/ 224 h 235"/>
                  <a:gd name="T22" fmla="*/ 32 w 320"/>
                  <a:gd name="T23" fmla="*/ 235 h 235"/>
                  <a:gd name="T24" fmla="*/ 288 w 320"/>
                  <a:gd name="T25" fmla="*/ 235 h 235"/>
                  <a:gd name="T26" fmla="*/ 298 w 320"/>
                  <a:gd name="T27" fmla="*/ 224 h 235"/>
                  <a:gd name="T28" fmla="*/ 298 w 320"/>
                  <a:gd name="T29" fmla="*/ 128 h 235"/>
                  <a:gd name="T30" fmla="*/ 309 w 320"/>
                  <a:gd name="T31" fmla="*/ 128 h 235"/>
                  <a:gd name="T32" fmla="*/ 320 w 320"/>
                  <a:gd name="T33" fmla="*/ 118 h 235"/>
                  <a:gd name="T34" fmla="*/ 320 w 320"/>
                  <a:gd name="T35" fmla="*/ 54 h 235"/>
                  <a:gd name="T36" fmla="*/ 309 w 320"/>
                  <a:gd name="T37" fmla="*/ 43 h 235"/>
                  <a:gd name="T38" fmla="*/ 128 w 320"/>
                  <a:gd name="T39" fmla="*/ 22 h 235"/>
                  <a:gd name="T40" fmla="*/ 192 w 320"/>
                  <a:gd name="T41" fmla="*/ 22 h 235"/>
                  <a:gd name="T42" fmla="*/ 213 w 320"/>
                  <a:gd name="T43" fmla="*/ 43 h 235"/>
                  <a:gd name="T44" fmla="*/ 106 w 320"/>
                  <a:gd name="T45" fmla="*/ 43 h 235"/>
                  <a:gd name="T46" fmla="*/ 128 w 320"/>
                  <a:gd name="T47" fmla="*/ 22 h 235"/>
                  <a:gd name="T48" fmla="*/ 277 w 320"/>
                  <a:gd name="T49" fmla="*/ 214 h 235"/>
                  <a:gd name="T50" fmla="*/ 42 w 320"/>
                  <a:gd name="T51" fmla="*/ 214 h 235"/>
                  <a:gd name="T52" fmla="*/ 42 w 320"/>
                  <a:gd name="T53" fmla="*/ 128 h 235"/>
                  <a:gd name="T54" fmla="*/ 128 w 320"/>
                  <a:gd name="T55" fmla="*/ 128 h 235"/>
                  <a:gd name="T56" fmla="*/ 128 w 320"/>
                  <a:gd name="T57" fmla="*/ 139 h 235"/>
                  <a:gd name="T58" fmla="*/ 138 w 320"/>
                  <a:gd name="T59" fmla="*/ 150 h 235"/>
                  <a:gd name="T60" fmla="*/ 181 w 320"/>
                  <a:gd name="T61" fmla="*/ 150 h 235"/>
                  <a:gd name="T62" fmla="*/ 192 w 320"/>
                  <a:gd name="T63" fmla="*/ 139 h 235"/>
                  <a:gd name="T64" fmla="*/ 192 w 320"/>
                  <a:gd name="T65" fmla="*/ 128 h 235"/>
                  <a:gd name="T66" fmla="*/ 277 w 320"/>
                  <a:gd name="T67" fmla="*/ 128 h 235"/>
                  <a:gd name="T68" fmla="*/ 277 w 320"/>
                  <a:gd name="T69" fmla="*/ 214 h 235"/>
                  <a:gd name="T70" fmla="*/ 170 w 320"/>
                  <a:gd name="T71" fmla="*/ 128 h 235"/>
                  <a:gd name="T72" fmla="*/ 149 w 320"/>
                  <a:gd name="T73" fmla="*/ 128 h 235"/>
                  <a:gd name="T74" fmla="*/ 149 w 320"/>
                  <a:gd name="T75" fmla="*/ 107 h 235"/>
                  <a:gd name="T76" fmla="*/ 170 w 320"/>
                  <a:gd name="T77" fmla="*/ 107 h 235"/>
                  <a:gd name="T78" fmla="*/ 170 w 320"/>
                  <a:gd name="T79" fmla="*/ 128 h 235"/>
                  <a:gd name="T80" fmla="*/ 298 w 320"/>
                  <a:gd name="T81" fmla="*/ 107 h 235"/>
                  <a:gd name="T82" fmla="*/ 192 w 320"/>
                  <a:gd name="T83" fmla="*/ 107 h 235"/>
                  <a:gd name="T84" fmla="*/ 192 w 320"/>
                  <a:gd name="T85" fmla="*/ 96 h 235"/>
                  <a:gd name="T86" fmla="*/ 181 w 320"/>
                  <a:gd name="T87" fmla="*/ 86 h 235"/>
                  <a:gd name="T88" fmla="*/ 138 w 320"/>
                  <a:gd name="T89" fmla="*/ 86 h 235"/>
                  <a:gd name="T90" fmla="*/ 128 w 320"/>
                  <a:gd name="T91" fmla="*/ 96 h 235"/>
                  <a:gd name="T92" fmla="*/ 128 w 320"/>
                  <a:gd name="T93" fmla="*/ 107 h 235"/>
                  <a:gd name="T94" fmla="*/ 21 w 320"/>
                  <a:gd name="T95" fmla="*/ 107 h 235"/>
                  <a:gd name="T96" fmla="*/ 21 w 320"/>
                  <a:gd name="T97" fmla="*/ 64 h 235"/>
                  <a:gd name="T98" fmla="*/ 298 w 320"/>
                  <a:gd name="T99" fmla="*/ 64 h 235"/>
                  <a:gd name="T100" fmla="*/ 298 w 320"/>
                  <a:gd name="T101" fmla="*/ 10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235">
                    <a:moveTo>
                      <a:pt x="309" y="43"/>
                    </a:moveTo>
                    <a:cubicBezTo>
                      <a:pt x="234" y="43"/>
                      <a:pt x="234" y="43"/>
                      <a:pt x="234" y="43"/>
                    </a:cubicBezTo>
                    <a:cubicBezTo>
                      <a:pt x="234" y="19"/>
                      <a:pt x="215" y="0"/>
                      <a:pt x="192" y="0"/>
                    </a:cubicBezTo>
                    <a:cubicBezTo>
                      <a:pt x="128" y="0"/>
                      <a:pt x="128" y="0"/>
                      <a:pt x="128" y="0"/>
                    </a:cubicBezTo>
                    <a:cubicBezTo>
                      <a:pt x="104" y="0"/>
                      <a:pt x="85" y="19"/>
                      <a:pt x="85" y="43"/>
                    </a:cubicBezTo>
                    <a:cubicBezTo>
                      <a:pt x="10" y="43"/>
                      <a:pt x="10" y="43"/>
                      <a:pt x="10" y="43"/>
                    </a:cubicBezTo>
                    <a:cubicBezTo>
                      <a:pt x="4" y="43"/>
                      <a:pt x="0" y="48"/>
                      <a:pt x="0" y="54"/>
                    </a:cubicBezTo>
                    <a:cubicBezTo>
                      <a:pt x="0" y="118"/>
                      <a:pt x="0" y="118"/>
                      <a:pt x="0" y="118"/>
                    </a:cubicBezTo>
                    <a:cubicBezTo>
                      <a:pt x="0" y="124"/>
                      <a:pt x="4" y="128"/>
                      <a:pt x="10" y="128"/>
                    </a:cubicBezTo>
                    <a:cubicBezTo>
                      <a:pt x="21" y="128"/>
                      <a:pt x="21" y="128"/>
                      <a:pt x="21" y="128"/>
                    </a:cubicBezTo>
                    <a:cubicBezTo>
                      <a:pt x="21" y="224"/>
                      <a:pt x="21" y="224"/>
                      <a:pt x="21" y="224"/>
                    </a:cubicBezTo>
                    <a:cubicBezTo>
                      <a:pt x="21" y="230"/>
                      <a:pt x="26" y="235"/>
                      <a:pt x="32" y="235"/>
                    </a:cubicBezTo>
                    <a:cubicBezTo>
                      <a:pt x="288" y="235"/>
                      <a:pt x="288" y="235"/>
                      <a:pt x="288" y="235"/>
                    </a:cubicBezTo>
                    <a:cubicBezTo>
                      <a:pt x="294" y="235"/>
                      <a:pt x="298" y="230"/>
                      <a:pt x="298" y="224"/>
                    </a:cubicBezTo>
                    <a:cubicBezTo>
                      <a:pt x="298" y="128"/>
                      <a:pt x="298" y="128"/>
                      <a:pt x="298" y="128"/>
                    </a:cubicBezTo>
                    <a:cubicBezTo>
                      <a:pt x="309" y="128"/>
                      <a:pt x="309" y="128"/>
                      <a:pt x="309" y="128"/>
                    </a:cubicBezTo>
                    <a:cubicBezTo>
                      <a:pt x="315" y="128"/>
                      <a:pt x="320" y="124"/>
                      <a:pt x="320" y="118"/>
                    </a:cubicBezTo>
                    <a:cubicBezTo>
                      <a:pt x="320" y="54"/>
                      <a:pt x="320" y="54"/>
                      <a:pt x="320" y="54"/>
                    </a:cubicBezTo>
                    <a:cubicBezTo>
                      <a:pt x="320" y="48"/>
                      <a:pt x="315" y="43"/>
                      <a:pt x="309" y="43"/>
                    </a:cubicBezTo>
                    <a:close/>
                    <a:moveTo>
                      <a:pt x="128" y="22"/>
                    </a:moveTo>
                    <a:cubicBezTo>
                      <a:pt x="192" y="22"/>
                      <a:pt x="192" y="22"/>
                      <a:pt x="192" y="22"/>
                    </a:cubicBezTo>
                    <a:cubicBezTo>
                      <a:pt x="203" y="22"/>
                      <a:pt x="213" y="31"/>
                      <a:pt x="213" y="43"/>
                    </a:cubicBezTo>
                    <a:cubicBezTo>
                      <a:pt x="106" y="43"/>
                      <a:pt x="106" y="43"/>
                      <a:pt x="106" y="43"/>
                    </a:cubicBezTo>
                    <a:cubicBezTo>
                      <a:pt x="106" y="31"/>
                      <a:pt x="116" y="22"/>
                      <a:pt x="128" y="22"/>
                    </a:cubicBezTo>
                    <a:close/>
                    <a:moveTo>
                      <a:pt x="277" y="214"/>
                    </a:moveTo>
                    <a:cubicBezTo>
                      <a:pt x="42" y="214"/>
                      <a:pt x="42" y="214"/>
                      <a:pt x="42" y="214"/>
                    </a:cubicBezTo>
                    <a:cubicBezTo>
                      <a:pt x="42" y="128"/>
                      <a:pt x="42" y="128"/>
                      <a:pt x="42" y="128"/>
                    </a:cubicBezTo>
                    <a:cubicBezTo>
                      <a:pt x="128" y="128"/>
                      <a:pt x="128" y="128"/>
                      <a:pt x="128" y="128"/>
                    </a:cubicBezTo>
                    <a:cubicBezTo>
                      <a:pt x="128" y="139"/>
                      <a:pt x="128" y="139"/>
                      <a:pt x="128" y="139"/>
                    </a:cubicBezTo>
                    <a:cubicBezTo>
                      <a:pt x="128" y="145"/>
                      <a:pt x="132" y="150"/>
                      <a:pt x="138" y="150"/>
                    </a:cubicBezTo>
                    <a:cubicBezTo>
                      <a:pt x="181" y="150"/>
                      <a:pt x="181" y="150"/>
                      <a:pt x="181" y="150"/>
                    </a:cubicBezTo>
                    <a:cubicBezTo>
                      <a:pt x="187" y="150"/>
                      <a:pt x="192" y="145"/>
                      <a:pt x="192" y="139"/>
                    </a:cubicBezTo>
                    <a:cubicBezTo>
                      <a:pt x="192" y="128"/>
                      <a:pt x="192" y="128"/>
                      <a:pt x="192" y="128"/>
                    </a:cubicBezTo>
                    <a:cubicBezTo>
                      <a:pt x="277" y="128"/>
                      <a:pt x="277" y="128"/>
                      <a:pt x="277" y="128"/>
                    </a:cubicBezTo>
                    <a:lnTo>
                      <a:pt x="277" y="214"/>
                    </a:lnTo>
                    <a:close/>
                    <a:moveTo>
                      <a:pt x="170" y="128"/>
                    </a:moveTo>
                    <a:cubicBezTo>
                      <a:pt x="149" y="128"/>
                      <a:pt x="149" y="128"/>
                      <a:pt x="149" y="128"/>
                    </a:cubicBezTo>
                    <a:cubicBezTo>
                      <a:pt x="149" y="107"/>
                      <a:pt x="149" y="107"/>
                      <a:pt x="149" y="107"/>
                    </a:cubicBezTo>
                    <a:cubicBezTo>
                      <a:pt x="170" y="107"/>
                      <a:pt x="170" y="107"/>
                      <a:pt x="170" y="107"/>
                    </a:cubicBezTo>
                    <a:lnTo>
                      <a:pt x="170" y="128"/>
                    </a:lnTo>
                    <a:close/>
                    <a:moveTo>
                      <a:pt x="298" y="107"/>
                    </a:moveTo>
                    <a:cubicBezTo>
                      <a:pt x="192" y="107"/>
                      <a:pt x="192" y="107"/>
                      <a:pt x="192" y="107"/>
                    </a:cubicBezTo>
                    <a:cubicBezTo>
                      <a:pt x="192" y="96"/>
                      <a:pt x="192" y="96"/>
                      <a:pt x="192" y="96"/>
                    </a:cubicBezTo>
                    <a:cubicBezTo>
                      <a:pt x="192" y="90"/>
                      <a:pt x="187" y="86"/>
                      <a:pt x="181" y="86"/>
                    </a:cubicBezTo>
                    <a:cubicBezTo>
                      <a:pt x="138" y="86"/>
                      <a:pt x="138" y="86"/>
                      <a:pt x="138" y="86"/>
                    </a:cubicBezTo>
                    <a:cubicBezTo>
                      <a:pt x="132" y="86"/>
                      <a:pt x="128" y="90"/>
                      <a:pt x="128" y="96"/>
                    </a:cubicBezTo>
                    <a:cubicBezTo>
                      <a:pt x="128" y="107"/>
                      <a:pt x="128" y="107"/>
                      <a:pt x="128" y="107"/>
                    </a:cubicBezTo>
                    <a:cubicBezTo>
                      <a:pt x="21" y="107"/>
                      <a:pt x="21" y="107"/>
                      <a:pt x="21" y="107"/>
                    </a:cubicBezTo>
                    <a:cubicBezTo>
                      <a:pt x="21" y="64"/>
                      <a:pt x="21" y="64"/>
                      <a:pt x="21" y="64"/>
                    </a:cubicBezTo>
                    <a:cubicBezTo>
                      <a:pt x="298" y="64"/>
                      <a:pt x="298" y="64"/>
                      <a:pt x="298" y="64"/>
                    </a:cubicBezTo>
                    <a:lnTo>
                      <a:pt x="298" y="10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36" name="TextBox 135">
            <a:extLst>
              <a:ext uri="{FF2B5EF4-FFF2-40B4-BE49-F238E27FC236}">
                <a16:creationId xmlns:a16="http://schemas.microsoft.com/office/drawing/2014/main" id="{56C9CA6D-B28D-2857-BAF3-3747CB5E360D}"/>
              </a:ext>
            </a:extLst>
          </p:cNvPr>
          <p:cNvSpPr txBox="1"/>
          <p:nvPr/>
        </p:nvSpPr>
        <p:spPr>
          <a:xfrm>
            <a:off x="1762886" y="3378475"/>
            <a:ext cx="2624780" cy="1015663"/>
          </a:xfrm>
          <a:prstGeom prst="rect">
            <a:avLst/>
          </a:prstGeom>
          <a:noFill/>
        </p:spPr>
        <p:txBody>
          <a:bodyPr wrap="square" lIns="0" tIns="0" rIns="0" bIns="0" rtlCol="0">
            <a:spAutoFit/>
          </a:bodyPr>
          <a:lstStyle/>
          <a:p>
            <a:pPr marL="91440" marR="0" lvl="0" indent="-91440" algn="l" defTabSz="108823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a:ln>
                  <a:noFill/>
                </a:ln>
                <a:solidFill>
                  <a:srgbClr val="004F59"/>
                </a:solidFill>
                <a:effectLst/>
                <a:uLnTx/>
                <a:uFillTx/>
                <a:latin typeface="Open Sans"/>
                <a:ea typeface="Open Sans" pitchFamily="34" charset="0"/>
                <a:cs typeface="Open Sans" pitchFamily="34" charset="0"/>
              </a:rPr>
              <a:t>Further talent acquisition</a:t>
            </a:r>
          </a:p>
          <a:p>
            <a:pPr marL="91440" marR="0" lvl="0" indent="-91440" algn="l" defTabSz="1088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a:solidFill>
                  <a:srgbClr val="004F59"/>
                </a:solidFill>
                <a:latin typeface="Open Sans"/>
                <a:ea typeface="Open Sans" pitchFamily="34" charset="0"/>
                <a:cs typeface="Open Sans" pitchFamily="34" charset="0"/>
              </a:rPr>
              <a:t>Education in an internal IT training system</a:t>
            </a:r>
          </a:p>
          <a:p>
            <a:pPr marL="91440" marR="0" lvl="0" indent="-91440" algn="l" defTabSz="1088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a:solidFill>
                  <a:srgbClr val="004F59"/>
                </a:solidFill>
                <a:latin typeface="Open Sans"/>
                <a:ea typeface="Open Sans" pitchFamily="34" charset="0"/>
                <a:cs typeface="Open Sans" pitchFamily="34" charset="0"/>
              </a:rPr>
              <a:t>Kickstarting and accompanying the architect path</a:t>
            </a:r>
          </a:p>
          <a:p>
            <a:pPr marL="91440" marR="0" lvl="0" indent="-91440" algn="l" defTabSz="1088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a:solidFill>
                  <a:srgbClr val="004F59"/>
                </a:solidFill>
                <a:latin typeface="Open Sans"/>
                <a:ea typeface="Open Sans" pitchFamily="34" charset="0"/>
                <a:cs typeface="Open Sans" pitchFamily="34" charset="0"/>
              </a:rPr>
              <a:t>Coaching</a:t>
            </a:r>
            <a:endParaRPr lang="en-US" sz="1100">
              <a:solidFill>
                <a:srgbClr val="004F59"/>
              </a:solidFill>
            </a:endParaRPr>
          </a:p>
        </p:txBody>
      </p:sp>
      <p:sp>
        <p:nvSpPr>
          <p:cNvPr id="138" name="TextBox 137">
            <a:extLst>
              <a:ext uri="{FF2B5EF4-FFF2-40B4-BE49-F238E27FC236}">
                <a16:creationId xmlns:a16="http://schemas.microsoft.com/office/drawing/2014/main" id="{2DF98A6F-9EC1-A820-2111-CDFCF077DB8B}"/>
              </a:ext>
            </a:extLst>
          </p:cNvPr>
          <p:cNvSpPr txBox="1"/>
          <p:nvPr/>
        </p:nvSpPr>
        <p:spPr>
          <a:xfrm>
            <a:off x="5215632" y="3378473"/>
            <a:ext cx="3024056" cy="677109"/>
          </a:xfrm>
          <a:prstGeom prst="rect">
            <a:avLst/>
          </a:prstGeom>
          <a:noFill/>
        </p:spPr>
        <p:txBody>
          <a:bodyPr wrap="square" lIns="0" tIns="0" rIns="0" bIns="0" rtlCol="0">
            <a:spAutoFit/>
          </a:bodyPr>
          <a:lstStyle/>
          <a:p>
            <a:pPr marL="171450" indent="-171450" defTabSz="1088232">
              <a:buFont typeface="Arial" panose="020B0604020202020204" pitchFamily="34" charset="0"/>
              <a:buChar char="•"/>
              <a:defRPr/>
            </a:pPr>
            <a:r>
              <a:rPr lang="en-US" sz="1100" b="1">
                <a:solidFill>
                  <a:srgbClr val="007680"/>
                </a:solidFill>
                <a:latin typeface="Open Sans"/>
                <a:ea typeface="Open Sans" pitchFamily="34" charset="0"/>
                <a:cs typeface="Open Sans" pitchFamily="34" charset="0"/>
              </a:rPr>
              <a:t>Formation of an architect pool according to specialist areas</a:t>
            </a:r>
          </a:p>
          <a:p>
            <a:pPr marL="171450" indent="-171450" defTabSz="1088232">
              <a:buFont typeface="Arial" panose="020B0604020202020204" pitchFamily="34" charset="0"/>
              <a:buChar char="•"/>
              <a:defRPr/>
            </a:pPr>
            <a:r>
              <a:rPr lang="en-US" sz="1100">
                <a:solidFill>
                  <a:srgbClr val="007680"/>
                </a:solidFill>
                <a:latin typeface="Open Sans"/>
                <a:ea typeface="Open Sans" pitchFamily="34" charset="0"/>
                <a:cs typeface="Open Sans" pitchFamily="34" charset="0"/>
              </a:rPr>
              <a:t>Service-line development</a:t>
            </a:r>
          </a:p>
          <a:p>
            <a:pPr defTabSz="1088232">
              <a:defRPr/>
            </a:pPr>
            <a:endParaRPr lang="en-US" sz="1100" b="1">
              <a:solidFill>
                <a:srgbClr val="007680"/>
              </a:solidFill>
              <a:latin typeface="Open Sans"/>
              <a:ea typeface="Open Sans" pitchFamily="34" charset="0"/>
              <a:cs typeface="Open Sans" pitchFamily="34" charset="0"/>
            </a:endParaRPr>
          </a:p>
        </p:txBody>
      </p:sp>
      <p:sp>
        <p:nvSpPr>
          <p:cNvPr id="140" name="TextBox 139">
            <a:extLst>
              <a:ext uri="{FF2B5EF4-FFF2-40B4-BE49-F238E27FC236}">
                <a16:creationId xmlns:a16="http://schemas.microsoft.com/office/drawing/2014/main" id="{F6F011B8-A375-BDBB-353D-EA8531664F4A}"/>
              </a:ext>
            </a:extLst>
          </p:cNvPr>
          <p:cNvSpPr txBox="1"/>
          <p:nvPr/>
        </p:nvSpPr>
        <p:spPr>
          <a:xfrm>
            <a:off x="8644750" y="3378473"/>
            <a:ext cx="2624780" cy="507831"/>
          </a:xfrm>
          <a:prstGeom prst="rect">
            <a:avLst/>
          </a:prstGeom>
          <a:noFill/>
        </p:spPr>
        <p:txBody>
          <a:bodyPr wrap="square" lIns="0" tIns="0" rIns="0" bIns="0" rtlCol="0">
            <a:spAutoFit/>
          </a:bodyPr>
          <a:lstStyle/>
          <a:p>
            <a:pPr marL="91440" marR="0" lvl="0" indent="-91440" algn="l" defTabSz="1088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a:solidFill>
                  <a:srgbClr val="0097A9"/>
                </a:solidFill>
                <a:latin typeface="Open Sans"/>
                <a:ea typeface="Open Sans" pitchFamily="34" charset="0"/>
                <a:cs typeface="Open Sans" pitchFamily="34" charset="0"/>
              </a:rPr>
              <a:t>Obtaining the continuation of the project</a:t>
            </a:r>
          </a:p>
          <a:p>
            <a:pPr marL="91440" marR="0" lvl="0" indent="-91440" algn="l" defTabSz="108823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1">
                <a:solidFill>
                  <a:srgbClr val="0097A9"/>
                </a:solidFill>
                <a:latin typeface="Open Sans"/>
                <a:ea typeface="Open Sans" pitchFamily="34" charset="0"/>
                <a:cs typeface="Open Sans" pitchFamily="34" charset="0"/>
              </a:rPr>
              <a:t>Getting more crucial engagement </a:t>
            </a:r>
            <a:endParaRPr kumimoji="0" lang="en-US" sz="1100" b="1" i="0" u="none" strike="noStrike" kern="1200" cap="none" spc="0" normalizeH="0" baseline="0">
              <a:ln>
                <a:noFill/>
              </a:ln>
              <a:solidFill>
                <a:srgbClr val="0097A9"/>
              </a:solidFill>
              <a:effectLst/>
              <a:uLnTx/>
              <a:uFillTx/>
              <a:latin typeface="Open Sans"/>
              <a:ea typeface="Open Sans" pitchFamily="34" charset="0"/>
              <a:cs typeface="Open Sans" pitchFamily="34" charset="0"/>
            </a:endParaRPr>
          </a:p>
        </p:txBody>
      </p:sp>
      <p:sp>
        <p:nvSpPr>
          <p:cNvPr id="4" name="Rectangle 3">
            <a:extLst>
              <a:ext uri="{FF2B5EF4-FFF2-40B4-BE49-F238E27FC236}">
                <a16:creationId xmlns:a16="http://schemas.microsoft.com/office/drawing/2014/main" id="{80173E6A-DE6B-5078-6EA7-951AC2A5E454}"/>
              </a:ext>
            </a:extLst>
          </p:cNvPr>
          <p:cNvSpPr/>
          <p:nvPr/>
        </p:nvSpPr>
        <p:spPr>
          <a:xfrm>
            <a:off x="454665" y="4955935"/>
            <a:ext cx="11277600" cy="924729"/>
          </a:xfrm>
          <a:prstGeom prst="rect">
            <a:avLst/>
          </a:prstGeom>
          <a:solidFill>
            <a:srgbClr val="91D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a:p>
        </p:txBody>
      </p:sp>
      <p:sp>
        <p:nvSpPr>
          <p:cNvPr id="12" name="Text Placeholder 2">
            <a:extLst>
              <a:ext uri="{FF2B5EF4-FFF2-40B4-BE49-F238E27FC236}">
                <a16:creationId xmlns:a16="http://schemas.microsoft.com/office/drawing/2014/main" id="{1A4B9BE6-4433-02E6-FAAB-51B8F5FA586A}"/>
              </a:ext>
            </a:extLst>
          </p:cNvPr>
          <p:cNvSpPr txBox="1">
            <a:spLocks/>
          </p:cNvSpPr>
          <p:nvPr/>
        </p:nvSpPr>
        <p:spPr>
          <a:xfrm>
            <a:off x="9593891" y="4955933"/>
            <a:ext cx="1675639" cy="924718"/>
          </a:xfrm>
          <a:prstGeom prst="rect">
            <a:avLst/>
          </a:prstGeom>
        </p:spPr>
        <p:txBody>
          <a:bodyPr vert="horz" lIns="0" tIns="0" rIns="0" bIns="0" rtlCol="0" anchor="ctr" anchorCtr="0">
            <a:noAutofit/>
          </a:bodyPr>
          <a:lstStyle>
            <a:lvl1pPr marL="0" indent="0" algn="l" defTabSz="914400" rtl="0" eaLnBrk="1" latinLnBrk="0" hangingPunct="1">
              <a:spcBef>
                <a:spcPts val="0"/>
              </a:spcBef>
              <a:spcAft>
                <a:spcPts val="1000"/>
              </a:spcAft>
              <a:buSzPct val="100000"/>
              <a:buFontTx/>
              <a:buNone/>
              <a:defRPr sz="1400" b="0" kern="1200">
                <a:solidFill>
                  <a:schemeClr val="bg1"/>
                </a:solidFill>
                <a:latin typeface="+mj-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400" b="1" kern="1200" dirty="0" smtClean="0">
                <a:solidFill>
                  <a:schemeClr val="bg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400" kern="1200" dirty="0" smtClean="0">
                <a:solidFill>
                  <a:schemeClr val="bg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400" kern="1200" baseline="0" dirty="0" smtClean="0">
                <a:solidFill>
                  <a:schemeClr val="bg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400" kern="1200" baseline="0" dirty="0" smtClean="0">
                <a:solidFill>
                  <a:schemeClr val="bg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2000"/>
              </a:spcBef>
              <a:spcAft>
                <a:spcPts val="2000"/>
              </a:spcAft>
              <a:buClrTx/>
              <a:buSzPct val="100000"/>
              <a:buFontTx/>
              <a:buNone/>
              <a:tabLst/>
              <a:defRPr/>
            </a:pPr>
            <a:r>
              <a:rPr kumimoji="0" lang="en-US" sz="1200" b="1" i="0" u="none" strike="noStrike" kern="1200" cap="none" spc="0" normalizeH="0" baseline="0" dirty="0">
                <a:ln>
                  <a:noFill/>
                </a:ln>
                <a:solidFill>
                  <a:srgbClr val="007CB0"/>
                </a:solidFill>
                <a:effectLst/>
                <a:uLnTx/>
                <a:uFillTx/>
                <a:latin typeface="+mn-lt"/>
                <a:ea typeface="Open Sans Light" panose="020B0306030504020204" pitchFamily="34" charset="0"/>
                <a:cs typeface="Open Sans Light" panose="020B0306030504020204" pitchFamily="34" charset="0"/>
              </a:rPr>
              <a:t>Lead the Way</a:t>
            </a:r>
          </a:p>
        </p:txBody>
      </p:sp>
      <p:sp>
        <p:nvSpPr>
          <p:cNvPr id="14" name="Text Placeholder 2">
            <a:extLst>
              <a:ext uri="{FF2B5EF4-FFF2-40B4-BE49-F238E27FC236}">
                <a16:creationId xmlns:a16="http://schemas.microsoft.com/office/drawing/2014/main" id="{2C8B0483-EC00-3933-2DD9-7B6BDC4C0873}"/>
              </a:ext>
            </a:extLst>
          </p:cNvPr>
          <p:cNvSpPr txBox="1">
            <a:spLocks/>
          </p:cNvSpPr>
          <p:nvPr/>
        </p:nvSpPr>
        <p:spPr>
          <a:xfrm>
            <a:off x="7598234" y="4955933"/>
            <a:ext cx="1654560" cy="924719"/>
          </a:xfrm>
          <a:prstGeom prst="rect">
            <a:avLst/>
          </a:prstGeom>
        </p:spPr>
        <p:txBody>
          <a:bodyPr vert="horz" lIns="0" tIns="0" rIns="0" bIns="0" rtlCol="0" anchor="ctr" anchorCtr="0">
            <a:noAutofit/>
          </a:bodyPr>
          <a:lstStyle>
            <a:lvl1pPr marL="0" indent="0" algn="l" defTabSz="1219170" rtl="0" eaLnBrk="1" latinLnBrk="0" hangingPunct="1">
              <a:lnSpc>
                <a:spcPts val="1800"/>
              </a:lnSpc>
              <a:spcBef>
                <a:spcPts val="600"/>
              </a:spcBef>
              <a:spcAft>
                <a:spcPts val="600"/>
              </a:spcAft>
              <a:buSzPct val="100000"/>
              <a:buFont typeface="Arial" panose="020B0604020202020204" pitchFamily="34" charset="0"/>
              <a:buNone/>
              <a:defRPr sz="1400" b="1" kern="120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0" indent="0" algn="l" defTabSz="1219170" rtl="0" eaLnBrk="1" latinLnBrk="0" hangingPunct="1">
              <a:lnSpc>
                <a:spcPts val="1800"/>
              </a:lnSpc>
              <a:spcBef>
                <a:spcPts val="600"/>
              </a:spcBef>
              <a:spcAft>
                <a:spcPts val="600"/>
              </a:spcAft>
              <a:buClrTx/>
              <a:buSzPct val="100000"/>
              <a:buFont typeface="Arial"/>
              <a:buNone/>
              <a:defRPr lang="en-US" sz="1400" b="1"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l" defTabSz="1219170" rtl="0" eaLnBrk="1" latinLnBrk="0" hangingPunct="1">
              <a:lnSpc>
                <a:spcPts val="1800"/>
              </a:lnSpc>
              <a:spcBef>
                <a:spcPts val="600"/>
              </a:spcBef>
              <a:spcAft>
                <a:spcPts val="600"/>
              </a:spcAft>
              <a:buClrTx/>
              <a:buSzPct val="100000"/>
              <a:buFont typeface="Arial" panose="020B0604020202020204" pitchFamily="34" charset="0"/>
              <a:buNone/>
              <a:defRPr lang="en-US" sz="1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80000" indent="-180000" algn="l" defTabSz="1219170" rtl="0" eaLnBrk="1" latinLnBrk="0" hangingPunct="1">
              <a:lnSpc>
                <a:spcPts val="1800"/>
              </a:lnSpc>
              <a:spcBef>
                <a:spcPts val="600"/>
              </a:spcBef>
              <a:spcAft>
                <a:spcPts val="600"/>
              </a:spcAft>
              <a:buClrTx/>
              <a:buSzPct val="100000"/>
              <a:buFont typeface="Arial" panose="020B0604020202020204" pitchFamily="34" charset="0"/>
              <a:buChar char="•"/>
              <a:defRPr lang="en-US" sz="1400"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360000" indent="-180000" algn="l" defTabSz="1064657" rtl="0" eaLnBrk="1" latinLnBrk="0" hangingPunct="1">
              <a:lnSpc>
                <a:spcPts val="1800"/>
              </a:lnSpc>
              <a:spcBef>
                <a:spcPts val="600"/>
              </a:spcBef>
              <a:spcAft>
                <a:spcPts val="600"/>
              </a:spcAft>
              <a:buClrTx/>
              <a:buSzPct val="100000"/>
              <a:buFont typeface="Arial" panose="020B0604020202020204" pitchFamily="34" charset="0"/>
              <a:buChar char="•"/>
              <a:tabLst/>
              <a:defRPr lang="en-US" sz="1400"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475188"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ctr" defTabSz="1219170" rtl="0" eaLnBrk="1" fontAlgn="auto" latinLnBrk="0" hangingPunct="1">
              <a:lnSpc>
                <a:spcPts val="1800"/>
              </a:lnSpc>
              <a:spcBef>
                <a:spcPts val="2000"/>
              </a:spcBef>
              <a:spcAft>
                <a:spcPts val="2000"/>
              </a:spcAft>
              <a:buClrTx/>
              <a:buSzPct val="100000"/>
              <a:buFont typeface="Arial" panose="020B0604020202020204" pitchFamily="34" charset="0"/>
              <a:buNone/>
              <a:tabLst/>
              <a:defRPr/>
            </a:pPr>
            <a:r>
              <a:rPr kumimoji="0" lang="en-US" sz="1200" b="1" i="0" u="none" strike="noStrike" kern="1200" cap="none" spc="0" normalizeH="0" baseline="0">
                <a:ln>
                  <a:noFill/>
                </a:ln>
                <a:solidFill>
                  <a:srgbClr val="007CB0"/>
                </a:solidFill>
                <a:effectLst/>
                <a:uLnTx/>
                <a:uFillTx/>
                <a:latin typeface="+mn-lt"/>
                <a:ea typeface="Open Sans Light" panose="020B0306030504020204" pitchFamily="34" charset="0"/>
                <a:cs typeface="Open Sans Light" panose="020B0306030504020204" pitchFamily="34" charset="0"/>
              </a:rPr>
              <a:t>Serve with Integrity</a:t>
            </a:r>
          </a:p>
        </p:txBody>
      </p:sp>
      <p:sp>
        <p:nvSpPr>
          <p:cNvPr id="15" name="Text Placeholder 2">
            <a:extLst>
              <a:ext uri="{FF2B5EF4-FFF2-40B4-BE49-F238E27FC236}">
                <a16:creationId xmlns:a16="http://schemas.microsoft.com/office/drawing/2014/main" id="{6190543F-87CC-668F-1E5E-D3F74C8F1CCB}"/>
              </a:ext>
            </a:extLst>
          </p:cNvPr>
          <p:cNvSpPr txBox="1">
            <a:spLocks/>
          </p:cNvSpPr>
          <p:nvPr/>
        </p:nvSpPr>
        <p:spPr>
          <a:xfrm>
            <a:off x="2508796" y="4955928"/>
            <a:ext cx="2039996" cy="924729"/>
          </a:xfrm>
          <a:prstGeom prst="rect">
            <a:avLst/>
          </a:prstGeom>
        </p:spPr>
        <p:txBody>
          <a:bodyPr vert="horz" lIns="0" tIns="0" rIns="0" bIns="0" rtlCol="0" anchor="ctr" anchorCtr="0">
            <a:noAutofit/>
          </a:bodyPr>
          <a:lstStyle>
            <a:lvl1pPr marL="0" indent="0" algn="l" defTabSz="1219170" rtl="0" eaLnBrk="1" latinLnBrk="0" hangingPunct="1">
              <a:lnSpc>
                <a:spcPts val="1800"/>
              </a:lnSpc>
              <a:spcBef>
                <a:spcPts val="600"/>
              </a:spcBef>
              <a:spcAft>
                <a:spcPts val="600"/>
              </a:spcAft>
              <a:buSzPct val="100000"/>
              <a:buFont typeface="Arial" panose="020B0604020202020204" pitchFamily="34" charset="0"/>
              <a:buNone/>
              <a:defRPr sz="1400" b="1" kern="120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0" indent="0" algn="l" defTabSz="1219170" rtl="0" eaLnBrk="1" latinLnBrk="0" hangingPunct="1">
              <a:lnSpc>
                <a:spcPts val="1800"/>
              </a:lnSpc>
              <a:spcBef>
                <a:spcPts val="600"/>
              </a:spcBef>
              <a:spcAft>
                <a:spcPts val="600"/>
              </a:spcAft>
              <a:buClrTx/>
              <a:buSzPct val="100000"/>
              <a:buFont typeface="Arial"/>
              <a:buNone/>
              <a:defRPr lang="en-US" sz="1400" b="1"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l" defTabSz="1219170" rtl="0" eaLnBrk="1" latinLnBrk="0" hangingPunct="1">
              <a:lnSpc>
                <a:spcPts val="1800"/>
              </a:lnSpc>
              <a:spcBef>
                <a:spcPts val="600"/>
              </a:spcBef>
              <a:spcAft>
                <a:spcPts val="600"/>
              </a:spcAft>
              <a:buClrTx/>
              <a:buSzPct val="100000"/>
              <a:buFont typeface="Arial" panose="020B0604020202020204" pitchFamily="34" charset="0"/>
              <a:buNone/>
              <a:defRPr lang="en-US" sz="1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80000" indent="-180000" algn="l" defTabSz="1219170" rtl="0" eaLnBrk="1" latinLnBrk="0" hangingPunct="1">
              <a:lnSpc>
                <a:spcPts val="1800"/>
              </a:lnSpc>
              <a:spcBef>
                <a:spcPts val="600"/>
              </a:spcBef>
              <a:spcAft>
                <a:spcPts val="600"/>
              </a:spcAft>
              <a:buClrTx/>
              <a:buSzPct val="100000"/>
              <a:buFont typeface="Arial" panose="020B0604020202020204" pitchFamily="34" charset="0"/>
              <a:buChar char="•"/>
              <a:defRPr lang="en-US" sz="1400"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360000" indent="-180000" algn="l" defTabSz="1064657" rtl="0" eaLnBrk="1" latinLnBrk="0" hangingPunct="1">
              <a:lnSpc>
                <a:spcPts val="1800"/>
              </a:lnSpc>
              <a:spcBef>
                <a:spcPts val="600"/>
              </a:spcBef>
              <a:spcAft>
                <a:spcPts val="600"/>
              </a:spcAft>
              <a:buClrTx/>
              <a:buSzPct val="100000"/>
              <a:buFont typeface="Arial" panose="020B0604020202020204" pitchFamily="34" charset="0"/>
              <a:buChar char="•"/>
              <a:tabLst/>
              <a:defRPr lang="en-US" sz="1400"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475188"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ctr" defTabSz="1219170" rtl="0" eaLnBrk="1" fontAlgn="auto" latinLnBrk="0" hangingPunct="1">
              <a:lnSpc>
                <a:spcPts val="1800"/>
              </a:lnSpc>
              <a:spcBef>
                <a:spcPts val="2000"/>
              </a:spcBef>
              <a:spcAft>
                <a:spcPts val="2000"/>
              </a:spcAft>
              <a:buClrTx/>
              <a:buSzPct val="100000"/>
              <a:buFont typeface="Arial" panose="020B0604020202020204" pitchFamily="34" charset="0"/>
              <a:buNone/>
              <a:tabLst/>
              <a:defRPr/>
            </a:pPr>
            <a:r>
              <a:rPr kumimoji="0" lang="en-US" sz="1200" b="1" i="0" u="none" strike="noStrike" kern="1200" cap="none" spc="0" normalizeH="0" baseline="0">
                <a:ln>
                  <a:noFill/>
                </a:ln>
                <a:solidFill>
                  <a:srgbClr val="007CB0"/>
                </a:solidFill>
                <a:effectLst/>
                <a:uLnTx/>
                <a:uFillTx/>
                <a:latin typeface="+mn-lt"/>
                <a:ea typeface="Open Sans Light" panose="020B0306030504020204" pitchFamily="34" charset="0"/>
                <a:cs typeface="Open Sans Light" panose="020B0306030504020204" pitchFamily="34" charset="0"/>
              </a:rPr>
              <a:t>Take Care of Each Other</a:t>
            </a:r>
          </a:p>
        </p:txBody>
      </p:sp>
      <p:sp>
        <p:nvSpPr>
          <p:cNvPr id="17" name="Text Placeholder 2">
            <a:extLst>
              <a:ext uri="{FF2B5EF4-FFF2-40B4-BE49-F238E27FC236}">
                <a16:creationId xmlns:a16="http://schemas.microsoft.com/office/drawing/2014/main" id="{C2FE9745-74A5-DC2A-2C62-55CE77198BB5}"/>
              </a:ext>
            </a:extLst>
          </p:cNvPr>
          <p:cNvSpPr txBox="1">
            <a:spLocks/>
          </p:cNvSpPr>
          <p:nvPr/>
        </p:nvSpPr>
        <p:spPr>
          <a:xfrm>
            <a:off x="745877" y="4955930"/>
            <a:ext cx="1489151" cy="924724"/>
          </a:xfrm>
          <a:prstGeom prst="rect">
            <a:avLst/>
          </a:prstGeom>
        </p:spPr>
        <p:txBody>
          <a:bodyPr vert="horz" lIns="0" tIns="0" rIns="0" bIns="0" rtlCol="0" anchor="ctr" anchorCtr="0">
            <a:noAutofit/>
          </a:bodyPr>
          <a:lstStyle>
            <a:lvl1pPr marL="0" indent="0" algn="l" defTabSz="1219170" rtl="0" eaLnBrk="1" latinLnBrk="0" hangingPunct="1">
              <a:lnSpc>
                <a:spcPts val="1800"/>
              </a:lnSpc>
              <a:spcBef>
                <a:spcPts val="600"/>
              </a:spcBef>
              <a:spcAft>
                <a:spcPts val="600"/>
              </a:spcAft>
              <a:buSzPct val="100000"/>
              <a:buFont typeface="Arial" panose="020B0604020202020204" pitchFamily="34" charset="0"/>
              <a:buNone/>
              <a:defRPr sz="1400" b="1" kern="120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0" indent="0" algn="l" defTabSz="1219170" rtl="0" eaLnBrk="1" latinLnBrk="0" hangingPunct="1">
              <a:lnSpc>
                <a:spcPts val="1800"/>
              </a:lnSpc>
              <a:spcBef>
                <a:spcPts val="600"/>
              </a:spcBef>
              <a:spcAft>
                <a:spcPts val="600"/>
              </a:spcAft>
              <a:buClrTx/>
              <a:buSzPct val="100000"/>
              <a:buFont typeface="Arial"/>
              <a:buNone/>
              <a:defRPr lang="en-US" sz="1400" b="1"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l" defTabSz="1219170" rtl="0" eaLnBrk="1" latinLnBrk="0" hangingPunct="1">
              <a:lnSpc>
                <a:spcPts val="1800"/>
              </a:lnSpc>
              <a:spcBef>
                <a:spcPts val="600"/>
              </a:spcBef>
              <a:spcAft>
                <a:spcPts val="600"/>
              </a:spcAft>
              <a:buClrTx/>
              <a:buSzPct val="100000"/>
              <a:buFont typeface="Arial" panose="020B0604020202020204" pitchFamily="34" charset="0"/>
              <a:buNone/>
              <a:defRPr lang="en-US" sz="1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80000" indent="-180000" algn="l" defTabSz="1219170" rtl="0" eaLnBrk="1" latinLnBrk="0" hangingPunct="1">
              <a:lnSpc>
                <a:spcPts val="1800"/>
              </a:lnSpc>
              <a:spcBef>
                <a:spcPts val="600"/>
              </a:spcBef>
              <a:spcAft>
                <a:spcPts val="600"/>
              </a:spcAft>
              <a:buClrTx/>
              <a:buSzPct val="100000"/>
              <a:buFont typeface="Arial" panose="020B0604020202020204" pitchFamily="34" charset="0"/>
              <a:buChar char="•"/>
              <a:defRPr lang="en-US" sz="1400"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360000" indent="-180000" algn="l" defTabSz="1064657" rtl="0" eaLnBrk="1" latinLnBrk="0" hangingPunct="1">
              <a:lnSpc>
                <a:spcPts val="1800"/>
              </a:lnSpc>
              <a:spcBef>
                <a:spcPts val="600"/>
              </a:spcBef>
              <a:spcAft>
                <a:spcPts val="600"/>
              </a:spcAft>
              <a:buClrTx/>
              <a:buSzPct val="100000"/>
              <a:buFont typeface="Arial" panose="020B0604020202020204" pitchFamily="34" charset="0"/>
              <a:buChar char="•"/>
              <a:tabLst/>
              <a:defRPr lang="en-US" sz="1400"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475188"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ctr" defTabSz="1219170" rtl="0" eaLnBrk="1" fontAlgn="auto" latinLnBrk="0" hangingPunct="1">
              <a:lnSpc>
                <a:spcPts val="1800"/>
              </a:lnSpc>
              <a:spcBef>
                <a:spcPts val="2000"/>
              </a:spcBef>
              <a:spcAft>
                <a:spcPts val="2000"/>
              </a:spcAft>
              <a:buClrTx/>
              <a:buSzPct val="100000"/>
              <a:buFont typeface="Arial" panose="020B0604020202020204" pitchFamily="34" charset="0"/>
              <a:buNone/>
              <a:tabLst/>
              <a:defRPr/>
            </a:pPr>
            <a:r>
              <a:rPr kumimoji="0" lang="en-US" sz="1200" b="1" i="0" u="none" strike="noStrike" kern="1200" cap="none" spc="0" normalizeH="0" baseline="0">
                <a:ln>
                  <a:noFill/>
                </a:ln>
                <a:solidFill>
                  <a:srgbClr val="007CB0"/>
                </a:solidFill>
                <a:effectLst/>
                <a:uLnTx/>
                <a:uFillTx/>
                <a:latin typeface="+mn-lt"/>
                <a:ea typeface="Open Sans Light" panose="020B0306030504020204" pitchFamily="34" charset="0"/>
                <a:cs typeface="Open Sans Light" panose="020B0306030504020204" pitchFamily="34" charset="0"/>
              </a:rPr>
              <a:t>Foster Inclusion</a:t>
            </a:r>
          </a:p>
        </p:txBody>
      </p:sp>
      <p:sp>
        <p:nvSpPr>
          <p:cNvPr id="23" name="Text Placeholder 2">
            <a:extLst>
              <a:ext uri="{FF2B5EF4-FFF2-40B4-BE49-F238E27FC236}">
                <a16:creationId xmlns:a16="http://schemas.microsoft.com/office/drawing/2014/main" id="{02241717-2B9D-E7E3-68C3-E9C687F0F8D3}"/>
              </a:ext>
            </a:extLst>
          </p:cNvPr>
          <p:cNvSpPr txBox="1">
            <a:spLocks/>
          </p:cNvSpPr>
          <p:nvPr/>
        </p:nvSpPr>
        <p:spPr>
          <a:xfrm>
            <a:off x="5071319" y="4955928"/>
            <a:ext cx="1796042" cy="924729"/>
          </a:xfrm>
          <a:prstGeom prst="rect">
            <a:avLst/>
          </a:prstGeom>
        </p:spPr>
        <p:txBody>
          <a:bodyPr vert="horz" lIns="0" tIns="0" rIns="0" bIns="0" rtlCol="0" anchor="ctr" anchorCtr="0">
            <a:noAutofit/>
          </a:bodyPr>
          <a:lstStyle>
            <a:lvl1pPr marL="0" indent="0" algn="l" defTabSz="1219170" rtl="0" eaLnBrk="1" latinLnBrk="0" hangingPunct="1">
              <a:lnSpc>
                <a:spcPts val="1800"/>
              </a:lnSpc>
              <a:spcBef>
                <a:spcPts val="600"/>
              </a:spcBef>
              <a:spcAft>
                <a:spcPts val="600"/>
              </a:spcAft>
              <a:buSzPct val="100000"/>
              <a:buFont typeface="Arial" panose="020B0604020202020204" pitchFamily="34" charset="0"/>
              <a:buNone/>
              <a:defRPr sz="1400" b="1" kern="120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0" indent="0" algn="l" defTabSz="1219170" rtl="0" eaLnBrk="1" latinLnBrk="0" hangingPunct="1">
              <a:lnSpc>
                <a:spcPts val="1800"/>
              </a:lnSpc>
              <a:spcBef>
                <a:spcPts val="600"/>
              </a:spcBef>
              <a:spcAft>
                <a:spcPts val="600"/>
              </a:spcAft>
              <a:buClrTx/>
              <a:buSzPct val="100000"/>
              <a:buFont typeface="Arial"/>
              <a:buNone/>
              <a:defRPr lang="en-US" sz="1400" b="1"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l" defTabSz="1219170" rtl="0" eaLnBrk="1" latinLnBrk="0" hangingPunct="1">
              <a:lnSpc>
                <a:spcPts val="1800"/>
              </a:lnSpc>
              <a:spcBef>
                <a:spcPts val="600"/>
              </a:spcBef>
              <a:spcAft>
                <a:spcPts val="600"/>
              </a:spcAft>
              <a:buClrTx/>
              <a:buSzPct val="100000"/>
              <a:buFont typeface="Arial" panose="020B0604020202020204" pitchFamily="34" charset="0"/>
              <a:buNone/>
              <a:defRPr lang="en-US" sz="1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80000" indent="-180000" algn="l" defTabSz="1219170" rtl="0" eaLnBrk="1" latinLnBrk="0" hangingPunct="1">
              <a:lnSpc>
                <a:spcPts val="1800"/>
              </a:lnSpc>
              <a:spcBef>
                <a:spcPts val="600"/>
              </a:spcBef>
              <a:spcAft>
                <a:spcPts val="600"/>
              </a:spcAft>
              <a:buClrTx/>
              <a:buSzPct val="100000"/>
              <a:buFont typeface="Arial" panose="020B0604020202020204" pitchFamily="34" charset="0"/>
              <a:buChar char="•"/>
              <a:defRPr lang="en-US" sz="1400"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360000" indent="-180000" algn="l" defTabSz="1064657" rtl="0" eaLnBrk="1" latinLnBrk="0" hangingPunct="1">
              <a:lnSpc>
                <a:spcPts val="1800"/>
              </a:lnSpc>
              <a:spcBef>
                <a:spcPts val="600"/>
              </a:spcBef>
              <a:spcAft>
                <a:spcPts val="600"/>
              </a:spcAft>
              <a:buClrTx/>
              <a:buSzPct val="100000"/>
              <a:buFont typeface="Arial" panose="020B0604020202020204" pitchFamily="34" charset="0"/>
              <a:buChar char="•"/>
              <a:tabLst/>
              <a:defRPr lang="en-US" sz="1400"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475188"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475188"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ctr" defTabSz="1219170" rtl="0" eaLnBrk="1" fontAlgn="auto" latinLnBrk="0" hangingPunct="1">
              <a:lnSpc>
                <a:spcPts val="1800"/>
              </a:lnSpc>
              <a:spcBef>
                <a:spcPts val="2000"/>
              </a:spcBef>
              <a:spcAft>
                <a:spcPts val="2000"/>
              </a:spcAft>
              <a:buClrTx/>
              <a:buSzPct val="100000"/>
              <a:buFont typeface="Arial" panose="020B0604020202020204" pitchFamily="34" charset="0"/>
              <a:buNone/>
              <a:tabLst/>
              <a:defRPr/>
            </a:pPr>
            <a:r>
              <a:rPr kumimoji="0" lang="en-US" sz="1200" b="1" i="0" u="none" strike="noStrike" kern="1200" cap="none" spc="0" normalizeH="0" baseline="0">
                <a:ln>
                  <a:noFill/>
                </a:ln>
                <a:solidFill>
                  <a:srgbClr val="007CB0"/>
                </a:solidFill>
                <a:effectLst/>
                <a:uLnTx/>
                <a:uFillTx/>
                <a:latin typeface="+mn-lt"/>
                <a:ea typeface="Open Sans Light" panose="020B0306030504020204" pitchFamily="34" charset="0"/>
                <a:cs typeface="Open Sans Light" panose="020B0306030504020204" pitchFamily="34" charset="0"/>
              </a:rPr>
              <a:t>Collaborate for Measurable Impact</a:t>
            </a:r>
          </a:p>
        </p:txBody>
      </p:sp>
    </p:spTree>
    <p:extLst>
      <p:ext uri="{BB962C8B-B14F-4D97-AF65-F5344CB8AC3E}">
        <p14:creationId xmlns:p14="http://schemas.microsoft.com/office/powerpoint/2010/main" val="121490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 name="Graphic 183" descr="Scales of justice with solid fill">
            <a:extLst>
              <a:ext uri="{FF2B5EF4-FFF2-40B4-BE49-F238E27FC236}">
                <a16:creationId xmlns:a16="http://schemas.microsoft.com/office/drawing/2014/main" id="{D1ACFDF0-8D27-442D-99EF-D4F340AB7F8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4060" t="-539" r="12700" b="73521"/>
          <a:stretch/>
        </p:blipFill>
        <p:spPr>
          <a:xfrm rot="10450469">
            <a:off x="4017309" y="2218904"/>
            <a:ext cx="3946717" cy="217018"/>
          </a:xfrm>
          <a:prstGeom prst="rect">
            <a:avLst/>
          </a:prstGeom>
        </p:spPr>
      </p:pic>
      <p:pic>
        <p:nvPicPr>
          <p:cNvPr id="186" name="Graphic 185" descr="Scales of justice with solid fill">
            <a:extLst>
              <a:ext uri="{FF2B5EF4-FFF2-40B4-BE49-F238E27FC236}">
                <a16:creationId xmlns:a16="http://schemas.microsoft.com/office/drawing/2014/main" id="{09C8858D-EF62-4044-A2D9-9D0DF9F1EA08}"/>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7641" r="62076" b="32098"/>
          <a:stretch/>
        </p:blipFill>
        <p:spPr>
          <a:xfrm>
            <a:off x="5995085" y="1814365"/>
            <a:ext cx="3203044" cy="321687"/>
          </a:xfrm>
          <a:prstGeom prst="rect">
            <a:avLst/>
          </a:prstGeom>
        </p:spPr>
      </p:pic>
      <p:pic>
        <p:nvPicPr>
          <p:cNvPr id="188" name="Graphic 187" descr="Scales of justice with solid fill">
            <a:extLst>
              <a:ext uri="{FF2B5EF4-FFF2-40B4-BE49-F238E27FC236}">
                <a16:creationId xmlns:a16="http://schemas.microsoft.com/office/drawing/2014/main" id="{4AC7916A-388F-4455-A523-AADC92A24F8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68417"/>
          <a:stretch/>
        </p:blipFill>
        <p:spPr>
          <a:xfrm>
            <a:off x="4948019" y="2324366"/>
            <a:ext cx="2133587" cy="334767"/>
          </a:xfrm>
          <a:prstGeom prst="rect">
            <a:avLst/>
          </a:prstGeom>
        </p:spPr>
      </p:pic>
      <p:pic>
        <p:nvPicPr>
          <p:cNvPr id="191" name="Graphic 190" descr="Scales of justice with solid fill">
            <a:extLst>
              <a:ext uri="{FF2B5EF4-FFF2-40B4-BE49-F238E27FC236}">
                <a16:creationId xmlns:a16="http://schemas.microsoft.com/office/drawing/2014/main" id="{B86131C3-7C11-4655-A86A-A3195B0BE6B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57641" r="62076" b="32098"/>
          <a:stretch/>
        </p:blipFill>
        <p:spPr>
          <a:xfrm>
            <a:off x="2499791" y="2190649"/>
            <a:ext cx="3203044" cy="321687"/>
          </a:xfrm>
          <a:prstGeom prst="rect">
            <a:avLst/>
          </a:prstGeom>
        </p:spPr>
      </p:pic>
      <p:graphicFrame>
        <p:nvGraphicFramePr>
          <p:cNvPr id="7" name="Object 6" hidden="1"/>
          <p:cNvGraphicFramePr>
            <a:graphicFrameLocks noChangeAspect="1"/>
          </p:cNvGraphicFramePr>
          <p:nvPr>
            <p:custDataLst>
              <p:tags r:id="rId1"/>
            </p:custDataLst>
            <p:extLst>
              <p:ext uri="{D42A27DB-BD31-4B8C-83A1-F6EECF244321}">
                <p14:modId xmlns:p14="http://schemas.microsoft.com/office/powerpoint/2010/main" val="3436052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73" imgH="473" progId="TCLayout.ActiveDocument.1">
                  <p:embed/>
                </p:oleObj>
              </mc:Choice>
              <mc:Fallback>
                <p:oleObj name="think-cell Slide" r:id="rId6" imgW="473" imgH="473" progId="TCLayout.ActiveDocument.1">
                  <p:embed/>
                  <p:pic>
                    <p:nvPicPr>
                      <p:cNvPr id="7" name="Object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761D27B6-9B2E-4D1A-BF47-8AC6DD76C3EB}"/>
              </a:ext>
            </a:extLst>
          </p:cNvPr>
          <p:cNvSpPr>
            <a:spLocks noGrp="1"/>
          </p:cNvSpPr>
          <p:nvPr>
            <p:ph type="sldNum" sz="quarter" idx="4"/>
          </p:nvPr>
        </p:nvSpPr>
        <p:spPr/>
        <p:txBody>
          <a:bodyPr/>
          <a:lstStyle/>
          <a:p>
            <a:fld id="{CCD5CD14-97C8-419D-821F-4609A41C51D9}" type="slidenum">
              <a:rPr lang="en-US" smtClean="0"/>
              <a:pPr/>
              <a:t>6</a:t>
            </a:fld>
            <a:endParaRPr lang="en-US" dirty="0"/>
          </a:p>
        </p:txBody>
      </p:sp>
      <p:sp>
        <p:nvSpPr>
          <p:cNvPr id="162" name="Rectangle 161">
            <a:extLst>
              <a:ext uri="{FF2B5EF4-FFF2-40B4-BE49-F238E27FC236}">
                <a16:creationId xmlns:a16="http://schemas.microsoft.com/office/drawing/2014/main" id="{2B5BC481-F620-460B-A420-015ED9DF6603}"/>
              </a:ext>
            </a:extLst>
          </p:cNvPr>
          <p:cNvSpPr/>
          <p:nvPr/>
        </p:nvSpPr>
        <p:spPr>
          <a:xfrm>
            <a:off x="2309567" y="4385770"/>
            <a:ext cx="7588577" cy="1378825"/>
          </a:xfrm>
          <a:prstGeom prst="rect">
            <a:avLst/>
          </a:prstGeom>
          <a:solidFill>
            <a:srgbClr val="00ABAB"/>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Arrow: Down 166">
            <a:extLst>
              <a:ext uri="{FF2B5EF4-FFF2-40B4-BE49-F238E27FC236}">
                <a16:creationId xmlns:a16="http://schemas.microsoft.com/office/drawing/2014/main" id="{00625D41-39AA-4888-9AB9-22D05A43FEBA}"/>
              </a:ext>
            </a:extLst>
          </p:cNvPr>
          <p:cNvSpPr/>
          <p:nvPr/>
        </p:nvSpPr>
        <p:spPr>
          <a:xfrm>
            <a:off x="5418955" y="4643860"/>
            <a:ext cx="967678" cy="821189"/>
          </a:xfrm>
          <a:prstGeom prst="downArrow">
            <a:avLst/>
          </a:prstGeom>
          <a:solidFill>
            <a:schemeClr val="bg1"/>
          </a:solidFill>
          <a:ln>
            <a:solidFill>
              <a:srgbClr val="004F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TextBox 168">
            <a:extLst>
              <a:ext uri="{FF2B5EF4-FFF2-40B4-BE49-F238E27FC236}">
                <a16:creationId xmlns:a16="http://schemas.microsoft.com/office/drawing/2014/main" id="{CE6B02A8-D959-4DBD-BFAC-8A670C7F662E}"/>
              </a:ext>
            </a:extLst>
          </p:cNvPr>
          <p:cNvSpPr txBox="1"/>
          <p:nvPr/>
        </p:nvSpPr>
        <p:spPr>
          <a:xfrm>
            <a:off x="2987628" y="3000318"/>
            <a:ext cx="6006077" cy="584775"/>
          </a:xfrm>
          <a:prstGeom prst="rect">
            <a:avLst/>
          </a:prstGeom>
          <a:noFill/>
        </p:spPr>
        <p:txBody>
          <a:bodyPr wrap="square" rtlCol="0">
            <a:spAutoFit/>
          </a:bodyPr>
          <a:lstStyle/>
          <a:p>
            <a:pPr algn="ctr"/>
            <a:r>
              <a:rPr lang="en-US" sz="1600" b="1">
                <a:solidFill>
                  <a:srgbClr val="53565A"/>
                </a:solidFill>
              </a:rPr>
              <a:t>As capacity and competency grow further, </a:t>
            </a:r>
            <a:br>
              <a:rPr lang="en-US" sz="1600" b="1">
                <a:solidFill>
                  <a:srgbClr val="53565A"/>
                </a:solidFill>
              </a:rPr>
            </a:br>
            <a:r>
              <a:rPr lang="en-US" sz="1600" b="1">
                <a:solidFill>
                  <a:srgbClr val="53565A"/>
                </a:solidFill>
              </a:rPr>
              <a:t>this will balance</a:t>
            </a:r>
          </a:p>
        </p:txBody>
      </p:sp>
      <p:grpSp>
        <p:nvGrpSpPr>
          <p:cNvPr id="245" name="Group 244">
            <a:extLst>
              <a:ext uri="{FF2B5EF4-FFF2-40B4-BE49-F238E27FC236}">
                <a16:creationId xmlns:a16="http://schemas.microsoft.com/office/drawing/2014/main" id="{E48402A1-1AA4-46F0-A165-DE70869861C0}"/>
              </a:ext>
            </a:extLst>
          </p:cNvPr>
          <p:cNvGrpSpPr/>
          <p:nvPr/>
        </p:nvGrpSpPr>
        <p:grpSpPr>
          <a:xfrm>
            <a:off x="3295121" y="4651160"/>
            <a:ext cx="2054085" cy="817673"/>
            <a:chOff x="781357" y="5526391"/>
            <a:chExt cx="2054085" cy="817673"/>
          </a:xfrm>
        </p:grpSpPr>
        <p:sp>
          <p:nvSpPr>
            <p:cNvPr id="246" name="TextBox 245">
              <a:extLst>
                <a:ext uri="{FF2B5EF4-FFF2-40B4-BE49-F238E27FC236}">
                  <a16:creationId xmlns:a16="http://schemas.microsoft.com/office/drawing/2014/main" id="{7D8F5753-0F0A-4714-9159-75FE1E5103F3}"/>
                </a:ext>
              </a:extLst>
            </p:cNvPr>
            <p:cNvSpPr txBox="1"/>
            <p:nvPr/>
          </p:nvSpPr>
          <p:spPr>
            <a:xfrm>
              <a:off x="1084269" y="5526391"/>
              <a:ext cx="1737543" cy="338554"/>
            </a:xfrm>
            <a:prstGeom prst="rect">
              <a:avLst/>
            </a:prstGeom>
            <a:noFill/>
          </p:spPr>
          <p:txBody>
            <a:bodyPr wrap="square">
              <a:spAutoFit/>
            </a:bodyPr>
            <a:lstStyle/>
            <a:p>
              <a:r>
                <a:rPr lang="en-US" sz="1600" b="1" dirty="0">
                  <a:solidFill>
                    <a:schemeClr val="bg1"/>
                  </a:solidFill>
                </a:rPr>
                <a:t>Focused hiring</a:t>
              </a:r>
            </a:p>
          </p:txBody>
        </p:sp>
        <p:sp>
          <p:nvSpPr>
            <p:cNvPr id="247" name="Freeform 983">
              <a:extLst>
                <a:ext uri="{FF2B5EF4-FFF2-40B4-BE49-F238E27FC236}">
                  <a16:creationId xmlns:a16="http://schemas.microsoft.com/office/drawing/2014/main" id="{0AA86D78-E6B8-49D2-A8E3-D3D32F57F3A1}"/>
                </a:ext>
              </a:extLst>
            </p:cNvPr>
            <p:cNvSpPr>
              <a:spLocks noChangeAspect="1" noEditPoints="1"/>
            </p:cNvSpPr>
            <p:nvPr/>
          </p:nvSpPr>
          <p:spPr bwMode="auto">
            <a:xfrm>
              <a:off x="781357" y="5565830"/>
              <a:ext cx="275127" cy="274320"/>
            </a:xfrm>
            <a:custGeom>
              <a:avLst/>
              <a:gdLst>
                <a:gd name="T0" fmla="*/ 0 w 512"/>
                <a:gd name="T1" fmla="*/ 256 h 512"/>
                <a:gd name="T2" fmla="*/ 512 w 512"/>
                <a:gd name="T3" fmla="*/ 256 h 512"/>
                <a:gd name="T4" fmla="*/ 352 w 512"/>
                <a:gd name="T5" fmla="*/ 192 h 512"/>
                <a:gd name="T6" fmla="*/ 275 w 512"/>
                <a:gd name="T7" fmla="*/ 251 h 512"/>
                <a:gd name="T8" fmla="*/ 275 w 512"/>
                <a:gd name="T9" fmla="*/ 262 h 512"/>
                <a:gd name="T10" fmla="*/ 352 w 512"/>
                <a:gd name="T11" fmla="*/ 320 h 512"/>
                <a:gd name="T12" fmla="*/ 355 w 512"/>
                <a:gd name="T13" fmla="*/ 296 h 512"/>
                <a:gd name="T14" fmla="*/ 370 w 512"/>
                <a:gd name="T15" fmla="*/ 281 h 512"/>
                <a:gd name="T16" fmla="*/ 415 w 512"/>
                <a:gd name="T17" fmla="*/ 327 h 512"/>
                <a:gd name="T18" fmla="*/ 413 w 512"/>
                <a:gd name="T19" fmla="*/ 339 h 512"/>
                <a:gd name="T20" fmla="*/ 363 w 512"/>
                <a:gd name="T21" fmla="*/ 384 h 512"/>
                <a:gd name="T22" fmla="*/ 355 w 512"/>
                <a:gd name="T23" fmla="*/ 366 h 512"/>
                <a:gd name="T24" fmla="*/ 352 w 512"/>
                <a:gd name="T25" fmla="*/ 342 h 512"/>
                <a:gd name="T26" fmla="*/ 259 w 512"/>
                <a:gd name="T27" fmla="*/ 276 h 512"/>
                <a:gd name="T28" fmla="*/ 253 w 512"/>
                <a:gd name="T29" fmla="*/ 276 h 512"/>
                <a:gd name="T30" fmla="*/ 160 w 512"/>
                <a:gd name="T31" fmla="*/ 342 h 512"/>
                <a:gd name="T32" fmla="*/ 96 w 512"/>
                <a:gd name="T33" fmla="*/ 331 h 512"/>
                <a:gd name="T34" fmla="*/ 160 w 512"/>
                <a:gd name="T35" fmla="*/ 320 h 512"/>
                <a:gd name="T36" fmla="*/ 237 w 512"/>
                <a:gd name="T37" fmla="*/ 261 h 512"/>
                <a:gd name="T38" fmla="*/ 237 w 512"/>
                <a:gd name="T39" fmla="*/ 251 h 512"/>
                <a:gd name="T40" fmla="*/ 160 w 512"/>
                <a:gd name="T41" fmla="*/ 192 h 512"/>
                <a:gd name="T42" fmla="*/ 96 w 512"/>
                <a:gd name="T43" fmla="*/ 182 h 512"/>
                <a:gd name="T44" fmla="*/ 160 w 512"/>
                <a:gd name="T45" fmla="*/ 171 h 512"/>
                <a:gd name="T46" fmla="*/ 253 w 512"/>
                <a:gd name="T47" fmla="*/ 237 h 512"/>
                <a:gd name="T48" fmla="*/ 259 w 512"/>
                <a:gd name="T49" fmla="*/ 237 h 512"/>
                <a:gd name="T50" fmla="*/ 352 w 512"/>
                <a:gd name="T51" fmla="*/ 171 h 512"/>
                <a:gd name="T52" fmla="*/ 355 w 512"/>
                <a:gd name="T53" fmla="*/ 147 h 512"/>
                <a:gd name="T54" fmla="*/ 370 w 512"/>
                <a:gd name="T55" fmla="*/ 131 h 512"/>
                <a:gd name="T56" fmla="*/ 415 w 512"/>
                <a:gd name="T57" fmla="*/ 178 h 512"/>
                <a:gd name="T58" fmla="*/ 413 w 512"/>
                <a:gd name="T59" fmla="*/ 189 h 512"/>
                <a:gd name="T60" fmla="*/ 363 w 512"/>
                <a:gd name="T61" fmla="*/ 235 h 512"/>
                <a:gd name="T62" fmla="*/ 355 w 512"/>
                <a:gd name="T63" fmla="*/ 217 h 512"/>
                <a:gd name="T64" fmla="*/ 352 w 512"/>
                <a:gd name="T65" fmla="*/ 19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moveTo>
                    <a:pt x="352" y="192"/>
                  </a:moveTo>
                  <a:cubicBezTo>
                    <a:pt x="321" y="192"/>
                    <a:pt x="303" y="216"/>
                    <a:pt x="287" y="237"/>
                  </a:cubicBezTo>
                  <a:cubicBezTo>
                    <a:pt x="282" y="242"/>
                    <a:pt x="278" y="247"/>
                    <a:pt x="275" y="251"/>
                  </a:cubicBezTo>
                  <a:cubicBezTo>
                    <a:pt x="270" y="256"/>
                    <a:pt x="270" y="256"/>
                    <a:pt x="270" y="256"/>
                  </a:cubicBezTo>
                  <a:cubicBezTo>
                    <a:pt x="275" y="262"/>
                    <a:pt x="275" y="262"/>
                    <a:pt x="275" y="262"/>
                  </a:cubicBezTo>
                  <a:cubicBezTo>
                    <a:pt x="278" y="266"/>
                    <a:pt x="282" y="271"/>
                    <a:pt x="287" y="276"/>
                  </a:cubicBezTo>
                  <a:cubicBezTo>
                    <a:pt x="303" y="297"/>
                    <a:pt x="321" y="320"/>
                    <a:pt x="352" y="320"/>
                  </a:cubicBezTo>
                  <a:cubicBezTo>
                    <a:pt x="380" y="320"/>
                    <a:pt x="380" y="320"/>
                    <a:pt x="380" y="320"/>
                  </a:cubicBezTo>
                  <a:cubicBezTo>
                    <a:pt x="355" y="296"/>
                    <a:pt x="355" y="296"/>
                    <a:pt x="355" y="296"/>
                  </a:cubicBezTo>
                  <a:cubicBezTo>
                    <a:pt x="351" y="292"/>
                    <a:pt x="351" y="285"/>
                    <a:pt x="355" y="281"/>
                  </a:cubicBezTo>
                  <a:cubicBezTo>
                    <a:pt x="359" y="277"/>
                    <a:pt x="366" y="277"/>
                    <a:pt x="370" y="281"/>
                  </a:cubicBezTo>
                  <a:cubicBezTo>
                    <a:pt x="413" y="323"/>
                    <a:pt x="413" y="323"/>
                    <a:pt x="413" y="323"/>
                  </a:cubicBezTo>
                  <a:cubicBezTo>
                    <a:pt x="414" y="324"/>
                    <a:pt x="415" y="326"/>
                    <a:pt x="415" y="327"/>
                  </a:cubicBezTo>
                  <a:cubicBezTo>
                    <a:pt x="416" y="330"/>
                    <a:pt x="416" y="332"/>
                    <a:pt x="415" y="335"/>
                  </a:cubicBezTo>
                  <a:cubicBezTo>
                    <a:pt x="415" y="336"/>
                    <a:pt x="414" y="338"/>
                    <a:pt x="413" y="339"/>
                  </a:cubicBezTo>
                  <a:cubicBezTo>
                    <a:pt x="370" y="381"/>
                    <a:pt x="370" y="381"/>
                    <a:pt x="370" y="381"/>
                  </a:cubicBezTo>
                  <a:cubicBezTo>
                    <a:pt x="368" y="383"/>
                    <a:pt x="365" y="384"/>
                    <a:pt x="363" y="384"/>
                  </a:cubicBezTo>
                  <a:cubicBezTo>
                    <a:pt x="360" y="384"/>
                    <a:pt x="357" y="383"/>
                    <a:pt x="355" y="381"/>
                  </a:cubicBezTo>
                  <a:cubicBezTo>
                    <a:pt x="351" y="377"/>
                    <a:pt x="351" y="370"/>
                    <a:pt x="355" y="366"/>
                  </a:cubicBezTo>
                  <a:cubicBezTo>
                    <a:pt x="380" y="342"/>
                    <a:pt x="380" y="342"/>
                    <a:pt x="380" y="342"/>
                  </a:cubicBezTo>
                  <a:cubicBezTo>
                    <a:pt x="352" y="342"/>
                    <a:pt x="352" y="342"/>
                    <a:pt x="352" y="342"/>
                  </a:cubicBezTo>
                  <a:cubicBezTo>
                    <a:pt x="311" y="342"/>
                    <a:pt x="287" y="311"/>
                    <a:pt x="270" y="289"/>
                  </a:cubicBezTo>
                  <a:cubicBezTo>
                    <a:pt x="266" y="284"/>
                    <a:pt x="262" y="280"/>
                    <a:pt x="259" y="276"/>
                  </a:cubicBezTo>
                  <a:cubicBezTo>
                    <a:pt x="256" y="273"/>
                    <a:pt x="256" y="273"/>
                    <a:pt x="256" y="273"/>
                  </a:cubicBezTo>
                  <a:cubicBezTo>
                    <a:pt x="253" y="276"/>
                    <a:pt x="253" y="276"/>
                    <a:pt x="253" y="276"/>
                  </a:cubicBezTo>
                  <a:cubicBezTo>
                    <a:pt x="250" y="280"/>
                    <a:pt x="246" y="284"/>
                    <a:pt x="242" y="289"/>
                  </a:cubicBezTo>
                  <a:cubicBezTo>
                    <a:pt x="225" y="311"/>
                    <a:pt x="201" y="342"/>
                    <a:pt x="160" y="342"/>
                  </a:cubicBezTo>
                  <a:cubicBezTo>
                    <a:pt x="107" y="342"/>
                    <a:pt x="107" y="342"/>
                    <a:pt x="107" y="342"/>
                  </a:cubicBezTo>
                  <a:cubicBezTo>
                    <a:pt x="101" y="342"/>
                    <a:pt x="96" y="337"/>
                    <a:pt x="96" y="331"/>
                  </a:cubicBezTo>
                  <a:cubicBezTo>
                    <a:pt x="96" y="325"/>
                    <a:pt x="101" y="320"/>
                    <a:pt x="107" y="320"/>
                  </a:cubicBezTo>
                  <a:cubicBezTo>
                    <a:pt x="160" y="320"/>
                    <a:pt x="160" y="320"/>
                    <a:pt x="160" y="320"/>
                  </a:cubicBezTo>
                  <a:cubicBezTo>
                    <a:pt x="191" y="320"/>
                    <a:pt x="209" y="297"/>
                    <a:pt x="225" y="276"/>
                  </a:cubicBezTo>
                  <a:cubicBezTo>
                    <a:pt x="230" y="271"/>
                    <a:pt x="234" y="266"/>
                    <a:pt x="237" y="261"/>
                  </a:cubicBezTo>
                  <a:cubicBezTo>
                    <a:pt x="242" y="256"/>
                    <a:pt x="242" y="256"/>
                    <a:pt x="242" y="256"/>
                  </a:cubicBezTo>
                  <a:cubicBezTo>
                    <a:pt x="237" y="251"/>
                    <a:pt x="237" y="251"/>
                    <a:pt x="237" y="251"/>
                  </a:cubicBezTo>
                  <a:cubicBezTo>
                    <a:pt x="234" y="247"/>
                    <a:pt x="230" y="242"/>
                    <a:pt x="225" y="237"/>
                  </a:cubicBezTo>
                  <a:cubicBezTo>
                    <a:pt x="209" y="216"/>
                    <a:pt x="191" y="192"/>
                    <a:pt x="160" y="192"/>
                  </a:cubicBezTo>
                  <a:cubicBezTo>
                    <a:pt x="107" y="192"/>
                    <a:pt x="107" y="192"/>
                    <a:pt x="107" y="192"/>
                  </a:cubicBezTo>
                  <a:cubicBezTo>
                    <a:pt x="101" y="192"/>
                    <a:pt x="96" y="188"/>
                    <a:pt x="96" y="182"/>
                  </a:cubicBezTo>
                  <a:cubicBezTo>
                    <a:pt x="96" y="176"/>
                    <a:pt x="101" y="171"/>
                    <a:pt x="107" y="171"/>
                  </a:cubicBezTo>
                  <a:cubicBezTo>
                    <a:pt x="160" y="171"/>
                    <a:pt x="160" y="171"/>
                    <a:pt x="160" y="171"/>
                  </a:cubicBezTo>
                  <a:cubicBezTo>
                    <a:pt x="201" y="171"/>
                    <a:pt x="225" y="201"/>
                    <a:pt x="242" y="223"/>
                  </a:cubicBezTo>
                  <a:cubicBezTo>
                    <a:pt x="246" y="228"/>
                    <a:pt x="250" y="233"/>
                    <a:pt x="253" y="237"/>
                  </a:cubicBezTo>
                  <a:cubicBezTo>
                    <a:pt x="256" y="240"/>
                    <a:pt x="256" y="240"/>
                    <a:pt x="256" y="240"/>
                  </a:cubicBezTo>
                  <a:cubicBezTo>
                    <a:pt x="259" y="237"/>
                    <a:pt x="259" y="237"/>
                    <a:pt x="259" y="237"/>
                  </a:cubicBezTo>
                  <a:cubicBezTo>
                    <a:pt x="262" y="233"/>
                    <a:pt x="266" y="228"/>
                    <a:pt x="270" y="223"/>
                  </a:cubicBezTo>
                  <a:cubicBezTo>
                    <a:pt x="287" y="201"/>
                    <a:pt x="311" y="171"/>
                    <a:pt x="352" y="171"/>
                  </a:cubicBezTo>
                  <a:cubicBezTo>
                    <a:pt x="380" y="171"/>
                    <a:pt x="380" y="171"/>
                    <a:pt x="380" y="171"/>
                  </a:cubicBezTo>
                  <a:cubicBezTo>
                    <a:pt x="355" y="147"/>
                    <a:pt x="355" y="147"/>
                    <a:pt x="355" y="147"/>
                  </a:cubicBezTo>
                  <a:cubicBezTo>
                    <a:pt x="351" y="142"/>
                    <a:pt x="351" y="136"/>
                    <a:pt x="355" y="131"/>
                  </a:cubicBezTo>
                  <a:cubicBezTo>
                    <a:pt x="359" y="127"/>
                    <a:pt x="366" y="127"/>
                    <a:pt x="370" y="131"/>
                  </a:cubicBezTo>
                  <a:cubicBezTo>
                    <a:pt x="413" y="174"/>
                    <a:pt x="413" y="174"/>
                    <a:pt x="413" y="174"/>
                  </a:cubicBezTo>
                  <a:cubicBezTo>
                    <a:pt x="414" y="175"/>
                    <a:pt x="415" y="176"/>
                    <a:pt x="415" y="178"/>
                  </a:cubicBezTo>
                  <a:cubicBezTo>
                    <a:pt x="416" y="180"/>
                    <a:pt x="416" y="183"/>
                    <a:pt x="415" y="186"/>
                  </a:cubicBezTo>
                  <a:cubicBezTo>
                    <a:pt x="415" y="187"/>
                    <a:pt x="414" y="188"/>
                    <a:pt x="413" y="189"/>
                  </a:cubicBezTo>
                  <a:cubicBezTo>
                    <a:pt x="370" y="232"/>
                    <a:pt x="370" y="232"/>
                    <a:pt x="370" y="232"/>
                  </a:cubicBezTo>
                  <a:cubicBezTo>
                    <a:pt x="368" y="234"/>
                    <a:pt x="365" y="235"/>
                    <a:pt x="363" y="235"/>
                  </a:cubicBezTo>
                  <a:cubicBezTo>
                    <a:pt x="360" y="235"/>
                    <a:pt x="357" y="234"/>
                    <a:pt x="355" y="232"/>
                  </a:cubicBezTo>
                  <a:cubicBezTo>
                    <a:pt x="351" y="228"/>
                    <a:pt x="351" y="221"/>
                    <a:pt x="355" y="217"/>
                  </a:cubicBezTo>
                  <a:cubicBezTo>
                    <a:pt x="380" y="192"/>
                    <a:pt x="380" y="192"/>
                    <a:pt x="380" y="192"/>
                  </a:cubicBezTo>
                  <a:lnTo>
                    <a:pt x="352" y="1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8" name="TextBox 247">
              <a:extLst>
                <a:ext uri="{FF2B5EF4-FFF2-40B4-BE49-F238E27FC236}">
                  <a16:creationId xmlns:a16="http://schemas.microsoft.com/office/drawing/2014/main" id="{7BB5BF00-A2B8-4FA3-B560-A78B18B71BE7}"/>
                </a:ext>
              </a:extLst>
            </p:cNvPr>
            <p:cNvSpPr txBox="1"/>
            <p:nvPr/>
          </p:nvSpPr>
          <p:spPr>
            <a:xfrm>
              <a:off x="1097899" y="6005510"/>
              <a:ext cx="1737543" cy="338554"/>
            </a:xfrm>
            <a:prstGeom prst="rect">
              <a:avLst/>
            </a:prstGeom>
            <a:noFill/>
          </p:spPr>
          <p:txBody>
            <a:bodyPr wrap="square">
              <a:spAutoFit/>
            </a:bodyPr>
            <a:lstStyle/>
            <a:p>
              <a:r>
                <a:rPr lang="en-US" sz="1600" b="1" dirty="0">
                  <a:solidFill>
                    <a:schemeClr val="bg1"/>
                  </a:solidFill>
                </a:rPr>
                <a:t>Architects pool</a:t>
              </a:r>
            </a:p>
          </p:txBody>
        </p:sp>
        <p:sp>
          <p:nvSpPr>
            <p:cNvPr id="249" name="Freeform 580">
              <a:extLst>
                <a:ext uri="{FF2B5EF4-FFF2-40B4-BE49-F238E27FC236}">
                  <a16:creationId xmlns:a16="http://schemas.microsoft.com/office/drawing/2014/main" id="{ED3C6584-B2E6-4F49-82EC-8490A16BE749}"/>
                </a:ext>
              </a:extLst>
            </p:cNvPr>
            <p:cNvSpPr>
              <a:spLocks noChangeAspect="1" noEditPoints="1"/>
            </p:cNvSpPr>
            <p:nvPr/>
          </p:nvSpPr>
          <p:spPr bwMode="auto">
            <a:xfrm>
              <a:off x="781357" y="6027239"/>
              <a:ext cx="275126" cy="274320"/>
            </a:xfrm>
            <a:custGeom>
              <a:avLst/>
              <a:gdLst>
                <a:gd name="T0" fmla="*/ 288 w 512"/>
                <a:gd name="T1" fmla="*/ 266 h 512"/>
                <a:gd name="T2" fmla="*/ 373 w 512"/>
                <a:gd name="T3" fmla="*/ 266 h 512"/>
                <a:gd name="T4" fmla="*/ 373 w 512"/>
                <a:gd name="T5" fmla="*/ 352 h 512"/>
                <a:gd name="T6" fmla="*/ 138 w 512"/>
                <a:gd name="T7" fmla="*/ 352 h 512"/>
                <a:gd name="T8" fmla="*/ 138 w 512"/>
                <a:gd name="T9" fmla="*/ 266 h 512"/>
                <a:gd name="T10" fmla="*/ 224 w 512"/>
                <a:gd name="T11" fmla="*/ 266 h 512"/>
                <a:gd name="T12" fmla="*/ 224 w 512"/>
                <a:gd name="T13" fmla="*/ 277 h 512"/>
                <a:gd name="T14" fmla="*/ 234 w 512"/>
                <a:gd name="T15" fmla="*/ 288 h 512"/>
                <a:gd name="T16" fmla="*/ 277 w 512"/>
                <a:gd name="T17" fmla="*/ 288 h 512"/>
                <a:gd name="T18" fmla="*/ 288 w 512"/>
                <a:gd name="T19" fmla="*/ 277 h 512"/>
                <a:gd name="T20" fmla="*/ 288 w 512"/>
                <a:gd name="T21" fmla="*/ 266 h 512"/>
                <a:gd name="T22" fmla="*/ 245 w 512"/>
                <a:gd name="T23" fmla="*/ 245 h 512"/>
                <a:gd name="T24" fmla="*/ 245 w 512"/>
                <a:gd name="T25" fmla="*/ 266 h 512"/>
                <a:gd name="T26" fmla="*/ 266 w 512"/>
                <a:gd name="T27" fmla="*/ 266 h 512"/>
                <a:gd name="T28" fmla="*/ 266 w 512"/>
                <a:gd name="T29" fmla="*/ 245 h 512"/>
                <a:gd name="T30" fmla="*/ 245 w 512"/>
                <a:gd name="T31" fmla="*/ 245 h 512"/>
                <a:gd name="T32" fmla="*/ 288 w 512"/>
                <a:gd name="T33" fmla="*/ 160 h 512"/>
                <a:gd name="T34" fmla="*/ 224 w 512"/>
                <a:gd name="T35" fmla="*/ 160 h 512"/>
                <a:gd name="T36" fmla="*/ 202 w 512"/>
                <a:gd name="T37" fmla="*/ 181 h 512"/>
                <a:gd name="T38" fmla="*/ 309 w 512"/>
                <a:gd name="T39" fmla="*/ 181 h 512"/>
                <a:gd name="T40" fmla="*/ 288 w 512"/>
                <a:gd name="T41" fmla="*/ 160 h 512"/>
                <a:gd name="T42" fmla="*/ 512 w 512"/>
                <a:gd name="T43" fmla="*/ 256 h 512"/>
                <a:gd name="T44" fmla="*/ 256 w 512"/>
                <a:gd name="T45" fmla="*/ 512 h 512"/>
                <a:gd name="T46" fmla="*/ 0 w 512"/>
                <a:gd name="T47" fmla="*/ 256 h 512"/>
                <a:gd name="T48" fmla="*/ 256 w 512"/>
                <a:gd name="T49" fmla="*/ 0 h 512"/>
                <a:gd name="T50" fmla="*/ 512 w 512"/>
                <a:gd name="T51" fmla="*/ 256 h 512"/>
                <a:gd name="T52" fmla="*/ 416 w 512"/>
                <a:gd name="T53" fmla="*/ 192 h 512"/>
                <a:gd name="T54" fmla="*/ 405 w 512"/>
                <a:gd name="T55" fmla="*/ 181 h 512"/>
                <a:gd name="T56" fmla="*/ 330 w 512"/>
                <a:gd name="T57" fmla="*/ 181 h 512"/>
                <a:gd name="T58" fmla="*/ 288 w 512"/>
                <a:gd name="T59" fmla="*/ 138 h 512"/>
                <a:gd name="T60" fmla="*/ 224 w 512"/>
                <a:gd name="T61" fmla="*/ 138 h 512"/>
                <a:gd name="T62" fmla="*/ 181 w 512"/>
                <a:gd name="T63" fmla="*/ 181 h 512"/>
                <a:gd name="T64" fmla="*/ 106 w 512"/>
                <a:gd name="T65" fmla="*/ 181 h 512"/>
                <a:gd name="T66" fmla="*/ 96 w 512"/>
                <a:gd name="T67" fmla="*/ 192 h 512"/>
                <a:gd name="T68" fmla="*/ 96 w 512"/>
                <a:gd name="T69" fmla="*/ 256 h 512"/>
                <a:gd name="T70" fmla="*/ 106 w 512"/>
                <a:gd name="T71" fmla="*/ 266 h 512"/>
                <a:gd name="T72" fmla="*/ 117 w 512"/>
                <a:gd name="T73" fmla="*/ 266 h 512"/>
                <a:gd name="T74" fmla="*/ 117 w 512"/>
                <a:gd name="T75" fmla="*/ 362 h 512"/>
                <a:gd name="T76" fmla="*/ 128 w 512"/>
                <a:gd name="T77" fmla="*/ 373 h 512"/>
                <a:gd name="T78" fmla="*/ 384 w 512"/>
                <a:gd name="T79" fmla="*/ 373 h 512"/>
                <a:gd name="T80" fmla="*/ 394 w 512"/>
                <a:gd name="T81" fmla="*/ 362 h 512"/>
                <a:gd name="T82" fmla="*/ 394 w 512"/>
                <a:gd name="T83" fmla="*/ 266 h 512"/>
                <a:gd name="T84" fmla="*/ 405 w 512"/>
                <a:gd name="T85" fmla="*/ 266 h 512"/>
                <a:gd name="T86" fmla="*/ 416 w 512"/>
                <a:gd name="T87" fmla="*/ 256 h 512"/>
                <a:gd name="T88" fmla="*/ 416 w 512"/>
                <a:gd name="T89" fmla="*/ 192 h 512"/>
                <a:gd name="T90" fmla="*/ 117 w 512"/>
                <a:gd name="T91" fmla="*/ 245 h 512"/>
                <a:gd name="T92" fmla="*/ 224 w 512"/>
                <a:gd name="T93" fmla="*/ 245 h 512"/>
                <a:gd name="T94" fmla="*/ 224 w 512"/>
                <a:gd name="T95" fmla="*/ 234 h 512"/>
                <a:gd name="T96" fmla="*/ 234 w 512"/>
                <a:gd name="T97" fmla="*/ 224 h 512"/>
                <a:gd name="T98" fmla="*/ 277 w 512"/>
                <a:gd name="T99" fmla="*/ 224 h 512"/>
                <a:gd name="T100" fmla="*/ 288 w 512"/>
                <a:gd name="T101" fmla="*/ 234 h 512"/>
                <a:gd name="T102" fmla="*/ 288 w 512"/>
                <a:gd name="T103" fmla="*/ 245 h 512"/>
                <a:gd name="T104" fmla="*/ 394 w 512"/>
                <a:gd name="T105" fmla="*/ 245 h 512"/>
                <a:gd name="T106" fmla="*/ 394 w 512"/>
                <a:gd name="T107" fmla="*/ 202 h 512"/>
                <a:gd name="T108" fmla="*/ 117 w 512"/>
                <a:gd name="T109" fmla="*/ 202 h 512"/>
                <a:gd name="T110" fmla="*/ 117 w 512"/>
                <a:gd name="T111"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12" h="512">
                  <a:moveTo>
                    <a:pt x="288" y="266"/>
                  </a:moveTo>
                  <a:cubicBezTo>
                    <a:pt x="373" y="266"/>
                    <a:pt x="373" y="266"/>
                    <a:pt x="373" y="266"/>
                  </a:cubicBezTo>
                  <a:cubicBezTo>
                    <a:pt x="373" y="352"/>
                    <a:pt x="373" y="352"/>
                    <a:pt x="373" y="352"/>
                  </a:cubicBezTo>
                  <a:cubicBezTo>
                    <a:pt x="138" y="352"/>
                    <a:pt x="138" y="352"/>
                    <a:pt x="138" y="352"/>
                  </a:cubicBezTo>
                  <a:cubicBezTo>
                    <a:pt x="138" y="266"/>
                    <a:pt x="138" y="266"/>
                    <a:pt x="138" y="266"/>
                  </a:cubicBezTo>
                  <a:cubicBezTo>
                    <a:pt x="224" y="266"/>
                    <a:pt x="224" y="266"/>
                    <a:pt x="224" y="266"/>
                  </a:cubicBezTo>
                  <a:cubicBezTo>
                    <a:pt x="224" y="277"/>
                    <a:pt x="224" y="277"/>
                    <a:pt x="224" y="277"/>
                  </a:cubicBezTo>
                  <a:cubicBezTo>
                    <a:pt x="224" y="283"/>
                    <a:pt x="228" y="288"/>
                    <a:pt x="234" y="288"/>
                  </a:cubicBezTo>
                  <a:cubicBezTo>
                    <a:pt x="277" y="288"/>
                    <a:pt x="277" y="288"/>
                    <a:pt x="277" y="288"/>
                  </a:cubicBezTo>
                  <a:cubicBezTo>
                    <a:pt x="283" y="288"/>
                    <a:pt x="288" y="283"/>
                    <a:pt x="288" y="277"/>
                  </a:cubicBezTo>
                  <a:lnTo>
                    <a:pt x="288" y="266"/>
                  </a:lnTo>
                  <a:close/>
                  <a:moveTo>
                    <a:pt x="245" y="245"/>
                  </a:moveTo>
                  <a:cubicBezTo>
                    <a:pt x="245" y="266"/>
                    <a:pt x="245" y="266"/>
                    <a:pt x="245" y="266"/>
                  </a:cubicBezTo>
                  <a:cubicBezTo>
                    <a:pt x="266" y="266"/>
                    <a:pt x="266" y="266"/>
                    <a:pt x="266" y="266"/>
                  </a:cubicBezTo>
                  <a:cubicBezTo>
                    <a:pt x="266" y="245"/>
                    <a:pt x="266" y="245"/>
                    <a:pt x="266" y="245"/>
                  </a:cubicBezTo>
                  <a:lnTo>
                    <a:pt x="245" y="245"/>
                  </a:lnTo>
                  <a:close/>
                  <a:moveTo>
                    <a:pt x="288" y="160"/>
                  </a:moveTo>
                  <a:cubicBezTo>
                    <a:pt x="224" y="160"/>
                    <a:pt x="224" y="160"/>
                    <a:pt x="224" y="160"/>
                  </a:cubicBezTo>
                  <a:cubicBezTo>
                    <a:pt x="212" y="160"/>
                    <a:pt x="202" y="169"/>
                    <a:pt x="202" y="181"/>
                  </a:cubicBezTo>
                  <a:cubicBezTo>
                    <a:pt x="309" y="181"/>
                    <a:pt x="309" y="181"/>
                    <a:pt x="309" y="181"/>
                  </a:cubicBezTo>
                  <a:cubicBezTo>
                    <a:pt x="309" y="169"/>
                    <a:pt x="299" y="160"/>
                    <a:pt x="288" y="16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92"/>
                  </a:moveTo>
                  <a:cubicBezTo>
                    <a:pt x="416" y="186"/>
                    <a:pt x="411" y="181"/>
                    <a:pt x="405" y="181"/>
                  </a:cubicBezTo>
                  <a:cubicBezTo>
                    <a:pt x="330" y="181"/>
                    <a:pt x="330" y="181"/>
                    <a:pt x="330" y="181"/>
                  </a:cubicBezTo>
                  <a:cubicBezTo>
                    <a:pt x="330" y="157"/>
                    <a:pt x="311" y="138"/>
                    <a:pt x="288" y="138"/>
                  </a:cubicBezTo>
                  <a:cubicBezTo>
                    <a:pt x="224" y="138"/>
                    <a:pt x="224" y="138"/>
                    <a:pt x="224" y="138"/>
                  </a:cubicBezTo>
                  <a:cubicBezTo>
                    <a:pt x="200" y="138"/>
                    <a:pt x="181" y="157"/>
                    <a:pt x="181" y="181"/>
                  </a:cubicBezTo>
                  <a:cubicBezTo>
                    <a:pt x="106" y="181"/>
                    <a:pt x="106" y="181"/>
                    <a:pt x="106" y="181"/>
                  </a:cubicBezTo>
                  <a:cubicBezTo>
                    <a:pt x="100" y="181"/>
                    <a:pt x="96" y="186"/>
                    <a:pt x="96" y="192"/>
                  </a:cubicBezTo>
                  <a:cubicBezTo>
                    <a:pt x="96" y="256"/>
                    <a:pt x="96" y="256"/>
                    <a:pt x="96" y="256"/>
                  </a:cubicBezTo>
                  <a:cubicBezTo>
                    <a:pt x="96" y="262"/>
                    <a:pt x="100" y="266"/>
                    <a:pt x="106" y="266"/>
                  </a:cubicBezTo>
                  <a:cubicBezTo>
                    <a:pt x="117" y="266"/>
                    <a:pt x="117" y="266"/>
                    <a:pt x="117" y="266"/>
                  </a:cubicBezTo>
                  <a:cubicBezTo>
                    <a:pt x="117" y="362"/>
                    <a:pt x="117" y="362"/>
                    <a:pt x="117" y="362"/>
                  </a:cubicBezTo>
                  <a:cubicBezTo>
                    <a:pt x="117" y="368"/>
                    <a:pt x="122" y="373"/>
                    <a:pt x="128" y="373"/>
                  </a:cubicBezTo>
                  <a:cubicBezTo>
                    <a:pt x="384" y="373"/>
                    <a:pt x="384" y="373"/>
                    <a:pt x="384" y="373"/>
                  </a:cubicBezTo>
                  <a:cubicBezTo>
                    <a:pt x="390" y="373"/>
                    <a:pt x="394" y="368"/>
                    <a:pt x="394" y="362"/>
                  </a:cubicBezTo>
                  <a:cubicBezTo>
                    <a:pt x="394" y="266"/>
                    <a:pt x="394" y="266"/>
                    <a:pt x="394" y="266"/>
                  </a:cubicBezTo>
                  <a:cubicBezTo>
                    <a:pt x="405" y="266"/>
                    <a:pt x="405" y="266"/>
                    <a:pt x="405" y="266"/>
                  </a:cubicBezTo>
                  <a:cubicBezTo>
                    <a:pt x="411" y="266"/>
                    <a:pt x="416" y="262"/>
                    <a:pt x="416" y="256"/>
                  </a:cubicBezTo>
                  <a:lnTo>
                    <a:pt x="416" y="192"/>
                  </a:lnTo>
                  <a:close/>
                  <a:moveTo>
                    <a:pt x="117" y="245"/>
                  </a:moveTo>
                  <a:cubicBezTo>
                    <a:pt x="224" y="245"/>
                    <a:pt x="224" y="245"/>
                    <a:pt x="224" y="245"/>
                  </a:cubicBezTo>
                  <a:cubicBezTo>
                    <a:pt x="224" y="234"/>
                    <a:pt x="224" y="234"/>
                    <a:pt x="224" y="234"/>
                  </a:cubicBezTo>
                  <a:cubicBezTo>
                    <a:pt x="224" y="228"/>
                    <a:pt x="228" y="224"/>
                    <a:pt x="234" y="224"/>
                  </a:cubicBezTo>
                  <a:cubicBezTo>
                    <a:pt x="277" y="224"/>
                    <a:pt x="277" y="224"/>
                    <a:pt x="277" y="224"/>
                  </a:cubicBezTo>
                  <a:cubicBezTo>
                    <a:pt x="283" y="224"/>
                    <a:pt x="288" y="228"/>
                    <a:pt x="288" y="234"/>
                  </a:cubicBezTo>
                  <a:cubicBezTo>
                    <a:pt x="288" y="245"/>
                    <a:pt x="288" y="245"/>
                    <a:pt x="288" y="245"/>
                  </a:cubicBezTo>
                  <a:cubicBezTo>
                    <a:pt x="394" y="245"/>
                    <a:pt x="394" y="245"/>
                    <a:pt x="394" y="245"/>
                  </a:cubicBezTo>
                  <a:cubicBezTo>
                    <a:pt x="394" y="202"/>
                    <a:pt x="394" y="202"/>
                    <a:pt x="394" y="202"/>
                  </a:cubicBezTo>
                  <a:cubicBezTo>
                    <a:pt x="117" y="202"/>
                    <a:pt x="117" y="202"/>
                    <a:pt x="117" y="202"/>
                  </a:cubicBezTo>
                  <a:lnTo>
                    <a:pt x="117" y="2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50" name="Group 249">
            <a:extLst>
              <a:ext uri="{FF2B5EF4-FFF2-40B4-BE49-F238E27FC236}">
                <a16:creationId xmlns:a16="http://schemas.microsoft.com/office/drawing/2014/main" id="{9DBED18A-8956-4AC3-A228-FB4FFBE17E1D}"/>
              </a:ext>
            </a:extLst>
          </p:cNvPr>
          <p:cNvGrpSpPr/>
          <p:nvPr/>
        </p:nvGrpSpPr>
        <p:grpSpPr>
          <a:xfrm>
            <a:off x="7028278" y="4669689"/>
            <a:ext cx="2450485" cy="795424"/>
            <a:chOff x="4007570" y="5544920"/>
            <a:chExt cx="2450485" cy="795424"/>
          </a:xfrm>
        </p:grpSpPr>
        <p:sp>
          <p:nvSpPr>
            <p:cNvPr id="251" name="TextBox 250">
              <a:extLst>
                <a:ext uri="{FF2B5EF4-FFF2-40B4-BE49-F238E27FC236}">
                  <a16:creationId xmlns:a16="http://schemas.microsoft.com/office/drawing/2014/main" id="{90A114D2-3161-4404-B954-926ED37113D4}"/>
                </a:ext>
              </a:extLst>
            </p:cNvPr>
            <p:cNvSpPr txBox="1"/>
            <p:nvPr/>
          </p:nvSpPr>
          <p:spPr>
            <a:xfrm>
              <a:off x="4296735" y="5544920"/>
              <a:ext cx="2161320" cy="338554"/>
            </a:xfrm>
            <a:prstGeom prst="rect">
              <a:avLst/>
            </a:prstGeom>
            <a:noFill/>
          </p:spPr>
          <p:txBody>
            <a:bodyPr wrap="square">
              <a:spAutoFit/>
            </a:bodyPr>
            <a:lstStyle/>
            <a:p>
              <a:r>
                <a:rPr lang="en-US" sz="1600" b="1" dirty="0">
                  <a:solidFill>
                    <a:schemeClr val="bg1"/>
                  </a:solidFill>
                </a:rPr>
                <a:t>Knowledge sharing</a:t>
              </a:r>
            </a:p>
          </p:txBody>
        </p:sp>
        <p:sp>
          <p:nvSpPr>
            <p:cNvPr id="252" name="TextBox 251">
              <a:extLst>
                <a:ext uri="{FF2B5EF4-FFF2-40B4-BE49-F238E27FC236}">
                  <a16:creationId xmlns:a16="http://schemas.microsoft.com/office/drawing/2014/main" id="{88785BCF-7F6A-40AF-96F5-01997B6DD912}"/>
                </a:ext>
              </a:extLst>
            </p:cNvPr>
            <p:cNvSpPr txBox="1"/>
            <p:nvPr/>
          </p:nvSpPr>
          <p:spPr>
            <a:xfrm>
              <a:off x="4298913" y="6001790"/>
              <a:ext cx="1967263" cy="338554"/>
            </a:xfrm>
            <a:prstGeom prst="rect">
              <a:avLst/>
            </a:prstGeom>
            <a:noFill/>
          </p:spPr>
          <p:txBody>
            <a:bodyPr wrap="square">
              <a:spAutoFit/>
            </a:bodyPr>
            <a:lstStyle/>
            <a:p>
              <a:r>
                <a:rPr lang="en-US" sz="1600" b="1" dirty="0">
                  <a:solidFill>
                    <a:schemeClr val="bg1"/>
                  </a:solidFill>
                </a:rPr>
                <a:t>Educations</a:t>
              </a:r>
              <a:endParaRPr lang="en-US" sz="1600" dirty="0">
                <a:solidFill>
                  <a:schemeClr val="bg1"/>
                </a:solidFill>
              </a:endParaRPr>
            </a:p>
          </p:txBody>
        </p:sp>
        <p:grpSp>
          <p:nvGrpSpPr>
            <p:cNvPr id="253" name="Group 595">
              <a:extLst>
                <a:ext uri="{FF2B5EF4-FFF2-40B4-BE49-F238E27FC236}">
                  <a16:creationId xmlns:a16="http://schemas.microsoft.com/office/drawing/2014/main" id="{2FFD6D02-B78B-48EB-B8A6-681B3EDB2DFC}"/>
                </a:ext>
              </a:extLst>
            </p:cNvPr>
            <p:cNvGrpSpPr>
              <a:grpSpLocks noChangeAspect="1"/>
            </p:cNvGrpSpPr>
            <p:nvPr/>
          </p:nvGrpSpPr>
          <p:grpSpPr bwMode="auto">
            <a:xfrm>
              <a:off x="4008266" y="5573366"/>
              <a:ext cx="274320" cy="274321"/>
              <a:chOff x="1572" y="2533"/>
              <a:chExt cx="340" cy="340"/>
            </a:xfrm>
            <a:solidFill>
              <a:srgbClr val="007680"/>
            </a:solidFill>
          </p:grpSpPr>
          <p:sp>
            <p:nvSpPr>
              <p:cNvPr id="258" name="Freeform 596">
                <a:extLst>
                  <a:ext uri="{FF2B5EF4-FFF2-40B4-BE49-F238E27FC236}">
                    <a16:creationId xmlns:a16="http://schemas.microsoft.com/office/drawing/2014/main" id="{E625EA19-A6F8-4FD6-8FB4-D11491163896}"/>
                  </a:ext>
                </a:extLst>
              </p:cNvPr>
              <p:cNvSpPr>
                <a:spLocks noEditPoints="1"/>
              </p:cNvSpPr>
              <p:nvPr/>
            </p:nvSpPr>
            <p:spPr bwMode="auto">
              <a:xfrm>
                <a:off x="1572" y="2533"/>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11 w 512"/>
                  <a:gd name="T11" fmla="*/ 265 h 512"/>
                  <a:gd name="T12" fmla="*/ 240 w 512"/>
                  <a:gd name="T13" fmla="*/ 371 h 512"/>
                  <a:gd name="T14" fmla="*/ 234 w 512"/>
                  <a:gd name="T15" fmla="*/ 373 h 512"/>
                  <a:gd name="T16" fmla="*/ 229 w 512"/>
                  <a:gd name="T17" fmla="*/ 372 h 512"/>
                  <a:gd name="T18" fmla="*/ 224 w 512"/>
                  <a:gd name="T19" fmla="*/ 362 h 512"/>
                  <a:gd name="T20" fmla="*/ 224 w 512"/>
                  <a:gd name="T21" fmla="*/ 308 h 512"/>
                  <a:gd name="T22" fmla="*/ 123 w 512"/>
                  <a:gd name="T23" fmla="*/ 371 h 512"/>
                  <a:gd name="T24" fmla="*/ 112 w 512"/>
                  <a:gd name="T25" fmla="*/ 372 h 512"/>
                  <a:gd name="T26" fmla="*/ 106 w 512"/>
                  <a:gd name="T27" fmla="*/ 362 h 512"/>
                  <a:gd name="T28" fmla="*/ 106 w 512"/>
                  <a:gd name="T29" fmla="*/ 149 h 512"/>
                  <a:gd name="T30" fmla="*/ 112 w 512"/>
                  <a:gd name="T31" fmla="*/ 140 h 512"/>
                  <a:gd name="T32" fmla="*/ 123 w 512"/>
                  <a:gd name="T33" fmla="*/ 140 h 512"/>
                  <a:gd name="T34" fmla="*/ 224 w 512"/>
                  <a:gd name="T35" fmla="*/ 203 h 512"/>
                  <a:gd name="T36" fmla="*/ 224 w 512"/>
                  <a:gd name="T37" fmla="*/ 149 h 512"/>
                  <a:gd name="T38" fmla="*/ 229 w 512"/>
                  <a:gd name="T39" fmla="*/ 140 h 512"/>
                  <a:gd name="T40" fmla="*/ 240 w 512"/>
                  <a:gd name="T41" fmla="*/ 140 h 512"/>
                  <a:gd name="T42" fmla="*/ 411 w 512"/>
                  <a:gd name="T43" fmla="*/ 247 h 512"/>
                  <a:gd name="T44" fmla="*/ 416 w 512"/>
                  <a:gd name="T45" fmla="*/ 256 h 512"/>
                  <a:gd name="T46" fmla="*/ 411 w 512"/>
                  <a:gd name="T47" fmla="*/ 26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1" y="265"/>
                    </a:moveTo>
                    <a:cubicBezTo>
                      <a:pt x="240" y="371"/>
                      <a:pt x="240" y="371"/>
                      <a:pt x="240" y="371"/>
                    </a:cubicBezTo>
                    <a:cubicBezTo>
                      <a:pt x="238" y="372"/>
                      <a:pt x="236" y="373"/>
                      <a:pt x="234" y="373"/>
                    </a:cubicBezTo>
                    <a:cubicBezTo>
                      <a:pt x="233" y="373"/>
                      <a:pt x="231" y="373"/>
                      <a:pt x="229" y="372"/>
                    </a:cubicBezTo>
                    <a:cubicBezTo>
                      <a:pt x="226" y="370"/>
                      <a:pt x="224" y="366"/>
                      <a:pt x="224" y="362"/>
                    </a:cubicBezTo>
                    <a:cubicBezTo>
                      <a:pt x="224" y="308"/>
                      <a:pt x="224" y="308"/>
                      <a:pt x="224" y="308"/>
                    </a:cubicBezTo>
                    <a:cubicBezTo>
                      <a:pt x="123" y="371"/>
                      <a:pt x="123" y="371"/>
                      <a:pt x="123" y="371"/>
                    </a:cubicBezTo>
                    <a:cubicBezTo>
                      <a:pt x="119" y="373"/>
                      <a:pt x="115" y="374"/>
                      <a:pt x="112" y="372"/>
                    </a:cubicBezTo>
                    <a:cubicBezTo>
                      <a:pt x="108" y="370"/>
                      <a:pt x="106" y="366"/>
                      <a:pt x="106" y="362"/>
                    </a:cubicBezTo>
                    <a:cubicBezTo>
                      <a:pt x="106" y="149"/>
                      <a:pt x="106" y="149"/>
                      <a:pt x="106" y="149"/>
                    </a:cubicBezTo>
                    <a:cubicBezTo>
                      <a:pt x="106" y="145"/>
                      <a:pt x="108" y="142"/>
                      <a:pt x="112" y="140"/>
                    </a:cubicBezTo>
                    <a:cubicBezTo>
                      <a:pt x="115" y="138"/>
                      <a:pt x="119" y="138"/>
                      <a:pt x="123" y="140"/>
                    </a:cubicBezTo>
                    <a:cubicBezTo>
                      <a:pt x="224" y="203"/>
                      <a:pt x="224" y="203"/>
                      <a:pt x="224" y="203"/>
                    </a:cubicBezTo>
                    <a:cubicBezTo>
                      <a:pt x="224" y="149"/>
                      <a:pt x="224" y="149"/>
                      <a:pt x="224" y="149"/>
                    </a:cubicBezTo>
                    <a:cubicBezTo>
                      <a:pt x="224" y="145"/>
                      <a:pt x="226" y="142"/>
                      <a:pt x="229" y="140"/>
                    </a:cubicBezTo>
                    <a:cubicBezTo>
                      <a:pt x="233" y="138"/>
                      <a:pt x="237" y="138"/>
                      <a:pt x="240" y="140"/>
                    </a:cubicBezTo>
                    <a:cubicBezTo>
                      <a:pt x="411" y="247"/>
                      <a:pt x="411" y="247"/>
                      <a:pt x="411" y="247"/>
                    </a:cubicBezTo>
                    <a:cubicBezTo>
                      <a:pt x="414" y="249"/>
                      <a:pt x="416" y="252"/>
                      <a:pt x="416" y="256"/>
                    </a:cubicBezTo>
                    <a:cubicBezTo>
                      <a:pt x="416" y="259"/>
                      <a:pt x="414" y="263"/>
                      <a:pt x="411" y="265"/>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9" name="Freeform 597">
                <a:extLst>
                  <a:ext uri="{FF2B5EF4-FFF2-40B4-BE49-F238E27FC236}">
                    <a16:creationId xmlns:a16="http://schemas.microsoft.com/office/drawing/2014/main" id="{88E8AEE0-B734-415F-8590-ADD97F1B8A30}"/>
                  </a:ext>
                </a:extLst>
              </p:cNvPr>
              <p:cNvSpPr>
                <a:spLocks/>
              </p:cNvSpPr>
              <p:nvPr/>
            </p:nvSpPr>
            <p:spPr bwMode="auto">
              <a:xfrm>
                <a:off x="1657" y="2642"/>
                <a:ext cx="171" cy="116"/>
              </a:xfrm>
              <a:custGeom>
                <a:avLst/>
                <a:gdLst>
                  <a:gd name="T0" fmla="*/ 117 w 257"/>
                  <a:gd name="T1" fmla="*/ 54 h 175"/>
                  <a:gd name="T2" fmla="*/ 112 w 257"/>
                  <a:gd name="T3" fmla="*/ 64 h 175"/>
                  <a:gd name="T4" fmla="*/ 101 w 257"/>
                  <a:gd name="T5" fmla="*/ 63 h 175"/>
                  <a:gd name="T6" fmla="*/ 0 w 257"/>
                  <a:gd name="T7" fmla="*/ 0 h 175"/>
                  <a:gd name="T8" fmla="*/ 0 w 257"/>
                  <a:gd name="T9" fmla="*/ 175 h 175"/>
                  <a:gd name="T10" fmla="*/ 101 w 257"/>
                  <a:gd name="T11" fmla="*/ 112 h 175"/>
                  <a:gd name="T12" fmla="*/ 106 w 257"/>
                  <a:gd name="T13" fmla="*/ 110 h 175"/>
                  <a:gd name="T14" fmla="*/ 112 w 257"/>
                  <a:gd name="T15" fmla="*/ 112 h 175"/>
                  <a:gd name="T16" fmla="*/ 117 w 257"/>
                  <a:gd name="T17" fmla="*/ 121 h 175"/>
                  <a:gd name="T18" fmla="*/ 117 w 257"/>
                  <a:gd name="T19" fmla="*/ 175 h 175"/>
                  <a:gd name="T20" fmla="*/ 257 w 257"/>
                  <a:gd name="T21" fmla="*/ 88 h 175"/>
                  <a:gd name="T22" fmla="*/ 117 w 257"/>
                  <a:gd name="T23" fmla="*/ 0 h 175"/>
                  <a:gd name="T24" fmla="*/ 117 w 257"/>
                  <a:gd name="T25" fmla="*/ 5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175">
                    <a:moveTo>
                      <a:pt x="117" y="54"/>
                    </a:moveTo>
                    <a:cubicBezTo>
                      <a:pt x="117" y="58"/>
                      <a:pt x="115" y="62"/>
                      <a:pt x="112" y="64"/>
                    </a:cubicBezTo>
                    <a:cubicBezTo>
                      <a:pt x="108" y="66"/>
                      <a:pt x="104" y="65"/>
                      <a:pt x="101" y="63"/>
                    </a:cubicBezTo>
                    <a:cubicBezTo>
                      <a:pt x="0" y="0"/>
                      <a:pt x="0" y="0"/>
                      <a:pt x="0" y="0"/>
                    </a:cubicBezTo>
                    <a:cubicBezTo>
                      <a:pt x="0" y="175"/>
                      <a:pt x="0" y="175"/>
                      <a:pt x="0" y="175"/>
                    </a:cubicBezTo>
                    <a:cubicBezTo>
                      <a:pt x="101" y="112"/>
                      <a:pt x="101" y="112"/>
                      <a:pt x="101" y="112"/>
                    </a:cubicBezTo>
                    <a:cubicBezTo>
                      <a:pt x="102" y="111"/>
                      <a:pt x="104" y="110"/>
                      <a:pt x="106" y="110"/>
                    </a:cubicBezTo>
                    <a:cubicBezTo>
                      <a:pt x="108" y="110"/>
                      <a:pt x="110" y="111"/>
                      <a:pt x="112" y="112"/>
                    </a:cubicBezTo>
                    <a:cubicBezTo>
                      <a:pt x="115" y="114"/>
                      <a:pt x="117" y="117"/>
                      <a:pt x="117" y="121"/>
                    </a:cubicBezTo>
                    <a:cubicBezTo>
                      <a:pt x="117" y="175"/>
                      <a:pt x="117" y="175"/>
                      <a:pt x="117" y="175"/>
                    </a:cubicBezTo>
                    <a:cubicBezTo>
                      <a:pt x="257" y="88"/>
                      <a:pt x="257" y="88"/>
                      <a:pt x="257" y="88"/>
                    </a:cubicBezTo>
                    <a:cubicBezTo>
                      <a:pt x="117" y="0"/>
                      <a:pt x="117" y="0"/>
                      <a:pt x="117" y="0"/>
                    </a:cubicBezTo>
                    <a:lnTo>
                      <a:pt x="117" y="54"/>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54" name="Group 253">
              <a:extLst>
                <a:ext uri="{FF2B5EF4-FFF2-40B4-BE49-F238E27FC236}">
                  <a16:creationId xmlns:a16="http://schemas.microsoft.com/office/drawing/2014/main" id="{FB1475C7-B59C-4A3E-AA4D-1BD19D67C7AC}"/>
                </a:ext>
              </a:extLst>
            </p:cNvPr>
            <p:cNvGrpSpPr>
              <a:grpSpLocks noChangeAspect="1"/>
            </p:cNvGrpSpPr>
            <p:nvPr/>
          </p:nvGrpSpPr>
          <p:grpSpPr>
            <a:xfrm>
              <a:off x="4007570" y="6018159"/>
              <a:ext cx="275703" cy="274322"/>
              <a:chOff x="3148013" y="2476336"/>
              <a:chExt cx="3159125" cy="3143250"/>
            </a:xfrm>
            <a:solidFill>
              <a:srgbClr val="007680"/>
            </a:solidFill>
          </p:grpSpPr>
          <p:sp>
            <p:nvSpPr>
              <p:cNvPr id="255" name="Freeform 22">
                <a:extLst>
                  <a:ext uri="{FF2B5EF4-FFF2-40B4-BE49-F238E27FC236}">
                    <a16:creationId xmlns:a16="http://schemas.microsoft.com/office/drawing/2014/main" id="{FC10D473-7F42-4E11-AAF0-545D72F42DD3}"/>
                  </a:ext>
                </a:extLst>
              </p:cNvPr>
              <p:cNvSpPr>
                <a:spLocks/>
              </p:cNvSpPr>
              <p:nvPr/>
            </p:nvSpPr>
            <p:spPr bwMode="auto">
              <a:xfrm>
                <a:off x="4991101" y="4246563"/>
                <a:ext cx="230188" cy="238125"/>
              </a:xfrm>
              <a:custGeom>
                <a:avLst/>
                <a:gdLst>
                  <a:gd name="T0" fmla="*/ 0 w 145"/>
                  <a:gd name="T1" fmla="*/ 0 h 150"/>
                  <a:gd name="T2" fmla="*/ 0 w 145"/>
                  <a:gd name="T3" fmla="*/ 150 h 150"/>
                  <a:gd name="T4" fmla="*/ 145 w 145"/>
                  <a:gd name="T5" fmla="*/ 150 h 150"/>
                  <a:gd name="T6" fmla="*/ 0 w 145"/>
                  <a:gd name="T7" fmla="*/ 0 h 150"/>
                </a:gdLst>
                <a:ahLst/>
                <a:cxnLst>
                  <a:cxn ang="0">
                    <a:pos x="T0" y="T1"/>
                  </a:cxn>
                  <a:cxn ang="0">
                    <a:pos x="T2" y="T3"/>
                  </a:cxn>
                  <a:cxn ang="0">
                    <a:pos x="T4" y="T5"/>
                  </a:cxn>
                  <a:cxn ang="0">
                    <a:pos x="T6" y="T7"/>
                  </a:cxn>
                </a:cxnLst>
                <a:rect l="0" t="0" r="r" b="b"/>
                <a:pathLst>
                  <a:path w="145" h="150">
                    <a:moveTo>
                      <a:pt x="0" y="0"/>
                    </a:moveTo>
                    <a:lnTo>
                      <a:pt x="0" y="150"/>
                    </a:lnTo>
                    <a:lnTo>
                      <a:pt x="145" y="15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6" name="Freeform 23">
                <a:extLst>
                  <a:ext uri="{FF2B5EF4-FFF2-40B4-BE49-F238E27FC236}">
                    <a16:creationId xmlns:a16="http://schemas.microsoft.com/office/drawing/2014/main" id="{D002B406-652D-4B0A-B161-F04B8E04DB6A}"/>
                  </a:ext>
                </a:extLst>
              </p:cNvPr>
              <p:cNvSpPr>
                <a:spLocks noEditPoints="1"/>
              </p:cNvSpPr>
              <p:nvPr/>
            </p:nvSpPr>
            <p:spPr bwMode="auto">
              <a:xfrm>
                <a:off x="4135444" y="3182164"/>
                <a:ext cx="1184275" cy="1701802"/>
              </a:xfrm>
              <a:custGeom>
                <a:avLst/>
                <a:gdLst>
                  <a:gd name="T0" fmla="*/ 88 w 144"/>
                  <a:gd name="T1" fmla="*/ 48 h 208"/>
                  <a:gd name="T2" fmla="*/ 88 w 144"/>
                  <a:gd name="T3" fmla="*/ 0 h 208"/>
                  <a:gd name="T4" fmla="*/ 0 w 144"/>
                  <a:gd name="T5" fmla="*/ 0 h 208"/>
                  <a:gd name="T6" fmla="*/ 0 w 144"/>
                  <a:gd name="T7" fmla="*/ 208 h 208"/>
                  <a:gd name="T8" fmla="*/ 144 w 144"/>
                  <a:gd name="T9" fmla="*/ 208 h 208"/>
                  <a:gd name="T10" fmla="*/ 144 w 144"/>
                  <a:gd name="T11" fmla="*/ 56 h 208"/>
                  <a:gd name="T12" fmla="*/ 96 w 144"/>
                  <a:gd name="T13" fmla="*/ 56 h 208"/>
                  <a:gd name="T14" fmla="*/ 88 w 144"/>
                  <a:gd name="T15" fmla="*/ 48 h 208"/>
                  <a:gd name="T16" fmla="*/ 16 w 144"/>
                  <a:gd name="T17" fmla="*/ 96 h 208"/>
                  <a:gd name="T18" fmla="*/ 19 w 144"/>
                  <a:gd name="T19" fmla="*/ 89 h 208"/>
                  <a:gd name="T20" fmla="*/ 43 w 144"/>
                  <a:gd name="T21" fmla="*/ 73 h 208"/>
                  <a:gd name="T22" fmla="*/ 54 w 144"/>
                  <a:gd name="T23" fmla="*/ 75 h 208"/>
                  <a:gd name="T24" fmla="*/ 52 w 144"/>
                  <a:gd name="T25" fmla="*/ 86 h 208"/>
                  <a:gd name="T26" fmla="*/ 38 w 144"/>
                  <a:gd name="T27" fmla="*/ 96 h 208"/>
                  <a:gd name="T28" fmla="*/ 52 w 144"/>
                  <a:gd name="T29" fmla="*/ 105 h 208"/>
                  <a:gd name="T30" fmla="*/ 54 w 144"/>
                  <a:gd name="T31" fmla="*/ 116 h 208"/>
                  <a:gd name="T32" fmla="*/ 48 w 144"/>
                  <a:gd name="T33" fmla="*/ 120 h 208"/>
                  <a:gd name="T34" fmla="*/ 43 w 144"/>
                  <a:gd name="T35" fmla="*/ 118 h 208"/>
                  <a:gd name="T36" fmla="*/ 19 w 144"/>
                  <a:gd name="T37" fmla="*/ 102 h 208"/>
                  <a:gd name="T38" fmla="*/ 16 w 144"/>
                  <a:gd name="T39" fmla="*/ 96 h 208"/>
                  <a:gd name="T40" fmla="*/ 128 w 144"/>
                  <a:gd name="T41" fmla="*/ 152 h 208"/>
                  <a:gd name="T42" fmla="*/ 124 w 144"/>
                  <a:gd name="T43" fmla="*/ 158 h 208"/>
                  <a:gd name="T44" fmla="*/ 100 w 144"/>
                  <a:gd name="T45" fmla="*/ 174 h 208"/>
                  <a:gd name="T46" fmla="*/ 96 w 144"/>
                  <a:gd name="T47" fmla="*/ 176 h 208"/>
                  <a:gd name="T48" fmla="*/ 89 w 144"/>
                  <a:gd name="T49" fmla="*/ 172 h 208"/>
                  <a:gd name="T50" fmla="*/ 91 w 144"/>
                  <a:gd name="T51" fmla="*/ 161 h 208"/>
                  <a:gd name="T52" fmla="*/ 105 w 144"/>
                  <a:gd name="T53" fmla="*/ 152 h 208"/>
                  <a:gd name="T54" fmla="*/ 91 w 144"/>
                  <a:gd name="T55" fmla="*/ 142 h 208"/>
                  <a:gd name="T56" fmla="*/ 89 w 144"/>
                  <a:gd name="T57" fmla="*/ 131 h 208"/>
                  <a:gd name="T58" fmla="*/ 100 w 144"/>
                  <a:gd name="T59" fmla="*/ 129 h 208"/>
                  <a:gd name="T60" fmla="*/ 124 w 144"/>
                  <a:gd name="T61" fmla="*/ 145 h 208"/>
                  <a:gd name="T62" fmla="*/ 128 w 144"/>
                  <a:gd name="T63" fmla="*/ 152 h 208"/>
                  <a:gd name="T64" fmla="*/ 100 w 144"/>
                  <a:gd name="T65" fmla="*/ 81 h 208"/>
                  <a:gd name="T66" fmla="*/ 102 w 144"/>
                  <a:gd name="T67" fmla="*/ 92 h 208"/>
                  <a:gd name="T68" fmla="*/ 54 w 144"/>
                  <a:gd name="T69" fmla="*/ 164 h 208"/>
                  <a:gd name="T70" fmla="*/ 48 w 144"/>
                  <a:gd name="T71" fmla="*/ 168 h 208"/>
                  <a:gd name="T72" fmla="*/ 43 w 144"/>
                  <a:gd name="T73" fmla="*/ 166 h 208"/>
                  <a:gd name="T74" fmla="*/ 41 w 144"/>
                  <a:gd name="T75" fmla="*/ 155 h 208"/>
                  <a:gd name="T76" fmla="*/ 89 w 144"/>
                  <a:gd name="T77" fmla="*/ 83 h 208"/>
                  <a:gd name="T78" fmla="*/ 100 w 144"/>
                  <a:gd name="T79" fmla="*/ 8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08">
                    <a:moveTo>
                      <a:pt x="88" y="48"/>
                    </a:moveTo>
                    <a:cubicBezTo>
                      <a:pt x="88" y="0"/>
                      <a:pt x="88" y="0"/>
                      <a:pt x="88" y="0"/>
                    </a:cubicBezTo>
                    <a:cubicBezTo>
                      <a:pt x="0" y="0"/>
                      <a:pt x="0" y="0"/>
                      <a:pt x="0" y="0"/>
                    </a:cubicBezTo>
                    <a:cubicBezTo>
                      <a:pt x="0" y="208"/>
                      <a:pt x="0" y="208"/>
                      <a:pt x="0" y="208"/>
                    </a:cubicBezTo>
                    <a:cubicBezTo>
                      <a:pt x="144" y="208"/>
                      <a:pt x="144" y="208"/>
                      <a:pt x="144" y="208"/>
                    </a:cubicBezTo>
                    <a:cubicBezTo>
                      <a:pt x="144" y="56"/>
                      <a:pt x="144" y="56"/>
                      <a:pt x="144" y="56"/>
                    </a:cubicBezTo>
                    <a:cubicBezTo>
                      <a:pt x="96" y="56"/>
                      <a:pt x="96" y="56"/>
                      <a:pt x="96" y="56"/>
                    </a:cubicBezTo>
                    <a:cubicBezTo>
                      <a:pt x="91" y="56"/>
                      <a:pt x="88" y="52"/>
                      <a:pt x="88" y="48"/>
                    </a:cubicBezTo>
                    <a:close/>
                    <a:moveTo>
                      <a:pt x="16" y="96"/>
                    </a:moveTo>
                    <a:cubicBezTo>
                      <a:pt x="16" y="93"/>
                      <a:pt x="17" y="90"/>
                      <a:pt x="19" y="89"/>
                    </a:cubicBezTo>
                    <a:cubicBezTo>
                      <a:pt x="43" y="73"/>
                      <a:pt x="43" y="73"/>
                      <a:pt x="43" y="73"/>
                    </a:cubicBezTo>
                    <a:cubicBezTo>
                      <a:pt x="47" y="71"/>
                      <a:pt x="52" y="72"/>
                      <a:pt x="54" y="75"/>
                    </a:cubicBezTo>
                    <a:cubicBezTo>
                      <a:pt x="57" y="79"/>
                      <a:pt x="56" y="84"/>
                      <a:pt x="52" y="86"/>
                    </a:cubicBezTo>
                    <a:cubicBezTo>
                      <a:pt x="38" y="96"/>
                      <a:pt x="38" y="96"/>
                      <a:pt x="38" y="96"/>
                    </a:cubicBezTo>
                    <a:cubicBezTo>
                      <a:pt x="52" y="105"/>
                      <a:pt x="52" y="105"/>
                      <a:pt x="52" y="105"/>
                    </a:cubicBezTo>
                    <a:cubicBezTo>
                      <a:pt x="56" y="107"/>
                      <a:pt x="57" y="112"/>
                      <a:pt x="54" y="116"/>
                    </a:cubicBezTo>
                    <a:cubicBezTo>
                      <a:pt x="53" y="118"/>
                      <a:pt x="50" y="120"/>
                      <a:pt x="48" y="120"/>
                    </a:cubicBezTo>
                    <a:cubicBezTo>
                      <a:pt x="46" y="120"/>
                      <a:pt x="45" y="119"/>
                      <a:pt x="43" y="118"/>
                    </a:cubicBezTo>
                    <a:cubicBezTo>
                      <a:pt x="19" y="102"/>
                      <a:pt x="19" y="102"/>
                      <a:pt x="19" y="102"/>
                    </a:cubicBezTo>
                    <a:cubicBezTo>
                      <a:pt x="17" y="101"/>
                      <a:pt x="16" y="98"/>
                      <a:pt x="16" y="96"/>
                    </a:cubicBezTo>
                    <a:close/>
                    <a:moveTo>
                      <a:pt x="128" y="152"/>
                    </a:moveTo>
                    <a:cubicBezTo>
                      <a:pt x="128" y="154"/>
                      <a:pt x="126" y="157"/>
                      <a:pt x="124" y="158"/>
                    </a:cubicBezTo>
                    <a:cubicBezTo>
                      <a:pt x="100" y="174"/>
                      <a:pt x="100" y="174"/>
                      <a:pt x="100" y="174"/>
                    </a:cubicBezTo>
                    <a:cubicBezTo>
                      <a:pt x="99" y="175"/>
                      <a:pt x="97" y="176"/>
                      <a:pt x="96" y="176"/>
                    </a:cubicBezTo>
                    <a:cubicBezTo>
                      <a:pt x="93" y="176"/>
                      <a:pt x="91" y="174"/>
                      <a:pt x="89" y="172"/>
                    </a:cubicBezTo>
                    <a:cubicBezTo>
                      <a:pt x="87" y="168"/>
                      <a:pt x="88" y="163"/>
                      <a:pt x="91" y="161"/>
                    </a:cubicBezTo>
                    <a:cubicBezTo>
                      <a:pt x="105" y="152"/>
                      <a:pt x="105" y="152"/>
                      <a:pt x="105" y="152"/>
                    </a:cubicBezTo>
                    <a:cubicBezTo>
                      <a:pt x="91" y="142"/>
                      <a:pt x="91" y="142"/>
                      <a:pt x="91" y="142"/>
                    </a:cubicBezTo>
                    <a:cubicBezTo>
                      <a:pt x="88" y="140"/>
                      <a:pt x="87" y="135"/>
                      <a:pt x="89" y="131"/>
                    </a:cubicBezTo>
                    <a:cubicBezTo>
                      <a:pt x="91" y="128"/>
                      <a:pt x="96" y="127"/>
                      <a:pt x="100" y="129"/>
                    </a:cubicBezTo>
                    <a:cubicBezTo>
                      <a:pt x="124" y="145"/>
                      <a:pt x="124" y="145"/>
                      <a:pt x="124" y="145"/>
                    </a:cubicBezTo>
                    <a:cubicBezTo>
                      <a:pt x="126" y="146"/>
                      <a:pt x="128" y="149"/>
                      <a:pt x="128" y="152"/>
                    </a:cubicBezTo>
                    <a:close/>
                    <a:moveTo>
                      <a:pt x="100" y="81"/>
                    </a:moveTo>
                    <a:cubicBezTo>
                      <a:pt x="104" y="83"/>
                      <a:pt x="105" y="88"/>
                      <a:pt x="102" y="92"/>
                    </a:cubicBezTo>
                    <a:cubicBezTo>
                      <a:pt x="54" y="164"/>
                      <a:pt x="54" y="164"/>
                      <a:pt x="54" y="164"/>
                    </a:cubicBezTo>
                    <a:cubicBezTo>
                      <a:pt x="53" y="166"/>
                      <a:pt x="50" y="168"/>
                      <a:pt x="48" y="168"/>
                    </a:cubicBezTo>
                    <a:cubicBezTo>
                      <a:pt x="46" y="168"/>
                      <a:pt x="45" y="167"/>
                      <a:pt x="43" y="166"/>
                    </a:cubicBezTo>
                    <a:cubicBezTo>
                      <a:pt x="40" y="164"/>
                      <a:pt x="39" y="159"/>
                      <a:pt x="41" y="155"/>
                    </a:cubicBezTo>
                    <a:cubicBezTo>
                      <a:pt x="89" y="83"/>
                      <a:pt x="89" y="83"/>
                      <a:pt x="89" y="83"/>
                    </a:cubicBezTo>
                    <a:cubicBezTo>
                      <a:pt x="91" y="80"/>
                      <a:pt x="96" y="79"/>
                      <a:pt x="100" y="8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7" name="Freeform 24">
                <a:extLst>
                  <a:ext uri="{FF2B5EF4-FFF2-40B4-BE49-F238E27FC236}">
                    <a16:creationId xmlns:a16="http://schemas.microsoft.com/office/drawing/2014/main" id="{BF427DF7-123B-4269-9BE2-DEC2F544E967}"/>
                  </a:ext>
                </a:extLst>
              </p:cNvPr>
              <p:cNvSpPr>
                <a:spLocks noEditPoints="1"/>
              </p:cNvSpPr>
              <p:nvPr/>
            </p:nvSpPr>
            <p:spPr bwMode="auto">
              <a:xfrm>
                <a:off x="3148013" y="2476336"/>
                <a:ext cx="3159125" cy="314325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36 h 384"/>
                  <a:gd name="T12" fmla="*/ 280 w 384"/>
                  <a:gd name="T13" fmla="*/ 304 h 384"/>
                  <a:gd name="T14" fmla="*/ 272 w 384"/>
                  <a:gd name="T15" fmla="*/ 312 h 384"/>
                  <a:gd name="T16" fmla="*/ 112 w 384"/>
                  <a:gd name="T17" fmla="*/ 312 h 384"/>
                  <a:gd name="T18" fmla="*/ 104 w 384"/>
                  <a:gd name="T19" fmla="*/ 304 h 384"/>
                  <a:gd name="T20" fmla="*/ 104 w 384"/>
                  <a:gd name="T21" fmla="*/ 80 h 384"/>
                  <a:gd name="T22" fmla="*/ 112 w 384"/>
                  <a:gd name="T23" fmla="*/ 72 h 384"/>
                  <a:gd name="T24" fmla="*/ 216 w 384"/>
                  <a:gd name="T25" fmla="*/ 72 h 384"/>
                  <a:gd name="T26" fmla="*/ 221 w 384"/>
                  <a:gd name="T27" fmla="*/ 74 h 384"/>
                  <a:gd name="T28" fmla="*/ 221 w 384"/>
                  <a:gd name="T29" fmla="*/ 74 h 384"/>
                  <a:gd name="T30" fmla="*/ 221 w 384"/>
                  <a:gd name="T31" fmla="*/ 74 h 384"/>
                  <a:gd name="T32" fmla="*/ 221 w 384"/>
                  <a:gd name="T33" fmla="*/ 74 h 384"/>
                  <a:gd name="T34" fmla="*/ 277 w 384"/>
                  <a:gd name="T35" fmla="*/ 130 h 384"/>
                  <a:gd name="T36" fmla="*/ 279 w 384"/>
                  <a:gd name="T37" fmla="*/ 133 h 384"/>
                  <a:gd name="T38" fmla="*/ 280 w 384"/>
                  <a:gd name="T39" fmla="*/ 136 h 384"/>
                  <a:gd name="T40" fmla="*/ 280 w 384"/>
                  <a:gd name="T41" fmla="*/ 13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36"/>
                    </a:moveTo>
                    <a:cubicBezTo>
                      <a:pt x="280" y="304"/>
                      <a:pt x="280" y="304"/>
                      <a:pt x="280" y="304"/>
                    </a:cubicBezTo>
                    <a:cubicBezTo>
                      <a:pt x="280" y="308"/>
                      <a:pt x="276" y="312"/>
                      <a:pt x="272" y="312"/>
                    </a:cubicBezTo>
                    <a:cubicBezTo>
                      <a:pt x="112" y="312"/>
                      <a:pt x="112" y="312"/>
                      <a:pt x="112" y="312"/>
                    </a:cubicBezTo>
                    <a:cubicBezTo>
                      <a:pt x="107" y="312"/>
                      <a:pt x="104" y="308"/>
                      <a:pt x="104" y="304"/>
                    </a:cubicBezTo>
                    <a:cubicBezTo>
                      <a:pt x="104" y="80"/>
                      <a:pt x="104" y="80"/>
                      <a:pt x="104" y="80"/>
                    </a:cubicBezTo>
                    <a:cubicBezTo>
                      <a:pt x="104" y="75"/>
                      <a:pt x="107" y="72"/>
                      <a:pt x="112" y="72"/>
                    </a:cubicBezTo>
                    <a:cubicBezTo>
                      <a:pt x="216" y="72"/>
                      <a:pt x="216" y="72"/>
                      <a:pt x="216" y="72"/>
                    </a:cubicBezTo>
                    <a:cubicBezTo>
                      <a:pt x="218" y="72"/>
                      <a:pt x="220" y="73"/>
                      <a:pt x="221" y="74"/>
                    </a:cubicBezTo>
                    <a:cubicBezTo>
                      <a:pt x="221" y="74"/>
                      <a:pt x="221" y="74"/>
                      <a:pt x="221" y="74"/>
                    </a:cubicBezTo>
                    <a:cubicBezTo>
                      <a:pt x="221" y="74"/>
                      <a:pt x="221" y="74"/>
                      <a:pt x="221" y="74"/>
                    </a:cubicBezTo>
                    <a:cubicBezTo>
                      <a:pt x="221" y="74"/>
                      <a:pt x="221" y="74"/>
                      <a:pt x="221" y="74"/>
                    </a:cubicBezTo>
                    <a:cubicBezTo>
                      <a:pt x="277" y="130"/>
                      <a:pt x="277" y="130"/>
                      <a:pt x="277" y="130"/>
                    </a:cubicBezTo>
                    <a:cubicBezTo>
                      <a:pt x="278" y="131"/>
                      <a:pt x="279" y="132"/>
                      <a:pt x="279" y="133"/>
                    </a:cubicBezTo>
                    <a:cubicBezTo>
                      <a:pt x="279" y="134"/>
                      <a:pt x="280" y="135"/>
                      <a:pt x="280" y="136"/>
                    </a:cubicBezTo>
                    <a:cubicBezTo>
                      <a:pt x="280" y="136"/>
                      <a:pt x="280" y="136"/>
                      <a:pt x="280" y="1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85" name="Rectangle 22">
            <a:extLst>
              <a:ext uri="{FF2B5EF4-FFF2-40B4-BE49-F238E27FC236}">
                <a16:creationId xmlns:a16="http://schemas.microsoft.com/office/drawing/2014/main" id="{5E19C679-6C55-4A6A-9F12-B22AF2FC5B4D}"/>
              </a:ext>
            </a:extLst>
          </p:cNvPr>
          <p:cNvSpPr/>
          <p:nvPr/>
        </p:nvSpPr>
        <p:spPr>
          <a:xfrm>
            <a:off x="5430016" y="3815787"/>
            <a:ext cx="1002205" cy="556352"/>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53565A"/>
                </a:solidFill>
              </a:rPr>
              <a:t>FY23</a:t>
            </a:r>
          </a:p>
        </p:txBody>
      </p:sp>
      <p:grpSp>
        <p:nvGrpSpPr>
          <p:cNvPr id="57" name="Group 56">
            <a:extLst>
              <a:ext uri="{FF2B5EF4-FFF2-40B4-BE49-F238E27FC236}">
                <a16:creationId xmlns:a16="http://schemas.microsoft.com/office/drawing/2014/main" id="{4F56F524-9183-4438-A34E-4BC5F156EB9B}"/>
              </a:ext>
            </a:extLst>
          </p:cNvPr>
          <p:cNvGrpSpPr/>
          <p:nvPr/>
        </p:nvGrpSpPr>
        <p:grpSpPr>
          <a:xfrm>
            <a:off x="3657760" y="5779530"/>
            <a:ext cx="4533855" cy="557419"/>
            <a:chOff x="6274507" y="5368501"/>
            <a:chExt cx="4533855" cy="557419"/>
          </a:xfrm>
        </p:grpSpPr>
        <p:sp>
          <p:nvSpPr>
            <p:cNvPr id="243" name="Rectangle 22">
              <a:extLst>
                <a:ext uri="{FF2B5EF4-FFF2-40B4-BE49-F238E27FC236}">
                  <a16:creationId xmlns:a16="http://schemas.microsoft.com/office/drawing/2014/main" id="{A7323699-1080-452F-9969-0E7A9DAAD270}"/>
                </a:ext>
              </a:extLst>
            </p:cNvPr>
            <p:cNvSpPr/>
            <p:nvPr/>
          </p:nvSpPr>
          <p:spPr>
            <a:xfrm>
              <a:off x="6274507" y="5369568"/>
              <a:ext cx="1077162" cy="556352"/>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53565A"/>
                  </a:solidFill>
                </a:rPr>
                <a:t>50</a:t>
              </a:r>
              <a:r>
                <a:rPr lang="en-US" sz="1600" b="1" dirty="0">
                  <a:solidFill>
                    <a:srgbClr val="53565A"/>
                  </a:solidFill>
                </a:rPr>
                <a:t>%</a:t>
              </a:r>
            </a:p>
          </p:txBody>
        </p:sp>
        <p:sp>
          <p:nvSpPr>
            <p:cNvPr id="261" name="Rectangle 22">
              <a:extLst>
                <a:ext uri="{FF2B5EF4-FFF2-40B4-BE49-F238E27FC236}">
                  <a16:creationId xmlns:a16="http://schemas.microsoft.com/office/drawing/2014/main" id="{6FAE283A-6AEF-41C9-A248-D97D2711729E}"/>
                </a:ext>
              </a:extLst>
            </p:cNvPr>
            <p:cNvSpPr/>
            <p:nvPr/>
          </p:nvSpPr>
          <p:spPr>
            <a:xfrm>
              <a:off x="9731200" y="5368501"/>
              <a:ext cx="1077162" cy="556352"/>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53565A"/>
                  </a:solidFill>
                </a:rPr>
                <a:t>50</a:t>
              </a:r>
              <a:r>
                <a:rPr lang="en-US" sz="1600" b="1" dirty="0">
                  <a:solidFill>
                    <a:srgbClr val="53565A"/>
                  </a:solidFill>
                </a:rPr>
                <a:t>%</a:t>
              </a:r>
            </a:p>
          </p:txBody>
        </p:sp>
        <p:sp>
          <p:nvSpPr>
            <p:cNvPr id="189" name="Rectangle 22">
              <a:extLst>
                <a:ext uri="{FF2B5EF4-FFF2-40B4-BE49-F238E27FC236}">
                  <a16:creationId xmlns:a16="http://schemas.microsoft.com/office/drawing/2014/main" id="{4AFC23B9-CC9B-4B71-8D18-7D3F28D08F6B}"/>
                </a:ext>
              </a:extLst>
            </p:cNvPr>
            <p:cNvSpPr/>
            <p:nvPr/>
          </p:nvSpPr>
          <p:spPr>
            <a:xfrm>
              <a:off x="8046763" y="5368501"/>
              <a:ext cx="1002205" cy="556352"/>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53565A"/>
                  </a:solidFill>
                </a:rPr>
                <a:t>FY27</a:t>
              </a:r>
            </a:p>
          </p:txBody>
        </p:sp>
      </p:grpSp>
      <p:sp>
        <p:nvSpPr>
          <p:cNvPr id="203" name="Rectangle 202">
            <a:extLst>
              <a:ext uri="{FF2B5EF4-FFF2-40B4-BE49-F238E27FC236}">
                <a16:creationId xmlns:a16="http://schemas.microsoft.com/office/drawing/2014/main" id="{971A1E9E-B8EC-47EF-AC8A-E8B364A6830F}"/>
              </a:ext>
            </a:extLst>
          </p:cNvPr>
          <p:cNvSpPr/>
          <p:nvPr/>
        </p:nvSpPr>
        <p:spPr>
          <a:xfrm>
            <a:off x="0" y="0"/>
            <a:ext cx="12186931" cy="650576"/>
          </a:xfrm>
          <a:prstGeom prst="rect">
            <a:avLst/>
          </a:prstGeom>
          <a:solidFill>
            <a:srgbClr val="004F59"/>
          </a:solidFill>
          <a:ln>
            <a:solidFill>
              <a:srgbClr val="0076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Mission: </a:t>
            </a:r>
            <a:r>
              <a:rPr lang="hu-HU" dirty="0"/>
              <a:t>s</a:t>
            </a:r>
            <a:r>
              <a:rPr lang="en-US" dirty="0" err="1"/>
              <a:t>etting</a:t>
            </a:r>
            <a:r>
              <a:rPr lang="en-US" dirty="0"/>
              <a:t> the new balance</a:t>
            </a:r>
          </a:p>
        </p:txBody>
      </p:sp>
      <p:grpSp>
        <p:nvGrpSpPr>
          <p:cNvPr id="6" name="Group 5">
            <a:extLst>
              <a:ext uri="{FF2B5EF4-FFF2-40B4-BE49-F238E27FC236}">
                <a16:creationId xmlns:a16="http://schemas.microsoft.com/office/drawing/2014/main" id="{224EADDF-338B-4A99-8DAA-FF569C2581B1}"/>
              </a:ext>
            </a:extLst>
          </p:cNvPr>
          <p:cNvGrpSpPr/>
          <p:nvPr/>
        </p:nvGrpSpPr>
        <p:grpSpPr>
          <a:xfrm>
            <a:off x="4571741" y="5882196"/>
            <a:ext cx="352086" cy="352086"/>
            <a:chOff x="7223534" y="6159839"/>
            <a:chExt cx="352086" cy="352086"/>
          </a:xfrm>
        </p:grpSpPr>
        <p:sp>
          <p:nvSpPr>
            <p:cNvPr id="4" name="Oval 3">
              <a:extLst>
                <a:ext uri="{FF2B5EF4-FFF2-40B4-BE49-F238E27FC236}">
                  <a16:creationId xmlns:a16="http://schemas.microsoft.com/office/drawing/2014/main" id="{97E59217-9586-4B8E-A235-44EF9B7E35D4}"/>
                </a:ext>
              </a:extLst>
            </p:cNvPr>
            <p:cNvSpPr/>
            <p:nvPr/>
          </p:nvSpPr>
          <p:spPr>
            <a:xfrm>
              <a:off x="7223534" y="6159839"/>
              <a:ext cx="352086" cy="352086"/>
            </a:xfrm>
            <a:prstGeom prst="ellipse">
              <a:avLst/>
            </a:prstGeom>
            <a:solidFill>
              <a:srgbClr val="00768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Arrow: Right 2">
              <a:extLst>
                <a:ext uri="{FF2B5EF4-FFF2-40B4-BE49-F238E27FC236}">
                  <a16:creationId xmlns:a16="http://schemas.microsoft.com/office/drawing/2014/main" id="{BE71DA44-859A-4C31-B8ED-49269265154D}"/>
                </a:ext>
              </a:extLst>
            </p:cNvPr>
            <p:cNvSpPr/>
            <p:nvPr/>
          </p:nvSpPr>
          <p:spPr>
            <a:xfrm rot="5400000">
              <a:off x="7315891" y="6260355"/>
              <a:ext cx="167373" cy="15105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28172CF6-91D2-4F85-9B52-4CB19D7873D7}"/>
              </a:ext>
            </a:extLst>
          </p:cNvPr>
          <p:cNvGrpSpPr/>
          <p:nvPr/>
        </p:nvGrpSpPr>
        <p:grpSpPr>
          <a:xfrm>
            <a:off x="6883435" y="5882196"/>
            <a:ext cx="352086" cy="352086"/>
            <a:chOff x="9500182" y="5861321"/>
            <a:chExt cx="352086" cy="352086"/>
          </a:xfrm>
        </p:grpSpPr>
        <p:sp>
          <p:nvSpPr>
            <p:cNvPr id="150" name="Oval 149">
              <a:extLst>
                <a:ext uri="{FF2B5EF4-FFF2-40B4-BE49-F238E27FC236}">
                  <a16:creationId xmlns:a16="http://schemas.microsoft.com/office/drawing/2014/main" id="{02EEB94E-FC2F-4B30-9AE1-1E823055F520}"/>
                </a:ext>
              </a:extLst>
            </p:cNvPr>
            <p:cNvSpPr/>
            <p:nvPr/>
          </p:nvSpPr>
          <p:spPr>
            <a:xfrm>
              <a:off x="9500182" y="5861321"/>
              <a:ext cx="352086" cy="352086"/>
            </a:xfrm>
            <a:prstGeom prst="ellipse">
              <a:avLst/>
            </a:prstGeom>
            <a:solidFill>
              <a:srgbClr val="00768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Arrow: Right 150">
              <a:extLst>
                <a:ext uri="{FF2B5EF4-FFF2-40B4-BE49-F238E27FC236}">
                  <a16:creationId xmlns:a16="http://schemas.microsoft.com/office/drawing/2014/main" id="{102C0AC6-6D9F-4C49-913D-065AAC49B33E}"/>
                </a:ext>
              </a:extLst>
            </p:cNvPr>
            <p:cNvSpPr/>
            <p:nvPr/>
          </p:nvSpPr>
          <p:spPr>
            <a:xfrm rot="16200000">
              <a:off x="9592539" y="5961837"/>
              <a:ext cx="167373" cy="151054"/>
            </a:xfrm>
            <a:prstGeom prst="rightArrow">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a:extLst>
              <a:ext uri="{FF2B5EF4-FFF2-40B4-BE49-F238E27FC236}">
                <a16:creationId xmlns:a16="http://schemas.microsoft.com/office/drawing/2014/main" id="{32C64302-1B99-1417-388E-90735F9ED411}"/>
              </a:ext>
            </a:extLst>
          </p:cNvPr>
          <p:cNvSpPr txBox="1"/>
          <p:nvPr/>
        </p:nvSpPr>
        <p:spPr>
          <a:xfrm>
            <a:off x="3371721" y="1584819"/>
            <a:ext cx="1731478" cy="646331"/>
          </a:xfrm>
          <a:prstGeom prst="rect">
            <a:avLst/>
          </a:prstGeom>
          <a:noFill/>
        </p:spPr>
        <p:txBody>
          <a:bodyPr wrap="square" rtlCol="0">
            <a:spAutoFit/>
          </a:bodyPr>
          <a:lstStyle/>
          <a:p>
            <a:pPr algn="ctr"/>
            <a:r>
              <a:rPr lang="en-US" b="1" dirty="0"/>
              <a:t>IT </a:t>
            </a:r>
            <a:br>
              <a:rPr lang="hu-HU" b="1" dirty="0"/>
            </a:br>
            <a:r>
              <a:rPr lang="en-US" b="1" dirty="0"/>
              <a:t>consulting</a:t>
            </a:r>
          </a:p>
        </p:txBody>
      </p:sp>
      <p:sp>
        <p:nvSpPr>
          <p:cNvPr id="10" name="TextBox 9">
            <a:extLst>
              <a:ext uri="{FF2B5EF4-FFF2-40B4-BE49-F238E27FC236}">
                <a16:creationId xmlns:a16="http://schemas.microsoft.com/office/drawing/2014/main" id="{8E2DE6D8-6BEC-57E4-F77B-20FC573F7489}"/>
              </a:ext>
            </a:extLst>
          </p:cNvPr>
          <p:cNvSpPr txBox="1"/>
          <p:nvPr/>
        </p:nvSpPr>
        <p:spPr>
          <a:xfrm>
            <a:off x="6518446" y="1201062"/>
            <a:ext cx="2522276" cy="646331"/>
          </a:xfrm>
          <a:prstGeom prst="rect">
            <a:avLst/>
          </a:prstGeom>
          <a:noFill/>
        </p:spPr>
        <p:txBody>
          <a:bodyPr wrap="square" rtlCol="0">
            <a:spAutoFit/>
          </a:bodyPr>
          <a:lstStyle/>
          <a:p>
            <a:pPr algn="ctr"/>
            <a:r>
              <a:rPr lang="en-US" b="1" dirty="0"/>
              <a:t>IT </a:t>
            </a:r>
            <a:br>
              <a:rPr lang="en-US" b="1" dirty="0"/>
            </a:br>
            <a:r>
              <a:rPr lang="en-US" b="1" dirty="0"/>
              <a:t>implementation</a:t>
            </a:r>
          </a:p>
        </p:txBody>
      </p:sp>
    </p:spTree>
    <p:extLst>
      <p:ext uri="{BB962C8B-B14F-4D97-AF65-F5344CB8AC3E}">
        <p14:creationId xmlns:p14="http://schemas.microsoft.com/office/powerpoint/2010/main" val="105529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extLst>
              <p:ext uri="{D42A27DB-BD31-4B8C-83A1-F6EECF244321}">
                <p14:modId xmlns:p14="http://schemas.microsoft.com/office/powerpoint/2010/main" val="40394915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3" progId="TCLayout.ActiveDocument.1">
                  <p:embed/>
                </p:oleObj>
              </mc:Choice>
              <mc:Fallback>
                <p:oleObj name="think-cell Slide" r:id="rId4" imgW="473" imgH="473" progId="TCLayout.ActiveDocument.1">
                  <p:embed/>
                  <p:pic>
                    <p:nvPicPr>
                      <p:cNvPr id="7" name="Object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761D27B6-9B2E-4D1A-BF47-8AC6DD76C3EB}"/>
              </a:ext>
            </a:extLst>
          </p:cNvPr>
          <p:cNvSpPr>
            <a:spLocks noGrp="1"/>
          </p:cNvSpPr>
          <p:nvPr>
            <p:ph type="sldNum" sz="quarter" idx="4"/>
          </p:nvPr>
        </p:nvSpPr>
        <p:spPr/>
        <p:txBody>
          <a:bodyPr/>
          <a:lstStyle/>
          <a:p>
            <a:fld id="{CCD5CD14-97C8-419D-821F-4609A41C51D9}" type="slidenum">
              <a:rPr lang="en-US" smtClean="0"/>
              <a:pPr/>
              <a:t>7</a:t>
            </a:fld>
            <a:endParaRPr lang="en-US" dirty="0"/>
          </a:p>
        </p:txBody>
      </p:sp>
      <p:sp>
        <p:nvSpPr>
          <p:cNvPr id="10" name="TextBox 9">
            <a:extLst>
              <a:ext uri="{FF2B5EF4-FFF2-40B4-BE49-F238E27FC236}">
                <a16:creationId xmlns:a16="http://schemas.microsoft.com/office/drawing/2014/main" id="{4775A8F6-FEEC-4799-9946-F1781F59E547}"/>
              </a:ext>
            </a:extLst>
          </p:cNvPr>
          <p:cNvSpPr txBox="1"/>
          <p:nvPr/>
        </p:nvSpPr>
        <p:spPr>
          <a:xfrm>
            <a:off x="2736915" y="3216054"/>
            <a:ext cx="60960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
        <p:nvSpPr>
          <p:cNvPr id="18" name="Rectangle 17">
            <a:extLst>
              <a:ext uri="{FF2B5EF4-FFF2-40B4-BE49-F238E27FC236}">
                <a16:creationId xmlns:a16="http://schemas.microsoft.com/office/drawing/2014/main" id="{08D36F41-54AD-4B7C-A872-7FF0EDB67221}"/>
              </a:ext>
            </a:extLst>
          </p:cNvPr>
          <p:cNvSpPr/>
          <p:nvPr/>
        </p:nvSpPr>
        <p:spPr>
          <a:xfrm>
            <a:off x="0" y="0"/>
            <a:ext cx="12186931" cy="650576"/>
          </a:xfrm>
          <a:prstGeom prst="rect">
            <a:avLst/>
          </a:prstGeom>
          <a:solidFill>
            <a:srgbClr val="004F59"/>
          </a:solidFill>
          <a:ln>
            <a:solidFill>
              <a:srgbClr val="0076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Vision:</a:t>
            </a:r>
            <a:r>
              <a:rPr lang="en-US" dirty="0"/>
              <a:t> </a:t>
            </a:r>
            <a:r>
              <a:rPr lang="hu-HU" dirty="0"/>
              <a:t>m</a:t>
            </a:r>
            <a:r>
              <a:rPr lang="en-US" dirty="0"/>
              <a:t>e at Deloitte in the upcoming years</a:t>
            </a:r>
          </a:p>
        </p:txBody>
      </p:sp>
      <p:sp>
        <p:nvSpPr>
          <p:cNvPr id="11" name="Rectangle 10">
            <a:extLst>
              <a:ext uri="{FF2B5EF4-FFF2-40B4-BE49-F238E27FC236}">
                <a16:creationId xmlns:a16="http://schemas.microsoft.com/office/drawing/2014/main" id="{C4537EC3-ED88-4B03-A158-C18F772532CC}"/>
              </a:ext>
            </a:extLst>
          </p:cNvPr>
          <p:cNvSpPr/>
          <p:nvPr/>
        </p:nvSpPr>
        <p:spPr bwMode="gray">
          <a:xfrm>
            <a:off x="3414694" y="5380966"/>
            <a:ext cx="8104861" cy="769898"/>
          </a:xfrm>
          <a:prstGeom prst="rect">
            <a:avLst/>
          </a:prstGeom>
          <a:solidFill>
            <a:srgbClr val="0097A9">
              <a:alpha val="30000"/>
            </a:srgbClr>
          </a:solidFill>
          <a:ln w="12700" algn="ctr">
            <a:noFill/>
            <a:miter lim="800000"/>
            <a:headEnd/>
            <a:tailEnd/>
          </a:ln>
        </p:spPr>
        <p:txBody>
          <a:bodyPr wrap="square" lIns="66675" tIns="66675" rIns="66675" bIns="66675" rtlCol="0" anchor="ctr"/>
          <a:lstStyle/>
          <a:p>
            <a:endParaRPr lang="en-US" sz="1300" b="1" dirty="0">
              <a:solidFill>
                <a:schemeClr val="bg1"/>
              </a:solidFill>
            </a:endParaRPr>
          </a:p>
        </p:txBody>
      </p:sp>
      <p:sp>
        <p:nvSpPr>
          <p:cNvPr id="12" name="Rectangle 11">
            <a:extLst>
              <a:ext uri="{FF2B5EF4-FFF2-40B4-BE49-F238E27FC236}">
                <a16:creationId xmlns:a16="http://schemas.microsoft.com/office/drawing/2014/main" id="{F82043F0-FCA3-4862-890F-D6C45201F8D5}"/>
              </a:ext>
            </a:extLst>
          </p:cNvPr>
          <p:cNvSpPr/>
          <p:nvPr/>
        </p:nvSpPr>
        <p:spPr bwMode="gray">
          <a:xfrm>
            <a:off x="3414694" y="4580873"/>
            <a:ext cx="8104861" cy="744761"/>
          </a:xfrm>
          <a:prstGeom prst="rect">
            <a:avLst/>
          </a:prstGeom>
          <a:solidFill>
            <a:srgbClr val="0097A9">
              <a:alpha val="30000"/>
            </a:srgbClr>
          </a:solidFill>
          <a:ln w="12700" algn="ctr">
            <a:noFill/>
            <a:miter lim="800000"/>
            <a:headEnd/>
            <a:tailEnd/>
          </a:ln>
        </p:spPr>
        <p:txBody>
          <a:bodyPr wrap="square" lIns="66675" tIns="66675" rIns="66675" bIns="66675" rtlCol="0" anchor="ctr"/>
          <a:lstStyle/>
          <a:p>
            <a:pPr>
              <a:buFont typeface="Wingdings 2" pitchFamily="18" charset="2"/>
              <a:buNone/>
            </a:pPr>
            <a:endParaRPr lang="en-US" sz="1300" b="1" dirty="0">
              <a:solidFill>
                <a:schemeClr val="bg1"/>
              </a:solidFill>
            </a:endParaRPr>
          </a:p>
        </p:txBody>
      </p:sp>
      <p:sp>
        <p:nvSpPr>
          <p:cNvPr id="15" name="Rectangle 14">
            <a:extLst>
              <a:ext uri="{FF2B5EF4-FFF2-40B4-BE49-F238E27FC236}">
                <a16:creationId xmlns:a16="http://schemas.microsoft.com/office/drawing/2014/main" id="{811DD256-4948-4879-A7B6-6BABD0DAF76B}"/>
              </a:ext>
            </a:extLst>
          </p:cNvPr>
          <p:cNvSpPr/>
          <p:nvPr/>
        </p:nvSpPr>
        <p:spPr bwMode="gray">
          <a:xfrm>
            <a:off x="1074655" y="4580873"/>
            <a:ext cx="2289109" cy="744761"/>
          </a:xfrm>
          <a:prstGeom prst="rect">
            <a:avLst/>
          </a:prstGeom>
          <a:solidFill>
            <a:srgbClr val="007680"/>
          </a:solidFill>
          <a:ln w="19050" algn="ctr">
            <a:noFill/>
            <a:miter lim="800000"/>
            <a:headEnd/>
            <a:tailEnd/>
          </a:ln>
        </p:spPr>
        <p:txBody>
          <a:bodyPr wrap="square" lIns="66675" tIns="66675" rIns="66675" bIns="66675" rtlCol="0" anchor="ctr"/>
          <a:lstStyle/>
          <a:p>
            <a:pPr algn="r"/>
            <a:r>
              <a:rPr lang="en-US" sz="1300" b="1" dirty="0">
                <a:solidFill>
                  <a:schemeClr val="bg1"/>
                </a:solidFill>
              </a:rPr>
              <a:t>NSR by employee</a:t>
            </a:r>
          </a:p>
        </p:txBody>
      </p:sp>
      <p:sp>
        <p:nvSpPr>
          <p:cNvPr id="20" name="Rectangle 19">
            <a:extLst>
              <a:ext uri="{FF2B5EF4-FFF2-40B4-BE49-F238E27FC236}">
                <a16:creationId xmlns:a16="http://schemas.microsoft.com/office/drawing/2014/main" id="{AA644B7A-899C-4150-8FE2-383AE1B90883}"/>
              </a:ext>
            </a:extLst>
          </p:cNvPr>
          <p:cNvSpPr/>
          <p:nvPr/>
        </p:nvSpPr>
        <p:spPr bwMode="gray">
          <a:xfrm>
            <a:off x="1074655" y="5380967"/>
            <a:ext cx="2289109" cy="769898"/>
          </a:xfrm>
          <a:prstGeom prst="rect">
            <a:avLst/>
          </a:prstGeom>
          <a:solidFill>
            <a:srgbClr val="007680"/>
          </a:solidFill>
          <a:ln w="19050" algn="ctr">
            <a:noFill/>
            <a:miter lim="800000"/>
            <a:headEnd/>
            <a:tailEnd/>
          </a:ln>
        </p:spPr>
        <p:txBody>
          <a:bodyPr wrap="square" lIns="66675" tIns="66675" rIns="66675" bIns="66675" rtlCol="0" anchor="ctr"/>
          <a:lstStyle/>
          <a:p>
            <a:pPr algn="r"/>
            <a:r>
              <a:rPr lang="en-US" sz="1300" b="1" dirty="0">
                <a:solidFill>
                  <a:schemeClr val="bg1"/>
                </a:solidFill>
              </a:rPr>
              <a:t>Knowledge sharing</a:t>
            </a:r>
          </a:p>
        </p:txBody>
      </p:sp>
      <p:sp>
        <p:nvSpPr>
          <p:cNvPr id="13" name="Rectangle 12">
            <a:extLst>
              <a:ext uri="{FF2B5EF4-FFF2-40B4-BE49-F238E27FC236}">
                <a16:creationId xmlns:a16="http://schemas.microsoft.com/office/drawing/2014/main" id="{6D9E9A08-2022-4452-8212-3DD5E2EE4F0B}"/>
              </a:ext>
            </a:extLst>
          </p:cNvPr>
          <p:cNvSpPr/>
          <p:nvPr/>
        </p:nvSpPr>
        <p:spPr bwMode="gray">
          <a:xfrm>
            <a:off x="3414694" y="3780779"/>
            <a:ext cx="8104861" cy="744761"/>
          </a:xfrm>
          <a:prstGeom prst="rect">
            <a:avLst/>
          </a:prstGeom>
          <a:solidFill>
            <a:srgbClr val="0097A9">
              <a:alpha val="30000"/>
            </a:srgbClr>
          </a:solidFill>
          <a:ln w="12700" algn="ctr">
            <a:noFill/>
            <a:miter lim="800000"/>
            <a:headEnd/>
            <a:tailEnd/>
          </a:ln>
        </p:spPr>
        <p:txBody>
          <a:bodyPr wrap="square" lIns="66675" tIns="66675" rIns="66675" bIns="66675" rtlCol="0" anchor="ctr"/>
          <a:lstStyle/>
          <a:p>
            <a:endParaRPr lang="en-US" sz="1300" b="1" dirty="0">
              <a:solidFill>
                <a:schemeClr val="bg1"/>
              </a:solidFill>
            </a:endParaRPr>
          </a:p>
        </p:txBody>
      </p:sp>
      <p:sp>
        <p:nvSpPr>
          <p:cNvPr id="14" name="Rectangle 13">
            <a:extLst>
              <a:ext uri="{FF2B5EF4-FFF2-40B4-BE49-F238E27FC236}">
                <a16:creationId xmlns:a16="http://schemas.microsoft.com/office/drawing/2014/main" id="{BCBF1868-133E-4732-9020-52789040C5C6}"/>
              </a:ext>
            </a:extLst>
          </p:cNvPr>
          <p:cNvSpPr/>
          <p:nvPr/>
        </p:nvSpPr>
        <p:spPr bwMode="gray">
          <a:xfrm>
            <a:off x="1074655" y="3780779"/>
            <a:ext cx="2289109" cy="744761"/>
          </a:xfrm>
          <a:prstGeom prst="rect">
            <a:avLst/>
          </a:prstGeom>
          <a:solidFill>
            <a:srgbClr val="007680"/>
          </a:solidFill>
          <a:ln w="19050" algn="ctr">
            <a:noFill/>
            <a:miter lim="800000"/>
            <a:headEnd/>
            <a:tailEnd/>
          </a:ln>
        </p:spPr>
        <p:txBody>
          <a:bodyPr wrap="square" lIns="66675" tIns="66675" rIns="66675" bIns="66675" rtlCol="0" anchor="ctr"/>
          <a:lstStyle/>
          <a:p>
            <a:pPr algn="r"/>
            <a:r>
              <a:rPr lang="en-US" sz="1300" b="1" dirty="0">
                <a:solidFill>
                  <a:schemeClr val="bg1"/>
                </a:solidFill>
              </a:rPr>
              <a:t>Market position / Clients</a:t>
            </a:r>
          </a:p>
        </p:txBody>
      </p:sp>
      <p:sp>
        <p:nvSpPr>
          <p:cNvPr id="23" name="Rectangle 22">
            <a:extLst>
              <a:ext uri="{FF2B5EF4-FFF2-40B4-BE49-F238E27FC236}">
                <a16:creationId xmlns:a16="http://schemas.microsoft.com/office/drawing/2014/main" id="{FDFC40E0-B587-41C9-A98F-6DE517F99D1E}"/>
              </a:ext>
            </a:extLst>
          </p:cNvPr>
          <p:cNvSpPr/>
          <p:nvPr/>
        </p:nvSpPr>
        <p:spPr>
          <a:xfrm>
            <a:off x="5931444" y="3796803"/>
            <a:ext cx="1453425" cy="2344948"/>
          </a:xfrm>
          <a:prstGeom prst="rect">
            <a:avLst/>
          </a:prstGeom>
          <a:solidFill>
            <a:schemeClr val="bg1">
              <a:alpha val="75000"/>
            </a:schemeClr>
          </a:solidFill>
          <a:ln>
            <a:solidFill>
              <a:srgbClr val="00768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1088232">
              <a:defRPr/>
            </a:pPr>
            <a:r>
              <a:rPr lang="en-US" sz="1000" dirty="0">
                <a:solidFill>
                  <a:schemeClr val="tx1">
                    <a:lumMod val="65000"/>
                    <a:lumOff val="35000"/>
                  </a:schemeClr>
                </a:solidFill>
              </a:rPr>
              <a:t>+1 industry</a:t>
            </a: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defTabSz="1088232">
              <a:defRPr/>
            </a:pPr>
            <a:r>
              <a:rPr lang="en-US" sz="1000" dirty="0">
                <a:solidFill>
                  <a:schemeClr val="tx1">
                    <a:lumMod val="65000"/>
                    <a:lumOff val="35000"/>
                  </a:schemeClr>
                </a:solidFill>
              </a:rPr>
              <a:t>190k </a:t>
            </a:r>
          </a:p>
          <a:p>
            <a:pPr defTabSz="1088232">
              <a:defRPr/>
            </a:pPr>
            <a:endParaRPr lang="en-US" sz="1000" dirty="0">
              <a:solidFill>
                <a:schemeClr val="tx1">
                  <a:lumMod val="65000"/>
                  <a:lumOff val="35000"/>
                </a:schemeClr>
              </a:solidFill>
            </a:endParaRPr>
          </a:p>
          <a:p>
            <a:pPr defTabSz="1088232">
              <a:defRPr/>
            </a:pPr>
            <a:endParaRPr lang="en-US" sz="1000" dirty="0">
              <a:solidFill>
                <a:schemeClr val="tx1">
                  <a:lumMod val="65000"/>
                  <a:lumOff val="35000"/>
                </a:schemeClr>
              </a:solidFill>
            </a:endParaRPr>
          </a:p>
          <a:p>
            <a:pPr defTabSz="1088232">
              <a:defRPr/>
            </a:pPr>
            <a:endParaRPr lang="en-US" sz="1000" dirty="0">
              <a:solidFill>
                <a:schemeClr val="tx1">
                  <a:lumMod val="65000"/>
                  <a:lumOff val="35000"/>
                </a:schemeClr>
              </a:solidFill>
            </a:endParaRPr>
          </a:p>
          <a:p>
            <a:pPr defTabSz="1088232">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r>
              <a:rPr lang="en-US" sz="1000" dirty="0">
                <a:solidFill>
                  <a:schemeClr val="tx1">
                    <a:lumMod val="65000"/>
                    <a:lumOff val="35000"/>
                  </a:schemeClr>
                </a:solidFill>
              </a:rPr>
              <a:t>4 recurring &amp; </a:t>
            </a:r>
            <a:r>
              <a:rPr lang="en-US" sz="1000" dirty="0" err="1">
                <a:solidFill>
                  <a:schemeClr val="tx1">
                    <a:lumMod val="65000"/>
                    <a:lumOff val="35000"/>
                  </a:schemeClr>
                </a:solidFill>
              </a:rPr>
              <a:t>kickstarter</a:t>
            </a:r>
            <a:r>
              <a:rPr lang="en-US" sz="1000" dirty="0">
                <a:solidFill>
                  <a:schemeClr val="tx1">
                    <a:lumMod val="65000"/>
                    <a:lumOff val="35000"/>
                  </a:schemeClr>
                </a:solidFill>
              </a:rPr>
              <a:t> training</a:t>
            </a:r>
          </a:p>
          <a:p>
            <a:pPr marL="91440" indent="-91440" defTabSz="1088232">
              <a:buFont typeface="Arial" panose="020B0604020202020204" pitchFamily="34" charset="0"/>
              <a:buChar char="•"/>
              <a:defRPr/>
            </a:pPr>
            <a:r>
              <a:rPr lang="en-US" sz="1000" dirty="0">
                <a:solidFill>
                  <a:schemeClr val="tx1">
                    <a:lumMod val="65000"/>
                    <a:lumOff val="35000"/>
                  </a:schemeClr>
                </a:solidFill>
              </a:rPr>
              <a:t>45 attendees</a:t>
            </a: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p:txBody>
      </p:sp>
      <p:sp>
        <p:nvSpPr>
          <p:cNvPr id="24" name="Rectangle 23">
            <a:extLst>
              <a:ext uri="{FF2B5EF4-FFF2-40B4-BE49-F238E27FC236}">
                <a16:creationId xmlns:a16="http://schemas.microsoft.com/office/drawing/2014/main" id="{B6F08298-8FAC-437A-8369-713276DE5709}"/>
              </a:ext>
            </a:extLst>
          </p:cNvPr>
          <p:cNvSpPr/>
          <p:nvPr/>
        </p:nvSpPr>
        <p:spPr>
          <a:xfrm>
            <a:off x="7857503" y="3792811"/>
            <a:ext cx="1453425" cy="2344948"/>
          </a:xfrm>
          <a:prstGeom prst="rect">
            <a:avLst/>
          </a:prstGeom>
          <a:solidFill>
            <a:schemeClr val="bg1">
              <a:alpha val="75000"/>
            </a:schemeClr>
          </a:solidFill>
          <a:ln>
            <a:solidFill>
              <a:srgbClr val="00768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1088232">
              <a:defRPr/>
            </a:pPr>
            <a:r>
              <a:rPr lang="en-US" sz="1000" dirty="0">
                <a:solidFill>
                  <a:schemeClr val="tx1">
                    <a:lumMod val="65000"/>
                    <a:lumOff val="35000"/>
                  </a:schemeClr>
                </a:solidFill>
              </a:rPr>
              <a:t>+2 client</a:t>
            </a:r>
          </a:p>
          <a:p>
            <a:pPr defTabSz="1088232">
              <a:defRPr/>
            </a:pPr>
            <a:r>
              <a:rPr lang="en-US" sz="1000" dirty="0">
                <a:solidFill>
                  <a:schemeClr val="tx1">
                    <a:lumMod val="65000"/>
                    <a:lumOff val="35000"/>
                  </a:schemeClr>
                </a:solidFill>
              </a:rPr>
              <a:t>(beside client retention)</a:t>
            </a:r>
          </a:p>
          <a:p>
            <a:pPr defTabSz="1088232">
              <a:defRPr/>
            </a:pPr>
            <a:endParaRPr lang="en-US" sz="1000" dirty="0">
              <a:solidFill>
                <a:schemeClr val="tx1">
                  <a:lumMod val="65000"/>
                  <a:lumOff val="35000"/>
                </a:schemeClr>
              </a:solidFill>
            </a:endParaRPr>
          </a:p>
          <a:p>
            <a:pPr defTabSz="1088232">
              <a:defRPr/>
            </a:pPr>
            <a:endParaRPr lang="en-US" sz="1000" dirty="0">
              <a:solidFill>
                <a:schemeClr val="tx1">
                  <a:lumMod val="65000"/>
                  <a:lumOff val="35000"/>
                </a:schemeClr>
              </a:solidFill>
            </a:endParaRPr>
          </a:p>
          <a:p>
            <a:pPr defTabSz="1088232">
              <a:defRPr/>
            </a:pPr>
            <a:r>
              <a:rPr lang="en-US" sz="1000" dirty="0">
                <a:solidFill>
                  <a:schemeClr val="tx1">
                    <a:lumMod val="65000"/>
                    <a:lumOff val="35000"/>
                  </a:schemeClr>
                </a:solidFill>
              </a:rPr>
              <a:t>220k</a:t>
            </a:r>
          </a:p>
          <a:p>
            <a:pPr defTabSz="1088232">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r>
              <a:rPr lang="en-US" sz="1000" dirty="0">
                <a:solidFill>
                  <a:schemeClr val="tx1">
                    <a:lumMod val="65000"/>
                    <a:lumOff val="35000"/>
                  </a:schemeClr>
                </a:solidFill>
              </a:rPr>
              <a:t>Architect pool v1.0</a:t>
            </a:r>
          </a:p>
          <a:p>
            <a:pPr marL="91440" indent="-91440" defTabSz="1088232">
              <a:buFont typeface="Arial" panose="020B0604020202020204" pitchFamily="34" charset="0"/>
              <a:buChar char="•"/>
              <a:defRPr/>
            </a:pPr>
            <a:r>
              <a:rPr lang="en-US" sz="1000" dirty="0">
                <a:solidFill>
                  <a:schemeClr val="tx1">
                    <a:lumMod val="65000"/>
                    <a:lumOff val="35000"/>
                  </a:schemeClr>
                </a:solidFill>
              </a:rPr>
              <a:t>More courses on diff level</a:t>
            </a:r>
          </a:p>
          <a:p>
            <a:pPr marL="91440" indent="-91440" defTabSz="1088232">
              <a:buFont typeface="Arial" panose="020B0604020202020204" pitchFamily="34" charset="0"/>
              <a:buChar char="•"/>
              <a:defRPr/>
            </a:pPr>
            <a:r>
              <a:rPr lang="en-US" sz="1000" dirty="0">
                <a:solidFill>
                  <a:schemeClr val="tx1">
                    <a:lumMod val="65000"/>
                    <a:lumOff val="35000"/>
                  </a:schemeClr>
                </a:solidFill>
              </a:rPr>
              <a:t>60 attendees</a:t>
            </a:r>
          </a:p>
        </p:txBody>
      </p:sp>
      <p:sp>
        <p:nvSpPr>
          <p:cNvPr id="25" name="Rectangle 24">
            <a:extLst>
              <a:ext uri="{FF2B5EF4-FFF2-40B4-BE49-F238E27FC236}">
                <a16:creationId xmlns:a16="http://schemas.microsoft.com/office/drawing/2014/main" id="{40BA509A-1DE3-4BBF-B5AA-80E9D8101DC4}"/>
              </a:ext>
            </a:extLst>
          </p:cNvPr>
          <p:cNvSpPr/>
          <p:nvPr/>
        </p:nvSpPr>
        <p:spPr>
          <a:xfrm>
            <a:off x="4039515" y="3792811"/>
            <a:ext cx="1453425" cy="2344948"/>
          </a:xfrm>
          <a:prstGeom prst="rect">
            <a:avLst/>
          </a:prstGeom>
          <a:solidFill>
            <a:schemeClr val="bg1">
              <a:alpha val="75000"/>
            </a:schemeClr>
          </a:solidFill>
          <a:ln>
            <a:solidFill>
              <a:srgbClr val="00768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1088232">
              <a:defRPr/>
            </a:pPr>
            <a:r>
              <a:rPr lang="en-US" sz="1000" dirty="0">
                <a:solidFill>
                  <a:schemeClr val="tx1">
                    <a:lumMod val="65000"/>
                    <a:lumOff val="35000"/>
                  </a:schemeClr>
                </a:solidFill>
              </a:rPr>
              <a:t>1 key industry</a:t>
            </a:r>
          </a:p>
          <a:p>
            <a:pPr defTabSz="1088232">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defTabSz="1088232">
              <a:defRPr/>
            </a:pPr>
            <a:r>
              <a:rPr lang="en-US" sz="1000" dirty="0">
                <a:solidFill>
                  <a:schemeClr val="tx1">
                    <a:lumMod val="65000"/>
                    <a:lumOff val="35000"/>
                  </a:schemeClr>
                </a:solidFill>
              </a:rPr>
              <a:t>165k</a:t>
            </a: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defTabSz="1088232">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r>
              <a:rPr lang="en-US" sz="1000" dirty="0">
                <a:solidFill>
                  <a:schemeClr val="tx1">
                    <a:lumMod val="65000"/>
                    <a:lumOff val="35000"/>
                  </a:schemeClr>
                </a:solidFill>
              </a:rPr>
              <a:t>1st IT </a:t>
            </a:r>
            <a:r>
              <a:rPr lang="en-US" sz="1000" dirty="0" err="1">
                <a:solidFill>
                  <a:schemeClr val="tx1">
                    <a:lumMod val="65000"/>
                    <a:lumOff val="35000"/>
                  </a:schemeClr>
                </a:solidFill>
              </a:rPr>
              <a:t>kickstarter</a:t>
            </a:r>
            <a:r>
              <a:rPr lang="en-US" sz="1000" dirty="0">
                <a:solidFill>
                  <a:schemeClr val="tx1">
                    <a:lumMod val="65000"/>
                    <a:lumOff val="35000"/>
                  </a:schemeClr>
                </a:solidFill>
              </a:rPr>
              <a:t> training lead</a:t>
            </a:r>
          </a:p>
          <a:p>
            <a:pPr marL="91440" indent="-91440" defTabSz="1088232">
              <a:buFont typeface="Arial" panose="020B0604020202020204" pitchFamily="34" charset="0"/>
              <a:buChar char="•"/>
              <a:defRPr/>
            </a:pPr>
            <a:r>
              <a:rPr lang="en-US" sz="1000" dirty="0">
                <a:solidFill>
                  <a:schemeClr val="tx1">
                    <a:lumMod val="65000"/>
                    <a:lumOff val="35000"/>
                  </a:schemeClr>
                </a:solidFill>
              </a:rPr>
              <a:t>14 consultant</a:t>
            </a:r>
          </a:p>
        </p:txBody>
      </p:sp>
      <p:sp>
        <p:nvSpPr>
          <p:cNvPr id="26" name="Rectangle 25">
            <a:extLst>
              <a:ext uri="{FF2B5EF4-FFF2-40B4-BE49-F238E27FC236}">
                <a16:creationId xmlns:a16="http://schemas.microsoft.com/office/drawing/2014/main" id="{FD6A7706-C6B8-493E-BDBF-0B0BA1C0E750}"/>
              </a:ext>
            </a:extLst>
          </p:cNvPr>
          <p:cNvSpPr/>
          <p:nvPr/>
        </p:nvSpPr>
        <p:spPr>
          <a:xfrm>
            <a:off x="9758144" y="3780779"/>
            <a:ext cx="1535669" cy="2356980"/>
          </a:xfrm>
          <a:prstGeom prst="rect">
            <a:avLst/>
          </a:prstGeom>
          <a:solidFill>
            <a:schemeClr val="bg1">
              <a:alpha val="75000"/>
            </a:schemeClr>
          </a:solidFill>
          <a:ln>
            <a:solidFill>
              <a:srgbClr val="00768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91440" indent="-91440" defTabSz="1088232">
              <a:buFont typeface="Arial" panose="020B0604020202020204" pitchFamily="34" charset="0"/>
              <a:buChar char="•"/>
              <a:defRPr/>
            </a:pPr>
            <a:r>
              <a:rPr lang="en-US" sz="1000" dirty="0">
                <a:solidFill>
                  <a:schemeClr val="tx1">
                    <a:lumMod val="65000"/>
                    <a:lumOff val="35000"/>
                  </a:schemeClr>
                </a:solidFill>
              </a:rPr>
              <a:t>IT delivery on higher rate</a:t>
            </a:r>
          </a:p>
          <a:p>
            <a:pPr marL="91440" indent="-91440" defTabSz="1088232">
              <a:buFont typeface="Arial" panose="020B0604020202020204" pitchFamily="34" charset="0"/>
              <a:buChar char="•"/>
              <a:defRPr/>
            </a:pPr>
            <a:r>
              <a:rPr lang="en-US" sz="1000" dirty="0">
                <a:solidFill>
                  <a:schemeClr val="tx1">
                    <a:lumMod val="65000"/>
                    <a:lumOff val="35000"/>
                  </a:schemeClr>
                </a:solidFill>
              </a:rPr>
              <a:t>Architect eminence and reputation</a:t>
            </a: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defTabSz="1088232">
              <a:defRPr/>
            </a:pPr>
            <a:r>
              <a:rPr lang="en-US" sz="1000" dirty="0">
                <a:solidFill>
                  <a:schemeClr val="tx1">
                    <a:lumMod val="65000"/>
                    <a:lumOff val="35000"/>
                  </a:schemeClr>
                </a:solidFill>
              </a:rPr>
              <a:t>230-250k</a:t>
            </a: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endParaRPr lang="en-US" sz="1000" dirty="0">
              <a:solidFill>
                <a:schemeClr val="tx1">
                  <a:lumMod val="65000"/>
                  <a:lumOff val="35000"/>
                </a:schemeClr>
              </a:solidFill>
            </a:endParaRPr>
          </a:p>
          <a:p>
            <a:pPr marL="91440" indent="-91440" defTabSz="1088232">
              <a:buFont typeface="Arial" panose="020B0604020202020204" pitchFamily="34" charset="0"/>
              <a:buChar char="•"/>
              <a:defRPr/>
            </a:pPr>
            <a:r>
              <a:rPr lang="en-US" sz="1000" dirty="0">
                <a:solidFill>
                  <a:schemeClr val="tx1">
                    <a:lumMod val="65000"/>
                    <a:lumOff val="35000"/>
                  </a:schemeClr>
                </a:solidFill>
              </a:rPr>
              <a:t>Strong architect pool</a:t>
            </a:r>
          </a:p>
          <a:p>
            <a:pPr marL="91440" indent="-91440" defTabSz="1088232">
              <a:buFont typeface="Arial" panose="020B0604020202020204" pitchFamily="34" charset="0"/>
              <a:buChar char="•"/>
              <a:defRPr/>
            </a:pPr>
            <a:r>
              <a:rPr lang="en-US" sz="1000" dirty="0">
                <a:solidFill>
                  <a:schemeClr val="tx1">
                    <a:lumMod val="65000"/>
                    <a:lumOff val="35000"/>
                  </a:schemeClr>
                </a:solidFill>
              </a:rPr>
              <a:t>Instructor at 4-6 internal courses</a:t>
            </a:r>
          </a:p>
          <a:p>
            <a:pPr marL="91440" indent="-91440" defTabSz="1088232">
              <a:buFont typeface="Arial" panose="020B0604020202020204" pitchFamily="34" charset="0"/>
              <a:buChar char="•"/>
              <a:defRPr/>
            </a:pPr>
            <a:r>
              <a:rPr lang="en-US" sz="1000" dirty="0">
                <a:solidFill>
                  <a:schemeClr val="tx1">
                    <a:lumMod val="65000"/>
                    <a:lumOff val="35000"/>
                  </a:schemeClr>
                </a:solidFill>
              </a:rPr>
              <a:t>More ext. courses</a:t>
            </a:r>
          </a:p>
          <a:p>
            <a:pPr marL="91440" indent="-91440" defTabSz="1088232">
              <a:buFont typeface="Arial" panose="020B0604020202020204" pitchFamily="34" charset="0"/>
              <a:buChar char="•"/>
              <a:defRPr/>
            </a:pPr>
            <a:r>
              <a:rPr lang="en-US" sz="1000" dirty="0">
                <a:solidFill>
                  <a:schemeClr val="tx1">
                    <a:lumMod val="65000"/>
                    <a:lumOff val="35000"/>
                  </a:schemeClr>
                </a:solidFill>
              </a:rPr>
              <a:t>60 attendees</a:t>
            </a:r>
          </a:p>
        </p:txBody>
      </p:sp>
      <p:graphicFrame>
        <p:nvGraphicFramePr>
          <p:cNvPr id="6" name="Chart 5">
            <a:extLst>
              <a:ext uri="{FF2B5EF4-FFF2-40B4-BE49-F238E27FC236}">
                <a16:creationId xmlns:a16="http://schemas.microsoft.com/office/drawing/2014/main" id="{E3A5A5E6-5494-1A47-95BA-66ECCB3AA593}"/>
              </a:ext>
            </a:extLst>
          </p:cNvPr>
          <p:cNvGraphicFramePr>
            <a:graphicFrameLocks/>
          </p:cNvGraphicFramePr>
          <p:nvPr>
            <p:extLst>
              <p:ext uri="{D42A27DB-BD31-4B8C-83A1-F6EECF244321}">
                <p14:modId xmlns:p14="http://schemas.microsoft.com/office/powerpoint/2010/main" val="1304803737"/>
              </p:ext>
            </p:extLst>
          </p:nvPr>
        </p:nvGraphicFramePr>
        <p:xfrm>
          <a:off x="3261672" y="1037579"/>
          <a:ext cx="8376712" cy="2718063"/>
        </p:xfrm>
        <a:graphic>
          <a:graphicData uri="http://schemas.openxmlformats.org/drawingml/2006/chart">
            <c:chart xmlns:c="http://schemas.openxmlformats.org/drawingml/2006/chart" xmlns:r="http://schemas.openxmlformats.org/officeDocument/2006/relationships" r:id="rId6"/>
          </a:graphicData>
        </a:graphic>
      </p:graphicFrame>
      <p:sp>
        <p:nvSpPr>
          <p:cNvPr id="8" name="Freeform 1018">
            <a:extLst>
              <a:ext uri="{FF2B5EF4-FFF2-40B4-BE49-F238E27FC236}">
                <a16:creationId xmlns:a16="http://schemas.microsoft.com/office/drawing/2014/main" id="{110CB761-2A5D-2A1B-BD9B-6316752EC561}"/>
              </a:ext>
            </a:extLst>
          </p:cNvPr>
          <p:cNvSpPr>
            <a:spLocks noChangeAspect="1" noEditPoints="1"/>
          </p:cNvSpPr>
          <p:nvPr/>
        </p:nvSpPr>
        <p:spPr bwMode="auto">
          <a:xfrm>
            <a:off x="1520261" y="1547875"/>
            <a:ext cx="1038466" cy="1038466"/>
          </a:xfrm>
          <a:custGeom>
            <a:avLst/>
            <a:gdLst>
              <a:gd name="T0" fmla="*/ 369 w 512"/>
              <a:gd name="T1" fmla="*/ 277 h 512"/>
              <a:gd name="T2" fmla="*/ 299 w 512"/>
              <a:gd name="T3" fmla="*/ 202 h 512"/>
              <a:gd name="T4" fmla="*/ 328 w 512"/>
              <a:gd name="T5" fmla="*/ 128 h 512"/>
              <a:gd name="T6" fmla="*/ 375 w 512"/>
              <a:gd name="T7" fmla="*/ 191 h 512"/>
              <a:gd name="T8" fmla="*/ 328 w 512"/>
              <a:gd name="T9" fmla="*/ 373 h 512"/>
              <a:gd name="T10" fmla="*/ 352 w 512"/>
              <a:gd name="T11" fmla="*/ 355 h 512"/>
              <a:gd name="T12" fmla="*/ 313 w 512"/>
              <a:gd name="T13" fmla="*/ 326 h 512"/>
              <a:gd name="T14" fmla="*/ 200 w 512"/>
              <a:gd name="T15" fmla="*/ 326 h 512"/>
              <a:gd name="T16" fmla="*/ 161 w 512"/>
              <a:gd name="T17" fmla="*/ 355 h 512"/>
              <a:gd name="T18" fmla="*/ 185 w 512"/>
              <a:gd name="T19" fmla="*/ 373 h 512"/>
              <a:gd name="T20" fmla="*/ 203 w 512"/>
              <a:gd name="T21" fmla="*/ 349 h 512"/>
              <a:gd name="T22" fmla="*/ 185 w 512"/>
              <a:gd name="T23" fmla="*/ 128 h 512"/>
              <a:gd name="T24" fmla="*/ 138 w 512"/>
              <a:gd name="T25" fmla="*/ 191 h 512"/>
              <a:gd name="T26" fmla="*/ 201 w 512"/>
              <a:gd name="T27" fmla="*/ 263 h 512"/>
              <a:gd name="T28" fmla="*/ 202 w 512"/>
              <a:gd name="T29" fmla="*/ 135 h 512"/>
              <a:gd name="T30" fmla="*/ 512 w 512"/>
              <a:gd name="T31" fmla="*/ 256 h 512"/>
              <a:gd name="T32" fmla="*/ 0 w 512"/>
              <a:gd name="T33" fmla="*/ 256 h 512"/>
              <a:gd name="T34" fmla="*/ 512 w 512"/>
              <a:gd name="T35" fmla="*/ 256 h 512"/>
              <a:gd name="T36" fmla="*/ 219 w 512"/>
              <a:gd name="T37" fmla="*/ 314 h 512"/>
              <a:gd name="T38" fmla="*/ 138 w 512"/>
              <a:gd name="T39" fmla="*/ 329 h 512"/>
              <a:gd name="T40" fmla="*/ 139 w 512"/>
              <a:gd name="T41" fmla="*/ 358 h 512"/>
              <a:gd name="T42" fmla="*/ 182 w 512"/>
              <a:gd name="T43" fmla="*/ 394 h 512"/>
              <a:gd name="T44" fmla="*/ 216 w 512"/>
              <a:gd name="T45" fmla="*/ 377 h 512"/>
              <a:gd name="T46" fmla="*/ 218 w 512"/>
              <a:gd name="T47" fmla="*/ 120 h 512"/>
              <a:gd name="T48" fmla="*/ 185 w 512"/>
              <a:gd name="T49" fmla="*/ 106 h 512"/>
              <a:gd name="T50" fmla="*/ 116 w 512"/>
              <a:gd name="T51" fmla="*/ 190 h 512"/>
              <a:gd name="T52" fmla="*/ 131 w 512"/>
              <a:gd name="T53" fmla="*/ 301 h 512"/>
              <a:gd name="T54" fmla="*/ 140 w 512"/>
              <a:gd name="T55" fmla="*/ 301 h 512"/>
              <a:gd name="T56" fmla="*/ 220 w 512"/>
              <a:gd name="T57" fmla="*/ 276 h 512"/>
              <a:gd name="T58" fmla="*/ 235 w 512"/>
              <a:gd name="T59" fmla="*/ 206 h 512"/>
              <a:gd name="T60" fmla="*/ 376 w 512"/>
              <a:gd name="T61" fmla="*/ 337 h 512"/>
              <a:gd name="T62" fmla="*/ 304 w 512"/>
              <a:gd name="T63" fmla="*/ 305 h 512"/>
              <a:gd name="T64" fmla="*/ 289 w 512"/>
              <a:gd name="T65" fmla="*/ 346 h 512"/>
              <a:gd name="T66" fmla="*/ 331 w 512"/>
              <a:gd name="T67" fmla="*/ 394 h 512"/>
              <a:gd name="T68" fmla="*/ 373 w 512"/>
              <a:gd name="T69" fmla="*/ 358 h 512"/>
              <a:gd name="T70" fmla="*/ 396 w 512"/>
              <a:gd name="T71" fmla="*/ 190 h 512"/>
              <a:gd name="T72" fmla="*/ 328 w 512"/>
              <a:gd name="T73" fmla="*/ 106 h 512"/>
              <a:gd name="T74" fmla="*/ 294 w 512"/>
              <a:gd name="T75" fmla="*/ 120 h 512"/>
              <a:gd name="T76" fmla="*/ 278 w 512"/>
              <a:gd name="T77" fmla="*/ 207 h 512"/>
              <a:gd name="T78" fmla="*/ 304 w 512"/>
              <a:gd name="T79" fmla="*/ 284 h 512"/>
              <a:gd name="T80" fmla="*/ 377 w 512"/>
              <a:gd name="T81" fmla="*/ 302 h 512"/>
              <a:gd name="T82" fmla="*/ 387 w 512"/>
              <a:gd name="T83" fmla="*/ 29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2" h="512">
                <a:moveTo>
                  <a:pt x="375" y="191"/>
                </a:moveTo>
                <a:cubicBezTo>
                  <a:pt x="375" y="197"/>
                  <a:pt x="374" y="247"/>
                  <a:pt x="369" y="277"/>
                </a:cubicBezTo>
                <a:cubicBezTo>
                  <a:pt x="355" y="272"/>
                  <a:pt x="331" y="265"/>
                  <a:pt x="312" y="263"/>
                </a:cubicBezTo>
                <a:cubicBezTo>
                  <a:pt x="309" y="247"/>
                  <a:pt x="301" y="214"/>
                  <a:pt x="299" y="202"/>
                </a:cubicBezTo>
                <a:cubicBezTo>
                  <a:pt x="297" y="188"/>
                  <a:pt x="296" y="151"/>
                  <a:pt x="310" y="135"/>
                </a:cubicBezTo>
                <a:cubicBezTo>
                  <a:pt x="315" y="130"/>
                  <a:pt x="320" y="128"/>
                  <a:pt x="328" y="128"/>
                </a:cubicBezTo>
                <a:cubicBezTo>
                  <a:pt x="328" y="128"/>
                  <a:pt x="328" y="128"/>
                  <a:pt x="328" y="128"/>
                </a:cubicBezTo>
                <a:cubicBezTo>
                  <a:pt x="366" y="128"/>
                  <a:pt x="374" y="184"/>
                  <a:pt x="375" y="191"/>
                </a:cubicBezTo>
                <a:close/>
                <a:moveTo>
                  <a:pt x="310" y="349"/>
                </a:moveTo>
                <a:cubicBezTo>
                  <a:pt x="308" y="360"/>
                  <a:pt x="316" y="371"/>
                  <a:pt x="328" y="373"/>
                </a:cubicBezTo>
                <a:cubicBezTo>
                  <a:pt x="334" y="374"/>
                  <a:pt x="339" y="372"/>
                  <a:pt x="344" y="369"/>
                </a:cubicBezTo>
                <a:cubicBezTo>
                  <a:pt x="348" y="365"/>
                  <a:pt x="351" y="360"/>
                  <a:pt x="352" y="355"/>
                </a:cubicBezTo>
                <a:cubicBezTo>
                  <a:pt x="354" y="338"/>
                  <a:pt x="354" y="338"/>
                  <a:pt x="354" y="338"/>
                </a:cubicBezTo>
                <a:cubicBezTo>
                  <a:pt x="347" y="331"/>
                  <a:pt x="333" y="327"/>
                  <a:pt x="313" y="326"/>
                </a:cubicBezTo>
                <a:lnTo>
                  <a:pt x="310" y="349"/>
                </a:lnTo>
                <a:close/>
                <a:moveTo>
                  <a:pt x="200" y="326"/>
                </a:moveTo>
                <a:cubicBezTo>
                  <a:pt x="180" y="327"/>
                  <a:pt x="166" y="331"/>
                  <a:pt x="158" y="338"/>
                </a:cubicBezTo>
                <a:cubicBezTo>
                  <a:pt x="161" y="355"/>
                  <a:pt x="161" y="355"/>
                  <a:pt x="161" y="355"/>
                </a:cubicBezTo>
                <a:cubicBezTo>
                  <a:pt x="161" y="360"/>
                  <a:pt x="164" y="365"/>
                  <a:pt x="169" y="369"/>
                </a:cubicBezTo>
                <a:cubicBezTo>
                  <a:pt x="173" y="372"/>
                  <a:pt x="179" y="374"/>
                  <a:pt x="185" y="373"/>
                </a:cubicBezTo>
                <a:cubicBezTo>
                  <a:pt x="190" y="372"/>
                  <a:pt x="195" y="369"/>
                  <a:pt x="199" y="364"/>
                </a:cubicBezTo>
                <a:cubicBezTo>
                  <a:pt x="202" y="360"/>
                  <a:pt x="204" y="354"/>
                  <a:pt x="203" y="349"/>
                </a:cubicBezTo>
                <a:lnTo>
                  <a:pt x="200" y="326"/>
                </a:lnTo>
                <a:close/>
                <a:moveTo>
                  <a:pt x="185" y="128"/>
                </a:moveTo>
                <a:cubicBezTo>
                  <a:pt x="185" y="128"/>
                  <a:pt x="185" y="128"/>
                  <a:pt x="185" y="128"/>
                </a:cubicBezTo>
                <a:cubicBezTo>
                  <a:pt x="147" y="128"/>
                  <a:pt x="138" y="184"/>
                  <a:pt x="138" y="191"/>
                </a:cubicBezTo>
                <a:cubicBezTo>
                  <a:pt x="138" y="197"/>
                  <a:pt x="138" y="248"/>
                  <a:pt x="144" y="277"/>
                </a:cubicBezTo>
                <a:cubicBezTo>
                  <a:pt x="158" y="272"/>
                  <a:pt x="182" y="265"/>
                  <a:pt x="201" y="263"/>
                </a:cubicBezTo>
                <a:cubicBezTo>
                  <a:pt x="204" y="248"/>
                  <a:pt x="211" y="214"/>
                  <a:pt x="214" y="202"/>
                </a:cubicBezTo>
                <a:cubicBezTo>
                  <a:pt x="216" y="188"/>
                  <a:pt x="217" y="151"/>
                  <a:pt x="202" y="135"/>
                </a:cubicBezTo>
                <a:cubicBezTo>
                  <a:pt x="198" y="130"/>
                  <a:pt x="192" y="128"/>
                  <a:pt x="185" y="12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24" y="346"/>
                </a:moveTo>
                <a:cubicBezTo>
                  <a:pt x="219" y="314"/>
                  <a:pt x="219" y="314"/>
                  <a:pt x="219" y="314"/>
                </a:cubicBezTo>
                <a:cubicBezTo>
                  <a:pt x="219" y="309"/>
                  <a:pt x="214" y="305"/>
                  <a:pt x="209" y="305"/>
                </a:cubicBezTo>
                <a:cubicBezTo>
                  <a:pt x="174" y="305"/>
                  <a:pt x="150" y="312"/>
                  <a:pt x="138" y="329"/>
                </a:cubicBezTo>
                <a:cubicBezTo>
                  <a:pt x="137" y="331"/>
                  <a:pt x="136" y="334"/>
                  <a:pt x="136" y="337"/>
                </a:cubicBezTo>
                <a:cubicBezTo>
                  <a:pt x="139" y="358"/>
                  <a:pt x="139" y="358"/>
                  <a:pt x="139" y="358"/>
                </a:cubicBezTo>
                <a:cubicBezTo>
                  <a:pt x="141" y="369"/>
                  <a:pt x="147" y="379"/>
                  <a:pt x="156" y="386"/>
                </a:cubicBezTo>
                <a:cubicBezTo>
                  <a:pt x="163" y="391"/>
                  <a:pt x="172" y="394"/>
                  <a:pt x="182" y="394"/>
                </a:cubicBezTo>
                <a:cubicBezTo>
                  <a:pt x="184" y="394"/>
                  <a:pt x="186" y="394"/>
                  <a:pt x="188" y="394"/>
                </a:cubicBezTo>
                <a:cubicBezTo>
                  <a:pt x="199" y="392"/>
                  <a:pt x="209" y="386"/>
                  <a:pt x="216" y="377"/>
                </a:cubicBezTo>
                <a:cubicBezTo>
                  <a:pt x="223" y="368"/>
                  <a:pt x="225" y="357"/>
                  <a:pt x="224" y="346"/>
                </a:cubicBezTo>
                <a:close/>
                <a:moveTo>
                  <a:pt x="218" y="120"/>
                </a:moveTo>
                <a:cubicBezTo>
                  <a:pt x="210" y="111"/>
                  <a:pt x="198" y="106"/>
                  <a:pt x="185" y="106"/>
                </a:cubicBezTo>
                <a:cubicBezTo>
                  <a:pt x="185" y="106"/>
                  <a:pt x="185" y="106"/>
                  <a:pt x="185" y="106"/>
                </a:cubicBezTo>
                <a:cubicBezTo>
                  <a:pt x="126" y="106"/>
                  <a:pt x="117" y="185"/>
                  <a:pt x="116" y="189"/>
                </a:cubicBezTo>
                <a:cubicBezTo>
                  <a:pt x="116" y="189"/>
                  <a:pt x="116" y="189"/>
                  <a:pt x="116" y="190"/>
                </a:cubicBezTo>
                <a:cubicBezTo>
                  <a:pt x="116" y="193"/>
                  <a:pt x="117" y="265"/>
                  <a:pt x="125" y="294"/>
                </a:cubicBezTo>
                <a:cubicBezTo>
                  <a:pt x="126" y="297"/>
                  <a:pt x="128" y="300"/>
                  <a:pt x="131" y="301"/>
                </a:cubicBezTo>
                <a:cubicBezTo>
                  <a:pt x="133" y="302"/>
                  <a:pt x="134" y="302"/>
                  <a:pt x="136" y="302"/>
                </a:cubicBezTo>
                <a:cubicBezTo>
                  <a:pt x="137" y="302"/>
                  <a:pt x="138" y="302"/>
                  <a:pt x="140" y="301"/>
                </a:cubicBezTo>
                <a:cubicBezTo>
                  <a:pt x="153" y="296"/>
                  <a:pt x="191" y="283"/>
                  <a:pt x="208" y="284"/>
                </a:cubicBezTo>
                <a:cubicBezTo>
                  <a:pt x="214" y="285"/>
                  <a:pt x="218" y="281"/>
                  <a:pt x="220" y="276"/>
                </a:cubicBezTo>
                <a:cubicBezTo>
                  <a:pt x="220" y="276"/>
                  <a:pt x="231" y="221"/>
                  <a:pt x="235" y="207"/>
                </a:cubicBezTo>
                <a:cubicBezTo>
                  <a:pt x="235" y="206"/>
                  <a:pt x="235" y="206"/>
                  <a:pt x="235" y="206"/>
                </a:cubicBezTo>
                <a:cubicBezTo>
                  <a:pt x="236" y="200"/>
                  <a:pt x="242" y="147"/>
                  <a:pt x="218" y="120"/>
                </a:cubicBezTo>
                <a:close/>
                <a:moveTo>
                  <a:pt x="376" y="337"/>
                </a:moveTo>
                <a:cubicBezTo>
                  <a:pt x="377" y="334"/>
                  <a:pt x="376" y="331"/>
                  <a:pt x="374" y="329"/>
                </a:cubicBezTo>
                <a:cubicBezTo>
                  <a:pt x="362" y="312"/>
                  <a:pt x="339" y="305"/>
                  <a:pt x="304" y="305"/>
                </a:cubicBezTo>
                <a:cubicBezTo>
                  <a:pt x="298" y="305"/>
                  <a:pt x="294" y="309"/>
                  <a:pt x="293" y="314"/>
                </a:cubicBezTo>
                <a:cubicBezTo>
                  <a:pt x="289" y="346"/>
                  <a:pt x="289" y="346"/>
                  <a:pt x="289" y="346"/>
                </a:cubicBezTo>
                <a:cubicBezTo>
                  <a:pt x="285" y="369"/>
                  <a:pt x="302" y="391"/>
                  <a:pt x="325" y="394"/>
                </a:cubicBezTo>
                <a:cubicBezTo>
                  <a:pt x="327" y="394"/>
                  <a:pt x="329" y="394"/>
                  <a:pt x="331" y="394"/>
                </a:cubicBezTo>
                <a:cubicBezTo>
                  <a:pt x="340" y="394"/>
                  <a:pt x="349" y="391"/>
                  <a:pt x="357" y="386"/>
                </a:cubicBezTo>
                <a:cubicBezTo>
                  <a:pt x="366" y="379"/>
                  <a:pt x="372" y="369"/>
                  <a:pt x="373" y="358"/>
                </a:cubicBezTo>
                <a:lnTo>
                  <a:pt x="376" y="337"/>
                </a:lnTo>
                <a:close/>
                <a:moveTo>
                  <a:pt x="396" y="190"/>
                </a:moveTo>
                <a:cubicBezTo>
                  <a:pt x="396" y="189"/>
                  <a:pt x="396" y="189"/>
                  <a:pt x="396" y="189"/>
                </a:cubicBezTo>
                <a:cubicBezTo>
                  <a:pt x="396" y="185"/>
                  <a:pt x="387" y="106"/>
                  <a:pt x="328" y="106"/>
                </a:cubicBezTo>
                <a:cubicBezTo>
                  <a:pt x="328" y="106"/>
                  <a:pt x="328" y="106"/>
                  <a:pt x="328" y="106"/>
                </a:cubicBezTo>
                <a:cubicBezTo>
                  <a:pt x="314" y="106"/>
                  <a:pt x="303" y="111"/>
                  <a:pt x="294" y="120"/>
                </a:cubicBezTo>
                <a:cubicBezTo>
                  <a:pt x="271" y="147"/>
                  <a:pt x="277" y="199"/>
                  <a:pt x="277" y="205"/>
                </a:cubicBezTo>
                <a:cubicBezTo>
                  <a:pt x="277" y="206"/>
                  <a:pt x="278" y="206"/>
                  <a:pt x="278" y="207"/>
                </a:cubicBezTo>
                <a:cubicBezTo>
                  <a:pt x="281" y="221"/>
                  <a:pt x="293" y="275"/>
                  <a:pt x="293" y="276"/>
                </a:cubicBezTo>
                <a:cubicBezTo>
                  <a:pt x="294" y="281"/>
                  <a:pt x="299" y="285"/>
                  <a:pt x="304" y="284"/>
                </a:cubicBezTo>
                <a:cubicBezTo>
                  <a:pt x="322" y="283"/>
                  <a:pt x="360" y="296"/>
                  <a:pt x="373" y="301"/>
                </a:cubicBezTo>
                <a:cubicBezTo>
                  <a:pt x="374" y="302"/>
                  <a:pt x="376" y="302"/>
                  <a:pt x="377" y="302"/>
                </a:cubicBezTo>
                <a:cubicBezTo>
                  <a:pt x="379" y="302"/>
                  <a:pt x="380" y="302"/>
                  <a:pt x="382" y="301"/>
                </a:cubicBezTo>
                <a:cubicBezTo>
                  <a:pt x="384" y="300"/>
                  <a:pt x="386" y="297"/>
                  <a:pt x="387" y="295"/>
                </a:cubicBezTo>
                <a:cubicBezTo>
                  <a:pt x="396" y="265"/>
                  <a:pt x="396" y="193"/>
                  <a:pt x="396" y="19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100" dirty="0"/>
          </a:p>
        </p:txBody>
      </p:sp>
    </p:spTree>
    <p:extLst>
      <p:ext uri="{BB962C8B-B14F-4D97-AF65-F5344CB8AC3E}">
        <p14:creationId xmlns:p14="http://schemas.microsoft.com/office/powerpoint/2010/main" val="3772691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EE2A5F-CD83-4DD3-9915-1F1DE8FCE4C7}"/>
              </a:ext>
            </a:extLst>
          </p:cNvPr>
          <p:cNvSpPr>
            <a:spLocks noGrp="1"/>
          </p:cNvSpPr>
          <p:nvPr>
            <p:ph type="body" sz="quarter" idx="13"/>
          </p:nvPr>
        </p:nvSpPr>
        <p:spPr>
          <a:xfrm>
            <a:off x="501652" y="4211955"/>
            <a:ext cx="11188698" cy="2169796"/>
          </a:xfrm>
        </p:spPr>
        <p:txBody>
          <a:bodyPr/>
          <a:lstStyle/>
          <a:p>
            <a:r>
              <a:rPr lang="en-US"/>
              <a:t>Deloitte refers to one or more of Deloitte Touche Tohmatsu Limited (“DTTL”), its global network of member firms, and their related entities (collectively, the “Deloitte organization”). DTTL (also referred to as “Deloitte Global”) and each of its member firms and related entities are legally separate and independent entities, which cannot obligate or bind each other in respect of third parties. DTTL and each DTTL member firm and related entity is liable only for its own acts and omissions, and not those of each other. DTTL does not provide services to clients. Please see </a:t>
            </a:r>
            <a:r>
              <a:rPr lang="en-US">
                <a:hlinkClick r:id="rId3"/>
              </a:rPr>
              <a:t>www.deloitte.com/about</a:t>
            </a:r>
            <a:r>
              <a:rPr lang="en-US"/>
              <a:t> ​to learn more. </a:t>
            </a:r>
          </a:p>
          <a:p>
            <a:r>
              <a:rPr lang="en-US"/>
              <a:t>This communication and any attachment to it is for internal distribution among personnel of Deloitte Touche Tohmatsu Limited (“DTTL”), its global network of member firms and their related entities (collectively, the “Deloitte organization”). It may contain confidential information and is intended solely for the use of the individual or entity to whom it is addressed. If you are not the intended recipient, please notify us immediately by replying to this email and then please delete this communication and all copies of it on your system. Please do not use this communication in any way.</a:t>
            </a:r>
          </a:p>
          <a:p>
            <a:r>
              <a:rPr lang="en-US"/>
              <a:t>None of DTTL, its member firms, related entities, employees or agents shall be responsible for any loss or damage whatsoever arising directly or indirectly in connection with any person relying on this communication. DTTL and each of its member firms, and their related entities, are legally separate and independent entities. </a:t>
            </a:r>
          </a:p>
          <a:p>
            <a:r>
              <a:rPr lang="en-US"/>
              <a:t>© 2023. For information, contact Deloitte Central Europe.</a:t>
            </a:r>
          </a:p>
        </p:txBody>
      </p:sp>
      <p:sp>
        <p:nvSpPr>
          <p:cNvPr id="6" name="Rectangle 5">
            <a:extLst>
              <a:ext uri="{FF2B5EF4-FFF2-40B4-BE49-F238E27FC236}">
                <a16:creationId xmlns:a16="http://schemas.microsoft.com/office/drawing/2014/main" id="{9C7D2A88-C5C1-6101-D987-C2876A70CFED}"/>
              </a:ext>
            </a:extLst>
          </p:cNvPr>
          <p:cNvSpPr/>
          <p:nvPr/>
        </p:nvSpPr>
        <p:spPr>
          <a:xfrm>
            <a:off x="3861881" y="2180951"/>
            <a:ext cx="1714630" cy="1107996"/>
          </a:xfrm>
          <a:prstGeom prst="rect">
            <a:avLst/>
          </a:prstGeom>
        </p:spPr>
        <p:txBody>
          <a:bodyPr wrap="square" lIns="0" tIns="0" rIns="0" bIns="0">
            <a:spAutoFit/>
          </a:bodyPr>
          <a:lstStyle/>
          <a:p>
            <a:pPr algn="r">
              <a:buSzPct val="100000"/>
            </a:pPr>
            <a:r>
              <a:rPr lang="en-US" altLang="en-US" sz="3600" b="1">
                <a:solidFill>
                  <a:srgbClr val="004F59"/>
                </a:solidFill>
                <a:latin typeface="+mj-lt"/>
                <a:cs typeface="Segoe UI" panose="020B0502040204020203" pitchFamily="34" charset="0"/>
              </a:rPr>
              <a:t>Thank</a:t>
            </a:r>
          </a:p>
          <a:p>
            <a:pPr algn="r">
              <a:buSzPct val="100000"/>
            </a:pPr>
            <a:r>
              <a:rPr lang="en-US" altLang="en-US" sz="3600" b="1">
                <a:solidFill>
                  <a:srgbClr val="004F59"/>
                </a:solidFill>
                <a:latin typeface="+mj-lt"/>
                <a:cs typeface="Segoe UI" panose="020B0502040204020203" pitchFamily="34" charset="0"/>
              </a:rPr>
              <a:t>you!</a:t>
            </a:r>
          </a:p>
        </p:txBody>
      </p:sp>
      <p:pic>
        <p:nvPicPr>
          <p:cNvPr id="14" name="Picture 13" descr="A person wearing glasses&#10;&#10;Description automatically generated with medium confidence">
            <a:extLst>
              <a:ext uri="{FF2B5EF4-FFF2-40B4-BE49-F238E27FC236}">
                <a16:creationId xmlns:a16="http://schemas.microsoft.com/office/drawing/2014/main" id="{C985E706-2246-02B7-E1D4-1CA67E2B17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1736" y="1806754"/>
            <a:ext cx="1140865" cy="1734114"/>
          </a:xfrm>
          <a:prstGeom prst="rect">
            <a:avLst/>
          </a:prstGeom>
        </p:spPr>
      </p:pic>
    </p:spTree>
    <p:extLst>
      <p:ext uri="{BB962C8B-B14F-4D97-AF65-F5344CB8AC3E}">
        <p14:creationId xmlns:p14="http://schemas.microsoft.com/office/powerpoint/2010/main" val="26149908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84&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Y. %m. %d.&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WH_Oc2iGgVyKNDCuVGWR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D Template Jan 2018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Deloitte Digital_16-9.pptx [Read-Only]" id="{9C2E3F50-1EEE-49A8-AD1A-C56889D1E383}" vid="{BB7B651B-3786-4DC9-8171-51D16371073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148B8CF9BE58F49AB572045FBEF114A" ma:contentTypeVersion="8" ma:contentTypeDescription="Create a new document." ma:contentTypeScope="" ma:versionID="e030d93c256802602361df99233d7f98">
  <xsd:schema xmlns:xsd="http://www.w3.org/2001/XMLSchema" xmlns:xs="http://www.w3.org/2001/XMLSchema" xmlns:p="http://schemas.microsoft.com/office/2006/metadata/properties" xmlns:ns2="84773844-e26a-4497-8b65-57db15d25a71" targetNamespace="http://schemas.microsoft.com/office/2006/metadata/properties" ma:root="true" ma:fieldsID="85db89a1b09de5e1162b166267365853" ns2:_="">
    <xsd:import namespace="84773844-e26a-4497-8b65-57db15d25a7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73844-e26a-4497-8b65-57db15d25a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E3A1B6-05E9-4C78-AFA4-D86EC54658AA}">
  <ds:schemaRefs>
    <ds:schemaRef ds:uri="http://schemas.microsoft.com/office/2006/documentManagement/types"/>
    <ds:schemaRef ds:uri="http://purl.org/dc/elements/1.1/"/>
    <ds:schemaRef ds:uri="http://purl.org/dc/dcmitype/"/>
    <ds:schemaRef ds:uri="84773844-e26a-4497-8b65-57db15d25a71"/>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7F341B8-EA55-4664-B135-B96DB52F6657}">
  <ds:schemaRefs>
    <ds:schemaRef ds:uri="84773844-e26a-4497-8b65-57db15d25a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52EB11D-438A-48C4-B716-42C18FDFF3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42432</TotalTime>
  <Words>904</Words>
  <Application>Microsoft Office PowerPoint</Application>
  <PresentationFormat>Widescreen</PresentationFormat>
  <Paragraphs>177</Paragraphs>
  <Slides>8</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8" baseType="lpstr">
      <vt:lpstr>Arial</vt:lpstr>
      <vt:lpstr>Calibri</vt:lpstr>
      <vt:lpstr>Calibri Light</vt:lpstr>
      <vt:lpstr>Chronicle Display Black</vt:lpstr>
      <vt:lpstr>Open Sans</vt:lpstr>
      <vt:lpstr>Times New Roman</vt:lpstr>
      <vt:lpstr>Verdana</vt:lpstr>
      <vt:lpstr>Wingdings 2</vt:lpstr>
      <vt:lpstr>DD Template Jan 2018 16x9</vt:lpstr>
      <vt:lpstr>think-cell Slide</vt:lpstr>
      <vt:lpstr>Tamás Török Senior Specialist Lead Panel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Digital Template</dc:title>
  <dc:subject/>
  <dc:creator>Ankucza, Tamas</dc:creator>
  <cp:keywords/>
  <cp:lastModifiedBy>Torok, Tamas</cp:lastModifiedBy>
  <cp:revision>64</cp:revision>
  <cp:lastPrinted>2016-05-03T17:15:39Z</cp:lastPrinted>
  <dcterms:created xsi:type="dcterms:W3CDTF">2018-01-22T19:01:04Z</dcterms:created>
  <dcterms:modified xsi:type="dcterms:W3CDTF">2023-05-17T08:26:51Z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0x010100A148B8CF9BE58F49AB572045FBEF114A</vt:lpwstr>
  </property>
  <property fmtid="{D5CDD505-2E9C-101B-9397-08002B2CF9AE}" pid="3" name="TaxKeyword">
    <vt:lpwstr/>
  </property>
  <property fmtid="{D5CDD505-2E9C-101B-9397-08002B2CF9AE}" pid="4" name="Global Client Services">
    <vt:lpwstr/>
  </property>
  <property fmtid="{D5CDD505-2E9C-101B-9397-08002B2CF9AE}" pid="5" name="Geography">
    <vt:lpwstr>3;#Italy (52390)|ea8b480b-ec3e-44a2-9050-9a77d5e5db1c</vt:lpwstr>
  </property>
  <property fmtid="{D5CDD505-2E9C-101B-9397-08002B2CF9AE}" pid="6" name="Local Industry">
    <vt:lpwstr/>
  </property>
  <property fmtid="{D5CDD505-2E9C-101B-9397-08002B2CF9AE}" pid="7" name="Global Industry">
    <vt:lpwstr/>
  </property>
  <property fmtid="{D5CDD505-2E9C-101B-9397-08002B2CF9AE}" pid="8" name="LanguageB">
    <vt:lpwstr>7;#Italian|26700683-0371-4a99-8d11-fcfe009463c5</vt:lpwstr>
  </property>
  <property fmtid="{D5CDD505-2E9C-101B-9397-08002B2CF9AE}" pid="9" name="Global Content Type">
    <vt:lpwstr/>
  </property>
  <property fmtid="{D5CDD505-2E9C-101B-9397-08002B2CF9AE}" pid="10" name="Local Client Services">
    <vt:lpwstr/>
  </property>
  <property fmtid="{D5CDD505-2E9C-101B-9397-08002B2CF9AE}" pid="11" name="Local Content Type">
    <vt:lpwstr/>
  </property>
  <property fmtid="{D5CDD505-2E9C-101B-9397-08002B2CF9AE}" pid="12" name="MSIP_Label_ea60d57e-af5b-4752-ac57-3e4f28ca11dc_Enabled">
    <vt:lpwstr>true</vt:lpwstr>
  </property>
  <property fmtid="{D5CDD505-2E9C-101B-9397-08002B2CF9AE}" pid="13" name="MSIP_Label_ea60d57e-af5b-4752-ac57-3e4f28ca11dc_SetDate">
    <vt:lpwstr>2022-01-06T10:48:35Z</vt:lpwstr>
  </property>
  <property fmtid="{D5CDD505-2E9C-101B-9397-08002B2CF9AE}" pid="14" name="MSIP_Label_ea60d57e-af5b-4752-ac57-3e4f28ca11dc_Method">
    <vt:lpwstr>Standard</vt:lpwstr>
  </property>
  <property fmtid="{D5CDD505-2E9C-101B-9397-08002B2CF9AE}" pid="15" name="MSIP_Label_ea60d57e-af5b-4752-ac57-3e4f28ca11dc_Name">
    <vt:lpwstr>ea60d57e-af5b-4752-ac57-3e4f28ca11dc</vt:lpwstr>
  </property>
  <property fmtid="{D5CDD505-2E9C-101B-9397-08002B2CF9AE}" pid="16" name="MSIP_Label_ea60d57e-af5b-4752-ac57-3e4f28ca11dc_SiteId">
    <vt:lpwstr>36da45f1-dd2c-4d1f-af13-5abe46b99921</vt:lpwstr>
  </property>
  <property fmtid="{D5CDD505-2E9C-101B-9397-08002B2CF9AE}" pid="17" name="MSIP_Label_ea60d57e-af5b-4752-ac57-3e4f28ca11dc_ActionId">
    <vt:lpwstr>18d86f18-3204-4ef9-bbd5-76259ae91850</vt:lpwstr>
  </property>
  <property fmtid="{D5CDD505-2E9C-101B-9397-08002B2CF9AE}" pid="18" name="MSIP_Label_ea60d57e-af5b-4752-ac57-3e4f28ca11dc_ContentBits">
    <vt:lpwstr>0</vt:lpwstr>
  </property>
</Properties>
</file>