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51"/>
  </p:notesMasterIdLst>
  <p:sldIdLst>
    <p:sldId id="298" r:id="rId2"/>
    <p:sldId id="258" r:id="rId3"/>
    <p:sldId id="256" r:id="rId4"/>
    <p:sldId id="295" r:id="rId5"/>
    <p:sldId id="260" r:id="rId6"/>
    <p:sldId id="261" r:id="rId7"/>
    <p:sldId id="262" r:id="rId8"/>
    <p:sldId id="263" r:id="rId9"/>
    <p:sldId id="264" r:id="rId10"/>
    <p:sldId id="265" r:id="rId11"/>
    <p:sldId id="302" r:id="rId12"/>
    <p:sldId id="266" r:id="rId13"/>
    <p:sldId id="267" r:id="rId14"/>
    <p:sldId id="268" r:id="rId15"/>
    <p:sldId id="269" r:id="rId16"/>
    <p:sldId id="270" r:id="rId17"/>
    <p:sldId id="299" r:id="rId18"/>
    <p:sldId id="296" r:id="rId19"/>
    <p:sldId id="272" r:id="rId20"/>
    <p:sldId id="273" r:id="rId21"/>
    <p:sldId id="274" r:id="rId22"/>
    <p:sldId id="275" r:id="rId23"/>
    <p:sldId id="276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300" r:id="rId41"/>
    <p:sldId id="297" r:id="rId42"/>
    <p:sldId id="287" r:id="rId43"/>
    <p:sldId id="288" r:id="rId44"/>
    <p:sldId id="289" r:id="rId45"/>
    <p:sldId id="290" r:id="rId46"/>
    <p:sldId id="291" r:id="rId47"/>
    <p:sldId id="292" r:id="rId48"/>
    <p:sldId id="303" r:id="rId49"/>
    <p:sldId id="301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lXsQTNXlM7fWQA4OMqP0v+qO5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2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6571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138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234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4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460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184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053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0370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757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738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352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p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6" name="Google Shape;506;p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4497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31759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7373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p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p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9" name="Google Shape;589;p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0" name="Google Shape;600;p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0" name="Google Shape;600;p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039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p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596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1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25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3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07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67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88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19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370233" y="1743789"/>
            <a:ext cx="4924011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None/>
            </a:pP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54158" y="1808922"/>
            <a:ext cx="4102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</a:rPr>
              <a:t>Terraform</a:t>
            </a:r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2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2" name="Google Shape;212;p81"/>
          <p:cNvSpPr/>
          <p:nvPr/>
        </p:nvSpPr>
        <p:spPr>
          <a:xfrm>
            <a:off x="2962289" y="733051"/>
            <a:ext cx="3008671" cy="44245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main task categories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1"/>
          <p:cNvSpPr/>
          <p:nvPr/>
        </p:nvSpPr>
        <p:spPr>
          <a:xfrm>
            <a:off x="884903" y="2210760"/>
            <a:ext cx="3200400" cy="427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Infratructure Provisioning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1"/>
          <p:cNvSpPr/>
          <p:nvPr/>
        </p:nvSpPr>
        <p:spPr>
          <a:xfrm>
            <a:off x="884903" y="3159534"/>
            <a:ext cx="3200400" cy="427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Configuration of provisioned infrastructure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1"/>
          <p:cNvSpPr/>
          <p:nvPr/>
        </p:nvSpPr>
        <p:spPr>
          <a:xfrm>
            <a:off x="884903" y="4075087"/>
            <a:ext cx="3200400" cy="427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3) Deployment of Application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1"/>
          <p:cNvSpPr/>
          <p:nvPr/>
        </p:nvSpPr>
        <p:spPr>
          <a:xfrm>
            <a:off x="5029200" y="2210759"/>
            <a:ext cx="3200400" cy="42770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Initial setup phase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1"/>
          <p:cNvSpPr/>
          <p:nvPr/>
        </p:nvSpPr>
        <p:spPr>
          <a:xfrm>
            <a:off x="5029200" y="3673718"/>
            <a:ext cx="3200400" cy="42770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Maint</a:t>
            </a:r>
            <a:r>
              <a:rPr lang="en-US" sz="1600">
                <a:solidFill>
                  <a:schemeClr val="lt1"/>
                </a:solidFill>
              </a:rPr>
              <a:t>ai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ning phase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81"/>
          <p:cNvCxnSpPr>
            <a:stCxn id="213" idx="3"/>
            <a:endCxn id="216" idx="1"/>
          </p:cNvCxnSpPr>
          <p:nvPr/>
        </p:nvCxnSpPr>
        <p:spPr>
          <a:xfrm>
            <a:off x="4085303" y="2424611"/>
            <a:ext cx="9438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81"/>
          <p:cNvCxnSpPr>
            <a:stCxn id="215" idx="3"/>
            <a:endCxn id="217" idx="1"/>
          </p:cNvCxnSpPr>
          <p:nvPr/>
        </p:nvCxnSpPr>
        <p:spPr>
          <a:xfrm rot="10800000" flipH="1">
            <a:off x="4085303" y="3887539"/>
            <a:ext cx="943800" cy="40140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81"/>
          <p:cNvCxnSpPr>
            <a:stCxn id="214" idx="3"/>
            <a:endCxn id="217" idx="1"/>
          </p:cNvCxnSpPr>
          <p:nvPr/>
        </p:nvCxnSpPr>
        <p:spPr>
          <a:xfrm>
            <a:off x="4085303" y="3373385"/>
            <a:ext cx="943800" cy="51420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10" y="1504549"/>
            <a:ext cx="5897216" cy="303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0" name="Google Shape;230;p82"/>
          <p:cNvSpPr/>
          <p:nvPr/>
        </p:nvSpPr>
        <p:spPr>
          <a:xfrm>
            <a:off x="855471" y="2064913"/>
            <a:ext cx="3200400" cy="42770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Initial setup phase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2"/>
          <p:cNvSpPr/>
          <p:nvPr/>
        </p:nvSpPr>
        <p:spPr>
          <a:xfrm>
            <a:off x="4834902" y="2064913"/>
            <a:ext cx="3200400" cy="42770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Maintianing phase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2"/>
          <p:cNvSpPr/>
          <p:nvPr/>
        </p:nvSpPr>
        <p:spPr>
          <a:xfrm>
            <a:off x="2367894" y="763594"/>
            <a:ext cx="4256315" cy="3977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Distinction of phases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2"/>
          <p:cNvSpPr txBox="1"/>
          <p:nvPr/>
        </p:nvSpPr>
        <p:spPr>
          <a:xfrm>
            <a:off x="855471" y="2907234"/>
            <a:ext cx="49203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Provision infrastructure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infrastructure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2"/>
          <p:cNvSpPr txBox="1"/>
          <p:nvPr/>
        </p:nvSpPr>
        <p:spPr>
          <a:xfrm>
            <a:off x="855471" y="3799319"/>
            <a:ext cx="34779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installation of software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configuration of software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2"/>
          <p:cNvSpPr txBox="1"/>
          <p:nvPr/>
        </p:nvSpPr>
        <p:spPr>
          <a:xfrm>
            <a:off x="4893030" y="2958745"/>
            <a:ext cx="34623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Adjustment to infrastructure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and remove servers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2"/>
          <p:cNvSpPr txBox="1"/>
          <p:nvPr/>
        </p:nvSpPr>
        <p:spPr>
          <a:xfrm>
            <a:off x="4893030" y="3799319"/>
            <a:ext cx="31600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software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Re-configuration of software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6" name="Google Shape;246;p83"/>
          <p:cNvSpPr/>
          <p:nvPr/>
        </p:nvSpPr>
        <p:spPr>
          <a:xfrm>
            <a:off x="907717" y="785192"/>
            <a:ext cx="1602690" cy="3957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IaC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tools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3"/>
          <p:cNvSpPr/>
          <p:nvPr/>
        </p:nvSpPr>
        <p:spPr>
          <a:xfrm>
            <a:off x="1026163" y="3922375"/>
            <a:ext cx="1693993" cy="63418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 Infrastructure Setup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3"/>
          <p:cNvSpPr/>
          <p:nvPr/>
        </p:nvSpPr>
        <p:spPr>
          <a:xfrm>
            <a:off x="2861786" y="3922376"/>
            <a:ext cx="1693992" cy="63418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 Infrastructure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3"/>
          <p:cNvSpPr/>
          <p:nvPr/>
        </p:nvSpPr>
        <p:spPr>
          <a:xfrm>
            <a:off x="4697408" y="3922377"/>
            <a:ext cx="1661084" cy="63418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 Application Setup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3"/>
          <p:cNvSpPr/>
          <p:nvPr/>
        </p:nvSpPr>
        <p:spPr>
          <a:xfrm>
            <a:off x="6500122" y="3922377"/>
            <a:ext cx="1636609" cy="63418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 Applications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3"/>
          <p:cNvSpPr/>
          <p:nvPr/>
        </p:nvSpPr>
        <p:spPr>
          <a:xfrm>
            <a:off x="8295968" y="3922375"/>
            <a:ext cx="523567" cy="6341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3"/>
          <p:cNvSpPr/>
          <p:nvPr/>
        </p:nvSpPr>
        <p:spPr>
          <a:xfrm flipH="1">
            <a:off x="278605" y="3922375"/>
            <a:ext cx="567676" cy="6341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83" descr="Terraform Provi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5391" y="3061080"/>
            <a:ext cx="932559" cy="93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83" descr="Infrastructure Automation - Ansible Role for ClusterControl | Severalnine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83" descr="Build your own Ansible Module | SaLiux - Tech Blog"/>
          <p:cNvPicPr preferRelativeResize="0"/>
          <p:nvPr/>
        </p:nvPicPr>
        <p:blipFill rotWithShape="1">
          <a:blip r:embed="rId4">
            <a:alphaModFix/>
          </a:blip>
          <a:srcRect l="16535" t="13643" r="18296" b="22922"/>
          <a:stretch/>
        </p:blipFill>
        <p:spPr>
          <a:xfrm>
            <a:off x="5181363" y="2754709"/>
            <a:ext cx="693174" cy="49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83" descr="Chef – 3k Technologies"/>
          <p:cNvPicPr preferRelativeResize="0"/>
          <p:nvPr/>
        </p:nvPicPr>
        <p:blipFill rotWithShape="1">
          <a:blip r:embed="rId5">
            <a:alphaModFix/>
          </a:blip>
          <a:srcRect l="13533" r="24592" b="22955"/>
          <a:stretch/>
        </p:blipFill>
        <p:spPr>
          <a:xfrm>
            <a:off x="5194429" y="1542492"/>
            <a:ext cx="667041" cy="65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83" descr="Puppet Enterprise Reviews 2021: Details, Pricing, &amp;amp; Features | G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24183" y="2183241"/>
            <a:ext cx="1007534" cy="478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83"/>
          <p:cNvCxnSpPr>
            <a:stCxn id="257" idx="1"/>
          </p:cNvCxnSpPr>
          <p:nvPr/>
        </p:nvCxnSpPr>
        <p:spPr>
          <a:xfrm flipH="1">
            <a:off x="2861783" y="2422263"/>
            <a:ext cx="2162400" cy="25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83"/>
          <p:cNvCxnSpPr>
            <a:stCxn id="253" idx="1"/>
          </p:cNvCxnSpPr>
          <p:nvPr/>
        </p:nvCxnSpPr>
        <p:spPr>
          <a:xfrm flipH="1">
            <a:off x="1026191" y="3526672"/>
            <a:ext cx="2329200" cy="25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83"/>
          <p:cNvCxnSpPr>
            <a:stCxn id="256" idx="1"/>
          </p:cNvCxnSpPr>
          <p:nvPr/>
        </p:nvCxnSpPr>
        <p:spPr>
          <a:xfrm flipH="1">
            <a:off x="2861929" y="1867860"/>
            <a:ext cx="2332500" cy="204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83"/>
          <p:cNvCxnSpPr>
            <a:stCxn id="253" idx="3"/>
          </p:cNvCxnSpPr>
          <p:nvPr/>
        </p:nvCxnSpPr>
        <p:spPr>
          <a:xfrm>
            <a:off x="4287950" y="3526672"/>
            <a:ext cx="1972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2" name="Google Shape;262;p83"/>
          <p:cNvCxnSpPr>
            <a:stCxn id="255" idx="1"/>
          </p:cNvCxnSpPr>
          <p:nvPr/>
        </p:nvCxnSpPr>
        <p:spPr>
          <a:xfrm flipH="1">
            <a:off x="2861763" y="3001360"/>
            <a:ext cx="2319600" cy="19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3" name="Google Shape;263;p83"/>
          <p:cNvCxnSpPr>
            <a:stCxn id="257" idx="3"/>
          </p:cNvCxnSpPr>
          <p:nvPr/>
        </p:nvCxnSpPr>
        <p:spPr>
          <a:xfrm>
            <a:off x="6031717" y="2422263"/>
            <a:ext cx="2105100" cy="25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83"/>
          <p:cNvCxnSpPr>
            <a:stCxn id="255" idx="3"/>
          </p:cNvCxnSpPr>
          <p:nvPr/>
        </p:nvCxnSpPr>
        <p:spPr>
          <a:xfrm>
            <a:off x="5874537" y="3001360"/>
            <a:ext cx="2262300" cy="19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" name="Google Shape;265;p83"/>
          <p:cNvCxnSpPr>
            <a:stCxn id="256" idx="3"/>
          </p:cNvCxnSpPr>
          <p:nvPr/>
        </p:nvCxnSpPr>
        <p:spPr>
          <a:xfrm>
            <a:off x="5861470" y="1867860"/>
            <a:ext cx="2275200" cy="204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6" name="Google Shape;266;p83"/>
          <p:cNvSpPr/>
          <p:nvPr/>
        </p:nvSpPr>
        <p:spPr>
          <a:xfrm flipH="1">
            <a:off x="334295" y="3922375"/>
            <a:ext cx="567676" cy="634181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6" name="Google Shape;276;p84"/>
          <p:cNvSpPr/>
          <p:nvPr/>
        </p:nvSpPr>
        <p:spPr>
          <a:xfrm>
            <a:off x="988131" y="1427722"/>
            <a:ext cx="2101645" cy="333721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Declarative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4"/>
          <p:cNvSpPr/>
          <p:nvPr/>
        </p:nvSpPr>
        <p:spPr>
          <a:xfrm flipH="1">
            <a:off x="3146551" y="1427722"/>
            <a:ext cx="1919749" cy="333721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Procedural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84"/>
          <p:cNvSpPr/>
          <p:nvPr/>
        </p:nvSpPr>
        <p:spPr>
          <a:xfrm>
            <a:off x="3146552" y="2248809"/>
            <a:ext cx="1926279" cy="68365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server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4"/>
          <p:cNvSpPr/>
          <p:nvPr/>
        </p:nvSpPr>
        <p:spPr>
          <a:xfrm>
            <a:off x="3163273" y="3115298"/>
            <a:ext cx="1926279" cy="68365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 server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4"/>
          <p:cNvSpPr/>
          <p:nvPr/>
        </p:nvSpPr>
        <p:spPr>
          <a:xfrm>
            <a:off x="3163273" y="3981787"/>
            <a:ext cx="1926279" cy="68365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this change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4"/>
          <p:cNvSpPr/>
          <p:nvPr/>
        </p:nvSpPr>
        <p:spPr>
          <a:xfrm>
            <a:off x="1190921" y="2222020"/>
            <a:ext cx="1696064" cy="435919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2 servers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301;p85" descr="Terraform Provi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3620" y="2222020"/>
            <a:ext cx="932559" cy="931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02;p85" descr="Build your own Ansible Module | SaLiux - Tech Blog"/>
          <p:cNvPicPr preferRelativeResize="0"/>
          <p:nvPr/>
        </p:nvPicPr>
        <p:blipFill rotWithShape="1">
          <a:blip r:embed="rId4">
            <a:alphaModFix/>
          </a:blip>
          <a:srcRect l="16535" t="13643" r="18296" b="22922"/>
          <a:stretch/>
        </p:blipFill>
        <p:spPr>
          <a:xfrm>
            <a:off x="6276834" y="3341615"/>
            <a:ext cx="850354" cy="64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03;p85" descr="Chef – 3k Technologies"/>
          <p:cNvPicPr preferRelativeResize="0"/>
          <p:nvPr/>
        </p:nvPicPr>
        <p:blipFill rotWithShape="1">
          <a:blip r:embed="rId5">
            <a:alphaModFix/>
          </a:blip>
          <a:srcRect l="13533" r="24592" b="22955"/>
          <a:stretch/>
        </p:blipFill>
        <p:spPr>
          <a:xfrm>
            <a:off x="6368490" y="2408942"/>
            <a:ext cx="667041" cy="65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04;p85" descr="Puppet Enterprise Reviews 2021: Details, Pricing, &amp;amp; Features | G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56016" y="3542527"/>
            <a:ext cx="1007534" cy="47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12/2021</a:t>
            </a:r>
            <a:endParaRPr/>
          </a:p>
        </p:txBody>
      </p:sp>
      <p:sp>
        <p:nvSpPr>
          <p:cNvPr id="291" name="Google Shape;291;p8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FPT SOFTWARE – Fresher DevOps - Internal Use</a:t>
            </a:r>
            <a:endParaRPr/>
          </a:p>
        </p:txBody>
      </p:sp>
      <p:sp>
        <p:nvSpPr>
          <p:cNvPr id="292" name="Google Shape;292;p8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5" name="Google Shape;295;p85"/>
          <p:cNvSpPr/>
          <p:nvPr/>
        </p:nvSpPr>
        <p:spPr>
          <a:xfrm>
            <a:off x="1169172" y="1738871"/>
            <a:ext cx="2101645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Declarative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5"/>
          <p:cNvSpPr/>
          <p:nvPr/>
        </p:nvSpPr>
        <p:spPr>
          <a:xfrm flipH="1">
            <a:off x="3327593" y="1738871"/>
            <a:ext cx="1919749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Procedural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85"/>
          <p:cNvSpPr/>
          <p:nvPr/>
        </p:nvSpPr>
        <p:spPr>
          <a:xfrm>
            <a:off x="1169172" y="2579486"/>
            <a:ext cx="2101645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Mutable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5"/>
          <p:cNvSpPr/>
          <p:nvPr/>
        </p:nvSpPr>
        <p:spPr>
          <a:xfrm flipH="1">
            <a:off x="3270817" y="2579486"/>
            <a:ext cx="2033204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5"/>
          <p:cNvSpPr/>
          <p:nvPr/>
        </p:nvSpPr>
        <p:spPr>
          <a:xfrm>
            <a:off x="1325182" y="3334693"/>
            <a:ext cx="1745378" cy="449826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5"/>
          <p:cNvSpPr/>
          <p:nvPr/>
        </p:nvSpPr>
        <p:spPr>
          <a:xfrm>
            <a:off x="3380507" y="3334693"/>
            <a:ext cx="1769577" cy="449826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Replacing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85" descr="Terraform Provi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6872" y="1985967"/>
            <a:ext cx="932559" cy="931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85" descr="Build your own Ansible Module | SaLiux - Tech Blog"/>
          <p:cNvPicPr preferRelativeResize="0"/>
          <p:nvPr/>
        </p:nvPicPr>
        <p:blipFill rotWithShape="1">
          <a:blip r:embed="rId4">
            <a:alphaModFix/>
          </a:blip>
          <a:srcRect l="16535" t="13643" r="18296" b="22922"/>
          <a:stretch/>
        </p:blipFill>
        <p:spPr>
          <a:xfrm>
            <a:off x="6290086" y="3105562"/>
            <a:ext cx="850354" cy="64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85" descr="Chef – 3k Technologies"/>
          <p:cNvPicPr preferRelativeResize="0"/>
          <p:nvPr/>
        </p:nvPicPr>
        <p:blipFill rotWithShape="1">
          <a:blip r:embed="rId5">
            <a:alphaModFix/>
          </a:blip>
          <a:srcRect l="13533" r="24592" b="22955"/>
          <a:stretch/>
        </p:blipFill>
        <p:spPr>
          <a:xfrm>
            <a:off x="6381742" y="2172889"/>
            <a:ext cx="667041" cy="65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85" descr="Puppet Enterprise Reviews 2021: Details, Pricing, &amp;amp; Features | G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69268" y="3306474"/>
            <a:ext cx="1007534" cy="47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14" name="Google Shape;314;p86"/>
          <p:cNvSpPr/>
          <p:nvPr/>
        </p:nvSpPr>
        <p:spPr>
          <a:xfrm>
            <a:off x="1302123" y="1676250"/>
            <a:ext cx="2101645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Declarative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6"/>
          <p:cNvSpPr/>
          <p:nvPr/>
        </p:nvSpPr>
        <p:spPr>
          <a:xfrm flipH="1">
            <a:off x="3460544" y="1676250"/>
            <a:ext cx="1919749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Procedural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6"/>
          <p:cNvSpPr/>
          <p:nvPr/>
        </p:nvSpPr>
        <p:spPr>
          <a:xfrm>
            <a:off x="1302123" y="2516865"/>
            <a:ext cx="2101645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Mutable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6"/>
          <p:cNvSpPr/>
          <p:nvPr/>
        </p:nvSpPr>
        <p:spPr>
          <a:xfrm flipH="1">
            <a:off x="3403768" y="2516865"/>
            <a:ext cx="2033204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6"/>
          <p:cNvSpPr/>
          <p:nvPr/>
        </p:nvSpPr>
        <p:spPr>
          <a:xfrm flipH="1">
            <a:off x="3460543" y="3357480"/>
            <a:ext cx="1976428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Agentless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6"/>
          <p:cNvSpPr/>
          <p:nvPr/>
        </p:nvSpPr>
        <p:spPr>
          <a:xfrm>
            <a:off x="1314732" y="3357480"/>
            <a:ext cx="2145811" cy="36133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301;p85" descr="Terraform Provi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2337" y="1767305"/>
            <a:ext cx="932559" cy="931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02;p85" descr="Build your own Ansible Module | SaLiux - Tech Blog"/>
          <p:cNvPicPr preferRelativeResize="0"/>
          <p:nvPr/>
        </p:nvPicPr>
        <p:blipFill rotWithShape="1">
          <a:blip r:embed="rId4">
            <a:alphaModFix/>
          </a:blip>
          <a:srcRect l="16535" t="13643" r="18296" b="22922"/>
          <a:stretch/>
        </p:blipFill>
        <p:spPr>
          <a:xfrm>
            <a:off x="6185551" y="2886900"/>
            <a:ext cx="850354" cy="64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03;p85" descr="Chef – 3k Technologies"/>
          <p:cNvPicPr preferRelativeResize="0"/>
          <p:nvPr/>
        </p:nvPicPr>
        <p:blipFill rotWithShape="1">
          <a:blip r:embed="rId5">
            <a:alphaModFix/>
          </a:blip>
          <a:srcRect l="13533" r="24592" b="22955"/>
          <a:stretch/>
        </p:blipFill>
        <p:spPr>
          <a:xfrm>
            <a:off x="6277207" y="1954227"/>
            <a:ext cx="667041" cy="65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04;p85" descr="Puppet Enterprise Reviews 2021: Details, Pricing, &amp;amp; Features | G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64733" y="3087812"/>
            <a:ext cx="1007534" cy="47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896899" y="1813790"/>
            <a:ext cx="4924011" cy="84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None/>
            </a:pPr>
            <a:r>
              <a:rPr lang="en-US" sz="3600" b="1" dirty="0" smtClean="0"/>
              <a:t>Module 2:</a:t>
            </a:r>
            <a:br>
              <a:rPr lang="en-US" sz="3600" b="1" dirty="0" smtClean="0"/>
            </a:br>
            <a:r>
              <a:rPr lang="en-US" sz="3600" b="1" dirty="0" smtClean="0"/>
              <a:t>Terraform</a:t>
            </a:r>
            <a:endParaRPr sz="3600" b="1" dirty="0"/>
          </a:p>
        </p:txBody>
      </p:sp>
      <p:sp>
        <p:nvSpPr>
          <p:cNvPr id="77" name="Google Shape;77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2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4" name="Google Shape;334;p87"/>
          <p:cNvSpPr/>
          <p:nvPr/>
        </p:nvSpPr>
        <p:spPr>
          <a:xfrm>
            <a:off x="206478" y="1612157"/>
            <a:ext cx="501847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HashiCorp Configuration Language (HCL) is a configuration language authored by HashiCorp.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HCL is used with HashiCorp cloud infrastructure automation tools, such as Terraform.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language was created with the goal of being both human and machine friendly.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JSON compatible, which means it is interoperable with other systems outside of the Terraform product line.</a:t>
            </a:r>
            <a:endParaRPr/>
          </a:p>
        </p:txBody>
      </p:sp>
      <p:sp>
        <p:nvSpPr>
          <p:cNvPr id="335" name="Google Shape;335;p87"/>
          <p:cNvSpPr txBox="1"/>
          <p:nvPr/>
        </p:nvSpPr>
        <p:spPr>
          <a:xfrm>
            <a:off x="206478" y="899652"/>
            <a:ext cx="41295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HashiCorp Configuration Language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845" t="2710"/>
          <a:stretch/>
        </p:blipFill>
        <p:spPr>
          <a:xfrm>
            <a:off x="5224956" y="899652"/>
            <a:ext cx="3462916" cy="37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12/2021</a:t>
            </a:r>
            <a:endParaRPr/>
          </a:p>
        </p:txBody>
      </p:sp>
      <p:sp>
        <p:nvSpPr>
          <p:cNvPr id="341" name="Google Shape;341;p8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FPT SOFTWARE – Fresher DevOps - Internal Use</a:t>
            </a:r>
            <a:endParaRPr/>
          </a:p>
        </p:txBody>
      </p:sp>
      <p:sp>
        <p:nvSpPr>
          <p:cNvPr id="342" name="Google Shape;342;p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5" name="Google Shape;345;p88"/>
          <p:cNvSpPr txBox="1"/>
          <p:nvPr/>
        </p:nvSpPr>
        <p:spPr>
          <a:xfrm>
            <a:off x="762310" y="671841"/>
            <a:ext cx="4431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Terraform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88" descr="Introduction to Infrastructure as Code with Terraform | Terraform -  HashiCorp Lear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670" y="3076600"/>
            <a:ext cx="4867674" cy="147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88"/>
          <p:cNvSpPr txBox="1"/>
          <p:nvPr/>
        </p:nvSpPr>
        <p:spPr>
          <a:xfrm>
            <a:off x="722550" y="1196428"/>
            <a:ext cx="6513027" cy="149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 and manage your infrastructure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platform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services that run on that platform</a:t>
            </a:r>
            <a:endParaRPr dirty="0"/>
          </a:p>
        </p:txBody>
      </p:sp>
      <p:sp>
        <p:nvSpPr>
          <p:cNvPr id="348" name="Google Shape;348;p88"/>
          <p:cNvSpPr txBox="1"/>
          <p:nvPr/>
        </p:nvSpPr>
        <p:spPr>
          <a:xfrm>
            <a:off x="4547460" y="1876271"/>
            <a:ext cx="407970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Declarative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&gt;&gt; Define what end result you want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Course Overview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 sz="2000">
                <a:solidFill>
                  <a:srgbClr val="000000"/>
                </a:solidFill>
              </a:rPr>
              <a:t>Module 1: Introduction to Infrastructure as Code</a:t>
            </a:r>
            <a:endParaRPr/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 sz="2000">
                <a:solidFill>
                  <a:srgbClr val="000000"/>
                </a:solidFill>
              </a:rPr>
              <a:t>Module 2: Terraform</a:t>
            </a:r>
            <a:endParaRPr/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 sz="2000">
                <a:solidFill>
                  <a:srgbClr val="000000"/>
                </a:solidFill>
              </a:rPr>
              <a:t>Module 3: Terraform with AWS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58" name="Google Shape;358;p89"/>
          <p:cNvSpPr/>
          <p:nvPr/>
        </p:nvSpPr>
        <p:spPr>
          <a:xfrm>
            <a:off x="2816942" y="644057"/>
            <a:ext cx="3569109" cy="3465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Difference Ansible vs Terraform?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89" descr="Terraform Provi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2592" y="1308838"/>
            <a:ext cx="844829" cy="7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89" descr="Build your own Ansible Module | SaLiux - Tech Blog"/>
          <p:cNvPicPr preferRelativeResize="0"/>
          <p:nvPr/>
        </p:nvPicPr>
        <p:blipFill rotWithShape="1">
          <a:blip r:embed="rId4">
            <a:alphaModFix/>
          </a:blip>
          <a:srcRect l="16535" t="13643" r="18296" b="22922"/>
          <a:stretch/>
        </p:blipFill>
        <p:spPr>
          <a:xfrm>
            <a:off x="1211150" y="1427127"/>
            <a:ext cx="982057" cy="68707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89"/>
          <p:cNvSpPr/>
          <p:nvPr/>
        </p:nvSpPr>
        <p:spPr>
          <a:xfrm>
            <a:off x="3303638" y="1597039"/>
            <a:ext cx="2595715" cy="34724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Infrastructure as Code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9"/>
          <p:cNvSpPr/>
          <p:nvPr/>
        </p:nvSpPr>
        <p:spPr>
          <a:xfrm>
            <a:off x="2541042" y="2145577"/>
            <a:ext cx="4475984" cy="50406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automate: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Provisioning, configuring, managing the infrastructure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89"/>
          <p:cNvSpPr txBox="1"/>
          <p:nvPr/>
        </p:nvSpPr>
        <p:spPr>
          <a:xfrm>
            <a:off x="593534" y="2767931"/>
            <a:ext cx="319934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Mainly a configuration tool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that infrastructure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apps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Install/update software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89"/>
          <p:cNvSpPr txBox="1"/>
          <p:nvPr/>
        </p:nvSpPr>
        <p:spPr>
          <a:xfrm>
            <a:off x="5579208" y="2736890"/>
            <a:ext cx="272142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Mainly infrastructure provisioning tool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deploy apps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advanced in orchestration</a:t>
            </a:r>
            <a:endParaRPr dirty="0"/>
          </a:p>
        </p:txBody>
      </p:sp>
      <p:sp>
        <p:nvSpPr>
          <p:cNvPr id="365" name="Google Shape;365;p89"/>
          <p:cNvSpPr txBox="1"/>
          <p:nvPr/>
        </p:nvSpPr>
        <p:spPr>
          <a:xfrm>
            <a:off x="597245" y="4178354"/>
            <a:ext cx="35430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configuring that infrastructure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89"/>
          <p:cNvSpPr txBox="1"/>
          <p:nvPr/>
        </p:nvSpPr>
        <p:spPr>
          <a:xfrm>
            <a:off x="5583872" y="4147577"/>
            <a:ext cx="25100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Better: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infrastructure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6" name="Google Shape;376;p90" descr="An Introduction to Terraform for Beginners"/>
          <p:cNvSpPr/>
          <p:nvPr/>
        </p:nvSpPr>
        <p:spPr>
          <a:xfrm>
            <a:off x="2979891" y="224845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90" descr="Terraform vs Ansible: Key Differences Between DevOps too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669" y="2372139"/>
            <a:ext cx="5143218" cy="212148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90"/>
          <p:cNvSpPr txBox="1"/>
          <p:nvPr/>
        </p:nvSpPr>
        <p:spPr>
          <a:xfrm>
            <a:off x="278605" y="1617265"/>
            <a:ext cx="27562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infrastructure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to infrastructure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0"/>
          <p:cNvSpPr/>
          <p:nvPr/>
        </p:nvSpPr>
        <p:spPr>
          <a:xfrm>
            <a:off x="278605" y="821870"/>
            <a:ext cx="2990306" cy="4445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with Terraform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0"/>
          <p:cNvSpPr/>
          <p:nvPr/>
        </p:nvSpPr>
        <p:spPr>
          <a:xfrm>
            <a:off x="5925164" y="821870"/>
            <a:ext cx="2271251" cy="4445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Replicating infrastructure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0"/>
          <p:cNvSpPr txBox="1"/>
          <p:nvPr/>
        </p:nvSpPr>
        <p:spPr>
          <a:xfrm>
            <a:off x="5925164" y="1371043"/>
            <a:ext cx="19394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0"/>
          <p:cNvSpPr/>
          <p:nvPr/>
        </p:nvSpPr>
        <p:spPr>
          <a:xfrm>
            <a:off x="6387601" y="2768813"/>
            <a:ext cx="1880419" cy="3687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100 provider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90"/>
          <p:cNvSpPr/>
          <p:nvPr/>
        </p:nvSpPr>
        <p:spPr>
          <a:xfrm>
            <a:off x="6387601" y="3432879"/>
            <a:ext cx="1946788" cy="4764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over 1000 resources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93" name="Google Shape;393;p91" descr="Terraform Architecture and Components through diagram - DevOpsSchool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099" y="1378225"/>
            <a:ext cx="7320501" cy="3021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03" name="Google Shape;403;p92" descr="Using GitHub Actions and Terraform for IaC Automation | Jesse (JSON) Loudon"/>
          <p:cNvPicPr preferRelativeResize="0"/>
          <p:nvPr/>
        </p:nvPicPr>
        <p:blipFill rotWithShape="1">
          <a:blip r:embed="rId3">
            <a:alphaModFix/>
          </a:blip>
          <a:srcRect t="4077" b="4977"/>
          <a:stretch/>
        </p:blipFill>
        <p:spPr>
          <a:xfrm>
            <a:off x="2464905" y="1497496"/>
            <a:ext cx="4797285" cy="295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1" y="1403734"/>
            <a:ext cx="6400799" cy="29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7" y="1384852"/>
            <a:ext cx="4759539" cy="3221935"/>
          </a:xfrm>
          <a:prstGeom prst="rect">
            <a:avLst/>
          </a:prstGeom>
        </p:spPr>
      </p:pic>
      <p:sp>
        <p:nvSpPr>
          <p:cNvPr id="5" name="Google Shape;379;p90"/>
          <p:cNvSpPr/>
          <p:nvPr/>
        </p:nvSpPr>
        <p:spPr>
          <a:xfrm>
            <a:off x="888205" y="742357"/>
            <a:ext cx="2990306" cy="4445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Terraform Life cycle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6661" y="4380019"/>
            <a:ext cx="1577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Open Sans"/>
              </a:rPr>
              <a:t>*** Resource </a:t>
            </a:r>
            <a:r>
              <a:rPr lang="en-US" sz="1200" b="1" dirty="0">
                <a:solidFill>
                  <a:srgbClr val="C00000"/>
                </a:solidFill>
                <a:latin typeface="Open Sans"/>
              </a:rPr>
              <a:t>drift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" name="Google Shape;379;p90"/>
          <p:cNvSpPr/>
          <p:nvPr/>
        </p:nvSpPr>
        <p:spPr>
          <a:xfrm>
            <a:off x="888205" y="742357"/>
            <a:ext cx="2990306" cy="4445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Terraform Backend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51;p95"/>
          <p:cNvSpPr txBox="1"/>
          <p:nvPr/>
        </p:nvSpPr>
        <p:spPr>
          <a:xfrm>
            <a:off x="915019" y="1455492"/>
            <a:ext cx="15233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Backend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1" y="1794046"/>
            <a:ext cx="7315200" cy="27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" name="Google Shape;379;p90"/>
          <p:cNvSpPr/>
          <p:nvPr/>
        </p:nvSpPr>
        <p:spPr>
          <a:xfrm>
            <a:off x="888205" y="742357"/>
            <a:ext cx="2990306" cy="4445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Terraform Backend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51;p95"/>
          <p:cNvSpPr txBox="1"/>
          <p:nvPr/>
        </p:nvSpPr>
        <p:spPr>
          <a:xfrm>
            <a:off x="915019" y="1455492"/>
            <a:ext cx="211310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Backend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1794007"/>
            <a:ext cx="7222435" cy="27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" name="Google Shape;379;p90"/>
          <p:cNvSpPr/>
          <p:nvPr/>
        </p:nvSpPr>
        <p:spPr>
          <a:xfrm>
            <a:off x="888205" y="742357"/>
            <a:ext cx="2990306" cy="4445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Terraform Backend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51;p95"/>
          <p:cNvSpPr txBox="1"/>
          <p:nvPr/>
        </p:nvSpPr>
        <p:spPr>
          <a:xfrm>
            <a:off x="915019" y="1455492"/>
            <a:ext cx="211310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Backend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1794007"/>
            <a:ext cx="7222435" cy="27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" name="Google Shape;379;p90"/>
          <p:cNvSpPr/>
          <p:nvPr/>
        </p:nvSpPr>
        <p:spPr>
          <a:xfrm>
            <a:off x="888205" y="742357"/>
            <a:ext cx="2990306" cy="4445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Terraform Backend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51;p95"/>
          <p:cNvSpPr txBox="1"/>
          <p:nvPr/>
        </p:nvSpPr>
        <p:spPr>
          <a:xfrm>
            <a:off x="915019" y="1455492"/>
            <a:ext cx="211310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Backend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3" y="1742661"/>
            <a:ext cx="6964017" cy="28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936654" y="1833668"/>
            <a:ext cx="4924011" cy="84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None/>
            </a:pPr>
            <a:r>
              <a:rPr lang="en-US" sz="3600" b="1" dirty="0" smtClean="0"/>
              <a:t>Module 1:</a:t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 err="1" smtClean="0"/>
              <a:t>IaC</a:t>
            </a:r>
            <a:endParaRPr sz="3600" b="1" dirty="0"/>
          </a:p>
        </p:txBody>
      </p:sp>
      <p:sp>
        <p:nvSpPr>
          <p:cNvPr id="77" name="Google Shape;77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" name="Google Shape;379;p90"/>
          <p:cNvSpPr/>
          <p:nvPr/>
        </p:nvSpPr>
        <p:spPr>
          <a:xfrm>
            <a:off x="888205" y="742357"/>
            <a:ext cx="2990306" cy="4445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Terraform Backend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51;p95"/>
          <p:cNvSpPr txBox="1"/>
          <p:nvPr/>
        </p:nvSpPr>
        <p:spPr>
          <a:xfrm>
            <a:off x="915019" y="1402484"/>
            <a:ext cx="211310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Backend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55" y="1956540"/>
            <a:ext cx="3490136" cy="24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12/2021</a:t>
            </a:r>
            <a:endParaRPr/>
          </a:p>
        </p:txBody>
      </p:sp>
      <p:sp>
        <p:nvSpPr>
          <p:cNvPr id="409" name="Google Shape;409;p9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FPT SOFTWARE – Fresher DevOps - Internal Use</a:t>
            </a:r>
            <a:endParaRPr/>
          </a:p>
        </p:txBody>
      </p:sp>
      <p:sp>
        <p:nvSpPr>
          <p:cNvPr id="410" name="Google Shape;410;p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13" name="Google Shape;413;p93"/>
          <p:cNvPicPr preferRelativeResize="0"/>
          <p:nvPr/>
        </p:nvPicPr>
        <p:blipFill rotWithShape="1">
          <a:blip r:embed="rId3">
            <a:alphaModFix/>
          </a:blip>
          <a:srcRect l="1" t="3884" r="44828" b="53625"/>
          <a:stretch/>
        </p:blipFill>
        <p:spPr>
          <a:xfrm>
            <a:off x="947624" y="1933208"/>
            <a:ext cx="3489608" cy="2341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93"/>
          <p:cNvSpPr/>
          <p:nvPr/>
        </p:nvSpPr>
        <p:spPr>
          <a:xfrm>
            <a:off x="3215608" y="644057"/>
            <a:ext cx="2669459" cy="36871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Configuration Files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93"/>
          <p:cNvPicPr preferRelativeResize="0"/>
          <p:nvPr/>
        </p:nvPicPr>
        <p:blipFill rotWithShape="1">
          <a:blip r:embed="rId4">
            <a:alphaModFix/>
          </a:blip>
          <a:srcRect t="4" r="5604"/>
          <a:stretch/>
        </p:blipFill>
        <p:spPr>
          <a:xfrm>
            <a:off x="4801060" y="2212198"/>
            <a:ext cx="3521305" cy="178329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93"/>
          <p:cNvSpPr txBox="1"/>
          <p:nvPr/>
        </p:nvSpPr>
        <p:spPr>
          <a:xfrm>
            <a:off x="822961" y="1398458"/>
            <a:ext cx="4336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provider and resource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1800">
                <a:solidFill>
                  <a:schemeClr val="bg1"/>
                </a:solidFill>
              </a:rPr>
              <a:t>Module 2: Terraform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423" name="Google Shape;423;p9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32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94"/>
          <p:cNvSpPr/>
          <p:nvPr/>
        </p:nvSpPr>
        <p:spPr>
          <a:xfrm>
            <a:off x="2794820" y="644057"/>
            <a:ext cx="3458497" cy="3662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Terraform Command </a:t>
            </a:r>
            <a:endParaRPr/>
          </a:p>
        </p:txBody>
      </p:sp>
      <p:sp>
        <p:nvSpPr>
          <p:cNvPr id="427" name="Google Shape;427;p94"/>
          <p:cNvSpPr/>
          <p:nvPr/>
        </p:nvSpPr>
        <p:spPr>
          <a:xfrm>
            <a:off x="1244624" y="1383142"/>
            <a:ext cx="1666568" cy="3465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terraform init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4"/>
          <p:cNvSpPr/>
          <p:nvPr/>
        </p:nvSpPr>
        <p:spPr>
          <a:xfrm>
            <a:off x="1244624" y="1922644"/>
            <a:ext cx="1666568" cy="3465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terraform fresh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4"/>
          <p:cNvSpPr/>
          <p:nvPr/>
        </p:nvSpPr>
        <p:spPr>
          <a:xfrm>
            <a:off x="1244624" y="2990562"/>
            <a:ext cx="1666568" cy="3465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terraform apply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4"/>
          <p:cNvSpPr/>
          <p:nvPr/>
        </p:nvSpPr>
        <p:spPr>
          <a:xfrm>
            <a:off x="1244624" y="2456603"/>
            <a:ext cx="1666568" cy="3465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terraform plan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4"/>
          <p:cNvSpPr/>
          <p:nvPr/>
        </p:nvSpPr>
        <p:spPr>
          <a:xfrm>
            <a:off x="1244624" y="4047798"/>
            <a:ext cx="1666568" cy="3465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terraform destroy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4"/>
          <p:cNvSpPr/>
          <p:nvPr/>
        </p:nvSpPr>
        <p:spPr>
          <a:xfrm>
            <a:off x="1244624" y="3519180"/>
            <a:ext cx="1666568" cy="3465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terraform output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4"/>
          <p:cNvSpPr/>
          <p:nvPr/>
        </p:nvSpPr>
        <p:spPr>
          <a:xfrm>
            <a:off x="3083204" y="1402546"/>
            <a:ext cx="34577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provider and installs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4"/>
          <p:cNvSpPr txBox="1"/>
          <p:nvPr/>
        </p:nvSpPr>
        <p:spPr>
          <a:xfrm>
            <a:off x="3083204" y="1936515"/>
            <a:ext cx="45564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infrastructure provider to get current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4"/>
          <p:cNvSpPr txBox="1"/>
          <p:nvPr/>
        </p:nvSpPr>
        <p:spPr>
          <a:xfrm>
            <a:off x="3083204" y="2470485"/>
            <a:ext cx="31133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execution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4"/>
          <p:cNvSpPr txBox="1"/>
          <p:nvPr/>
        </p:nvSpPr>
        <p:spPr>
          <a:xfrm>
            <a:off x="3083204" y="3009807"/>
            <a:ext cx="3397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the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4"/>
          <p:cNvSpPr txBox="1"/>
          <p:nvPr/>
        </p:nvSpPr>
        <p:spPr>
          <a:xfrm>
            <a:off x="3083204" y="4047798"/>
            <a:ext cx="48862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Destroy the resources/infrastructure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4"/>
          <p:cNvSpPr txBox="1"/>
          <p:nvPr/>
        </p:nvSpPr>
        <p:spPr>
          <a:xfrm>
            <a:off x="3083204" y="3533062"/>
            <a:ext cx="17403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resource info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48" name="Google Shape;448;p95"/>
          <p:cNvPicPr preferRelativeResize="0"/>
          <p:nvPr/>
        </p:nvPicPr>
        <p:blipFill rotWithShape="1">
          <a:blip r:embed="rId3">
            <a:alphaModFix/>
          </a:blip>
          <a:srcRect l="10476" t="47175" r="43488" b="32075"/>
          <a:stretch/>
        </p:blipFill>
        <p:spPr>
          <a:xfrm>
            <a:off x="870563" y="1566640"/>
            <a:ext cx="2241756" cy="74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3028" y="1540136"/>
            <a:ext cx="4252328" cy="200423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5"/>
          <p:cNvSpPr/>
          <p:nvPr/>
        </p:nvSpPr>
        <p:spPr>
          <a:xfrm>
            <a:off x="278605" y="663678"/>
            <a:ext cx="1703438" cy="3318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5"/>
          <p:cNvSpPr txBox="1"/>
          <p:nvPr/>
        </p:nvSpPr>
        <p:spPr>
          <a:xfrm>
            <a:off x="830270" y="1269961"/>
            <a:ext cx="21865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var.tf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5"/>
          <p:cNvSpPr txBox="1"/>
          <p:nvPr/>
        </p:nvSpPr>
        <p:spPr>
          <a:xfrm>
            <a:off x="4313028" y="1232359"/>
            <a:ext cx="2669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instance.tf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5"/>
          <p:cNvSpPr/>
          <p:nvPr/>
        </p:nvSpPr>
        <p:spPr>
          <a:xfrm>
            <a:off x="4675239" y="2979174"/>
            <a:ext cx="1763953" cy="1991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463" name="Google Shape;463;p96"/>
          <p:cNvPicPr preferRelativeResize="0"/>
          <p:nvPr/>
        </p:nvPicPr>
        <p:blipFill rotWithShape="1">
          <a:blip r:embed="rId3">
            <a:alphaModFix/>
          </a:blip>
          <a:srcRect l="3979" r="38462"/>
          <a:stretch/>
        </p:blipFill>
        <p:spPr>
          <a:xfrm>
            <a:off x="6498547" y="1408992"/>
            <a:ext cx="1910816" cy="283170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6"/>
          <p:cNvSpPr/>
          <p:nvPr/>
        </p:nvSpPr>
        <p:spPr>
          <a:xfrm>
            <a:off x="278605" y="644057"/>
            <a:ext cx="2203338" cy="379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Provision software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6"/>
          <p:cNvSpPr txBox="1"/>
          <p:nvPr/>
        </p:nvSpPr>
        <p:spPr>
          <a:xfrm>
            <a:off x="887895" y="1408992"/>
            <a:ext cx="5168347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2 way to provision software on your instances: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build your own custom AMI and bundle your software with the image</a:t>
            </a:r>
            <a:endParaRPr dirty="0"/>
          </a:p>
          <a:p>
            <a:pPr marL="4572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Packer is a great tool to do this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way to boot standardized AMIs, and then install the software in it you need</a:t>
            </a:r>
            <a:endParaRPr dirty="0"/>
          </a:p>
          <a:p>
            <a:pPr marL="4572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file uploads</a:t>
            </a:r>
            <a:endParaRPr dirty="0"/>
          </a:p>
          <a:p>
            <a:pPr marL="4572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automation tools like chef, puppet,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endParaRPr dirty="0"/>
          </a:p>
          <a:p>
            <a:pPr marL="4572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remote exec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75" name="Google Shape;475;p97"/>
          <p:cNvSpPr/>
          <p:nvPr/>
        </p:nvSpPr>
        <p:spPr>
          <a:xfrm>
            <a:off x="278605" y="644057"/>
            <a:ext cx="2203338" cy="379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7"/>
          <p:cNvSpPr txBox="1"/>
          <p:nvPr/>
        </p:nvSpPr>
        <p:spPr>
          <a:xfrm>
            <a:off x="278606" y="1124389"/>
            <a:ext cx="573136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Terraform keeps attributes of all the resources you create</a:t>
            </a:r>
            <a:endParaRPr/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the aws_instance resource has the attribute public_ip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Those attributes can be queried and outputted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be useful just to output valuable information </a:t>
            </a:r>
            <a:endParaRPr/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to feed information to external software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7"/>
          <p:cNvPicPr preferRelativeResize="0"/>
          <p:nvPr/>
        </p:nvPicPr>
        <p:blipFill rotWithShape="1">
          <a:blip r:embed="rId3">
            <a:alphaModFix/>
          </a:blip>
          <a:srcRect l="12066" t="7079" r="32826" b="17689"/>
          <a:stretch/>
        </p:blipFill>
        <p:spPr>
          <a:xfrm>
            <a:off x="5818699" y="1732386"/>
            <a:ext cx="3082413" cy="1932038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97"/>
          <p:cNvSpPr/>
          <p:nvPr/>
        </p:nvSpPr>
        <p:spPr>
          <a:xfrm>
            <a:off x="5818699" y="3792989"/>
            <a:ext cx="2684207" cy="366277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terraform output public_node_1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88" name="Google Shape;488;p98"/>
          <p:cNvSpPr/>
          <p:nvPr/>
        </p:nvSpPr>
        <p:spPr>
          <a:xfrm>
            <a:off x="278605" y="650683"/>
            <a:ext cx="1946787" cy="35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State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8"/>
          <p:cNvSpPr txBox="1"/>
          <p:nvPr/>
        </p:nvSpPr>
        <p:spPr>
          <a:xfrm>
            <a:off x="278605" y="1639573"/>
            <a:ext cx="508749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Terraform keeps the remote state of infrastructure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stores it in a file called terraform.tfstate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also a backup of the previous state in terraform.tfstate.backup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execute terraform apply, a  new terraform.tfstate and backup is written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how terraform keeps track of the remote state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keep the terraform.tfstate in version control like git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98" descr="Terraform – State Files – AZApril – Azure with April"/>
          <p:cNvPicPr preferRelativeResize="0"/>
          <p:nvPr/>
        </p:nvPicPr>
        <p:blipFill rotWithShape="1">
          <a:blip r:embed="rId3">
            <a:alphaModFix/>
          </a:blip>
          <a:srcRect r="5062"/>
          <a:stretch/>
        </p:blipFill>
        <p:spPr>
          <a:xfrm>
            <a:off x="6035374" y="1401169"/>
            <a:ext cx="2953767" cy="260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00" name="Google Shape;500;p99"/>
          <p:cNvSpPr/>
          <p:nvPr/>
        </p:nvSpPr>
        <p:spPr>
          <a:xfrm>
            <a:off x="278605" y="644057"/>
            <a:ext cx="1946787" cy="35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Datasources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99"/>
          <p:cNvSpPr txBox="1"/>
          <p:nvPr/>
        </p:nvSpPr>
        <p:spPr>
          <a:xfrm>
            <a:off x="185056" y="1436914"/>
            <a:ext cx="516123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certain providers (like AWS), terraform providers datasources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Datasources provide you with dynamic information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lot of data is available by AWS in a structured format using their API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Terraform also exposes this information using data sources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AMIs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availability Zones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99" descr="New Terraform Tutorial: Terraform Data Sources"/>
          <p:cNvPicPr preferRelativeResize="0"/>
          <p:nvPr/>
        </p:nvPicPr>
        <p:blipFill rotWithShape="1">
          <a:blip r:embed="rId3">
            <a:alphaModFix/>
          </a:blip>
          <a:srcRect l="4504" t="4323" r="16375" b="4713"/>
          <a:stretch/>
        </p:blipFill>
        <p:spPr>
          <a:xfrm>
            <a:off x="5732448" y="995516"/>
            <a:ext cx="3256694" cy="336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0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12" name="Google Shape;512;p100"/>
          <p:cNvSpPr/>
          <p:nvPr/>
        </p:nvSpPr>
        <p:spPr>
          <a:xfrm>
            <a:off x="278605" y="644057"/>
            <a:ext cx="1946787" cy="35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00"/>
          <p:cNvSpPr txBox="1"/>
          <p:nvPr/>
        </p:nvSpPr>
        <p:spPr>
          <a:xfrm flipH="1">
            <a:off x="278605" y="1288114"/>
            <a:ext cx="4001095" cy="263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template provider can help creating customized configuration files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build templates based on variables from terraform resource attributes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 is a string that can be used as a variable in terraform</a:t>
            </a:r>
            <a:endParaRPr/>
          </a:p>
        </p:txBody>
      </p:sp>
      <p:pic>
        <p:nvPicPr>
          <p:cNvPr id="514" name="Google Shape;514;p100"/>
          <p:cNvPicPr preferRelativeResize="0"/>
          <p:nvPr/>
        </p:nvPicPr>
        <p:blipFill rotWithShape="1">
          <a:blip r:embed="rId3">
            <a:alphaModFix/>
          </a:blip>
          <a:srcRect l="5509" t="7366" r="34223" b="54679"/>
          <a:stretch/>
        </p:blipFill>
        <p:spPr>
          <a:xfrm>
            <a:off x="4680155" y="2614885"/>
            <a:ext cx="4225413" cy="130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00"/>
          <p:cNvPicPr preferRelativeResize="0"/>
          <p:nvPr/>
        </p:nvPicPr>
        <p:blipFill rotWithShape="1">
          <a:blip r:embed="rId3">
            <a:alphaModFix/>
          </a:blip>
          <a:srcRect l="4457" t="67408" r="35871" b="7718"/>
          <a:stretch/>
        </p:blipFill>
        <p:spPr>
          <a:xfrm>
            <a:off x="4680156" y="1422599"/>
            <a:ext cx="4183626" cy="85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00"/>
          <p:cNvSpPr txBox="1"/>
          <p:nvPr/>
        </p:nvSpPr>
        <p:spPr>
          <a:xfrm>
            <a:off x="4680155" y="1114822"/>
            <a:ext cx="16616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init.tpl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26" name="Google Shape;526;p101" descr="Build AWS network via Terraform modules - DevOps4Solutions  DevOps4Solutions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1897" y="1509179"/>
            <a:ext cx="2133599" cy="26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01"/>
          <p:cNvSpPr/>
          <p:nvPr/>
        </p:nvSpPr>
        <p:spPr>
          <a:xfrm>
            <a:off x="278605" y="644057"/>
            <a:ext cx="1946787" cy="35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01"/>
          <p:cNvSpPr txBox="1"/>
          <p:nvPr/>
        </p:nvSpPr>
        <p:spPr>
          <a:xfrm>
            <a:off x="934278" y="1413387"/>
            <a:ext cx="520147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modules to make your terraform more organized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third party modules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Reuse parts of your code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 from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01"/>
          <p:cNvSpPr/>
          <p:nvPr/>
        </p:nvSpPr>
        <p:spPr>
          <a:xfrm>
            <a:off x="1020418" y="3664227"/>
            <a:ext cx="449911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-US" sz="14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"example"</a:t>
            </a:r>
            <a:r>
              <a:rPr lang="en-US" sz="14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source = </a:t>
            </a:r>
            <a:r>
              <a:rPr lang="en-US" sz="14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"github.com/</a:t>
            </a:r>
            <a:r>
              <a:rPr lang="en-US" sz="14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lang="en-US" sz="14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/example"</a:t>
            </a:r>
            <a:endParaRPr sz="14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7" name="Google Shape;107;p75"/>
          <p:cNvSpPr txBox="1"/>
          <p:nvPr/>
        </p:nvSpPr>
        <p:spPr>
          <a:xfrm>
            <a:off x="278605" y="766917"/>
            <a:ext cx="3805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Infrastructure as Code?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5"/>
          <p:cNvSpPr txBox="1"/>
          <p:nvPr/>
        </p:nvSpPr>
        <p:spPr>
          <a:xfrm>
            <a:off x="278605" y="1259109"/>
            <a:ext cx="42345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as code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tools allow you to manage infrastructure with configuration files rather than through a graphical user interface.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you to build, change, and manage your infrastructure in a safe, consistent, and repeatable way by defining resource configurations that you can version, reuse, and share.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lets you define resources and infrastructure in human-readable, declarative configuration files, and manages your infrastructure lifecycle. </a:t>
            </a:r>
            <a:endParaRPr dirty="0"/>
          </a:p>
        </p:txBody>
      </p:sp>
      <p:pic>
        <p:nvPicPr>
          <p:cNvPr id="109" name="Google Shape;109;p75" descr="Infrastructure As Code Consulting in USA |Adoption, Design, Implement"/>
          <p:cNvPicPr preferRelativeResize="0"/>
          <p:nvPr/>
        </p:nvPicPr>
        <p:blipFill rotWithShape="1">
          <a:blip r:embed="rId3">
            <a:alphaModFix/>
          </a:blip>
          <a:srcRect l="5050" t="3686" r="6163"/>
          <a:stretch/>
        </p:blipFill>
        <p:spPr>
          <a:xfrm>
            <a:off x="4882176" y="1364506"/>
            <a:ext cx="4018936" cy="308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7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923404" y="1933060"/>
            <a:ext cx="4924011" cy="84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None/>
            </a:pPr>
            <a:r>
              <a:rPr lang="en-US" sz="3600" b="1" dirty="0" smtClean="0"/>
              <a:t>Module 3:</a:t>
            </a:r>
            <a:br>
              <a:rPr lang="en-US" sz="3600" b="1" dirty="0" smtClean="0"/>
            </a:br>
            <a:r>
              <a:rPr lang="en-US" sz="3600" b="1" dirty="0" smtClean="0"/>
              <a:t>Terraform with AWS</a:t>
            </a:r>
            <a:endParaRPr sz="3600" b="1" dirty="0"/>
          </a:p>
        </p:txBody>
      </p:sp>
      <p:sp>
        <p:nvSpPr>
          <p:cNvPr id="77" name="Google Shape;77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103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39" name="Google Shape;539;p102"/>
          <p:cNvSpPr/>
          <p:nvPr/>
        </p:nvSpPr>
        <p:spPr>
          <a:xfrm>
            <a:off x="669544" y="769953"/>
            <a:ext cx="1946787" cy="35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Setup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02"/>
          <p:cNvSpPr txBox="1"/>
          <p:nvPr/>
        </p:nvSpPr>
        <p:spPr>
          <a:xfrm>
            <a:off x="874952" y="1553158"/>
            <a:ext cx="6474542" cy="155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Terraform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AWS CLI 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AWS Configure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891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50" name="Google Shape;550;p103"/>
          <p:cNvSpPr/>
          <p:nvPr/>
        </p:nvSpPr>
        <p:spPr>
          <a:xfrm>
            <a:off x="536714" y="584422"/>
            <a:ext cx="2410922" cy="54318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Architecture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103" descr="Confluence Data Center | AWS Architecture Diagram Templ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443" y="1351341"/>
            <a:ext cx="4843444" cy="332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61" name="Google Shape;561;p104"/>
          <p:cNvSpPr/>
          <p:nvPr/>
        </p:nvSpPr>
        <p:spPr>
          <a:xfrm>
            <a:off x="569843" y="760503"/>
            <a:ext cx="1888435" cy="35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VPC &amp; subnet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104"/>
          <p:cNvPicPr preferRelativeResize="0"/>
          <p:nvPr/>
        </p:nvPicPr>
        <p:blipFill rotWithShape="1">
          <a:blip r:embed="rId3">
            <a:alphaModFix/>
          </a:blip>
          <a:srcRect l="7690" t="39659" r="32534" b="871"/>
          <a:stretch/>
        </p:blipFill>
        <p:spPr>
          <a:xfrm>
            <a:off x="4618382" y="1384851"/>
            <a:ext cx="3650310" cy="318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8434" t="9497" r="3377" b="5857"/>
          <a:stretch/>
        </p:blipFill>
        <p:spPr>
          <a:xfrm>
            <a:off x="926423" y="1657445"/>
            <a:ext cx="3501482" cy="209642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74" name="Google Shape;574;p105"/>
          <p:cNvSpPr/>
          <p:nvPr/>
        </p:nvSpPr>
        <p:spPr>
          <a:xfrm>
            <a:off x="536714" y="662609"/>
            <a:ext cx="2418521" cy="5393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Internet Gateway &amp; Route Table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164" t="2750" b="1478"/>
          <a:stretch/>
        </p:blipFill>
        <p:spPr>
          <a:xfrm>
            <a:off x="1749287" y="1424562"/>
            <a:ext cx="5676057" cy="325821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pic>
        <p:nvPicPr>
          <p:cNvPr id="584" name="Google Shape;584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2904" y="1484244"/>
            <a:ext cx="5722440" cy="316064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106"/>
          <p:cNvSpPr/>
          <p:nvPr/>
        </p:nvSpPr>
        <p:spPr>
          <a:xfrm>
            <a:off x="622852" y="736822"/>
            <a:ext cx="2040835" cy="35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95" name="Google Shape;595;p107"/>
          <p:cNvSpPr/>
          <p:nvPr/>
        </p:nvSpPr>
        <p:spPr>
          <a:xfrm>
            <a:off x="516835" y="716944"/>
            <a:ext cx="2199861" cy="35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 Group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805" t="5181" b="8105"/>
          <a:stretch/>
        </p:blipFill>
        <p:spPr>
          <a:xfrm>
            <a:off x="1676400" y="1518794"/>
            <a:ext cx="5748944" cy="313271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07" name="Google Shape;607;p108"/>
          <p:cNvSpPr/>
          <p:nvPr/>
        </p:nvSpPr>
        <p:spPr>
          <a:xfrm>
            <a:off x="516836" y="690440"/>
            <a:ext cx="2034207" cy="35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573" t="4586" r="9393" b="6469"/>
          <a:stretch/>
        </p:blipFill>
        <p:spPr>
          <a:xfrm>
            <a:off x="907774" y="1600519"/>
            <a:ext cx="3525078" cy="2765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0956" t="12849" r="10407" b="14373"/>
          <a:stretch/>
        </p:blipFill>
        <p:spPr>
          <a:xfrm>
            <a:off x="4724400" y="1600519"/>
            <a:ext cx="3684963" cy="276550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42001" y="827601"/>
            <a:ext cx="2543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+mj-lt"/>
              </a:rPr>
              <a:t>Reference</a:t>
            </a:r>
            <a:endParaRPr lang="en-US" sz="2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888" y="1616106"/>
            <a:ext cx="2543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Open Sans"/>
              </a:rPr>
              <a:t>https://registry.terraform.io</a:t>
            </a:r>
            <a:endParaRPr lang="en-US" b="1" dirty="0" smtClean="0">
              <a:solidFill>
                <a:srgbClr val="0070C0"/>
              </a:solidFill>
              <a:latin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887" y="1983517"/>
            <a:ext cx="6029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Open Sans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latin typeface="Open Sans"/>
              </a:rPr>
              <a:t>freecontent.manning.com/the-lifecycle-of-a-terraform-resource</a:t>
            </a:r>
            <a:endParaRPr lang="en-US" dirty="0">
              <a:solidFill>
                <a:srgbClr val="0070C0"/>
              </a:solidFill>
              <a:latin typeface="Open Sans"/>
            </a:endParaRPr>
          </a:p>
          <a:p>
            <a:endParaRPr lang="en-US" b="1" dirty="0" smtClean="0">
              <a:solidFill>
                <a:schemeClr val="bg2">
                  <a:lumMod val="50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4743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345096" y="2417862"/>
            <a:ext cx="37368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36C09"/>
                </a:solidFill>
                <a:latin typeface="+mn-lt"/>
              </a:rPr>
              <a:t>Thank </a:t>
            </a:r>
            <a:r>
              <a:rPr lang="en-US" sz="5400" dirty="0" smtClean="0">
                <a:solidFill>
                  <a:srgbClr val="E36C09"/>
                </a:solidFill>
                <a:latin typeface="+mn-lt"/>
              </a:rPr>
              <a:t>you</a:t>
            </a:r>
            <a:endParaRPr 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73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19" name="Google Shape;119;p76"/>
          <p:cNvPicPr preferRelativeResize="0"/>
          <p:nvPr/>
        </p:nvPicPr>
        <p:blipFill rotWithShape="1">
          <a:blip r:embed="rId3">
            <a:alphaModFix/>
          </a:blip>
          <a:srcRect l="1692" t="17787" r="84571" b="15330"/>
          <a:stretch/>
        </p:blipFill>
        <p:spPr>
          <a:xfrm>
            <a:off x="987286" y="1749287"/>
            <a:ext cx="990763" cy="84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6"/>
          <p:cNvPicPr preferRelativeResize="0"/>
          <p:nvPr/>
        </p:nvPicPr>
        <p:blipFill rotWithShape="1">
          <a:blip r:embed="rId3">
            <a:alphaModFix/>
          </a:blip>
          <a:srcRect l="22338" t="17113" r="65750" b="9754"/>
          <a:stretch/>
        </p:blipFill>
        <p:spPr>
          <a:xfrm>
            <a:off x="3402002" y="1722783"/>
            <a:ext cx="785635" cy="8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6"/>
          <p:cNvPicPr preferRelativeResize="0"/>
          <p:nvPr/>
        </p:nvPicPr>
        <p:blipFill rotWithShape="1">
          <a:blip r:embed="rId3">
            <a:alphaModFix/>
          </a:blip>
          <a:srcRect l="55682" t="10280" r="9959" b="14357"/>
          <a:stretch/>
        </p:blipFill>
        <p:spPr>
          <a:xfrm>
            <a:off x="5772277" y="1722783"/>
            <a:ext cx="2199226" cy="84343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6"/>
          <p:cNvSpPr txBox="1"/>
          <p:nvPr/>
        </p:nvSpPr>
        <p:spPr>
          <a:xfrm>
            <a:off x="896619" y="784719"/>
            <a:ext cx="20259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have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IaC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6"/>
          <p:cNvSpPr/>
          <p:nvPr/>
        </p:nvSpPr>
        <p:spPr>
          <a:xfrm>
            <a:off x="2341963" y="1795411"/>
            <a:ext cx="733076" cy="4890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7365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6"/>
          <p:cNvSpPr/>
          <p:nvPr/>
        </p:nvSpPr>
        <p:spPr>
          <a:xfrm>
            <a:off x="4476339" y="1828593"/>
            <a:ext cx="733076" cy="4890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7365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6" descr="Using Job Scheduler in SAP Cloud Platform [0]: Intro and Prep | SAP Blog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76" descr="Moving to the Action Scheduler Library - Tyche Softwares"/>
          <p:cNvPicPr preferRelativeResize="0"/>
          <p:nvPr/>
        </p:nvPicPr>
        <p:blipFill rotWithShape="1">
          <a:blip r:embed="rId4">
            <a:alphaModFix/>
          </a:blip>
          <a:srcRect l="16202" r="17933"/>
          <a:stretch/>
        </p:blipFill>
        <p:spPr>
          <a:xfrm>
            <a:off x="2341963" y="3505489"/>
            <a:ext cx="1012638" cy="86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6"/>
          <p:cNvSpPr txBox="1"/>
          <p:nvPr/>
        </p:nvSpPr>
        <p:spPr>
          <a:xfrm>
            <a:off x="5888104" y="3347713"/>
            <a:ext cx="201633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servers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networking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routable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software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6"/>
          <p:cNvSpPr txBox="1"/>
          <p:nvPr/>
        </p:nvSpPr>
        <p:spPr>
          <a:xfrm>
            <a:off x="5871889" y="2650227"/>
            <a:ext cx="20996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Software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DB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/>
          <p:nvPr/>
        </p:nvSpPr>
        <p:spPr>
          <a:xfrm>
            <a:off x="925388" y="3064406"/>
            <a:ext cx="1462958" cy="274491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Prepare servers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9" name="Google Shape;139;p77"/>
          <p:cNvPicPr preferRelativeResize="0"/>
          <p:nvPr/>
        </p:nvPicPr>
        <p:blipFill rotWithShape="1">
          <a:blip r:embed="rId3">
            <a:alphaModFix/>
          </a:blip>
          <a:srcRect l="1692" t="17787" r="84571" b="15330"/>
          <a:stretch/>
        </p:blipFill>
        <p:spPr>
          <a:xfrm>
            <a:off x="1265581" y="1855301"/>
            <a:ext cx="811859" cy="94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7"/>
          <p:cNvPicPr preferRelativeResize="0"/>
          <p:nvPr/>
        </p:nvPicPr>
        <p:blipFill rotWithShape="1">
          <a:blip r:embed="rId3">
            <a:alphaModFix/>
          </a:blip>
          <a:srcRect l="22338" t="17113" r="65750" b="9754"/>
          <a:stretch/>
        </p:blipFill>
        <p:spPr>
          <a:xfrm>
            <a:off x="3649882" y="1824093"/>
            <a:ext cx="643772" cy="94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7"/>
          <p:cNvPicPr preferRelativeResize="0"/>
          <p:nvPr/>
        </p:nvPicPr>
        <p:blipFill rotWithShape="1">
          <a:blip r:embed="rId3">
            <a:alphaModFix/>
          </a:blip>
          <a:srcRect l="55682" t="10280" r="9959" b="14357"/>
          <a:stretch/>
        </p:blipFill>
        <p:spPr>
          <a:xfrm>
            <a:off x="6268786" y="1855301"/>
            <a:ext cx="1802107" cy="94282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7"/>
          <p:cNvSpPr txBox="1"/>
          <p:nvPr/>
        </p:nvSpPr>
        <p:spPr>
          <a:xfrm>
            <a:off x="898139" y="812250"/>
            <a:ext cx="21534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have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IaC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7"/>
          <p:cNvSpPr/>
          <p:nvPr/>
        </p:nvSpPr>
        <p:spPr>
          <a:xfrm>
            <a:off x="2573727" y="1956433"/>
            <a:ext cx="600703" cy="5467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7365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7"/>
          <p:cNvSpPr/>
          <p:nvPr/>
        </p:nvSpPr>
        <p:spPr>
          <a:xfrm>
            <a:off x="4708103" y="1989615"/>
            <a:ext cx="600703" cy="5467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7365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7" descr="Using Job Scheduler in SAP Cloud Platform [0]: Intro and Prep | SAP Blog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77" descr="Moving to the Action Scheduler Library - Tyche Softwares"/>
          <p:cNvPicPr preferRelativeResize="0"/>
          <p:nvPr/>
        </p:nvPicPr>
        <p:blipFill rotWithShape="1">
          <a:blip r:embed="rId4">
            <a:alphaModFix/>
          </a:blip>
          <a:srcRect l="16202" r="17933"/>
          <a:stretch/>
        </p:blipFill>
        <p:spPr>
          <a:xfrm>
            <a:off x="2676484" y="3683656"/>
            <a:ext cx="829784" cy="96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7"/>
          <p:cNvSpPr txBox="1"/>
          <p:nvPr/>
        </p:nvSpPr>
        <p:spPr>
          <a:xfrm>
            <a:off x="5983356" y="3253407"/>
            <a:ext cx="252539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human resources cost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effort time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human errors possible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7"/>
          <p:cNvSpPr/>
          <p:nvPr/>
        </p:nvSpPr>
        <p:spPr>
          <a:xfrm>
            <a:off x="987285" y="3062051"/>
            <a:ext cx="1504123" cy="449772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Prepare servers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8" name="Google Shape;158;p78"/>
          <p:cNvPicPr preferRelativeResize="0"/>
          <p:nvPr/>
        </p:nvPicPr>
        <p:blipFill rotWithShape="1">
          <a:blip r:embed="rId3">
            <a:alphaModFix/>
          </a:blip>
          <a:srcRect l="1692" t="17787" r="84571" b="15330"/>
          <a:stretch/>
        </p:blipFill>
        <p:spPr>
          <a:xfrm>
            <a:off x="1066800" y="1828799"/>
            <a:ext cx="911250" cy="80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8"/>
          <p:cNvPicPr preferRelativeResize="0"/>
          <p:nvPr/>
        </p:nvPicPr>
        <p:blipFill rotWithShape="1">
          <a:blip r:embed="rId3">
            <a:alphaModFix/>
          </a:blip>
          <a:srcRect l="22338" t="17113" r="65750" b="9754"/>
          <a:stretch/>
        </p:blipFill>
        <p:spPr>
          <a:xfrm>
            <a:off x="3465052" y="1828799"/>
            <a:ext cx="722585" cy="80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8"/>
          <p:cNvPicPr preferRelativeResize="0"/>
          <p:nvPr/>
        </p:nvPicPr>
        <p:blipFill rotWithShape="1">
          <a:blip r:embed="rId3">
            <a:alphaModFix/>
          </a:blip>
          <a:srcRect l="55682" t="10280" r="9959" b="14357"/>
          <a:stretch/>
        </p:blipFill>
        <p:spPr>
          <a:xfrm>
            <a:off x="5948775" y="1828799"/>
            <a:ext cx="2022728" cy="803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8"/>
          <p:cNvSpPr txBox="1"/>
          <p:nvPr/>
        </p:nvSpPr>
        <p:spPr>
          <a:xfrm>
            <a:off x="858542" y="896367"/>
            <a:ext cx="2050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have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IaC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8"/>
          <p:cNvSpPr/>
          <p:nvPr/>
        </p:nvSpPr>
        <p:spPr>
          <a:xfrm>
            <a:off x="2400796" y="1871473"/>
            <a:ext cx="674243" cy="4660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7365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8"/>
          <p:cNvSpPr/>
          <p:nvPr/>
        </p:nvSpPr>
        <p:spPr>
          <a:xfrm>
            <a:off x="4535172" y="1904655"/>
            <a:ext cx="674243" cy="4660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7365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8" descr="Using Job Scheduler in SAP Cloud Platform [0]: Intro and Prep | SAP Blog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78" descr="Moving to the Action Scheduler Library - Tyche Softwares"/>
          <p:cNvPicPr preferRelativeResize="0"/>
          <p:nvPr/>
        </p:nvPicPr>
        <p:blipFill rotWithShape="1">
          <a:blip r:embed="rId4">
            <a:alphaModFix/>
          </a:blip>
          <a:srcRect l="16202" r="17933"/>
          <a:stretch/>
        </p:blipFill>
        <p:spPr>
          <a:xfrm>
            <a:off x="2829086" y="3700539"/>
            <a:ext cx="931369" cy="82557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8"/>
          <p:cNvSpPr txBox="1"/>
          <p:nvPr/>
        </p:nvSpPr>
        <p:spPr>
          <a:xfrm>
            <a:off x="5662415" y="3280892"/>
            <a:ext cx="247431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versions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new release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backups/updates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 app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Add/recover servers</a:t>
            </a:r>
            <a:endParaRPr dirty="0"/>
          </a:p>
        </p:txBody>
      </p:sp>
      <p:sp>
        <p:nvSpPr>
          <p:cNvPr id="167" name="Google Shape;167;p78"/>
          <p:cNvSpPr/>
          <p:nvPr/>
        </p:nvSpPr>
        <p:spPr>
          <a:xfrm>
            <a:off x="979753" y="3041373"/>
            <a:ext cx="1677307" cy="367082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Prepare servers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8"/>
          <p:cNvSpPr/>
          <p:nvPr/>
        </p:nvSpPr>
        <p:spPr>
          <a:xfrm>
            <a:off x="979753" y="3499510"/>
            <a:ext cx="1677307" cy="367082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8"/>
          <p:cNvSpPr/>
          <p:nvPr/>
        </p:nvSpPr>
        <p:spPr>
          <a:xfrm>
            <a:off x="979753" y="3979630"/>
            <a:ext cx="1677307" cy="367082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multiple environments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9" name="Google Shape;179;p79"/>
          <p:cNvPicPr preferRelativeResize="0"/>
          <p:nvPr/>
        </p:nvPicPr>
        <p:blipFill rotWithShape="1">
          <a:blip r:embed="rId3">
            <a:alphaModFix/>
          </a:blip>
          <a:srcRect l="1692" t="17787" r="84571" b="15330"/>
          <a:stretch/>
        </p:blipFill>
        <p:spPr>
          <a:xfrm>
            <a:off x="1569072" y="1816933"/>
            <a:ext cx="847160" cy="91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9"/>
          <p:cNvPicPr preferRelativeResize="0"/>
          <p:nvPr/>
        </p:nvPicPr>
        <p:blipFill rotWithShape="1">
          <a:blip r:embed="rId3">
            <a:alphaModFix/>
          </a:blip>
          <a:srcRect l="22338" t="17113" r="65750" b="9754"/>
          <a:stretch/>
        </p:blipFill>
        <p:spPr>
          <a:xfrm>
            <a:off x="3960736" y="1816934"/>
            <a:ext cx="671764" cy="91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9"/>
          <p:cNvPicPr preferRelativeResize="0"/>
          <p:nvPr/>
        </p:nvPicPr>
        <p:blipFill rotWithShape="1">
          <a:blip r:embed="rId3">
            <a:alphaModFix/>
          </a:blip>
          <a:srcRect l="55682" t="10280" r="9959" b="14357"/>
          <a:stretch/>
        </p:blipFill>
        <p:spPr>
          <a:xfrm>
            <a:off x="6489862" y="1816934"/>
            <a:ext cx="1880467" cy="919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9"/>
          <p:cNvSpPr txBox="1"/>
          <p:nvPr/>
        </p:nvSpPr>
        <p:spPr>
          <a:xfrm>
            <a:off x="836493" y="867802"/>
            <a:ext cx="198541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have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IaC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9"/>
          <p:cNvSpPr/>
          <p:nvPr/>
        </p:nvSpPr>
        <p:spPr>
          <a:xfrm>
            <a:off x="2894791" y="2045535"/>
            <a:ext cx="626823" cy="5334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7365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9"/>
          <p:cNvSpPr/>
          <p:nvPr/>
        </p:nvSpPr>
        <p:spPr>
          <a:xfrm>
            <a:off x="5029167" y="2078717"/>
            <a:ext cx="626823" cy="5334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7365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9" descr="Using Job Scheduler in SAP Cloud Platform [0]: Intro and Prep | SAP Blog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79" descr="Moving to the Action Scheduler Library - Tyche Softwares"/>
          <p:cNvPicPr preferRelativeResize="0"/>
          <p:nvPr/>
        </p:nvPicPr>
        <p:blipFill rotWithShape="1">
          <a:blip r:embed="rId4">
            <a:alphaModFix/>
          </a:blip>
          <a:srcRect l="16202" r="17933"/>
          <a:stretch/>
        </p:blipFill>
        <p:spPr>
          <a:xfrm>
            <a:off x="3521614" y="3668228"/>
            <a:ext cx="865864" cy="9449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9"/>
          <p:cNvSpPr/>
          <p:nvPr/>
        </p:nvSpPr>
        <p:spPr>
          <a:xfrm>
            <a:off x="1066800" y="3228352"/>
            <a:ext cx="2188215" cy="299371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Prepare servers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9"/>
          <p:cNvSpPr/>
          <p:nvPr/>
        </p:nvSpPr>
        <p:spPr>
          <a:xfrm>
            <a:off x="1066800" y="3686489"/>
            <a:ext cx="2188215" cy="299371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9"/>
          <p:cNvSpPr/>
          <p:nvPr/>
        </p:nvSpPr>
        <p:spPr>
          <a:xfrm>
            <a:off x="1066800" y="4075043"/>
            <a:ext cx="2188215" cy="417444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multiple environments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99" name="Google Shape;199;p80" descr="Infrastructure as Co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2020957"/>
            <a:ext cx="3167270" cy="2564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0"/>
          <p:cNvSpPr txBox="1"/>
          <p:nvPr/>
        </p:nvSpPr>
        <p:spPr>
          <a:xfrm>
            <a:off x="876249" y="883941"/>
            <a:ext cx="17344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have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IaC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0"/>
          <p:cNvSpPr/>
          <p:nvPr/>
        </p:nvSpPr>
        <p:spPr>
          <a:xfrm>
            <a:off x="1942247" y="1945367"/>
            <a:ext cx="2563492" cy="506285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Automate complete process with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0"/>
          <p:cNvSpPr/>
          <p:nvPr/>
        </p:nvSpPr>
        <p:spPr>
          <a:xfrm>
            <a:off x="1942247" y="2655972"/>
            <a:ext cx="2956092" cy="42515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Infrastructure as Code (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IaC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917</Words>
  <Application>Microsoft Office PowerPoint</Application>
  <PresentationFormat>On-screen Show (16:9)</PresentationFormat>
  <Paragraphs>306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Noto Sans Symbols</vt:lpstr>
      <vt:lpstr>Open Sans</vt:lpstr>
      <vt:lpstr>Times New Roman</vt:lpstr>
      <vt:lpstr>Retrospect</vt:lpstr>
      <vt:lpstr> </vt:lpstr>
      <vt:lpstr>Course Overview</vt:lpstr>
      <vt:lpstr>Module 1: Introduction IaC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2: 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2: 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3: Terraform with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Course Terraform</dc:title>
  <dc:creator>Ly Tuan Linh (FHO.FWA)</dc:creator>
  <cp:lastModifiedBy>zizi92</cp:lastModifiedBy>
  <cp:revision>101</cp:revision>
  <dcterms:created xsi:type="dcterms:W3CDTF">2015-08-31T01:44:46Z</dcterms:created>
  <dcterms:modified xsi:type="dcterms:W3CDTF">2022-06-11T10:23:10Z</dcterms:modified>
</cp:coreProperties>
</file>