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1012" r:id="rId6"/>
    <p:sldId id="260" r:id="rId7"/>
    <p:sldId id="1049" r:id="rId8"/>
    <p:sldId id="1050" r:id="rId9"/>
    <p:sldId id="1051" r:id="rId10"/>
    <p:sldId id="1053" r:id="rId11"/>
    <p:sldId id="1052" r:id="rId12"/>
    <p:sldId id="1054" r:id="rId13"/>
    <p:sldId id="1055" r:id="rId14"/>
    <p:sldId id="1056" r:id="rId15"/>
    <p:sldId id="1057" r:id="rId16"/>
    <p:sldId id="1058" r:id="rId17"/>
    <p:sldId id="1060" r:id="rId18"/>
    <p:sldId id="1059" r:id="rId19"/>
    <p:sldId id="1061" r:id="rId20"/>
    <p:sldId id="326" r:id="rId21"/>
    <p:sldId id="1062" r:id="rId22"/>
    <p:sldId id="1063" r:id="rId23"/>
    <p:sldId id="1064" r:id="rId24"/>
    <p:sldId id="1065" r:id="rId25"/>
    <p:sldId id="1066" r:id="rId26"/>
    <p:sldId id="1068" r:id="rId27"/>
    <p:sldId id="1069" r:id="rId28"/>
    <p:sldId id="1070" r:id="rId29"/>
    <p:sldId id="1071" r:id="rId30"/>
    <p:sldId id="1072" r:id="rId31"/>
    <p:sldId id="1073" r:id="rId32"/>
    <p:sldId id="1074" r:id="rId33"/>
    <p:sldId id="1075" r:id="rId34"/>
    <p:sldId id="1076" r:id="rId35"/>
    <p:sldId id="1077" r:id="rId36"/>
    <p:sldId id="1078" r:id="rId37"/>
    <p:sldId id="1079" r:id="rId38"/>
    <p:sldId id="1080" r:id="rId39"/>
    <p:sldId id="1081" r:id="rId40"/>
    <p:sldId id="1048" r:id="rId41"/>
    <p:sldId id="325" r:id="rId42"/>
    <p:sldId id="1082" r:id="rId43"/>
    <p:sldId id="282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6"/>
    <a:srgbClr val="0082C6"/>
    <a:srgbClr val="0095DA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2" autoAdjust="0"/>
    <p:restoredTop sz="95805" autoAdjust="0"/>
  </p:normalViewPr>
  <p:slideViewPr>
    <p:cSldViewPr>
      <p:cViewPr varScale="1">
        <p:scale>
          <a:sx n="108" d="100"/>
          <a:sy n="108" d="100"/>
        </p:scale>
        <p:origin x="1806" y="10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7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6CA19A-51D8-9251-A97D-2C6F9EBABB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2201" y="4766995"/>
            <a:ext cx="2296013" cy="1589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9EAE1A-F232-F70D-A002-581DA434C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5650" y="2091005"/>
            <a:ext cx="3652699" cy="2337037"/>
          </a:xfrm>
          <a:prstGeom prst="rect">
            <a:avLst/>
          </a:prstGeom>
        </p:spPr>
      </p:pic>
      <p:pic>
        <p:nvPicPr>
          <p:cNvPr id="5" name="Picture 4" descr="C:\Users\김현용\Desktop\제호.jpg">
            <a:extLst>
              <a:ext uri="{FF2B5EF4-FFF2-40B4-BE49-F238E27FC236}">
                <a16:creationId xmlns:a16="http://schemas.microsoft.com/office/drawing/2014/main" id="{D23FF181-807E-1AE6-E2A0-8C86581C7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73" y="6118343"/>
            <a:ext cx="1431255" cy="2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 dirty="0">
                <a:solidFill>
                  <a:srgbClr val="00A496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00A496"/>
                </a:solidFill>
                <a:latin typeface="Arial Black"/>
                <a:ea typeface="+mn-ea"/>
              </a:rPr>
              <a:t> you!</a:t>
            </a:r>
            <a:endParaRPr lang="ko-KR" altLang="en-US" sz="8000" b="1" dirty="0">
              <a:solidFill>
                <a:srgbClr val="00A496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2024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Hanbit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 dirty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43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82C6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95DA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2C6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39745658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D28631-B9BB-AF47-A267-485B38AF74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91" y="4498177"/>
            <a:ext cx="3122100" cy="21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82C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kern="120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5BEEA"/>
          </a:solidFill>
          <a:ln w="53975">
            <a:solidFill>
              <a:srgbClr val="F27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7179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7179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875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87" r:id="rId6"/>
    <p:sldLayoutId id="2147483739" r:id="rId7"/>
    <p:sldLayoutId id="2147483785" r:id="rId8"/>
    <p:sldLayoutId id="2147483741" r:id="rId9"/>
    <p:sldLayoutId id="2147483742" r:id="rId10"/>
    <p:sldLayoutId id="2147483786" r:id="rId11"/>
    <p:sldLayoutId id="2147483788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62E48-5C44-1AE3-7CEB-172AE3B8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INSERT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57137-3C93-3E4F-3A59-A52FE3C4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제품 테이블에 다음 레코드를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제품번호</a:t>
            </a:r>
            <a:r>
              <a:rPr lang="en-US" altLang="ko-KR" dirty="0">
                <a:solidFill>
                  <a:schemeClr val="tx1"/>
                </a:solidFill>
              </a:rPr>
              <a:t>: 90, </a:t>
            </a:r>
            <a:r>
              <a:rPr lang="ko-KR" altLang="en-US" dirty="0">
                <a:solidFill>
                  <a:schemeClr val="tx1"/>
                </a:solidFill>
              </a:rPr>
              <a:t>제품명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연어핫소스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단가</a:t>
            </a:r>
            <a:r>
              <a:rPr lang="en-US" altLang="ko-KR" dirty="0">
                <a:solidFill>
                  <a:schemeClr val="tx1"/>
                </a:solidFill>
              </a:rPr>
              <a:t>: 4000, </a:t>
            </a:r>
            <a:r>
              <a:rPr lang="ko-KR" altLang="en-US" dirty="0">
                <a:solidFill>
                  <a:schemeClr val="tx1"/>
                </a:solidFill>
              </a:rPr>
              <a:t>재고</a:t>
            </a:r>
            <a:r>
              <a:rPr lang="en-US" altLang="ko-KR" dirty="0">
                <a:solidFill>
                  <a:schemeClr val="tx1"/>
                </a:solidFill>
              </a:rPr>
              <a:t>: 50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5EE1A3-2023-7614-21FF-80406A2E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96" y="1673805"/>
            <a:ext cx="6512209" cy="20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383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62E48-5C44-1AE3-7CEB-172AE3B8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INSERT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57137-3C93-3E4F-3A59-A52FE3C4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사원 테이블에 한 문장으로 세 명의 레코드를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사원번호</a:t>
            </a:r>
            <a:r>
              <a:rPr lang="en-US" altLang="ko-KR" dirty="0">
                <a:solidFill>
                  <a:schemeClr val="tx1"/>
                </a:solidFill>
              </a:rPr>
              <a:t>: E20,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김사과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직위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수습사원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남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입사일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현재 날짜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사원번호</a:t>
            </a:r>
            <a:r>
              <a:rPr lang="en-US" altLang="ko-KR" dirty="0">
                <a:solidFill>
                  <a:schemeClr val="tx1"/>
                </a:solidFill>
              </a:rPr>
              <a:t>: E21,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박바나나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직위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수습사원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입사일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현재 날짜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사원번호</a:t>
            </a:r>
            <a:r>
              <a:rPr lang="en-US" altLang="ko-KR" dirty="0">
                <a:solidFill>
                  <a:schemeClr val="tx1"/>
                </a:solidFill>
              </a:rPr>
              <a:t>: E22,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정오렌지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직위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수습사원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입사일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현재 날짜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A4836F-53E3-1234-EB24-5C8ED75FE27D}"/>
              </a:ext>
            </a:extLst>
          </p:cNvPr>
          <p:cNvGrpSpPr/>
          <p:nvPr/>
        </p:nvGrpSpPr>
        <p:grpSpPr>
          <a:xfrm>
            <a:off x="1337365" y="2483895"/>
            <a:ext cx="6469271" cy="3150350"/>
            <a:chOff x="1337365" y="2483895"/>
            <a:chExt cx="6469271" cy="31503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BCFDA94-A49E-C95F-B535-C5A3FA438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942" y="2483895"/>
              <a:ext cx="6462115" cy="115931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21703EE-A699-98C5-D54C-8433F874E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365" y="3716364"/>
              <a:ext cx="6469271" cy="1917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085597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73AE8-E552-46B0-9BB9-229DA2BB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7F171-BDE7-3D8F-A401-4D178168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기존 행에 있는 데이터 값을 변경할 때 사용함</a:t>
            </a:r>
            <a:endParaRPr lang="en-US" altLang="ko-KR" dirty="0"/>
          </a:p>
          <a:p>
            <a:pPr lvl="1"/>
            <a:r>
              <a:rPr lang="en-US" altLang="ko-KR" dirty="0"/>
              <a:t>UPDATE</a:t>
            </a:r>
            <a:r>
              <a:rPr lang="ko-KR" altLang="en-US" dirty="0"/>
              <a:t>문에 </a:t>
            </a:r>
            <a:r>
              <a:rPr lang="en-US" altLang="ko-KR" dirty="0"/>
              <a:t>WHERE</a:t>
            </a:r>
            <a:r>
              <a:rPr lang="ko-KR" altLang="en-US" dirty="0"/>
              <a:t>절이 없으면 모든 행의 값이 변경되므로 주의해야 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사원번호가 ‘</a:t>
            </a:r>
            <a:r>
              <a:rPr lang="en-US" altLang="ko-KR" dirty="0">
                <a:solidFill>
                  <a:schemeClr val="tx1"/>
                </a:solidFill>
              </a:rPr>
              <a:t>E20’</a:t>
            </a:r>
            <a:r>
              <a:rPr lang="ko-KR" altLang="en-US" dirty="0">
                <a:solidFill>
                  <a:schemeClr val="tx1"/>
                </a:solidFill>
              </a:rPr>
              <a:t>인 사원의 데이터를 다음과 같이 </a:t>
            </a:r>
            <a:r>
              <a:rPr lang="ko-KR" altLang="en-US" dirty="0" err="1">
                <a:solidFill>
                  <a:schemeClr val="tx1"/>
                </a:solidFill>
              </a:rPr>
              <a:t>수정하시오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사원번호</a:t>
            </a:r>
            <a:r>
              <a:rPr lang="en-US" altLang="ko-KR" dirty="0"/>
              <a:t>: E20, </a:t>
            </a: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 err="1"/>
              <a:t>김사과</a:t>
            </a:r>
            <a:r>
              <a:rPr lang="en-US" altLang="ko-KR" dirty="0"/>
              <a:t>) → (</a:t>
            </a:r>
            <a:r>
              <a:rPr lang="ko-KR" altLang="en-US" dirty="0"/>
              <a:t>사원번호</a:t>
            </a:r>
            <a:r>
              <a:rPr lang="en-US" altLang="ko-KR" dirty="0"/>
              <a:t>: E20, </a:t>
            </a: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 err="1"/>
              <a:t>김레몬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FDF607-53C3-9A38-5297-DDF292FE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42" y="2438890"/>
            <a:ext cx="6462115" cy="104481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F7777F1C-1394-9D6D-2B03-B57EFFE3BE02}"/>
              </a:ext>
            </a:extLst>
          </p:cNvPr>
          <p:cNvGrpSpPr/>
          <p:nvPr/>
        </p:nvGrpSpPr>
        <p:grpSpPr>
          <a:xfrm>
            <a:off x="1333786" y="4381738"/>
            <a:ext cx="6476427" cy="2265023"/>
            <a:chOff x="1333786" y="4381738"/>
            <a:chExt cx="6476427" cy="226502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13FAC47-01F0-3EA5-D552-87700D499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786" y="4381738"/>
              <a:ext cx="6476427" cy="93747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1640AFF-95FC-624C-3B73-A44EDC782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3786" y="5434488"/>
              <a:ext cx="3723409" cy="1212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5124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73AE8-E552-46B0-9BB9-229DA2BB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7F171-BDE7-3D8F-A401-4D178168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제품번호가 </a:t>
            </a:r>
            <a:r>
              <a:rPr lang="en-US" altLang="ko-KR" dirty="0">
                <a:solidFill>
                  <a:schemeClr val="tx1"/>
                </a:solidFill>
              </a:rPr>
              <a:t>91</a:t>
            </a:r>
            <a:r>
              <a:rPr lang="ko-KR" altLang="en-US" dirty="0">
                <a:solidFill>
                  <a:schemeClr val="tx1"/>
                </a:solidFill>
              </a:rPr>
              <a:t>인 제품에 대하여 포장단위를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제품번호</a:t>
            </a:r>
            <a:r>
              <a:rPr lang="en-US" altLang="ko-KR" dirty="0"/>
              <a:t>: 91, </a:t>
            </a:r>
            <a:r>
              <a:rPr lang="ko-KR" altLang="en-US" dirty="0"/>
              <a:t>포장단위</a:t>
            </a:r>
            <a:r>
              <a:rPr lang="en-US" altLang="ko-KR" dirty="0"/>
              <a:t>: NULL) → (</a:t>
            </a:r>
            <a:r>
              <a:rPr lang="ko-KR" altLang="en-US" dirty="0"/>
              <a:t>제품번호</a:t>
            </a:r>
            <a:r>
              <a:rPr lang="en-US" altLang="ko-KR" dirty="0"/>
              <a:t>: 91, </a:t>
            </a:r>
            <a:r>
              <a:rPr lang="ko-KR" altLang="en-US" dirty="0"/>
              <a:t>포장단위</a:t>
            </a:r>
            <a:r>
              <a:rPr lang="en-US" altLang="ko-KR" dirty="0"/>
              <a:t>: 200 ml bottles)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95729C-B528-7814-9FA2-1285B5013927}"/>
              </a:ext>
            </a:extLst>
          </p:cNvPr>
          <p:cNvGrpSpPr/>
          <p:nvPr/>
        </p:nvGrpSpPr>
        <p:grpSpPr>
          <a:xfrm>
            <a:off x="1344521" y="1673805"/>
            <a:ext cx="6454959" cy="2223215"/>
            <a:chOff x="1344521" y="1673805"/>
            <a:chExt cx="6454959" cy="222321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9400BAF-AFCE-70E9-09EE-32C5324A5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4521" y="1673805"/>
              <a:ext cx="6454959" cy="94462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B419CC6-A19B-11EF-FFAA-C56A6C11D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4521" y="2673297"/>
              <a:ext cx="5918238" cy="1223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5487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73AE8-E552-46B0-9BB9-229DA2BB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7F171-BDE7-3D8F-A401-4D178168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제품번호가 </a:t>
            </a:r>
            <a:r>
              <a:rPr lang="en-US" altLang="ko-KR" dirty="0">
                <a:solidFill>
                  <a:schemeClr val="tx1"/>
                </a:solidFill>
              </a:rPr>
              <a:t>91</a:t>
            </a:r>
            <a:r>
              <a:rPr lang="ko-KR" altLang="en-US" dirty="0">
                <a:solidFill>
                  <a:schemeClr val="tx1"/>
                </a:solidFill>
              </a:rPr>
              <a:t>인 제품에 대하여 단가를 </a:t>
            </a:r>
            <a:r>
              <a:rPr lang="en-US" altLang="ko-KR" dirty="0">
                <a:solidFill>
                  <a:schemeClr val="tx1"/>
                </a:solidFill>
              </a:rPr>
              <a:t>10% </a:t>
            </a:r>
            <a:r>
              <a:rPr lang="ko-KR" altLang="en-US" dirty="0">
                <a:solidFill>
                  <a:schemeClr val="tx1"/>
                </a:solidFill>
              </a:rPr>
              <a:t>인상하고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재고에서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을 뺀 값으로 </a:t>
            </a:r>
            <a:r>
              <a:rPr lang="ko-KR" altLang="en-US" dirty="0" err="1">
                <a:solidFill>
                  <a:schemeClr val="tx1"/>
                </a:solidFill>
              </a:rPr>
              <a:t>변경하시오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7D827A-62D9-E417-816D-2B71492C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1609398"/>
            <a:ext cx="6483584" cy="41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851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9733A-AC46-F207-9412-AE9E74E7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DELETE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466DD-55B5-D8C4-6D6F-275017F56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</a:p>
          <a:p>
            <a:pPr lvl="1"/>
            <a:r>
              <a:rPr lang="ko-KR" altLang="en-US" dirty="0"/>
              <a:t>기존에 있는 행을 삭제할 때 사용함</a:t>
            </a: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en-US" altLang="ko-KR" dirty="0"/>
              <a:t>DELETE</a:t>
            </a:r>
            <a:r>
              <a:rPr lang="ko-KR" altLang="en-US" dirty="0"/>
              <a:t>문에 </a:t>
            </a:r>
            <a:r>
              <a:rPr lang="en-US" altLang="ko-KR" dirty="0"/>
              <a:t>WHERE</a:t>
            </a:r>
            <a:r>
              <a:rPr lang="ko-KR" altLang="en-US" dirty="0"/>
              <a:t>절이 없으면 모든 행이 삭제되므로 주의해야 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제품 테이블에서 제품번호가 </a:t>
            </a:r>
            <a:r>
              <a:rPr lang="en-US" altLang="ko-KR" dirty="0">
                <a:solidFill>
                  <a:schemeClr val="tx1"/>
                </a:solidFill>
              </a:rPr>
              <a:t>91</a:t>
            </a:r>
            <a:r>
              <a:rPr lang="ko-KR" altLang="en-US" dirty="0">
                <a:solidFill>
                  <a:schemeClr val="tx1"/>
                </a:solidFill>
              </a:rPr>
              <a:t>인 레코드를 </a:t>
            </a:r>
            <a:r>
              <a:rPr lang="ko-KR" altLang="en-US" dirty="0" err="1">
                <a:solidFill>
                  <a:schemeClr val="tx1"/>
                </a:solidFill>
              </a:rPr>
              <a:t>삭제하시오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172E16-CE8A-A8AD-8281-FF8DB2D0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42" y="2393885"/>
            <a:ext cx="6462115" cy="5725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891E43-D721-8C3A-80D9-6602D30C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521" y="3582780"/>
            <a:ext cx="6454959" cy="7013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5EA9D2-90E4-C453-E4BD-DD7E01BF8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038" y="4303248"/>
            <a:ext cx="3369978" cy="24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088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9733A-AC46-F207-9412-AE9E74E7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DELETE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466DD-55B5-D8C4-6D6F-275017F56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774420"/>
            <a:ext cx="8415934" cy="562491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사원 테이블에서 입사일이 가장 늦은 사원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명의 레코드를 </a:t>
            </a:r>
            <a:r>
              <a:rPr lang="ko-KR" altLang="en-US" dirty="0" err="1">
                <a:solidFill>
                  <a:schemeClr val="tx1"/>
                </a:solidFill>
              </a:rPr>
              <a:t>삭제하시오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7-4]</a:t>
            </a:r>
            <a:r>
              <a:rPr lang="ko-KR" altLang="en-US" dirty="0"/>
              <a:t>에서 추가한 ‘</a:t>
            </a:r>
            <a:r>
              <a:rPr lang="ko-KR" altLang="en-US" dirty="0" err="1"/>
              <a:t>김레몬</a:t>
            </a:r>
            <a:r>
              <a:rPr lang="ko-KR" altLang="en-US" dirty="0"/>
              <a:t>’</a:t>
            </a:r>
            <a:r>
              <a:rPr lang="en-US" altLang="ko-KR" dirty="0"/>
              <a:t>, ‘</a:t>
            </a:r>
            <a:r>
              <a:rPr lang="ko-KR" altLang="en-US" dirty="0" err="1"/>
              <a:t>박바나나</a:t>
            </a:r>
            <a:r>
              <a:rPr lang="ko-KR" altLang="en-US" dirty="0"/>
              <a:t>’</a:t>
            </a:r>
            <a:r>
              <a:rPr lang="en-US" altLang="ko-KR" dirty="0"/>
              <a:t>, ‘</a:t>
            </a:r>
            <a:r>
              <a:rPr lang="ko-KR" altLang="en-US" dirty="0" err="1"/>
              <a:t>정오렌지’가</a:t>
            </a:r>
            <a:r>
              <a:rPr lang="ko-KR" altLang="en-US" dirty="0"/>
              <a:t> 삭제된 것을 확인하는 쿼리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25A91F-0AFD-D2ED-56BB-52786D36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1493785"/>
            <a:ext cx="6483584" cy="9517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240D01-685C-ADA1-062D-091DFE1FD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52" y="3239597"/>
            <a:ext cx="6497896" cy="16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9346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E5606-C5AF-45E3-8F8B-674A854A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INSERT ON DUPLICATE KEY 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78240-44D1-5319-DD3E-7584210E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ON DUPLICATE KEY UPDATE</a:t>
            </a:r>
          </a:p>
          <a:p>
            <a:pPr lvl="1"/>
            <a:r>
              <a:rPr lang="ko-KR" altLang="en-US" dirty="0"/>
              <a:t>레코드가 없다면 새롭게 추가하고</a:t>
            </a:r>
            <a:r>
              <a:rPr lang="en-US" altLang="ko-KR" dirty="0"/>
              <a:t>, </a:t>
            </a:r>
            <a:r>
              <a:rPr lang="ko-KR" altLang="en-US" dirty="0"/>
              <a:t>이미 있다면 데이터를 변경하는 경우에 사용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04F8AE-6EA1-37E4-B64D-E7BEBDAD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1988840"/>
            <a:ext cx="6497896" cy="10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24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E5606-C5AF-45E3-8F8B-674A854A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INSERT ON DUPLICATE KEY 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78240-44D1-5319-DD3E-7584210E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7-10]</a:t>
            </a:r>
            <a:r>
              <a:rPr lang="en-US" altLang="ko-KR" dirty="0">
                <a:solidFill>
                  <a:schemeClr val="tx1"/>
                </a:solidFill>
              </a:rPr>
              <a:t> 91</a:t>
            </a:r>
            <a:r>
              <a:rPr lang="ko-KR" altLang="en-US" dirty="0">
                <a:solidFill>
                  <a:schemeClr val="tx1"/>
                </a:solidFill>
              </a:rPr>
              <a:t>번 제품이 없다면 레코드를 추가하고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이미 존재한다면 값을 </a:t>
            </a:r>
            <a:r>
              <a:rPr lang="ko-KR" altLang="en-US" dirty="0" err="1">
                <a:solidFill>
                  <a:schemeClr val="tx1"/>
                </a:solidFill>
              </a:rPr>
              <a:t>변경하시오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제품번호</a:t>
            </a:r>
            <a:r>
              <a:rPr lang="en-US" altLang="ko-KR" dirty="0">
                <a:solidFill>
                  <a:schemeClr val="tx1"/>
                </a:solidFill>
              </a:rPr>
              <a:t>: 91, </a:t>
            </a:r>
            <a:r>
              <a:rPr lang="ko-KR" altLang="en-US" dirty="0">
                <a:solidFill>
                  <a:schemeClr val="tx1"/>
                </a:solidFill>
              </a:rPr>
              <a:t>제품명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연어피클핫소스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단가</a:t>
            </a:r>
            <a:r>
              <a:rPr lang="en-US" altLang="ko-KR" dirty="0">
                <a:solidFill>
                  <a:schemeClr val="tx1"/>
                </a:solidFill>
              </a:rPr>
              <a:t>: 6000, </a:t>
            </a:r>
            <a:r>
              <a:rPr lang="ko-KR" altLang="en-US" dirty="0">
                <a:solidFill>
                  <a:schemeClr val="tx1"/>
                </a:solidFill>
              </a:rPr>
              <a:t>재고</a:t>
            </a:r>
            <a:r>
              <a:rPr lang="en-US" altLang="ko-KR" dirty="0">
                <a:solidFill>
                  <a:schemeClr val="tx1"/>
                </a:solidFill>
              </a:rPr>
              <a:t>: 50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8919A8-44FE-96B7-2790-75EB00570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1975167"/>
            <a:ext cx="6483584" cy="292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745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E5606-C5AF-45E3-8F8B-674A854A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INSERT ON DUPLICATE KEY UPDATE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A4D8A3-AA16-40F4-A68B-42F579E6C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873" y="1894689"/>
            <a:ext cx="6844617" cy="3384535"/>
          </a:xfrm>
        </p:spPr>
      </p:pic>
    </p:spTree>
    <p:extLst>
      <p:ext uri="{BB962C8B-B14F-4D97-AF65-F5344CB8AC3E}">
        <p14:creationId xmlns:p14="http://schemas.microsoft.com/office/powerpoint/2010/main" val="3771354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501565" y="836712"/>
            <a:ext cx="3308919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07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en-US" altLang="ko-KR" sz="4000" b="1" spc="-150" dirty="0">
                <a:latin typeface="+mj-ea"/>
                <a:ea typeface="+mj-ea"/>
              </a:rPr>
              <a:t>DML: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데이터 </a:t>
            </a:r>
            <a:r>
              <a:rPr kumimoji="1" lang="ko-KR" altLang="en-US" sz="4000" b="1" spc="-150" dirty="0" err="1">
                <a:latin typeface="+mj-ea"/>
                <a:ea typeface="+mj-ea"/>
              </a:rPr>
              <a:t>조작어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DML </a:t>
            </a:r>
            <a:r>
              <a:rPr lang="ko-KR" altLang="en-US" dirty="0"/>
              <a:t>심화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20638402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AAAA4-910E-A85D-8D80-B9D2A3FE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INSERT INTO SELECT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44707-E472-70CC-EB41-CAD2CDE1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INTO SELECT</a:t>
            </a:r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문의 결과를 다른 테이블에 삽입하려면 </a:t>
            </a:r>
            <a:r>
              <a:rPr lang="en-US" altLang="ko-KR" dirty="0"/>
              <a:t>INSERT</a:t>
            </a:r>
            <a:r>
              <a:rPr lang="ko-KR" altLang="en-US" dirty="0"/>
              <a:t>문에서 </a:t>
            </a:r>
            <a:r>
              <a:rPr lang="en-US" altLang="ko-KR" dirty="0"/>
              <a:t>VALUES </a:t>
            </a:r>
            <a:r>
              <a:rPr lang="ko-KR" altLang="en-US" dirty="0"/>
              <a:t>대신 </a:t>
            </a:r>
            <a:r>
              <a:rPr lang="en-US" altLang="ko-KR" dirty="0"/>
              <a:t>SELECT </a:t>
            </a:r>
            <a:r>
              <a:rPr lang="ko-KR" altLang="en-US" dirty="0"/>
              <a:t>문장을 넣음</a:t>
            </a:r>
          </a:p>
          <a:p>
            <a:pPr lvl="1"/>
            <a:r>
              <a:rPr lang="ko-KR" altLang="en-US" dirty="0"/>
              <a:t>이때 </a:t>
            </a:r>
            <a:r>
              <a:rPr lang="en-US" altLang="ko-KR" dirty="0"/>
              <a:t>SELECT</a:t>
            </a:r>
            <a:r>
              <a:rPr lang="ko-KR" altLang="en-US" dirty="0"/>
              <a:t>문의 컬럼 수와 </a:t>
            </a:r>
            <a:r>
              <a:rPr lang="en-US" altLang="ko-KR" dirty="0"/>
              <a:t>INSERT</a:t>
            </a:r>
            <a:r>
              <a:rPr lang="ko-KR" altLang="en-US" dirty="0"/>
              <a:t>문에 있는 컬럼 수는 동일해야 하고</a:t>
            </a:r>
            <a:r>
              <a:rPr lang="en-US" altLang="ko-KR" dirty="0"/>
              <a:t>, </a:t>
            </a:r>
            <a:r>
              <a:rPr lang="ko-KR" altLang="en-US" dirty="0"/>
              <a:t>순서도 같아야 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145B26-E6EE-97BC-F920-81E3C6B6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77" y="3203975"/>
            <a:ext cx="6440646" cy="10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68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AAAA4-910E-A85D-8D80-B9D2A3FE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INSERT INTO SELECT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44707-E472-70CC-EB41-CAD2CDE1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7-11]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고객주문요약 테이블을 만들고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레코드를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테이블 생성에 관한 내용은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장에서 다룸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고객주문요약 테이블 생성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2EBBE74C-1939-5EF2-6A1A-68412F807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3334823" cy="16674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397F36-35CB-7362-9FEF-8ACE41D4F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86" y="4059070"/>
            <a:ext cx="6476427" cy="186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079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AAAA4-910E-A85D-8D80-B9D2A3FE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INSERT INTO SELECT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44707-E472-70CC-EB41-CAD2CDE1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7-11]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고객주문요약 테이블을 만들고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레코드를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레코드 삽입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58A9E2F-586D-4861-86AB-C2A0E0EA3149}"/>
              </a:ext>
            </a:extLst>
          </p:cNvPr>
          <p:cNvGrpSpPr/>
          <p:nvPr/>
        </p:nvGrpSpPr>
        <p:grpSpPr>
          <a:xfrm>
            <a:off x="1330208" y="1673805"/>
            <a:ext cx="6483584" cy="4028982"/>
            <a:chOff x="1330208" y="1673805"/>
            <a:chExt cx="6483584" cy="40289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6CA08C4-03CF-9F50-10B2-18394CF42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0208" y="1673805"/>
              <a:ext cx="6483584" cy="256194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2C5F2A0-7F46-335A-8FB5-B096B0A30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1140" y="4235751"/>
              <a:ext cx="3034260" cy="1467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465081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9872-1E3C-0749-8347-3007856B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UPDATE SELECT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48917-0FCC-0C09-5D96-20B2AB97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 SELECT</a:t>
            </a:r>
          </a:p>
          <a:p>
            <a:pPr lvl="1"/>
            <a:r>
              <a:rPr lang="en-US" altLang="ko-KR" dirty="0"/>
              <a:t>UPDATE</a:t>
            </a:r>
            <a:r>
              <a:rPr lang="ko-KR" altLang="en-US" dirty="0"/>
              <a:t>문에서 </a:t>
            </a:r>
            <a:r>
              <a:rPr lang="ko-KR" altLang="en-US" dirty="0" err="1"/>
              <a:t>서브쿼리를</a:t>
            </a:r>
            <a:r>
              <a:rPr lang="ko-KR" altLang="en-US" dirty="0"/>
              <a:t> 사용할 수도 있음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변경할 값을 얻기 위해서는 </a:t>
            </a:r>
            <a:r>
              <a:rPr lang="en-US" altLang="ko-KR" dirty="0"/>
              <a:t>SET</a:t>
            </a:r>
            <a:r>
              <a:rPr lang="ko-KR" altLang="en-US" dirty="0"/>
              <a:t>절에서 </a:t>
            </a:r>
            <a:r>
              <a:rPr lang="en-US" altLang="ko-KR" dirty="0"/>
              <a:t>SELECT</a:t>
            </a:r>
            <a:r>
              <a:rPr lang="ko-KR" altLang="en-US" dirty="0"/>
              <a:t>문을 사용함</a:t>
            </a:r>
            <a:endParaRPr lang="en-US" altLang="ko-KR" dirty="0"/>
          </a:p>
          <a:p>
            <a:pPr lvl="1"/>
            <a:r>
              <a:rPr lang="ko-KR" altLang="en-US" dirty="0" err="1"/>
              <a:t>서브쿼리의</a:t>
            </a:r>
            <a:r>
              <a:rPr lang="ko-KR" altLang="en-US" dirty="0"/>
              <a:t> </a:t>
            </a:r>
            <a:r>
              <a:rPr lang="en-US" altLang="ko-KR" dirty="0"/>
              <a:t>SELECT</a:t>
            </a:r>
            <a:r>
              <a:rPr lang="ko-KR" altLang="en-US" dirty="0"/>
              <a:t>문에는 반드시 별명을 붙여야 하고</a:t>
            </a:r>
            <a:r>
              <a:rPr lang="en-US" altLang="ko-KR" dirty="0"/>
              <a:t>, </a:t>
            </a:r>
            <a:r>
              <a:rPr lang="ko-KR" altLang="en-US" dirty="0" err="1"/>
              <a:t>서브쿼리의</a:t>
            </a:r>
            <a:r>
              <a:rPr lang="ko-KR" altLang="en-US" dirty="0"/>
              <a:t> 결과는 단일 값이어야 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E3CCAA-05AA-03E9-D4B1-AB3A96AF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3203975"/>
            <a:ext cx="6476427" cy="21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049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9872-1E3C-0749-8347-3007856B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UPDATE SELECT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48917-0FCC-0C09-5D96-20B2AB97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7-12]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제품번호가 </a:t>
            </a:r>
            <a:r>
              <a:rPr lang="en-US" altLang="ko-KR" dirty="0">
                <a:solidFill>
                  <a:schemeClr val="tx1"/>
                </a:solidFill>
              </a:rPr>
              <a:t>91</a:t>
            </a:r>
            <a:r>
              <a:rPr lang="ko-KR" altLang="en-US" dirty="0">
                <a:solidFill>
                  <a:schemeClr val="tx1"/>
                </a:solidFill>
              </a:rPr>
              <a:t>인 제품의 단가를 ‘소스’ 제품들의 평균단가로 </a:t>
            </a:r>
            <a:r>
              <a:rPr lang="ko-KR" altLang="en-US" dirty="0" err="1">
                <a:solidFill>
                  <a:schemeClr val="tx1"/>
                </a:solidFill>
              </a:rPr>
              <a:t>변경하시오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974A45-EEFF-5C12-3DF2-E8A49CDD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3" y="1529725"/>
            <a:ext cx="6505053" cy="43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5616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9872-1E3C-0749-8347-3007856B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UPDATE SELECT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48917-0FCC-0C09-5D96-20B2AB97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 SELECT</a:t>
            </a:r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절에서 </a:t>
            </a:r>
            <a:r>
              <a:rPr lang="ko-KR" altLang="en-US" dirty="0" err="1"/>
              <a:t>서브쿼리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C8C49A-D350-2602-4A37-D8BC9B49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2033845"/>
            <a:ext cx="6497896" cy="106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9286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9872-1E3C-0749-8347-3007856B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UPDATE SELECT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48917-0FCC-0C09-5D96-20B2AB97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7-13]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한 번이라도 주문한 적이 있는 고객의 마일리지를 </a:t>
            </a:r>
            <a:r>
              <a:rPr lang="en-US" altLang="ko-KR" dirty="0">
                <a:solidFill>
                  <a:schemeClr val="tx1"/>
                </a:solidFill>
              </a:rPr>
              <a:t>10% </a:t>
            </a:r>
            <a:r>
              <a:rPr lang="ko-KR" altLang="en-US" dirty="0" err="1">
                <a:solidFill>
                  <a:schemeClr val="tx1"/>
                </a:solidFill>
              </a:rPr>
              <a:t>인상하시오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결과를 확인하기 위한 </a:t>
            </a:r>
            <a:r>
              <a:rPr lang="en-US" altLang="ko-KR" dirty="0">
                <a:solidFill>
                  <a:schemeClr val="tx1"/>
                </a:solidFill>
              </a:rPr>
              <a:t>SELECT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5F3DE7-3539-BC25-5CD3-3FB65B65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1403775"/>
            <a:ext cx="6476427" cy="18677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DB36B5-9F43-8ECA-B641-F5B6B7786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39" y="3789040"/>
            <a:ext cx="6526522" cy="271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9802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B7890-2401-955F-1EAC-82E9355C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UPDATE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56948-AF55-FFE4-0136-315F018E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 JOIN</a:t>
            </a:r>
          </a:p>
          <a:p>
            <a:pPr lvl="1"/>
            <a:r>
              <a:rPr lang="en-US" altLang="ko-KR" dirty="0"/>
              <a:t>INNER JOIN</a:t>
            </a:r>
            <a:r>
              <a:rPr lang="ko-KR" altLang="en-US" dirty="0"/>
              <a:t>을 사용하여 다른 테이블의 행과 일치하는 행을 수정할 수 있음</a:t>
            </a:r>
            <a:endParaRPr lang="en-US" altLang="ko-KR" dirty="0"/>
          </a:p>
          <a:p>
            <a:pPr lvl="1"/>
            <a:r>
              <a:rPr lang="en-US" altLang="ko-KR" dirty="0"/>
              <a:t>LEFT OUTER JOIN</a:t>
            </a:r>
            <a:r>
              <a:rPr lang="ko-KR" altLang="en-US" dirty="0"/>
              <a:t>을 사용하여 그렇지 않은 행을 수정할 수도 있음</a:t>
            </a:r>
            <a:endParaRPr lang="en-US" altLang="ko-KR" dirty="0"/>
          </a:p>
          <a:p>
            <a:pPr lvl="1"/>
            <a:r>
              <a:rPr lang="ko-KR" altLang="en-US" dirty="0"/>
              <a:t>변경할 값에는 상수나 </a:t>
            </a:r>
            <a:r>
              <a:rPr lang="ko-KR" altLang="en-US" dirty="0" err="1"/>
              <a:t>수식뿐만</a:t>
            </a:r>
            <a:r>
              <a:rPr lang="ko-KR" altLang="en-US" dirty="0"/>
              <a:t> 아니라 조인할 테이블에 있는 컬럼에 기반하여 값을 넣을 수도 있음</a:t>
            </a:r>
            <a:endParaRPr lang="en-US" altLang="ko-KR" dirty="0"/>
          </a:p>
          <a:p>
            <a:pPr lvl="1"/>
            <a:r>
              <a:rPr lang="en-US" altLang="ko-KR" dirty="0"/>
              <a:t>ANSI SQL </a:t>
            </a:r>
            <a:r>
              <a:rPr lang="ko-KR" altLang="en-US" dirty="0"/>
              <a:t>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Non-ANSI SQL </a:t>
            </a:r>
            <a:r>
              <a:rPr lang="ko-KR" altLang="en-US" dirty="0"/>
              <a:t>표현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37CB67-6072-7262-84DF-9B0D776A5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29" y="3113965"/>
            <a:ext cx="6490740" cy="13024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399565-3DD6-A207-A6AA-4AFD52BB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521" y="4817635"/>
            <a:ext cx="6454959" cy="126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7393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B7890-2401-955F-1EAC-82E9355C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UPDATE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56948-AF55-FFE4-0136-315F018E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7-14]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마일리지등급이</a:t>
            </a:r>
            <a:r>
              <a:rPr lang="ko-KR" altLang="en-US" dirty="0">
                <a:solidFill>
                  <a:schemeClr val="tx1"/>
                </a:solidFill>
              </a:rPr>
              <a:t> ‘</a:t>
            </a:r>
            <a:r>
              <a:rPr lang="en-US" altLang="ko-KR" dirty="0">
                <a:solidFill>
                  <a:schemeClr val="tx1"/>
                </a:solidFill>
              </a:rPr>
              <a:t>S’</a:t>
            </a:r>
            <a:r>
              <a:rPr lang="ko-KR" altLang="en-US" dirty="0">
                <a:solidFill>
                  <a:schemeClr val="tx1"/>
                </a:solidFill>
              </a:rPr>
              <a:t>인 고객의 </a:t>
            </a:r>
            <a:r>
              <a:rPr lang="ko-KR" altLang="en-US" dirty="0" err="1">
                <a:solidFill>
                  <a:schemeClr val="tx1"/>
                </a:solidFill>
              </a:rPr>
              <a:t>마일리지에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1000</a:t>
            </a:r>
            <a:r>
              <a:rPr lang="ko-KR" altLang="en-US" dirty="0" err="1">
                <a:solidFill>
                  <a:schemeClr val="tx1"/>
                </a:solidFill>
              </a:rPr>
              <a:t>점씩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/>
              <a:t>ANSI SQL </a:t>
            </a:r>
            <a:r>
              <a:rPr lang="ko-KR" altLang="en-US" dirty="0"/>
              <a:t>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Non-ANSI SQL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A69E90-E2B1-EE6C-96FA-E9787003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29" y="1583795"/>
            <a:ext cx="6490740" cy="14169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22726B-9C0D-4970-B929-ED9F86BEC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29" y="3677243"/>
            <a:ext cx="6490740" cy="14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280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DML</a:t>
            </a:r>
            <a:r>
              <a:rPr lang="ko-KR" altLang="en-US" sz="2400" b="1" spc="-150" dirty="0">
                <a:latin typeface="맑은 고딕"/>
              </a:rPr>
              <a:t>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DML </a:t>
            </a:r>
            <a:r>
              <a:rPr lang="ko-KR" altLang="en-US" sz="2400" b="1" spc="-150" dirty="0">
                <a:latin typeface="맑은 고딕"/>
              </a:rPr>
              <a:t>심화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B7890-2401-955F-1EAC-82E9355C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UPDATE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56948-AF55-FFE4-0136-315F018E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7-14]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마일리지등급이</a:t>
            </a:r>
            <a:r>
              <a:rPr lang="ko-KR" altLang="en-US" dirty="0">
                <a:solidFill>
                  <a:schemeClr val="tx1"/>
                </a:solidFill>
              </a:rPr>
              <a:t> ‘</a:t>
            </a:r>
            <a:r>
              <a:rPr lang="en-US" altLang="ko-KR" dirty="0">
                <a:solidFill>
                  <a:schemeClr val="tx1"/>
                </a:solidFill>
              </a:rPr>
              <a:t>S’</a:t>
            </a:r>
            <a:r>
              <a:rPr lang="ko-KR" altLang="en-US" dirty="0">
                <a:solidFill>
                  <a:schemeClr val="tx1"/>
                </a:solidFill>
              </a:rPr>
              <a:t>인 고객의 </a:t>
            </a:r>
            <a:r>
              <a:rPr lang="ko-KR" altLang="en-US" dirty="0" err="1">
                <a:solidFill>
                  <a:schemeClr val="tx1"/>
                </a:solidFill>
              </a:rPr>
              <a:t>마일리지에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1000</a:t>
            </a:r>
            <a:r>
              <a:rPr lang="ko-KR" altLang="en-US" dirty="0" err="1">
                <a:solidFill>
                  <a:schemeClr val="tx1"/>
                </a:solidFill>
              </a:rPr>
              <a:t>점씩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/>
              <a:t>결과를 확인하기 위한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6D21BD-D42D-5EB6-CDB6-37707913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1673805"/>
            <a:ext cx="6483584" cy="27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8008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A821C-D623-8D07-6BDB-B285CDA0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DELETE SELECT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05E6C-913D-2103-794B-B72A201EA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 SELECT</a:t>
            </a:r>
          </a:p>
          <a:p>
            <a:pPr lvl="1"/>
            <a:r>
              <a:rPr lang="en-US" altLang="ko-KR" dirty="0"/>
              <a:t>DELETE</a:t>
            </a:r>
            <a:r>
              <a:rPr lang="ko-KR" altLang="en-US" dirty="0"/>
              <a:t>문에서도 삭제할 레코드를 찾기 위하여 </a:t>
            </a:r>
            <a:r>
              <a:rPr lang="ko-KR" altLang="en-US" dirty="0" err="1"/>
              <a:t>서브쿼리를</a:t>
            </a:r>
            <a:r>
              <a:rPr lang="ko-KR" altLang="en-US" dirty="0"/>
              <a:t> 사용할 수 있음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7-15]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주문 테이블에는 존재하나 주문세부 테이블에는 존재하지 않는 주문번호를 주문 테이블에서 </a:t>
            </a:r>
            <a:r>
              <a:rPr lang="ko-KR" altLang="en-US" dirty="0" err="1">
                <a:solidFill>
                  <a:schemeClr val="tx1"/>
                </a:solidFill>
              </a:rPr>
              <a:t>삭제하시오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7035DC-9CD1-53AC-6E86-C161D43C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1943835"/>
            <a:ext cx="6476427" cy="12595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F5E7E7-8552-6D2B-CA0A-5BCE41A30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86" y="4307313"/>
            <a:ext cx="6476427" cy="14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1072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A821C-D623-8D07-6BDB-B285CDA0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DELETE SELECT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05E6C-913D-2103-794B-B72A201EA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7-15]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주문 테이블에는 존재하나 주문세부 테이블에는 존재하지 않는 주문번호를 주문 테이블에서 </a:t>
            </a:r>
            <a:r>
              <a:rPr lang="ko-KR" altLang="en-US" dirty="0" err="1">
                <a:solidFill>
                  <a:schemeClr val="tx1"/>
                </a:solidFill>
              </a:rPr>
              <a:t>삭제하시오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D4F85DC5-DD93-FA94-5303-260BB0794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5" y="1834939"/>
            <a:ext cx="7202789" cy="318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7181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A821C-D623-8D07-6BDB-B285CDA0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DELETE SELECT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2CEB6C-7D76-328C-A4C2-4B5022563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873" y="1673040"/>
            <a:ext cx="6844617" cy="3827832"/>
          </a:xfrm>
        </p:spPr>
      </p:pic>
    </p:spTree>
    <p:extLst>
      <p:ext uri="{BB962C8B-B14F-4D97-AF65-F5344CB8AC3E}">
        <p14:creationId xmlns:p14="http://schemas.microsoft.com/office/powerpoint/2010/main" val="224686711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75FBF-FDC1-777D-E692-3E51B7FB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DELETE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6C354-BC90-03AF-604F-9296053A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 JOIN</a:t>
            </a:r>
          </a:p>
          <a:p>
            <a:pPr lvl="1"/>
            <a:r>
              <a:rPr lang="en-US" altLang="ko-KR" dirty="0"/>
              <a:t>INNER JOIN</a:t>
            </a:r>
            <a:r>
              <a:rPr lang="ko-KR" altLang="en-US" dirty="0"/>
              <a:t>을 사용하여 두 테이블에서 일치하는 행을 모두 삭제할 수 있음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LEFT OUTER JOIN</a:t>
            </a:r>
            <a:r>
              <a:rPr lang="ko-KR" altLang="en-US" dirty="0"/>
              <a:t>을 사용하여 일치하지 않는 행을 삭제할 수도 있음</a:t>
            </a:r>
            <a:endParaRPr lang="en-US" altLang="ko-KR" dirty="0"/>
          </a:p>
          <a:p>
            <a:pPr lvl="1"/>
            <a:r>
              <a:rPr lang="en-US" altLang="ko-KR" dirty="0"/>
              <a:t>ANSI SQL </a:t>
            </a:r>
            <a:r>
              <a:rPr lang="ko-KR" altLang="en-US" dirty="0"/>
              <a:t>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Non-ANSI SQL </a:t>
            </a:r>
            <a:r>
              <a:rPr lang="ko-KR" altLang="en-US" dirty="0"/>
              <a:t>표현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3A48FA-EE1F-D9FF-6852-398B4FD79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2348880"/>
            <a:ext cx="6476427" cy="151713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787CB82-1506-D85C-4C78-929A60673AD2}"/>
              </a:ext>
            </a:extLst>
          </p:cNvPr>
          <p:cNvGrpSpPr/>
          <p:nvPr/>
        </p:nvGrpSpPr>
        <p:grpSpPr>
          <a:xfrm>
            <a:off x="1348098" y="4473816"/>
            <a:ext cx="6452490" cy="1509974"/>
            <a:chOff x="1348098" y="4473816"/>
            <a:chExt cx="6452490" cy="150997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9718FC-6B4E-9B33-D95F-35DA285CE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098" y="4473816"/>
              <a:ext cx="6447803" cy="9804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33A0433-93DD-0CC9-EE97-C4F11C33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2785" y="5454225"/>
              <a:ext cx="6447803" cy="529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625841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75FBF-FDC1-777D-E692-3E51B7FB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DELETE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6C354-BC90-03AF-604F-9296053A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7-16]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주문번호 ‘</a:t>
            </a:r>
            <a:r>
              <a:rPr lang="en-US" altLang="ko-KR" dirty="0">
                <a:solidFill>
                  <a:schemeClr val="tx1"/>
                </a:solidFill>
              </a:rPr>
              <a:t>H0248’</a:t>
            </a:r>
            <a:r>
              <a:rPr lang="ko-KR" altLang="en-US" dirty="0">
                <a:solidFill>
                  <a:schemeClr val="tx1"/>
                </a:solidFill>
              </a:rPr>
              <a:t>에 대한 내역을 주문 테이블과 주문세부 테이블에서 모두 </a:t>
            </a:r>
            <a:r>
              <a:rPr lang="ko-KR" altLang="en-US" dirty="0" err="1">
                <a:solidFill>
                  <a:schemeClr val="tx1"/>
                </a:solidFill>
              </a:rPr>
              <a:t>삭제하시오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하나의 문장으로 작업을 </a:t>
            </a:r>
            <a:r>
              <a:rPr lang="ko-KR" altLang="en-US" dirty="0" err="1">
                <a:solidFill>
                  <a:schemeClr val="tx1"/>
                </a:solidFill>
              </a:rPr>
              <a:t>수행해보시오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/>
              <a:t>주문 테이블</a:t>
            </a:r>
            <a:r>
              <a:rPr lang="en-US" altLang="ko-KR" dirty="0"/>
              <a:t>,</a:t>
            </a:r>
            <a:r>
              <a:rPr lang="ko-KR" altLang="en-US" dirty="0"/>
              <a:t> 주문세부 테이블에 주문번호 ‘</a:t>
            </a:r>
            <a:r>
              <a:rPr lang="en-US" altLang="ko-KR" dirty="0"/>
              <a:t>H0248’</a:t>
            </a:r>
            <a:r>
              <a:rPr lang="ko-KR" altLang="en-US" dirty="0"/>
              <a:t>이 존재하는지 확인하기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258660-63E1-8D27-5B7B-10839DC005DC}"/>
              </a:ext>
            </a:extLst>
          </p:cNvPr>
          <p:cNvGrpSpPr/>
          <p:nvPr/>
        </p:nvGrpSpPr>
        <p:grpSpPr>
          <a:xfrm>
            <a:off x="1323052" y="1988840"/>
            <a:ext cx="6497896" cy="2132569"/>
            <a:chOff x="1323052" y="1898830"/>
            <a:chExt cx="6497896" cy="213256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3221039-40E5-6572-F346-955797DC5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3052" y="1898830"/>
              <a:ext cx="6497896" cy="213256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24EE993-B8B7-7F4C-9C5C-B47F4AF0D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1940" y="3179803"/>
              <a:ext cx="2977010" cy="851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71398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75FBF-FDC1-777D-E692-3E51B7FB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DELETE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6C354-BC90-03AF-604F-9296053A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7-16]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주문번호 ‘</a:t>
            </a:r>
            <a:r>
              <a:rPr lang="en-US" altLang="ko-KR" dirty="0">
                <a:solidFill>
                  <a:schemeClr val="tx1"/>
                </a:solidFill>
              </a:rPr>
              <a:t>H0248’</a:t>
            </a:r>
            <a:r>
              <a:rPr lang="ko-KR" altLang="en-US" dirty="0">
                <a:solidFill>
                  <a:schemeClr val="tx1"/>
                </a:solidFill>
              </a:rPr>
              <a:t>에 대한 내역을 주문 테이블과 주문세부 테이블에서 모두 </a:t>
            </a:r>
            <a:r>
              <a:rPr lang="ko-KR" altLang="en-US" dirty="0" err="1">
                <a:solidFill>
                  <a:schemeClr val="tx1"/>
                </a:solidFill>
              </a:rPr>
              <a:t>삭제하시오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하나의 문장으로 작업을 </a:t>
            </a:r>
            <a:r>
              <a:rPr lang="ko-KR" altLang="en-US" dirty="0" err="1">
                <a:solidFill>
                  <a:schemeClr val="tx1"/>
                </a:solidFill>
              </a:rPr>
              <a:t>수행해보시오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/>
              <a:t>주문 테이블</a:t>
            </a:r>
            <a:r>
              <a:rPr lang="en-US" altLang="ko-KR" dirty="0"/>
              <a:t>,</a:t>
            </a:r>
            <a:r>
              <a:rPr lang="ko-KR" altLang="en-US" dirty="0"/>
              <a:t> 주문세부 테이블에 주문번호 ‘</a:t>
            </a:r>
            <a:r>
              <a:rPr lang="en-US" altLang="ko-KR" dirty="0"/>
              <a:t>H0248’</a:t>
            </a:r>
            <a:r>
              <a:rPr lang="ko-KR" altLang="en-US" dirty="0"/>
              <a:t>를 동시에 삭제하기</a:t>
            </a:r>
            <a:endParaRPr lang="en-US" altLang="ko-KR" dirty="0"/>
          </a:p>
          <a:p>
            <a:pPr lvl="1"/>
            <a:r>
              <a:rPr lang="en-US" altLang="ko-KR" dirty="0"/>
              <a:t>ANSI SQL </a:t>
            </a:r>
            <a:r>
              <a:rPr lang="ko-KR" altLang="en-US" dirty="0"/>
              <a:t>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Non-ANSI SQL </a:t>
            </a:r>
            <a:r>
              <a:rPr lang="ko-KR" altLang="en-US" dirty="0"/>
              <a:t>표현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80C39-6921-566F-B519-1A99C624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2213865"/>
            <a:ext cx="6476427" cy="16459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3556D5-2953-9F0A-A357-D6139CB6E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53" y="4303019"/>
            <a:ext cx="6490740" cy="16530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BDC502-4041-74E2-CB77-271A14D2B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050" y="4896512"/>
            <a:ext cx="3747285" cy="15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271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75FBF-FDC1-777D-E692-3E51B7FB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DELETE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6C354-BC90-03AF-604F-9296053A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7-17]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한 번도 주문한 적이 없는 고객의 정보를 </a:t>
            </a:r>
            <a:r>
              <a:rPr lang="ko-KR" altLang="en-US" dirty="0" err="1">
                <a:solidFill>
                  <a:schemeClr val="tx1"/>
                </a:solidFill>
              </a:rPr>
              <a:t>삭제하시오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/>
              <a:t>한 번도 주문한 적이 없는 고객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검색하기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A4CE66F-C54B-067D-FE5A-00E4BFB6527B}"/>
              </a:ext>
            </a:extLst>
          </p:cNvPr>
          <p:cNvGrpSpPr/>
          <p:nvPr/>
        </p:nvGrpSpPr>
        <p:grpSpPr>
          <a:xfrm>
            <a:off x="1323052" y="1673805"/>
            <a:ext cx="6497896" cy="2427726"/>
            <a:chOff x="1323052" y="1358770"/>
            <a:chExt cx="6497896" cy="242772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999BE3C-E827-E261-B100-3195599BB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3052" y="1358770"/>
              <a:ext cx="6497896" cy="143125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A3FF446-EC62-712F-B4D0-D6E8BA2A9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6645" y="2798930"/>
              <a:ext cx="6311833" cy="987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5936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75FBF-FDC1-777D-E692-3E51B7FB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DELETE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6C354-BC90-03AF-604F-9296053A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7-17]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한 번도 주문한 적이 없는 고객의 정보를 </a:t>
            </a:r>
            <a:r>
              <a:rPr lang="ko-KR" altLang="en-US" dirty="0" err="1">
                <a:solidFill>
                  <a:schemeClr val="tx1"/>
                </a:solidFill>
              </a:rPr>
              <a:t>삭제하시오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/>
              <a:t>주문한 적이 없는 고객의 레코드를 고객 테이블에서 삭제</a:t>
            </a:r>
            <a:r>
              <a:rPr lang="ko-KR" altLang="en-US" dirty="0">
                <a:solidFill>
                  <a:schemeClr val="tx1"/>
                </a:solidFill>
              </a:rPr>
              <a:t>하기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/>
              <a:t>삭제된 고객 정보가 고객 테이블에 존재하는지 확인하기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9046AF9-A159-2FFF-F6C6-4E4923B6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42" y="1583795"/>
            <a:ext cx="6462115" cy="14240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80F9D-5A8C-3BDC-C8FC-1C990D6D8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52" y="3653865"/>
            <a:ext cx="6497896" cy="17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642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75FBF-FDC1-777D-E692-3E51B7FB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DELETE JOIN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15723E7-3533-458F-493A-EE4249F62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92" y="1523064"/>
            <a:ext cx="6222379" cy="4127785"/>
          </a:xfrm>
        </p:spPr>
      </p:pic>
    </p:spTree>
    <p:extLst>
      <p:ext uri="{BB962C8B-B14F-4D97-AF65-F5344CB8AC3E}">
        <p14:creationId xmlns:p14="http://schemas.microsoft.com/office/powerpoint/2010/main" val="16683182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데이터 </a:t>
            </a:r>
            <a:r>
              <a:rPr lang="ko-KR" altLang="en-US" dirty="0" err="1"/>
              <a:t>조작어를</a:t>
            </a:r>
            <a:r>
              <a:rPr lang="ko-KR" altLang="en-US" dirty="0"/>
              <a:t> 사용하여 </a:t>
            </a:r>
            <a:r>
              <a:rPr lang="en-US" altLang="ko-KR" dirty="0"/>
              <a:t>SQL</a:t>
            </a:r>
            <a:r>
              <a:rPr lang="ko-KR" altLang="en-US" dirty="0"/>
              <a:t>문을 작성할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서브쿼리를</a:t>
            </a:r>
            <a:r>
              <a:rPr lang="ko-KR" altLang="en-US" dirty="0"/>
              <a:t> 활용한 데이터 </a:t>
            </a:r>
            <a:r>
              <a:rPr lang="ko-KR" altLang="en-US" dirty="0" err="1"/>
              <a:t>조작어</a:t>
            </a:r>
            <a:r>
              <a:rPr lang="ko-KR" altLang="en-US" dirty="0"/>
              <a:t> 문장을 작성할 수 있습니다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A9DBA-EA49-8D92-E955-6435D87CD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r>
              <a:rPr lang="ko-KR" altLang="en-US" dirty="0"/>
              <a:t>점검문제</a:t>
            </a:r>
          </a:p>
        </p:txBody>
      </p:sp>
    </p:spTree>
    <p:extLst>
      <p:ext uri="{BB962C8B-B14F-4D97-AF65-F5344CB8AC3E}">
        <p14:creationId xmlns:p14="http://schemas.microsoft.com/office/powerpoint/2010/main" val="175136894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82C6"/>
                </a:solidFill>
              </a:rPr>
              <a:t>점검문제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35B19A-5A19-8B75-F31D-AB69953DC678}"/>
              </a:ext>
            </a:extLst>
          </p:cNvPr>
          <p:cNvGrpSpPr/>
          <p:nvPr/>
        </p:nvGrpSpPr>
        <p:grpSpPr>
          <a:xfrm>
            <a:off x="1247950" y="1501816"/>
            <a:ext cx="6648099" cy="3854368"/>
            <a:chOff x="1298005" y="1223755"/>
            <a:chExt cx="6648099" cy="38543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EA5F309-B3E2-9A55-B0DA-556E7CD59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6645" y="1223755"/>
              <a:ext cx="6569459" cy="145988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F5EB7D5-156B-8725-26C3-90F6DE62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8005" y="3654025"/>
              <a:ext cx="6547990" cy="1424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82C6"/>
                </a:solidFill>
              </a:rPr>
              <a:t>점검문제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276B3E-4748-F93A-480A-D51320E97E13}"/>
              </a:ext>
            </a:extLst>
          </p:cNvPr>
          <p:cNvGrpSpPr/>
          <p:nvPr/>
        </p:nvGrpSpPr>
        <p:grpSpPr>
          <a:xfrm>
            <a:off x="1301583" y="1406795"/>
            <a:ext cx="6540834" cy="4407470"/>
            <a:chOff x="1301583" y="1268760"/>
            <a:chExt cx="6540834" cy="440747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6D79F88-252D-5D25-320E-218C43526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583" y="1268760"/>
              <a:ext cx="6540834" cy="18391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C08B02A-D762-4F53-266A-EEB7D3002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052" y="3744035"/>
              <a:ext cx="6519365" cy="1932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96200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2CE95F-CFB0-ABC2-89E7-DDB8A5F5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21" y="852742"/>
            <a:ext cx="4818558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43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DML</a:t>
            </a:r>
            <a:r>
              <a:rPr lang="ko-KR" altLang="en-US" dirty="0"/>
              <a:t>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62E48-5C44-1AE3-7CEB-172AE3B8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INSERT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57137-3C93-3E4F-3A59-A52FE3C4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(Data Manipulation Language, DML)</a:t>
            </a:r>
          </a:p>
          <a:p>
            <a:pPr lvl="1"/>
            <a:r>
              <a:rPr lang="ko-KR" altLang="en-US" dirty="0"/>
              <a:t>데이터를 관리하는 데 사용하는 언어</a:t>
            </a:r>
          </a:p>
          <a:p>
            <a:pPr lvl="1"/>
            <a:r>
              <a:rPr lang="ko-KR" altLang="en-US" dirty="0"/>
              <a:t>데이터를 추가</a:t>
            </a:r>
            <a:r>
              <a:rPr lang="en-US" altLang="ko-KR" dirty="0"/>
              <a:t>(INSERT), </a:t>
            </a:r>
            <a:r>
              <a:rPr lang="ko-KR" altLang="en-US" dirty="0"/>
              <a:t>변경</a:t>
            </a:r>
            <a:r>
              <a:rPr lang="en-US" altLang="ko-KR" dirty="0"/>
              <a:t>(UPDATE), </a:t>
            </a:r>
            <a:r>
              <a:rPr lang="ko-KR" altLang="en-US" dirty="0"/>
              <a:t>삭제</a:t>
            </a:r>
            <a:r>
              <a:rPr lang="en-US" altLang="ko-KR" dirty="0"/>
              <a:t>(DELETE)</a:t>
            </a:r>
            <a:r>
              <a:rPr lang="ko-KR" altLang="en-US" dirty="0"/>
              <a:t>할 때 사용함</a:t>
            </a:r>
          </a:p>
        </p:txBody>
      </p:sp>
      <p:pic>
        <p:nvPicPr>
          <p:cNvPr id="5" name="그림 4" descr="텍스트, 만화 영화, 스크린샷, 클립아트이(가) 표시된 사진&#10;&#10;자동 생성된 설명">
            <a:extLst>
              <a:ext uri="{FF2B5EF4-FFF2-40B4-BE49-F238E27FC236}">
                <a16:creationId xmlns:a16="http://schemas.microsoft.com/office/drawing/2014/main" id="{8D734790-72AA-A032-D62C-3CAEA15DE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2485420"/>
            <a:ext cx="6870023" cy="35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370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62E48-5C44-1AE3-7CEB-172AE3B8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INSERT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57137-3C93-3E4F-3A59-A52FE3C4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</a:t>
            </a:r>
          </a:p>
          <a:p>
            <a:pPr lvl="1"/>
            <a:r>
              <a:rPr lang="ko-KR" altLang="en-US" dirty="0"/>
              <a:t>테이블에 새로운 행을 삽입하는 경우에 사용함</a:t>
            </a:r>
            <a:endParaRPr lang="en-US" altLang="ko-KR" dirty="0"/>
          </a:p>
          <a:p>
            <a:pPr lvl="1"/>
            <a:r>
              <a:rPr lang="ko-KR" altLang="en-US" dirty="0"/>
              <a:t>삽입할 컬럼명이 생략된 경우 삽입할 값이 테이블의 컬럼 수와 같아야 하며</a:t>
            </a:r>
            <a:r>
              <a:rPr lang="en-US" altLang="ko-KR" dirty="0"/>
              <a:t>, </a:t>
            </a:r>
            <a:r>
              <a:rPr lang="ko-KR" altLang="en-US" dirty="0"/>
              <a:t>순서도 동일해야 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부서 테이블에 다음 레코드를 </a:t>
            </a:r>
            <a:r>
              <a:rPr lang="ko-KR" altLang="en-US" dirty="0" err="1">
                <a:solidFill>
                  <a:schemeClr val="tx1"/>
                </a:solidFill>
              </a:rPr>
              <a:t>삽입하시오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부서번호</a:t>
            </a:r>
            <a:r>
              <a:rPr lang="en-US" altLang="ko-KR" dirty="0">
                <a:solidFill>
                  <a:schemeClr val="tx1"/>
                </a:solidFill>
              </a:rPr>
              <a:t>: A5, </a:t>
            </a:r>
            <a:r>
              <a:rPr lang="ko-KR" altLang="en-US" dirty="0">
                <a:solidFill>
                  <a:schemeClr val="tx1"/>
                </a:solidFill>
              </a:rPr>
              <a:t>부서명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마케팅부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16E31-F80F-E2FC-F158-933624E6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98" y="2731555"/>
            <a:ext cx="6447803" cy="57250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CEBA9B-BF93-BF3D-3D9C-43603502CEBD}"/>
              </a:ext>
            </a:extLst>
          </p:cNvPr>
          <p:cNvGrpSpPr/>
          <p:nvPr/>
        </p:nvGrpSpPr>
        <p:grpSpPr>
          <a:xfrm>
            <a:off x="1327018" y="4374105"/>
            <a:ext cx="7203326" cy="1563566"/>
            <a:chOff x="1344521" y="4295704"/>
            <a:chExt cx="7203326" cy="156356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BA8D975-665B-DA3A-2237-FA6593FF6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4521" y="4295704"/>
              <a:ext cx="6454959" cy="70847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CD49A8E-D2BA-2B7A-DE2B-2C8D25706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4521" y="5049578"/>
              <a:ext cx="3140888" cy="692727"/>
            </a:xfrm>
            <a:prstGeom prst="rect">
              <a:avLst/>
            </a:prstGeom>
          </p:spPr>
        </p:pic>
        <p:pic>
          <p:nvPicPr>
            <p:cNvPr id="12" name="그림 11" descr="텍스트, 폰트, 번호, 스크린샷이(가) 표시된 사진&#10;&#10;자동 생성된 설명">
              <a:extLst>
                <a:ext uri="{FF2B5EF4-FFF2-40B4-BE49-F238E27FC236}">
                  <a16:creationId xmlns:a16="http://schemas.microsoft.com/office/drawing/2014/main" id="{B8C994EF-AE25-ACF4-743D-AF61B7B7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006" y="4300634"/>
              <a:ext cx="2467841" cy="1558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042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62E48-5C44-1AE3-7CEB-172AE3B8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INSERT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57137-3C93-3E4F-3A59-A52FE3C4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7-2]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제품 테이블에 다음 레코드를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제품번호</a:t>
            </a:r>
            <a:r>
              <a:rPr lang="en-US" altLang="ko-KR" dirty="0">
                <a:solidFill>
                  <a:schemeClr val="tx1"/>
                </a:solidFill>
              </a:rPr>
              <a:t>: 91, </a:t>
            </a:r>
            <a:r>
              <a:rPr lang="ko-KR" altLang="en-US" dirty="0">
                <a:solidFill>
                  <a:schemeClr val="tx1"/>
                </a:solidFill>
              </a:rPr>
              <a:t>제품명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연어피클소스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단가</a:t>
            </a:r>
            <a:r>
              <a:rPr lang="en-US" altLang="ko-KR" dirty="0">
                <a:solidFill>
                  <a:schemeClr val="tx1"/>
                </a:solidFill>
              </a:rPr>
              <a:t>: 5000, </a:t>
            </a:r>
            <a:r>
              <a:rPr lang="ko-KR" altLang="en-US" dirty="0">
                <a:solidFill>
                  <a:schemeClr val="tx1"/>
                </a:solidFill>
              </a:rPr>
              <a:t>재고</a:t>
            </a:r>
            <a:r>
              <a:rPr lang="en-US" altLang="ko-KR" dirty="0">
                <a:solidFill>
                  <a:schemeClr val="tx1"/>
                </a:solidFill>
              </a:rPr>
              <a:t>: 40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4F5813-E493-55EC-E65F-2B6FAD29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1673805"/>
            <a:ext cx="6476427" cy="24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456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1013</Words>
  <Application>Microsoft Office PowerPoint</Application>
  <PresentationFormat>화면 슬라이드 쇼(4:3)</PresentationFormat>
  <Paragraphs>191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INSERT</vt:lpstr>
      <vt:lpstr>1. INSERT</vt:lpstr>
      <vt:lpstr>1. INSERT</vt:lpstr>
      <vt:lpstr>1. INSERT</vt:lpstr>
      <vt:lpstr>1. INSERT</vt:lpstr>
      <vt:lpstr>2. UPDATE</vt:lpstr>
      <vt:lpstr>2. UPDATE</vt:lpstr>
      <vt:lpstr>2. UPDATE</vt:lpstr>
      <vt:lpstr>3. DELETE</vt:lpstr>
      <vt:lpstr>3. DELETE</vt:lpstr>
      <vt:lpstr>4. INSERT ON DUPLICATE KEY UPDATE</vt:lpstr>
      <vt:lpstr>4. INSERT ON DUPLICATE KEY UPDATE</vt:lpstr>
      <vt:lpstr>4. INSERT ON DUPLICATE KEY UPDATE</vt:lpstr>
      <vt:lpstr>PowerPoint 프레젠테이션</vt:lpstr>
      <vt:lpstr>1. INSERT INTO SELECT</vt:lpstr>
      <vt:lpstr>1. INSERT INTO SELECT</vt:lpstr>
      <vt:lpstr>1. INSERT INTO SELECT</vt:lpstr>
      <vt:lpstr>2. UPDATE SELECT</vt:lpstr>
      <vt:lpstr>2. UPDATE SELECT</vt:lpstr>
      <vt:lpstr>2. UPDATE SELECT</vt:lpstr>
      <vt:lpstr>2. UPDATE SELECT</vt:lpstr>
      <vt:lpstr>3. UPDATE JOIN</vt:lpstr>
      <vt:lpstr>3. UPDATE JOIN</vt:lpstr>
      <vt:lpstr>3. UPDATE JOIN</vt:lpstr>
      <vt:lpstr>4. DELETE SELECT</vt:lpstr>
      <vt:lpstr>4. DELETE SELECT</vt:lpstr>
      <vt:lpstr>4. DELETE SELECT</vt:lpstr>
      <vt:lpstr>5. DELETE JOIN</vt:lpstr>
      <vt:lpstr>5. DELETE JOIN</vt:lpstr>
      <vt:lpstr>5. DELETE JOIN</vt:lpstr>
      <vt:lpstr>5. DELETE JOIN</vt:lpstr>
      <vt:lpstr>5. DELETE JOIN</vt:lpstr>
      <vt:lpstr>5. DELETE JOIN</vt:lpstr>
      <vt:lpstr>PowerPoint 프레젠테이션</vt:lpstr>
      <vt:lpstr>점검문제</vt:lpstr>
      <vt:lpstr>점검문제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2202</cp:revision>
  <dcterms:created xsi:type="dcterms:W3CDTF">2012-07-23T02:34:37Z</dcterms:created>
  <dcterms:modified xsi:type="dcterms:W3CDTF">2024-03-08T05:57:44Z</dcterms:modified>
  <cp:version>1000.0000.01</cp:version>
</cp:coreProperties>
</file>