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58" r:id="rId4"/>
    <p:sldId id="259" r:id="rId5"/>
    <p:sldId id="1012" r:id="rId6"/>
    <p:sldId id="260" r:id="rId7"/>
    <p:sldId id="1049" r:id="rId8"/>
    <p:sldId id="326" r:id="rId9"/>
    <p:sldId id="1050" r:id="rId10"/>
    <p:sldId id="1051" r:id="rId11"/>
    <p:sldId id="1052" r:id="rId12"/>
    <p:sldId id="1053" r:id="rId13"/>
    <p:sldId id="1054" r:id="rId14"/>
    <p:sldId id="1055" r:id="rId15"/>
    <p:sldId id="327" r:id="rId16"/>
    <p:sldId id="1056" r:id="rId17"/>
    <p:sldId id="1057" r:id="rId18"/>
    <p:sldId id="1058" r:id="rId19"/>
    <p:sldId id="1059" r:id="rId20"/>
    <p:sldId id="1060" r:id="rId21"/>
    <p:sldId id="1061" r:id="rId22"/>
    <p:sldId id="1062" r:id="rId23"/>
    <p:sldId id="1063" r:id="rId24"/>
    <p:sldId id="1064" r:id="rId25"/>
    <p:sldId id="1065" r:id="rId26"/>
    <p:sldId id="1066" r:id="rId27"/>
    <p:sldId id="1067" r:id="rId28"/>
    <p:sldId id="1013" r:id="rId29"/>
    <p:sldId id="1068" r:id="rId30"/>
    <p:sldId id="1069" r:id="rId31"/>
    <p:sldId id="1070" r:id="rId32"/>
    <p:sldId id="1071" r:id="rId33"/>
    <p:sldId id="1072" r:id="rId34"/>
    <p:sldId id="1073" r:id="rId35"/>
    <p:sldId id="1074" r:id="rId36"/>
    <p:sldId id="1014" r:id="rId37"/>
    <p:sldId id="1075" r:id="rId38"/>
    <p:sldId id="1076" r:id="rId39"/>
    <p:sldId id="1077" r:id="rId40"/>
    <p:sldId id="1078" r:id="rId41"/>
    <p:sldId id="1079" r:id="rId42"/>
    <p:sldId id="1080" r:id="rId43"/>
    <p:sldId id="1081" r:id="rId44"/>
    <p:sldId id="1082" r:id="rId45"/>
    <p:sldId id="1083" r:id="rId46"/>
    <p:sldId id="1084" r:id="rId47"/>
    <p:sldId id="1085" r:id="rId48"/>
    <p:sldId id="1086" r:id="rId49"/>
    <p:sldId id="1087" r:id="rId50"/>
    <p:sldId id="1088" r:id="rId51"/>
    <p:sldId id="1089" r:id="rId52"/>
    <p:sldId id="1090" r:id="rId53"/>
    <p:sldId id="1091" r:id="rId54"/>
    <p:sldId id="1092" r:id="rId55"/>
    <p:sldId id="1093" r:id="rId56"/>
    <p:sldId id="1094" r:id="rId57"/>
    <p:sldId id="1095" r:id="rId58"/>
    <p:sldId id="1096" r:id="rId59"/>
    <p:sldId id="1097" r:id="rId60"/>
    <p:sldId id="1098" r:id="rId61"/>
    <p:sldId id="1099" r:id="rId62"/>
    <p:sldId id="1100" r:id="rId63"/>
    <p:sldId id="1101" r:id="rId64"/>
    <p:sldId id="1102" r:id="rId65"/>
    <p:sldId id="1103" r:id="rId66"/>
    <p:sldId id="1104" r:id="rId67"/>
    <p:sldId id="1105" r:id="rId68"/>
    <p:sldId id="1106" r:id="rId69"/>
    <p:sldId id="1107" r:id="rId70"/>
    <p:sldId id="1108" r:id="rId71"/>
    <p:sldId id="1109" r:id="rId72"/>
    <p:sldId id="1110" r:id="rId73"/>
    <p:sldId id="1111" r:id="rId74"/>
    <p:sldId id="1048" r:id="rId75"/>
    <p:sldId id="325" r:id="rId76"/>
    <p:sldId id="282" r:id="rId7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95DA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9" autoAdjust="0"/>
    <p:restoredTop sz="95805" autoAdjust="0"/>
  </p:normalViewPr>
  <p:slideViewPr>
    <p:cSldViewPr>
      <p:cViewPr varScale="1">
        <p:scale>
          <a:sx n="108" d="100"/>
          <a:sy n="108" d="100"/>
        </p:scale>
        <p:origin x="1758" y="10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89363BF-43B7-4F43-ABD0-D052F59FCD18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7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6CA19A-51D8-9251-A97D-2C6F9EBABB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2201" y="4766995"/>
            <a:ext cx="2296013" cy="15898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69EAE1A-F232-F70D-A002-581DA434C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5650" y="2091005"/>
            <a:ext cx="3652699" cy="2337037"/>
          </a:xfrm>
          <a:prstGeom prst="rect">
            <a:avLst/>
          </a:prstGeom>
        </p:spPr>
      </p:pic>
      <p:pic>
        <p:nvPicPr>
          <p:cNvPr id="5" name="Picture 4" descr="C:\Users\김현용\Desktop\제호.jpg">
            <a:extLst>
              <a:ext uri="{FF2B5EF4-FFF2-40B4-BE49-F238E27FC236}">
                <a16:creationId xmlns:a16="http://schemas.microsoft.com/office/drawing/2014/main" id="{D23FF181-807E-1AE6-E2A0-8C86581C7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373" y="6118343"/>
            <a:ext cx="1431255" cy="2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 dirty="0">
                <a:solidFill>
                  <a:srgbClr val="00A496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00A496"/>
                </a:solidFill>
                <a:latin typeface="Arial Black"/>
                <a:ea typeface="+mn-ea"/>
              </a:rPr>
              <a:t> you!</a:t>
            </a:r>
            <a:endParaRPr lang="ko-KR" altLang="en-US" sz="8000" b="1" dirty="0">
              <a:solidFill>
                <a:srgbClr val="00A496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2024 </a:t>
            </a:r>
            <a:r>
              <a:rPr lang="en-US" altLang="ko-KR" sz="1100" b="0" dirty="0" err="1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Hanbit</a:t>
            </a: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76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82C6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95DA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2C6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0675630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95DA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28631-B9BB-AF47-A267-485B38AF74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83991" y="4498177"/>
            <a:ext cx="3122100" cy="21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82C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kern="120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82C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rgbClr val="75BEEA"/>
          </a:solidFill>
          <a:ln w="53975">
            <a:solidFill>
              <a:srgbClr val="F271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27179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27179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875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95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87" r:id="rId6"/>
    <p:sldLayoutId id="2147483739" r:id="rId7"/>
    <p:sldLayoutId id="2147483785" r:id="rId8"/>
    <p:sldLayoutId id="2147483741" r:id="rId9"/>
    <p:sldLayoutId id="2147483742" r:id="rId10"/>
    <p:sldLayoutId id="2147483786" r:id="rId11"/>
    <p:sldLayoutId id="2147483788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D6870-FDAC-D582-75D4-06D237A9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데이터타입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A8E20-9F45-BF3E-F91F-B9BA5E2B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데이터타입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66B76F1-BD3E-F152-6787-5B34C1B4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68" y="1583795"/>
            <a:ext cx="6313265" cy="28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705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D55B9-AC85-D888-D590-8CCF55A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숫자형 데이터타입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2BE65-A2A5-AEEE-B303-0016B2A0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숫자형 데이터타입</a:t>
            </a:r>
            <a:endParaRPr lang="en-US" altLang="ko-KR" dirty="0"/>
          </a:p>
          <a:p>
            <a:pPr lvl="1"/>
            <a:r>
              <a:rPr lang="ko-KR" altLang="en-US" dirty="0"/>
              <a:t>정수형</a:t>
            </a:r>
            <a:endParaRPr lang="en-US" altLang="ko-KR" dirty="0"/>
          </a:p>
          <a:p>
            <a:pPr lvl="2"/>
            <a:r>
              <a:rPr lang="ko-KR" altLang="en-US" dirty="0"/>
              <a:t>들어갈 데이터의 크기에 따라 </a:t>
            </a:r>
            <a:r>
              <a:rPr lang="en-US" altLang="ko-KR" dirty="0"/>
              <a:t>TINYINT</a:t>
            </a:r>
            <a:r>
              <a:rPr lang="ko-KR" altLang="en-US" dirty="0"/>
              <a:t>부터 </a:t>
            </a:r>
            <a:br>
              <a:rPr lang="en-US" altLang="ko-KR" dirty="0"/>
            </a:br>
            <a:r>
              <a:rPr lang="en-US" altLang="ko-KR" dirty="0"/>
              <a:t>BIGINT </a:t>
            </a:r>
            <a:r>
              <a:rPr lang="ko-KR" altLang="en-US" dirty="0"/>
              <a:t>중에서 선택하여 지정할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실수형</a:t>
            </a:r>
            <a:endParaRPr lang="en-US" altLang="ko-KR" dirty="0"/>
          </a:p>
          <a:p>
            <a:pPr lvl="2"/>
            <a:r>
              <a:rPr lang="en-US" altLang="ko-KR" dirty="0"/>
              <a:t>FLOAT</a:t>
            </a:r>
            <a:r>
              <a:rPr lang="ko-KR" altLang="en-US" dirty="0"/>
              <a:t>형</a:t>
            </a:r>
            <a:r>
              <a:rPr lang="en-US" altLang="ko-KR" dirty="0"/>
              <a:t>, DOUBLE</a:t>
            </a:r>
            <a:r>
              <a:rPr lang="ko-KR" altLang="en-US" dirty="0"/>
              <a:t>형</a:t>
            </a:r>
            <a:r>
              <a:rPr lang="en-US" altLang="ko-KR" dirty="0"/>
              <a:t>, DECIMAL</a:t>
            </a:r>
            <a:r>
              <a:rPr lang="ko-KR" altLang="en-US" dirty="0"/>
              <a:t>형 중에서 선택하여 지정할 수 있음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B341ECC-8B0D-4B37-3E30-E30273900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423" y="1334971"/>
            <a:ext cx="3487057" cy="186713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4AFCF9E-D700-3F5F-2FE3-CB533EF26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5" y="4239090"/>
            <a:ext cx="6512209" cy="22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375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E2C3-7FEE-C51F-428B-5082D515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날짜시간형 데이터타입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71BB2-06DB-AFA6-8A4F-9E63B4E9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날짜시간형 데이터타입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  <a:r>
              <a:rPr lang="ko-KR" altLang="en-US" dirty="0"/>
              <a:t>는 날짜</a:t>
            </a:r>
            <a:r>
              <a:rPr lang="en-US" altLang="ko-KR" dirty="0"/>
              <a:t>, TIME</a:t>
            </a:r>
            <a:r>
              <a:rPr lang="ko-KR" altLang="en-US" dirty="0"/>
              <a:t>은 시간을 저장하기 위한 데이터타입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DATETIME</a:t>
            </a:r>
            <a:r>
              <a:rPr lang="ko-KR" altLang="en-US" dirty="0"/>
              <a:t>과 </a:t>
            </a:r>
            <a:r>
              <a:rPr lang="en-US" altLang="ko-KR" dirty="0"/>
              <a:t>TIMESTAMP</a:t>
            </a:r>
            <a:r>
              <a:rPr lang="ko-KR" altLang="en-US" dirty="0"/>
              <a:t>는 날짜와 시간을 함께 저장할 수 있는 데이터타입</a:t>
            </a:r>
            <a:endParaRPr lang="en-US" altLang="ko-KR" dirty="0"/>
          </a:p>
          <a:p>
            <a:pPr lvl="2"/>
            <a:r>
              <a:rPr lang="en-US" altLang="ko-KR" sz="1600" dirty="0"/>
              <a:t>DATETIME</a:t>
            </a:r>
            <a:r>
              <a:rPr lang="ko-KR" altLang="en-US" sz="1600" dirty="0"/>
              <a:t>과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의 차이는 시간대</a:t>
            </a:r>
            <a:r>
              <a:rPr lang="en-US" altLang="ko-KR" sz="1600" dirty="0"/>
              <a:t>(Time Zone)</a:t>
            </a:r>
            <a:r>
              <a:rPr lang="ko-KR" altLang="en-US" sz="1600" dirty="0"/>
              <a:t>의 적용 여부임</a:t>
            </a:r>
            <a:r>
              <a:rPr lang="en-US" altLang="ko-KR" sz="1600" dirty="0"/>
              <a:t> </a:t>
            </a:r>
          </a:p>
          <a:p>
            <a:pPr lvl="2"/>
            <a:r>
              <a:rPr lang="en-US" altLang="ko-KR" sz="1600" dirty="0"/>
              <a:t>TIMESTAMP</a:t>
            </a:r>
            <a:r>
              <a:rPr lang="ko-KR" altLang="en-US" sz="1600" dirty="0"/>
              <a:t>는 내부적으로 시간을 가져올 때 시간대를 적용시켜 보여줌</a:t>
            </a:r>
            <a:endParaRPr lang="en-US" altLang="ko-KR" sz="1600" dirty="0"/>
          </a:p>
          <a:p>
            <a:pPr lvl="2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데이터베이스가 글로벌 서비스에서 사용된다면 </a:t>
            </a:r>
            <a:r>
              <a:rPr lang="en-US" altLang="ko-KR" sz="1600" dirty="0"/>
              <a:t>DATETIME </a:t>
            </a:r>
            <a:r>
              <a:rPr lang="ko-KR" altLang="en-US" sz="1600" dirty="0"/>
              <a:t>대신 </a:t>
            </a:r>
            <a:r>
              <a:rPr lang="en-US" altLang="ko-KR" sz="1600" dirty="0"/>
              <a:t>TIMESTAMP</a:t>
            </a:r>
            <a:r>
              <a:rPr lang="ko-KR" altLang="en-US" sz="1600" dirty="0"/>
              <a:t>를 사용해야 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3E33E7-8701-1BE1-7361-4F861FC11691}"/>
              </a:ext>
            </a:extLst>
          </p:cNvPr>
          <p:cNvGrpSpPr/>
          <p:nvPr/>
        </p:nvGrpSpPr>
        <p:grpSpPr>
          <a:xfrm>
            <a:off x="1315895" y="3744035"/>
            <a:ext cx="6512209" cy="1726094"/>
            <a:chOff x="1297211" y="3429000"/>
            <a:chExt cx="6512209" cy="1726094"/>
          </a:xfrm>
        </p:grpSpPr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F35FEBB-0D4F-F1D6-BD3F-50501C585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7211" y="3429000"/>
              <a:ext cx="6512209" cy="844441"/>
            </a:xfrm>
            <a:prstGeom prst="rect">
              <a:avLst/>
            </a:prstGeom>
          </p:spPr>
        </p:pic>
        <p:pic>
          <p:nvPicPr>
            <p:cNvPr id="7" name="그림 6" descr="텍스트, 폰트, 스크린샷, 영수증이(가) 표시된 사진&#10;&#10;자동 생성된 설명">
              <a:extLst>
                <a:ext uri="{FF2B5EF4-FFF2-40B4-BE49-F238E27FC236}">
                  <a16:creationId xmlns:a16="http://schemas.microsoft.com/office/drawing/2014/main" id="{85F62209-71B7-09F2-7979-C60A4FDF1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680" y="4239090"/>
              <a:ext cx="6490740" cy="916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6883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AE2C3-7FEE-C51F-428B-5082D515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날짜시간형 데이터타입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19BC9BB-0608-E0A4-2801-C7B95ADC8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04" y="1548134"/>
            <a:ext cx="5990516" cy="4077645"/>
          </a:xfrm>
        </p:spPr>
      </p:pic>
    </p:spTree>
    <p:extLst>
      <p:ext uri="{BB962C8B-B14F-4D97-AF65-F5344CB8AC3E}">
        <p14:creationId xmlns:p14="http://schemas.microsoft.com/office/powerpoint/2010/main" val="553267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93285-1B04-A2F4-5B06-73700E0F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이진형 데이터타입</a:t>
            </a:r>
            <a:r>
              <a:rPr lang="en-US" altLang="ko-KR" dirty="0"/>
              <a:t>, </a:t>
            </a:r>
            <a:r>
              <a:rPr lang="ko-KR" altLang="en-US" dirty="0" err="1"/>
              <a:t>공간현</a:t>
            </a:r>
            <a:r>
              <a:rPr lang="ko-KR" altLang="en-US" dirty="0"/>
              <a:t> 데이터타입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94D15-CE8C-298F-9EB4-D0926D615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이진형 데이터타입</a:t>
            </a:r>
            <a:endParaRPr lang="en-US" altLang="ko-KR" dirty="0"/>
          </a:p>
          <a:p>
            <a:pPr lvl="1"/>
            <a:r>
              <a:rPr lang="en-US" altLang="ko-KR" dirty="0"/>
              <a:t>BINARY</a:t>
            </a:r>
            <a:r>
              <a:rPr lang="ko-KR" altLang="en-US" dirty="0"/>
              <a:t> 또는 </a:t>
            </a:r>
            <a:r>
              <a:rPr lang="en-US" altLang="ko-KR" dirty="0"/>
              <a:t>BLOB(Binary Large </a:t>
            </a:r>
            <a:r>
              <a:rPr lang="en-US" altLang="ko-KR" dirty="0" err="1"/>
              <a:t>OBject</a:t>
            </a:r>
            <a:r>
              <a:rPr lang="en-US" altLang="ko-KR" dirty="0"/>
              <a:t>) </a:t>
            </a:r>
            <a:r>
              <a:rPr lang="ko-KR" altLang="en-US" dirty="0"/>
              <a:t>데이터타입</a:t>
            </a:r>
            <a:endParaRPr lang="en-US" altLang="ko-KR" dirty="0"/>
          </a:p>
          <a:p>
            <a:pPr lvl="1"/>
            <a:r>
              <a:rPr lang="en-US" altLang="ko-KR" dirty="0"/>
              <a:t>BINARY(n)</a:t>
            </a:r>
            <a:r>
              <a:rPr lang="ko-KR" altLang="en-US" dirty="0"/>
              <a:t>와 </a:t>
            </a:r>
            <a:r>
              <a:rPr lang="en-US" altLang="ko-KR" dirty="0"/>
              <a:t>BYTE(n)</a:t>
            </a:r>
            <a:r>
              <a:rPr lang="ko-KR" altLang="en-US" dirty="0"/>
              <a:t>는 </a:t>
            </a:r>
            <a:r>
              <a:rPr lang="en-US" altLang="ko-KR" dirty="0"/>
              <a:t>CHAR </a:t>
            </a:r>
            <a:r>
              <a:rPr lang="ko-KR" altLang="en-US" dirty="0"/>
              <a:t>형태의 이진형 데이터타입</a:t>
            </a:r>
            <a:endParaRPr lang="en-US" altLang="ko-KR" dirty="0"/>
          </a:p>
          <a:p>
            <a:pPr lvl="1"/>
            <a:r>
              <a:rPr lang="en-US" altLang="ko-KR" dirty="0"/>
              <a:t>VARBINARY(n)</a:t>
            </a:r>
            <a:r>
              <a:rPr lang="ko-KR" altLang="en-US" dirty="0"/>
              <a:t>는 </a:t>
            </a:r>
            <a:r>
              <a:rPr lang="en-US" altLang="ko-KR" dirty="0"/>
              <a:t>VARCHAR </a:t>
            </a:r>
            <a:r>
              <a:rPr lang="ko-KR" altLang="en-US" dirty="0"/>
              <a:t>형태의 이진형 데이터타입</a:t>
            </a:r>
            <a:endParaRPr lang="en-US" altLang="ko-KR" dirty="0"/>
          </a:p>
          <a:p>
            <a:pPr lvl="1"/>
            <a:r>
              <a:rPr lang="en-US" altLang="ko-KR" dirty="0"/>
              <a:t>BLOB</a:t>
            </a:r>
            <a:r>
              <a:rPr lang="ko-KR" altLang="en-US" dirty="0"/>
              <a:t>도 저장 크기에 따라 </a:t>
            </a:r>
            <a:r>
              <a:rPr lang="en-US" altLang="ko-KR" dirty="0"/>
              <a:t>TINYBLOB, BLOB, MEDIUMBLOB, LONGBLOB </a:t>
            </a:r>
            <a:r>
              <a:rPr lang="ko-KR" altLang="en-US" dirty="0"/>
              <a:t>등의 데이터타입을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공간형 데이터타입</a:t>
            </a:r>
          </a:p>
          <a:p>
            <a:pPr lvl="1"/>
            <a:r>
              <a:rPr lang="ko-KR" altLang="en-US" dirty="0"/>
              <a:t>공간 데이터를 저장하기 위한 데이터타입 </a:t>
            </a:r>
          </a:p>
          <a:p>
            <a:pPr lvl="1"/>
            <a:r>
              <a:rPr lang="en-US" altLang="ko-KR" dirty="0"/>
              <a:t>GEOMETRY, POINT, LINESTRING, POLYGON, MULTIPOINT, MULTILINESTRING, MULTIPOLYGON, GEOMETRYCOLLECTION </a:t>
            </a:r>
            <a:r>
              <a:rPr lang="ko-KR" altLang="en-US" dirty="0"/>
              <a:t>등이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9716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CREATE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7699704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8C94-9EC8-1911-12AE-4242F526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E627B-0DB0-8DD4-FDAF-75ED0113E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데이터베이스나 테이블</a:t>
            </a:r>
            <a:r>
              <a:rPr lang="en-US" altLang="ko-KR" dirty="0"/>
              <a:t>, </a:t>
            </a:r>
            <a:r>
              <a:rPr lang="ko-KR" altLang="en-US" dirty="0"/>
              <a:t>뷰</a:t>
            </a:r>
            <a:r>
              <a:rPr lang="en-US" altLang="ko-KR" dirty="0"/>
              <a:t>, </a:t>
            </a:r>
            <a:r>
              <a:rPr lang="ko-KR" altLang="en-US" dirty="0"/>
              <a:t>인덱스 등 객체를 만들 때 사용함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한글을 사용하려면 </a:t>
            </a:r>
            <a:r>
              <a:rPr lang="en-US" altLang="ko-KR" dirty="0"/>
              <a:t>Character Set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한빛학사</a:t>
            </a:r>
            <a:r>
              <a:rPr lang="ko-KR" altLang="en-US" dirty="0">
                <a:solidFill>
                  <a:schemeClr val="tx1"/>
                </a:solidFill>
              </a:rPr>
              <a:t> 데이터베이스를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A30387-647A-79A8-E406-B523A409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4046030"/>
            <a:ext cx="6476427" cy="50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BA35EA-BC52-74E8-47F5-832454AA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5" y="2843935"/>
            <a:ext cx="6469271" cy="3435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73D423-983B-A0B6-212B-8D7FE247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942" y="1998223"/>
            <a:ext cx="6462115" cy="3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9555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테이블 생성</a:t>
            </a:r>
            <a:endParaRPr lang="en-US" altLang="ko-KR" dirty="0"/>
          </a:p>
          <a:p>
            <a:pPr lvl="1"/>
            <a:r>
              <a:rPr lang="ko-KR" altLang="en-US" dirty="0"/>
              <a:t>테이블을 생성할 때 모든 컬럼에는 데이터타입을 지정해주어야 함</a:t>
            </a:r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1B4BBE-2939-6825-F3BD-287309C7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0" y="2078850"/>
            <a:ext cx="6454959" cy="1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9580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다음과 같이 </a:t>
            </a:r>
            <a:r>
              <a:rPr lang="ko-KR" altLang="en-US" dirty="0" err="1">
                <a:solidFill>
                  <a:schemeClr val="tx1"/>
                </a:solidFill>
              </a:rPr>
              <a:t>한빛학사</a:t>
            </a:r>
            <a:r>
              <a:rPr lang="ko-KR" altLang="en-US" dirty="0">
                <a:solidFill>
                  <a:schemeClr val="tx1"/>
                </a:solidFill>
              </a:rPr>
              <a:t> 데이터베이스에 학과 테이블을 생성하고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삽입하시오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3D57F-A42B-A38C-6F80-C5EA80086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4" y="1703781"/>
            <a:ext cx="5470971" cy="3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40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다음과 같이 </a:t>
            </a:r>
            <a:r>
              <a:rPr lang="ko-KR" altLang="en-US" dirty="0" err="1">
                <a:solidFill>
                  <a:schemeClr val="tx1"/>
                </a:solidFill>
              </a:rPr>
              <a:t>한빛학사</a:t>
            </a:r>
            <a:r>
              <a:rPr lang="ko-KR" altLang="en-US" dirty="0">
                <a:solidFill>
                  <a:schemeClr val="tx1"/>
                </a:solidFill>
              </a:rPr>
              <a:t> 데이터베이스에 학과 테이블을 생성하고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삽입하시오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학과 테이블을 생성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학과 테이블에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건의 레코드를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330559-1231-3519-4EF3-07BED812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1808820"/>
            <a:ext cx="6462115" cy="162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2D2581-DC11-E027-BB3E-0E9DDCE2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21" y="3944093"/>
            <a:ext cx="6454959" cy="119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214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08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en-US" altLang="ko-KR" sz="4000" b="1" spc="-150" dirty="0">
                <a:latin typeface="+mj-ea"/>
                <a:ea typeface="+mj-ea"/>
              </a:rPr>
              <a:t>DDL: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데이터 </a:t>
            </a:r>
            <a:r>
              <a:rPr kumimoji="1" lang="ko-KR" altLang="en-US" sz="4000" b="1" spc="-150" dirty="0" err="1">
                <a:latin typeface="+mj-ea"/>
                <a:ea typeface="+mj-ea"/>
              </a:rPr>
              <a:t>정의어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다음과 같이 학생 테이블을 생성하고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삽입하시오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Q) </a:t>
            </a:r>
            <a:r>
              <a:rPr lang="ko-KR" altLang="en-US" dirty="0">
                <a:solidFill>
                  <a:schemeClr val="tx1"/>
                </a:solidFill>
              </a:rPr>
              <a:t>학생 테이블 명세서에서 적절하지 않은 컬럼은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A) </a:t>
            </a:r>
            <a:r>
              <a:rPr lang="ko-KR" altLang="en-US" dirty="0">
                <a:solidFill>
                  <a:schemeClr val="tx1"/>
                </a:solidFill>
              </a:rPr>
              <a:t>나이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연락처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학과명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85D05-2BDB-B449-C037-776A08CC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19" y="1493785"/>
            <a:ext cx="3652562" cy="22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2607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다음과 같이 학생 테이블을 생성하고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삽입하시오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6D7E0E-BEB4-BD6B-4583-4A924CEC2D74}"/>
              </a:ext>
            </a:extLst>
          </p:cNvPr>
          <p:cNvGrpSpPr/>
          <p:nvPr/>
        </p:nvGrpSpPr>
        <p:grpSpPr>
          <a:xfrm>
            <a:off x="1326630" y="1680112"/>
            <a:ext cx="6490740" cy="3813526"/>
            <a:chOff x="1326630" y="1611995"/>
            <a:chExt cx="6490740" cy="381352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8849EF-43EA-65CE-C062-7256CC136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630" y="1611995"/>
              <a:ext cx="3406386" cy="20753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5646DB-1E5C-04B2-FA11-0211FE28C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630" y="3951328"/>
              <a:ext cx="6490740" cy="1474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04754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다음과 같이 학생 테이블을 생성하고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삽입하시오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학생 테이블 생성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학생 데이터 표를 참고하여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건의 레코드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삽입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47CC8D-27DE-413A-964F-8D26EDBC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628800"/>
            <a:ext cx="6476427" cy="211825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36F17C-D5C7-6686-B3D0-D3BA352CB839}"/>
              </a:ext>
            </a:extLst>
          </p:cNvPr>
          <p:cNvGrpSpPr/>
          <p:nvPr/>
        </p:nvGrpSpPr>
        <p:grpSpPr>
          <a:xfrm>
            <a:off x="1326629" y="4431991"/>
            <a:ext cx="6490740" cy="2075319"/>
            <a:chOff x="1326629" y="4431991"/>
            <a:chExt cx="6490740" cy="207531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1870E6-BEFE-DE91-273E-B7AA8887C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6629" y="4431991"/>
              <a:ext cx="6490740" cy="120225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CDC2745-A8AF-B405-8884-8AAF87DBF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722" y="5634245"/>
              <a:ext cx="2919759" cy="873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1493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D2182-397E-C386-1DEB-D56500B1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3436B-8398-7D33-B851-79B9CBA3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테이블의 구조와 데이터 복사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형식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테이블을 사용하여 휴학생 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데이터는 복사하지 않고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구조만 </a:t>
            </a:r>
            <a:r>
              <a:rPr lang="ko-KR" altLang="en-US" dirty="0" err="1">
                <a:solidFill>
                  <a:schemeClr val="tx1"/>
                </a:solidFill>
              </a:rPr>
              <a:t>복사하시오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154E6-76CA-6197-4408-2EE3518A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538790"/>
            <a:ext cx="6447803" cy="572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AD9659-DB0A-8FF6-6FA5-560B0B50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9" y="3030157"/>
            <a:ext cx="6490740" cy="215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3767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6826-8FE1-0DA9-5CFB-0529D24C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GENERATED </a:t>
            </a:r>
            <a:r>
              <a:rPr lang="ko-KR" altLang="en-US" dirty="0"/>
              <a:t>컬럼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0202E-14A0-8786-BF34-CA0413B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GENERATED </a:t>
            </a:r>
            <a:r>
              <a:rPr lang="ko-KR" altLang="en-US" dirty="0"/>
              <a:t>컬럼</a:t>
            </a:r>
            <a:endParaRPr lang="en-US" altLang="ko-KR" dirty="0"/>
          </a:p>
          <a:p>
            <a:pPr lvl="1"/>
            <a:r>
              <a:rPr lang="ko-KR" altLang="en-US" dirty="0"/>
              <a:t>테이블에 있는 컬럼을 기반으로 하여 계산된 값을 저장할 수 있는 컬럼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VIRTUAL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기본값</a:t>
            </a:r>
            <a:endParaRPr lang="en-US" altLang="ko-KR" dirty="0"/>
          </a:p>
          <a:p>
            <a:pPr lvl="2"/>
            <a:r>
              <a:rPr lang="ko-KR" altLang="en-US" dirty="0"/>
              <a:t>데이터는 저장하지 않고 정의만 데이터 사전에 추가하는 방식</a:t>
            </a:r>
            <a:endParaRPr lang="en-US" altLang="ko-KR" dirty="0"/>
          </a:p>
          <a:p>
            <a:pPr lvl="1"/>
            <a:r>
              <a:rPr lang="en-US" altLang="ko-KR" dirty="0"/>
              <a:t>STORED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레코드가 삽입되거나 수정될 때마다 값이 계산되어 저장되기 때문에 추가 저장 공간이 필요하지만</a:t>
            </a:r>
            <a:r>
              <a:rPr lang="en-US" altLang="ko-KR" dirty="0"/>
              <a:t>, SELECT </a:t>
            </a:r>
            <a:r>
              <a:rPr lang="ko-KR" altLang="en-US" dirty="0"/>
              <a:t>검색 시에는 계산 없이 바로 값을 읽어올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636A9-04D0-2F21-C566-8B73B001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988840"/>
            <a:ext cx="6454959" cy="3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075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6826-8FE1-0DA9-5CFB-0529D24C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GENERATED </a:t>
            </a:r>
            <a:r>
              <a:rPr lang="ko-KR" altLang="en-US" dirty="0"/>
              <a:t>컬럼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0202E-14A0-8786-BF34-CA0413B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휘트니스센터의</a:t>
            </a:r>
            <a:r>
              <a:rPr lang="ko-KR" altLang="en-US" dirty="0">
                <a:solidFill>
                  <a:schemeClr val="tx1"/>
                </a:solidFill>
              </a:rPr>
              <a:t> 회원을 관리하는 테이블을 </a:t>
            </a:r>
            <a:r>
              <a:rPr lang="ko-KR" altLang="en-US" dirty="0" err="1">
                <a:solidFill>
                  <a:schemeClr val="tx1"/>
                </a:solidFill>
              </a:rPr>
              <a:t>만드시오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체질량지수가 자동 계산되어 저장되도록 </a:t>
            </a:r>
            <a:r>
              <a:rPr lang="en-US" altLang="ko-KR" dirty="0">
                <a:solidFill>
                  <a:schemeClr val="tx1"/>
                </a:solidFill>
              </a:rPr>
              <a:t>GENERATED </a:t>
            </a:r>
            <a:r>
              <a:rPr lang="ko-KR" altLang="en-US" dirty="0">
                <a:solidFill>
                  <a:schemeClr val="tx1"/>
                </a:solidFill>
              </a:rPr>
              <a:t>컬럼으로 </a:t>
            </a:r>
            <a:r>
              <a:rPr lang="ko-KR" altLang="en-US" dirty="0" err="1">
                <a:solidFill>
                  <a:schemeClr val="tx1"/>
                </a:solidFill>
              </a:rPr>
              <a:t>설정하시오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18EF2D-8F2E-50D5-9489-58F03186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1" y="1763815"/>
            <a:ext cx="4995078" cy="20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95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6826-8FE1-0DA9-5CFB-0529D24C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GENERATED </a:t>
            </a:r>
            <a:r>
              <a:rPr lang="ko-KR" altLang="en-US" dirty="0"/>
              <a:t>컬럼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0202E-14A0-8786-BF34-CA0413B2A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휘트니스센터의</a:t>
            </a:r>
            <a:r>
              <a:rPr lang="ko-KR" altLang="en-US" dirty="0">
                <a:solidFill>
                  <a:schemeClr val="tx1"/>
                </a:solidFill>
              </a:rPr>
              <a:t> 회원을 관리하는 테이블을 </a:t>
            </a:r>
            <a:r>
              <a:rPr lang="ko-KR" altLang="en-US" dirty="0" err="1">
                <a:solidFill>
                  <a:schemeClr val="tx1"/>
                </a:solidFill>
              </a:rPr>
              <a:t>만드시오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체질량지수가 자동 계산되어 저장되도록 </a:t>
            </a:r>
            <a:r>
              <a:rPr lang="en-US" altLang="ko-KR" dirty="0">
                <a:solidFill>
                  <a:schemeClr val="tx1"/>
                </a:solidFill>
              </a:rPr>
              <a:t>GENERATED </a:t>
            </a:r>
            <a:r>
              <a:rPr lang="ko-KR" altLang="en-US" dirty="0">
                <a:solidFill>
                  <a:schemeClr val="tx1"/>
                </a:solidFill>
              </a:rPr>
              <a:t>컬럼으로 </a:t>
            </a:r>
            <a:r>
              <a:rPr lang="ko-KR" altLang="en-US" dirty="0" err="1">
                <a:solidFill>
                  <a:schemeClr val="tx1"/>
                </a:solidFill>
              </a:rPr>
              <a:t>설정하시오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회원 테이블 생성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레코드 삽입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581728-2A02-8535-8048-D3A4CAC5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1850803"/>
            <a:ext cx="6490740" cy="21182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4D260A-92FB-B90D-0ACC-AE0A6422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17" y="4562076"/>
            <a:ext cx="6519365" cy="15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72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E6826-8FE1-0DA9-5CFB-0529D24C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GENERATED </a:t>
            </a:r>
            <a:r>
              <a:rPr lang="ko-KR" altLang="en-US" dirty="0"/>
              <a:t>컬럼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A813E7B-5F71-4C39-DDF9-5E066571B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2082758"/>
            <a:ext cx="6222379" cy="3008396"/>
          </a:xfrm>
        </p:spPr>
      </p:pic>
    </p:spTree>
    <p:extLst>
      <p:ext uri="{BB962C8B-B14F-4D97-AF65-F5344CB8AC3E}">
        <p14:creationId xmlns:p14="http://schemas.microsoft.com/office/powerpoint/2010/main" val="33504390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ALTER, DROP</a:t>
            </a:r>
            <a:endParaRPr lang="ko-KR" altLang="en-US" sz="4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373345483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8204B2-CA7F-A9EA-8517-A03E4325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ALTER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B5F4A2-D0A9-AE8B-F422-652EB7EE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 추가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성별 컬럼을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4F809-ED67-890D-F814-B5420F5D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583795"/>
            <a:ext cx="6447803" cy="34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F09F92-E57F-D949-B733-DE552779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52" y="2895936"/>
            <a:ext cx="6497896" cy="17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861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DDL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데이터타입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CREATE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ALTER, DROP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제약조건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8204B2-CA7F-A9EA-8517-A03E4325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ALTER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B5F4A2-D0A9-AE8B-F422-652EB7EE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 데이터타입 변경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성별 컬럼을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D5E31A-C634-1F77-EC02-4CF2DAF0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83795"/>
            <a:ext cx="6454959" cy="3291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E8C8C3-42EA-CF24-FE71-6F4DCE221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2848706"/>
            <a:ext cx="6483584" cy="13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121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8204B2-CA7F-A9EA-8517-A03E4325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ALTER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B5F4A2-D0A9-AE8B-F422-652EB7EE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컬럼명</a:t>
            </a:r>
            <a:r>
              <a:rPr lang="ko-KR" altLang="en-US" dirty="0"/>
              <a:t> 변경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테이블에서 연락처 컬럼명을 휴대폰번호로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86E10-7591-FD2C-6C9C-A222362D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98" y="1538790"/>
            <a:ext cx="6447803" cy="34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B6E7C6-D1A8-BAD4-30C3-B9733C6E3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2782232"/>
            <a:ext cx="6505053" cy="136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1964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8204B2-CA7F-A9EA-8517-A03E4325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ALTER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B5F4A2-D0A9-AE8B-F422-652EB7EE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컬럼 삭제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테이블에서 성별 컬럼을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58F40E-91EA-0D0D-74D8-0006FB6B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5" y="1538790"/>
            <a:ext cx="6469271" cy="343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AAD88D-F87D-D929-B9E9-300B7A289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2835506"/>
            <a:ext cx="6483584" cy="15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6272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8204B2-CA7F-A9EA-8517-A03E4325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ALTER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B5F4A2-D0A9-AE8B-F422-652EB7EE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테이블명 변경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휴학생 테이블명을 졸업생 테이블명으로 </a:t>
            </a:r>
            <a:r>
              <a:rPr lang="ko-KR" altLang="en-US" dirty="0" err="1">
                <a:solidFill>
                  <a:schemeClr val="tx1"/>
                </a:solidFill>
              </a:rPr>
              <a:t>변경하시오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7FD065-052B-1E53-BA9F-43550B19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1538790"/>
            <a:ext cx="6454959" cy="34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38D6F2-ADAA-F53F-4B3C-A5EC6481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5" y="2843935"/>
            <a:ext cx="6469271" cy="5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368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8A0C-2693-B6E3-305D-BA4639F9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1BF75-CAB1-DC13-5324-89DDF62B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테이블 및 기타 여러 객체를 삭제할 때 사용함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학과 테이블과 학생 테이블을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ED9E14-669E-926F-6C55-CCB02A8FB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21" y="2033845"/>
            <a:ext cx="6454959" cy="5725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AF2FC0-97A6-2962-75A5-F38441BD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08" y="3255500"/>
            <a:ext cx="6483584" cy="7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7706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BC94-3A3A-503B-0F7C-E408CF7C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DROP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B573DB3-600C-CDF6-385A-453C04367D30}"/>
              </a:ext>
            </a:extLst>
          </p:cNvPr>
          <p:cNvGrpSpPr/>
          <p:nvPr/>
        </p:nvGrpSpPr>
        <p:grpSpPr>
          <a:xfrm>
            <a:off x="1611905" y="820683"/>
            <a:ext cx="5926695" cy="5938687"/>
            <a:chOff x="1611905" y="716433"/>
            <a:chExt cx="5926695" cy="59386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4302C6F-DF11-864D-0DAC-39E17B6FE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905" y="716433"/>
              <a:ext cx="5920190" cy="155486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5B82D79-0873-9D0E-E162-F51F6F9C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905" y="2393885"/>
              <a:ext cx="5926695" cy="4261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0205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제약조건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171439914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EB034-58CC-5DAB-158E-F0B664DE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제약조건의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C6079-B78E-0DA0-E43D-160E5164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  <a:endParaRPr lang="en-US" altLang="ko-KR" dirty="0"/>
          </a:p>
          <a:p>
            <a:pPr lvl="1"/>
            <a:r>
              <a:rPr lang="ko-KR" altLang="en-US" dirty="0"/>
              <a:t>데이터베이스에는 무결한 데이터가 들어가야 함</a:t>
            </a:r>
            <a:endParaRPr lang="en-US" altLang="ko-KR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8-3]</a:t>
            </a:r>
            <a:r>
              <a:rPr lang="ko-KR" altLang="en-US" dirty="0"/>
              <a:t>에서 보았듯이 테이블에 아무런 제약 사항을 두지 않으면 적합하지 않은 데이터가 저장되어 무결성 위배가 발생할 수 있음</a:t>
            </a:r>
          </a:p>
          <a:p>
            <a:pPr lvl="1"/>
            <a:r>
              <a:rPr lang="ko-KR" altLang="en-US" dirty="0"/>
              <a:t>이를 위해 테이블에 제약조건을 설정하여 데이터 무결성을 유지할 수 있음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ko-KR" altLang="en-US" dirty="0"/>
              <a:t>제약조건의 특징</a:t>
            </a:r>
            <a:endParaRPr lang="en-US" altLang="ko-KR" dirty="0"/>
          </a:p>
          <a:p>
            <a:pPr lvl="1"/>
            <a:r>
              <a:rPr lang="ko-KR" altLang="en-US" dirty="0"/>
              <a:t>제약조건은 데이터 사전에 저장됨</a:t>
            </a:r>
            <a:endParaRPr lang="en-US" altLang="ko-KR" dirty="0"/>
          </a:p>
          <a:p>
            <a:pPr lvl="1"/>
            <a:r>
              <a:rPr lang="ko-KR" altLang="en-US" dirty="0"/>
              <a:t>제약조건은 </a:t>
            </a:r>
            <a:r>
              <a:rPr lang="en-US" altLang="ko-KR" dirty="0"/>
              <a:t>CREATE</a:t>
            </a:r>
            <a:r>
              <a:rPr lang="ko-KR" altLang="en-US" dirty="0"/>
              <a:t>문으로 테이블을 생성할 때 지정할 수 있고</a:t>
            </a:r>
            <a:r>
              <a:rPr lang="en-US" altLang="ko-KR" dirty="0"/>
              <a:t>, ALTER</a:t>
            </a:r>
            <a:r>
              <a:rPr lang="ko-KR" altLang="en-US" dirty="0"/>
              <a:t>문으로 테이블의 구조를 변경할 때 지정할 수도 있음</a:t>
            </a:r>
            <a:endParaRPr lang="en-US" altLang="ko-KR" dirty="0"/>
          </a:p>
          <a:p>
            <a:pPr lvl="1"/>
            <a:r>
              <a:rPr lang="ko-KR" altLang="en-US" dirty="0"/>
              <a:t>제약조건은 고유한 이름을 붙여서 식별할 수 있음</a:t>
            </a:r>
            <a:endParaRPr lang="en-US" altLang="ko-KR" dirty="0"/>
          </a:p>
          <a:p>
            <a:pPr lvl="1"/>
            <a:r>
              <a:rPr lang="ko-KR" altLang="en-US" dirty="0"/>
              <a:t>한 컬럼에 여러 개의 제약조건을 설정할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37824601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8D6B-D52F-1D98-7F7C-DE94574A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제약조건의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AE437-B496-C97A-9310-10BD7C61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제약조건의 설정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 레벨 제약조건 설정</a:t>
            </a:r>
            <a:endParaRPr lang="en-US" altLang="ko-KR" dirty="0"/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① 컬럼 레벨 제약조건 설정</a:t>
            </a:r>
            <a:r>
              <a:rPr lang="en-US" altLang="ko-KR" dirty="0"/>
              <a:t>: </a:t>
            </a:r>
            <a:r>
              <a:rPr lang="ko-KR" altLang="en-US" dirty="0"/>
              <a:t>컬럼의 데이터타입 바로 다음에 기술함</a:t>
            </a:r>
          </a:p>
          <a:p>
            <a:pPr lvl="2"/>
            <a:r>
              <a:rPr lang="ko-KR" altLang="en-US" b="1" dirty="0">
                <a:solidFill>
                  <a:srgbClr val="FF0000"/>
                </a:solidFill>
              </a:rPr>
              <a:t>②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③ 테이블 레벨 제약조건 설정</a:t>
            </a:r>
            <a:r>
              <a:rPr lang="en-US" altLang="ko-KR" dirty="0"/>
              <a:t>: </a:t>
            </a:r>
            <a:r>
              <a:rPr lang="ko-KR" altLang="en-US" dirty="0"/>
              <a:t>컬럼의 정의를 끝낸 후 제약조건을 별도로 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4222E-9B9C-AC08-FE9F-0BF53423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625460"/>
            <a:ext cx="6497896" cy="14885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06313F-6205-D923-87FE-67E394E13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113" y="4616649"/>
            <a:ext cx="6469271" cy="204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22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PRIMARY KEY </a:t>
            </a:r>
            <a:r>
              <a:rPr lang="ko-KR" altLang="en-US" dirty="0"/>
              <a:t>제약</a:t>
            </a:r>
          </a:p>
          <a:p>
            <a:pPr lvl="1"/>
            <a:r>
              <a:rPr lang="ko-KR" altLang="en-US" dirty="0"/>
              <a:t>기본키를 설정하는 제약조건</a:t>
            </a:r>
            <a:endParaRPr lang="en-US" altLang="ko-KR" dirty="0"/>
          </a:p>
          <a:p>
            <a:pPr lvl="1"/>
            <a:r>
              <a:rPr lang="ko-KR" altLang="en-US" dirty="0"/>
              <a:t>기본키는 레코드를 대표하는 키로 한 개 이상의 컬럼으로 구성됨</a:t>
            </a:r>
            <a:endParaRPr lang="en-US" altLang="ko-KR" dirty="0"/>
          </a:p>
          <a:p>
            <a:pPr lvl="1"/>
            <a:r>
              <a:rPr lang="ko-KR" altLang="en-US" dirty="0"/>
              <a:t>기본키는 테이블당 한 개여야 함</a:t>
            </a:r>
            <a:endParaRPr lang="en-US" altLang="ko-KR" dirty="0"/>
          </a:p>
          <a:p>
            <a:pPr lvl="1"/>
            <a:r>
              <a:rPr lang="ko-KR" altLang="en-US" dirty="0"/>
              <a:t>기본키를 생성하면 자동으로 인덱스가 생성됨</a:t>
            </a:r>
            <a:endParaRPr lang="en-US" altLang="ko-KR" dirty="0"/>
          </a:p>
          <a:p>
            <a:pPr lvl="1"/>
            <a:r>
              <a:rPr lang="ko-KR" altLang="en-US" dirty="0"/>
              <a:t>기본키는 </a:t>
            </a:r>
            <a:r>
              <a:rPr lang="en-US" altLang="ko-KR" dirty="0"/>
              <a:t>NOT NULL</a:t>
            </a:r>
            <a:r>
              <a:rPr lang="ko-KR" altLang="en-US" dirty="0"/>
              <a:t>이어야 하고</a:t>
            </a:r>
            <a:r>
              <a:rPr lang="en-US" altLang="ko-KR" dirty="0"/>
              <a:t>, </a:t>
            </a:r>
            <a:r>
              <a:rPr lang="ko-KR" altLang="en-US" dirty="0"/>
              <a:t>유일한 값을 가져야 함</a:t>
            </a:r>
            <a:endParaRPr lang="en-US" altLang="ko-KR" dirty="0"/>
          </a:p>
          <a:p>
            <a:pPr lvl="2"/>
            <a:r>
              <a:rPr lang="en-US" altLang="ko-KR" dirty="0"/>
              <a:t>(NOT NULL </a:t>
            </a:r>
            <a:r>
              <a:rPr lang="ko-KR" altLang="en-US" dirty="0"/>
              <a:t>제약조건 </a:t>
            </a:r>
            <a:r>
              <a:rPr lang="en-US" altLang="ko-KR" dirty="0"/>
              <a:t>+ UNIQUE </a:t>
            </a:r>
            <a:r>
              <a:rPr lang="ko-KR" altLang="en-US" dirty="0"/>
              <a:t>제약조건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NOT NULL </a:t>
            </a:r>
            <a:r>
              <a:rPr lang="ko-KR" altLang="en-US" dirty="0"/>
              <a:t>제약</a:t>
            </a:r>
          </a:p>
          <a:p>
            <a:pPr lvl="1"/>
            <a:r>
              <a:rPr lang="en-US" altLang="ko-KR" dirty="0"/>
              <a:t>NOT NULL </a:t>
            </a:r>
            <a:r>
              <a:rPr lang="ko-KR" altLang="en-US" dirty="0"/>
              <a:t>제약조건이 설정된 컬럼에는 반드시 값을 넣어야 함</a:t>
            </a:r>
            <a:endParaRPr lang="en-US" altLang="ko-KR" dirty="0"/>
          </a:p>
          <a:p>
            <a:pPr lvl="1"/>
            <a:r>
              <a:rPr lang="en-US" altLang="ko-KR" dirty="0"/>
              <a:t>NOT NULL </a:t>
            </a:r>
            <a:r>
              <a:rPr lang="ko-KR" altLang="en-US" dirty="0"/>
              <a:t>제약조건은 반드시 컬럼 레벨로 설정해야 함</a:t>
            </a:r>
          </a:p>
        </p:txBody>
      </p:sp>
    </p:spTree>
    <p:extLst>
      <p:ext uri="{BB962C8B-B14F-4D97-AF65-F5344CB8AC3E}">
        <p14:creationId xmlns:p14="http://schemas.microsoft.com/office/powerpoint/2010/main" val="24285554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정의어를</a:t>
            </a:r>
            <a:r>
              <a:rPr lang="ko-KR" altLang="en-US" dirty="0"/>
              <a:t> 작성할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제약조건을 이해하고 적용할 수 있습니다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UNIQUE </a:t>
            </a:r>
            <a:r>
              <a:rPr lang="ko-KR" altLang="en-US" dirty="0"/>
              <a:t>제약</a:t>
            </a:r>
          </a:p>
          <a:p>
            <a:pPr lvl="1"/>
            <a:r>
              <a:rPr lang="en-US" altLang="ko-KR" dirty="0"/>
              <a:t>UNIQUE </a:t>
            </a:r>
            <a:r>
              <a:rPr lang="ko-KR" altLang="en-US" dirty="0"/>
              <a:t>제약조건이 설정된 컬럼에는 반드시 유일한 값을 넣어야 함</a:t>
            </a:r>
            <a:endParaRPr lang="en-US" altLang="ko-KR" dirty="0"/>
          </a:p>
          <a:p>
            <a:pPr lvl="1"/>
            <a:r>
              <a:rPr lang="ko-KR" altLang="en-US" dirty="0"/>
              <a:t>자동으로 인덱스가 생성됨</a:t>
            </a:r>
            <a:endParaRPr lang="en-US" altLang="ko-KR" dirty="0"/>
          </a:p>
          <a:p>
            <a:pPr lvl="1"/>
            <a:endParaRPr lang="en-US" altLang="ko-KR" sz="500" dirty="0"/>
          </a:p>
          <a:p>
            <a:r>
              <a:rPr lang="en-US" altLang="ko-KR" dirty="0"/>
              <a:t>CHECK </a:t>
            </a:r>
            <a:r>
              <a:rPr lang="ko-KR" altLang="en-US" dirty="0"/>
              <a:t>제약</a:t>
            </a:r>
          </a:p>
          <a:p>
            <a:pPr lvl="1"/>
            <a:r>
              <a:rPr lang="en-US" altLang="ko-KR" dirty="0"/>
              <a:t>CHECK </a:t>
            </a:r>
            <a:r>
              <a:rPr lang="ko-KR" altLang="en-US" dirty="0"/>
              <a:t>제약조건이 설정된 컬럼에는 설정된 조건에 맞는 값만 넣어야 함</a:t>
            </a:r>
            <a:endParaRPr lang="en-US" altLang="ko-KR" dirty="0"/>
          </a:p>
          <a:p>
            <a:pPr lvl="1"/>
            <a:r>
              <a:rPr lang="ko-KR" altLang="en-US" dirty="0"/>
              <a:t>조건으로는 특정 값이나 범위</a:t>
            </a:r>
            <a:r>
              <a:rPr lang="en-US" altLang="ko-KR" dirty="0"/>
              <a:t>, </a:t>
            </a:r>
            <a:r>
              <a:rPr lang="ko-KR" altLang="en-US" dirty="0"/>
              <a:t>특정 패턴의 숫자나 문자 값 등을 설정할 수 있음</a:t>
            </a:r>
            <a:endParaRPr lang="en-US" altLang="ko-KR" dirty="0"/>
          </a:p>
          <a:p>
            <a:pPr lvl="1"/>
            <a:endParaRPr lang="en-US" altLang="ko-KR" sz="500" dirty="0"/>
          </a:p>
          <a:p>
            <a:r>
              <a:rPr lang="en-US" altLang="ko-KR" dirty="0"/>
              <a:t>DEFAULT </a:t>
            </a:r>
            <a:r>
              <a:rPr lang="ko-KR" altLang="en-US" dirty="0"/>
              <a:t>제약</a:t>
            </a:r>
          </a:p>
          <a:p>
            <a:pPr lvl="1"/>
            <a:r>
              <a:rPr lang="ko-KR" altLang="en-US" dirty="0"/>
              <a:t>값을 넣지 않을 경우 지정한 값이 자동으로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lvl="1"/>
            <a:endParaRPr lang="en-US" altLang="ko-KR" sz="500" dirty="0"/>
          </a:p>
          <a:p>
            <a:r>
              <a:rPr lang="en-US" altLang="ko-KR" dirty="0"/>
              <a:t>FOREIGN KEY </a:t>
            </a:r>
            <a:r>
              <a:rPr lang="ko-KR" altLang="en-US" dirty="0"/>
              <a:t>제약</a:t>
            </a:r>
          </a:p>
          <a:p>
            <a:pPr lvl="1"/>
            <a:r>
              <a:rPr lang="ko-KR" altLang="en-US" dirty="0"/>
              <a:t>외래키를 설정하는 제약조건</a:t>
            </a:r>
            <a:endParaRPr lang="en-US" altLang="ko-KR" dirty="0"/>
          </a:p>
          <a:p>
            <a:pPr lvl="1"/>
            <a:r>
              <a:rPr lang="ko-KR" altLang="en-US" dirty="0"/>
              <a:t>한 테이블의 외래키는 참조하는 테이블의 </a:t>
            </a:r>
            <a:r>
              <a:rPr lang="ko-KR" altLang="en-US" dirty="0" err="1"/>
              <a:t>기본키이거나</a:t>
            </a:r>
            <a:r>
              <a:rPr lang="ko-KR" altLang="en-US" dirty="0"/>
              <a:t> </a:t>
            </a:r>
            <a:r>
              <a:rPr lang="en-US" altLang="ko-KR" dirty="0"/>
              <a:t>NULL</a:t>
            </a:r>
            <a:r>
              <a:rPr lang="ko-KR" altLang="en-US" dirty="0"/>
              <a:t>이어야 함</a:t>
            </a:r>
            <a:endParaRPr lang="en-US" altLang="ko-KR" dirty="0"/>
          </a:p>
          <a:p>
            <a:pPr lvl="1"/>
            <a:r>
              <a:rPr lang="ko-KR" altLang="en-US" dirty="0"/>
              <a:t>외래키의 컬럼과 참조하는 테이블의 </a:t>
            </a:r>
            <a:r>
              <a:rPr lang="ko-KR" altLang="en-US" dirty="0" err="1"/>
              <a:t>기본키</a:t>
            </a:r>
            <a:r>
              <a:rPr lang="ko-KR" altLang="en-US" dirty="0"/>
              <a:t> 컬럼의 데이터타입과 크기는 서로 동일해야 함</a:t>
            </a:r>
          </a:p>
        </p:txBody>
      </p:sp>
    </p:spTree>
    <p:extLst>
      <p:ext uri="{BB962C8B-B14F-4D97-AF65-F5344CB8AC3E}">
        <p14:creationId xmlns:p14="http://schemas.microsoft.com/office/powerpoint/2010/main" val="32872399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63674-F9E1-1175-372C-2793D86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234600-E7E5-7496-D5DD-BE08617D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2307912"/>
            <a:ext cx="6222379" cy="2558088"/>
          </a:xfrm>
        </p:spPr>
      </p:pic>
    </p:spTree>
    <p:extLst>
      <p:ext uri="{BB962C8B-B14F-4D97-AF65-F5344CB8AC3E}">
        <p14:creationId xmlns:p14="http://schemas.microsoft.com/office/powerpoint/2010/main" val="109407060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63674-F9E1-1175-372C-2793D86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17CE403-552E-72AA-AF17-F0DBC1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92" y="1484618"/>
            <a:ext cx="6222379" cy="4204676"/>
          </a:xfrm>
        </p:spPr>
      </p:pic>
    </p:spTree>
    <p:extLst>
      <p:ext uri="{BB962C8B-B14F-4D97-AF65-F5344CB8AC3E}">
        <p14:creationId xmlns:p14="http://schemas.microsoft.com/office/powerpoint/2010/main" val="351530357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학과 테이블을 다시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B31226-D7FC-ADF7-A66D-C7CE0F7C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50" y="1914904"/>
            <a:ext cx="5463099" cy="1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687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학과 테이블을 다시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1: </a:t>
            </a:r>
            <a:r>
              <a:rPr lang="ko-KR" altLang="en-US" dirty="0"/>
              <a:t>컬럼 레벨의 제약조건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2: </a:t>
            </a:r>
            <a:r>
              <a:rPr lang="ko-KR" altLang="en-US" dirty="0"/>
              <a:t>테이블 레벨로 제약조건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E9A61E-1B26-47DF-F969-C7891672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583795"/>
            <a:ext cx="6476427" cy="16745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205661-691E-A61F-A09D-722DF778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50" y="4014065"/>
            <a:ext cx="6476427" cy="186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2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학생 테이블을 다시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86216B-2268-6FC4-810F-9EA096526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42" y="1628800"/>
            <a:ext cx="5486715" cy="28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96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학생 테이블을 다시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1: </a:t>
            </a:r>
            <a:r>
              <a:rPr lang="ko-KR" altLang="en-US" dirty="0"/>
              <a:t>컬럼 레벨의 제약조건 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EC829-29BF-0682-A4AF-98A4FCF5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673805"/>
            <a:ext cx="6497896" cy="27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5107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학생 테이블을 다시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/>
              <a:t>방법</a:t>
            </a:r>
            <a:r>
              <a:rPr lang="en-US" altLang="ko-KR" dirty="0"/>
              <a:t>2: </a:t>
            </a:r>
            <a:r>
              <a:rPr lang="ko-KR" altLang="en-US" dirty="0"/>
              <a:t>테이블 레벨로 제약조건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A8961-D5C0-ED4F-269A-6BBF84A3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682870"/>
            <a:ext cx="6483584" cy="349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984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과목 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DE6BB-96DB-3E67-30A1-2A0468A0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538790"/>
            <a:ext cx="6505053" cy="1774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91D45F-8101-DB7D-5DAF-C0BD9D5F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73" y="3759301"/>
            <a:ext cx="6505053" cy="18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7778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제약조건을 추가하여 수강</a:t>
            </a:r>
            <a:r>
              <a:rPr lang="en-US" altLang="ko-KR" dirty="0">
                <a:solidFill>
                  <a:schemeClr val="tx1"/>
                </a:solidFill>
              </a:rPr>
              <a:t>_1 </a:t>
            </a:r>
            <a:r>
              <a:rPr lang="ko-KR" altLang="en-US" dirty="0">
                <a:solidFill>
                  <a:schemeClr val="tx1"/>
                </a:solidFill>
              </a:rPr>
              <a:t>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기본키는 </a:t>
            </a:r>
            <a:r>
              <a:rPr lang="ko-KR" altLang="en-US" dirty="0" err="1">
                <a:solidFill>
                  <a:schemeClr val="tx1"/>
                </a:solidFill>
              </a:rPr>
              <a:t>수강년도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수강학기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학번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과목번호를 모두 </a:t>
            </a:r>
            <a:r>
              <a:rPr lang="ko-KR" altLang="en-US" dirty="0" err="1">
                <a:solidFill>
                  <a:schemeClr val="tx1"/>
                </a:solidFill>
              </a:rPr>
              <a:t>포함하시오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3C603B-43D0-7250-16E6-38EF2B6716C2}"/>
              </a:ext>
            </a:extLst>
          </p:cNvPr>
          <p:cNvGrpSpPr/>
          <p:nvPr/>
        </p:nvGrpSpPr>
        <p:grpSpPr>
          <a:xfrm>
            <a:off x="1320976" y="1538790"/>
            <a:ext cx="6492816" cy="5079549"/>
            <a:chOff x="1320976" y="1583795"/>
            <a:chExt cx="6492816" cy="50795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4DDB62D-E583-98FC-4661-1AC105EC5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1583795"/>
              <a:ext cx="6483584" cy="206100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67DD6F8-B59F-F2EB-7513-199569CAF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976" y="3872398"/>
              <a:ext cx="6490740" cy="2790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9186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5F3ADF-B047-8B75-4C7F-6ACE5C5F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55" y="852742"/>
            <a:ext cx="481308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1434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8-16]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수강번호라는 대리키를 기본키로 하는 제약조건을 추가하여 수강</a:t>
            </a:r>
            <a:r>
              <a:rPr lang="en-US" altLang="ko-KR" dirty="0">
                <a:solidFill>
                  <a:schemeClr val="tx1"/>
                </a:solidFill>
              </a:rPr>
              <a:t>_2 </a:t>
            </a:r>
            <a:r>
              <a:rPr lang="ko-KR" altLang="en-US" dirty="0">
                <a:solidFill>
                  <a:schemeClr val="tx1"/>
                </a:solidFill>
              </a:rPr>
              <a:t>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수강번호는 일련번호로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CB42A-D724-A3E9-31E7-48C29D8B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763815"/>
            <a:ext cx="6469271" cy="27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016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학과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4F655-CFA2-BF00-31AD-AB22FA56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763815"/>
            <a:ext cx="6490740" cy="21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6432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학과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문장①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34F655-CFA2-BF00-31AD-AB22FA56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483626"/>
            <a:ext cx="6490740" cy="2125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2D8CB9-ABDC-6A58-51B7-75119120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94" y="4104075"/>
            <a:ext cx="6483584" cy="4937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7AE7BC-9E45-4E9D-0CA4-F3E55E01F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221" y="5119311"/>
            <a:ext cx="6505053" cy="75856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D43A77D-5EAE-BEEF-EEE7-F57F456315EB}"/>
              </a:ext>
            </a:extLst>
          </p:cNvPr>
          <p:cNvSpPr/>
          <p:nvPr/>
        </p:nvSpPr>
        <p:spPr>
          <a:xfrm>
            <a:off x="1484469" y="4728104"/>
            <a:ext cx="405045" cy="35874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7ACC9-ADE3-8252-54C2-BBA7CD9AD17E}"/>
              </a:ext>
            </a:extLst>
          </p:cNvPr>
          <p:cNvSpPr txBox="1"/>
          <p:nvPr/>
        </p:nvSpPr>
        <p:spPr>
          <a:xfrm>
            <a:off x="1872848" y="47520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해결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F92589-A34C-0507-4F9E-BE07DE517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007" y="4953192"/>
            <a:ext cx="2274979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090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F8F388-76AE-FD52-6412-46A22349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628800"/>
            <a:ext cx="6483584" cy="21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9904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문장①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D43A77D-5EAE-BEEF-EEE7-F57F456315EB}"/>
              </a:ext>
            </a:extLst>
          </p:cNvPr>
          <p:cNvSpPr/>
          <p:nvPr/>
        </p:nvSpPr>
        <p:spPr>
          <a:xfrm>
            <a:off x="1484469" y="4728104"/>
            <a:ext cx="405045" cy="35874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7ACC9-ADE3-8252-54C2-BBA7CD9AD17E}"/>
              </a:ext>
            </a:extLst>
          </p:cNvPr>
          <p:cNvSpPr txBox="1"/>
          <p:nvPr/>
        </p:nvSpPr>
        <p:spPr>
          <a:xfrm>
            <a:off x="1872848" y="475200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해결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F8F388-76AE-FD52-6412-46A22349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6" y="1442615"/>
            <a:ext cx="6483584" cy="21182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38FABD-DDDF-9AFD-28D9-D1D67205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96" y="4089762"/>
            <a:ext cx="6483584" cy="508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7F03C6F-A421-B6F6-3174-4A12435D3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6" y="5213934"/>
            <a:ext cx="6476427" cy="7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339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문장②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D43A77D-5EAE-BEEF-EEE7-F57F456315EB}"/>
              </a:ext>
            </a:extLst>
          </p:cNvPr>
          <p:cNvSpPr/>
          <p:nvPr/>
        </p:nvSpPr>
        <p:spPr>
          <a:xfrm>
            <a:off x="1326629" y="4970084"/>
            <a:ext cx="405045" cy="35874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7ACC9-ADE3-8252-54C2-BBA7CD9AD17E}"/>
              </a:ext>
            </a:extLst>
          </p:cNvPr>
          <p:cNvSpPr txBox="1"/>
          <p:nvPr/>
        </p:nvSpPr>
        <p:spPr>
          <a:xfrm>
            <a:off x="1731674" y="49955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해결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F8F388-76AE-FD52-6412-46A22349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96" y="1442615"/>
            <a:ext cx="6483584" cy="21182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A14A9-34CD-5DB7-B9D5-ABAC0E61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30" y="4128612"/>
            <a:ext cx="6490740" cy="744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6F3910-A3EE-E9E4-173E-9103428D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365" y="5449456"/>
            <a:ext cx="6490740" cy="7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7630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과목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3A90B-8A6D-F717-DA91-64E8B211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3" y="1508297"/>
            <a:ext cx="6476427" cy="212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4482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과목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문장①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D43A77D-5EAE-BEEF-EEE7-F57F456315EB}"/>
              </a:ext>
            </a:extLst>
          </p:cNvPr>
          <p:cNvSpPr/>
          <p:nvPr/>
        </p:nvSpPr>
        <p:spPr>
          <a:xfrm>
            <a:off x="1326629" y="4690432"/>
            <a:ext cx="405045" cy="35874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7ACC9-ADE3-8252-54C2-BBA7CD9AD17E}"/>
              </a:ext>
            </a:extLst>
          </p:cNvPr>
          <p:cNvSpPr txBox="1"/>
          <p:nvPr/>
        </p:nvSpPr>
        <p:spPr>
          <a:xfrm>
            <a:off x="1731674" y="47159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해결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3A90B-8A6D-F717-DA91-64E8B211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3" y="1508297"/>
            <a:ext cx="6476427" cy="2125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1A08CD-6EC2-16BD-2A3D-18B91694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15" y="4078483"/>
            <a:ext cx="6462115" cy="4723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96C2FA-92F7-2B3A-708E-EFB7FB1A7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52" y="5188814"/>
            <a:ext cx="6483584" cy="7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418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8-19]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과목 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문장②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D43A77D-5EAE-BEEF-EEE7-F57F456315EB}"/>
              </a:ext>
            </a:extLst>
          </p:cNvPr>
          <p:cNvSpPr/>
          <p:nvPr/>
        </p:nvSpPr>
        <p:spPr>
          <a:xfrm>
            <a:off x="1326629" y="4690432"/>
            <a:ext cx="405045" cy="35874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7ACC9-ADE3-8252-54C2-BBA7CD9AD17E}"/>
              </a:ext>
            </a:extLst>
          </p:cNvPr>
          <p:cNvSpPr txBox="1"/>
          <p:nvPr/>
        </p:nvSpPr>
        <p:spPr>
          <a:xfrm>
            <a:off x="1731674" y="47159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해결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3A90B-8A6D-F717-DA91-64E8B211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3" y="1508297"/>
            <a:ext cx="6476427" cy="21254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D4E917-5C95-CD8C-D16B-E72F68569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9" y="4090127"/>
            <a:ext cx="6483584" cy="4937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DDBA2F-069C-E5A7-EA4B-0E5B2CD7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81" y="5130228"/>
            <a:ext cx="6469271" cy="7227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F3339D-BF41-649A-D249-F4DAE68F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40" y="5018608"/>
            <a:ext cx="2983450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672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</a:t>
            </a:r>
            <a:r>
              <a:rPr lang="en-US" altLang="ko-KR" dirty="0">
                <a:solidFill>
                  <a:schemeClr val="tx1"/>
                </a:solidFill>
              </a:rPr>
              <a:t>_1 </a:t>
            </a:r>
            <a:r>
              <a:rPr lang="ko-KR" altLang="en-US" dirty="0">
                <a:solidFill>
                  <a:schemeClr val="tx1"/>
                </a:solidFill>
              </a:rPr>
              <a:t>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2A17FA-66DB-1CA0-75BA-37366D63B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493785"/>
            <a:ext cx="6483584" cy="280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667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DDL</a:t>
            </a:r>
            <a:r>
              <a:rPr lang="ko-KR" altLang="en-US" dirty="0"/>
              <a:t>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</a:t>
            </a:r>
            <a:r>
              <a:rPr lang="en-US" altLang="ko-KR" dirty="0">
                <a:solidFill>
                  <a:schemeClr val="tx1"/>
                </a:solidFill>
              </a:rPr>
              <a:t>_1 </a:t>
            </a:r>
            <a:r>
              <a:rPr lang="ko-KR" altLang="en-US" dirty="0">
                <a:solidFill>
                  <a:schemeClr val="tx1"/>
                </a:solidFill>
              </a:rPr>
              <a:t>테이블에 다음과 같이 레코드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발생한다면 이유가 무엇인지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문장①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문장②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문장③</a:t>
            </a:r>
            <a:r>
              <a:rPr lang="ko-KR" altLang="en-US" dirty="0" err="1"/>
              <a:t>에서</a:t>
            </a:r>
            <a:r>
              <a:rPr lang="ko-KR" altLang="en-US" dirty="0"/>
              <a:t> 오류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88782B-6132-A405-1765-C16DB9BB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64" y="1763815"/>
            <a:ext cx="6469271" cy="508095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6CB81B-2B4A-975E-9A98-6C61F95310F5}"/>
              </a:ext>
            </a:extLst>
          </p:cNvPr>
          <p:cNvGrpSpPr/>
          <p:nvPr/>
        </p:nvGrpSpPr>
        <p:grpSpPr>
          <a:xfrm>
            <a:off x="1313221" y="2573905"/>
            <a:ext cx="6507451" cy="1608950"/>
            <a:chOff x="1306341" y="2978950"/>
            <a:chExt cx="6507451" cy="16089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04B9D27-6E45-5205-55C3-ABBA56257A64}"/>
                </a:ext>
              </a:extLst>
            </p:cNvPr>
            <p:cNvGrpSpPr/>
            <p:nvPr/>
          </p:nvGrpSpPr>
          <p:grpSpPr>
            <a:xfrm>
              <a:off x="1359650" y="3477202"/>
              <a:ext cx="4977045" cy="358748"/>
              <a:chOff x="1326629" y="4690432"/>
              <a:chExt cx="4977045" cy="358748"/>
            </a:xfrm>
          </p:grpSpPr>
          <p:sp>
            <p:nvSpPr>
              <p:cNvPr id="7" name="화살표: 아래쪽 6">
                <a:extLst>
                  <a:ext uri="{FF2B5EF4-FFF2-40B4-BE49-F238E27FC236}">
                    <a16:creationId xmlns:a16="http://schemas.microsoft.com/office/drawing/2014/main" id="{0D43A77D-5EAE-BEEF-EEE7-F57F456315EB}"/>
                  </a:ext>
                </a:extLst>
              </p:cNvPr>
              <p:cNvSpPr/>
              <p:nvPr/>
            </p:nvSpPr>
            <p:spPr>
              <a:xfrm>
                <a:off x="1326629" y="4690432"/>
                <a:ext cx="405045" cy="358748"/>
              </a:xfrm>
              <a:prstGeom prst="down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F7ACC9-ADE3-8252-54C2-BBA7CD9AD17E}"/>
                  </a:ext>
                </a:extLst>
              </p:cNvPr>
              <p:cNvSpPr txBox="1"/>
              <p:nvPr/>
            </p:nvSpPr>
            <p:spPr>
              <a:xfrm>
                <a:off x="1731674" y="4715917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dirty="0">
                    <a:solidFill>
                      <a:srgbClr val="FF0000"/>
                    </a:solidFill>
                  </a:rPr>
                  <a:t>해결</a:t>
                </a:r>
                <a:endParaRPr lang="ko-KR" altLang="en-US" sz="1400" dirty="0"/>
              </a:p>
            </p:txBody>
          </p:sp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313FACF-75C2-3A96-D7B4-3846E369B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08" y="2978950"/>
              <a:ext cx="6483584" cy="4937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0DC29B6-7C19-E101-68A4-9558815B5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6341" y="3829335"/>
              <a:ext cx="6476427" cy="75856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03730BE-05E8-5F84-0E50-9FCA6AACA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950" y="4534988"/>
            <a:ext cx="6483584" cy="944628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17E8B8-104F-FC75-A12B-E37A4D822609}"/>
              </a:ext>
            </a:extLst>
          </p:cNvPr>
          <p:cNvGrpSpPr/>
          <p:nvPr/>
        </p:nvGrpSpPr>
        <p:grpSpPr>
          <a:xfrm>
            <a:off x="1360573" y="5508983"/>
            <a:ext cx="4977045" cy="358748"/>
            <a:chOff x="1364117" y="5874177"/>
            <a:chExt cx="4977045" cy="358748"/>
          </a:xfrm>
        </p:grpSpPr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3D7564B8-046E-B437-0B9F-F63787EBED1F}"/>
                </a:ext>
              </a:extLst>
            </p:cNvPr>
            <p:cNvSpPr/>
            <p:nvPr/>
          </p:nvSpPr>
          <p:spPr>
            <a:xfrm>
              <a:off x="1364117" y="5874177"/>
              <a:ext cx="405045" cy="358748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097BBA-3A29-010F-804F-8AE98817F710}"/>
                </a:ext>
              </a:extLst>
            </p:cNvPr>
            <p:cNvSpPr txBox="1"/>
            <p:nvPr/>
          </p:nvSpPr>
          <p:spPr>
            <a:xfrm>
              <a:off x="1769162" y="5899662"/>
              <a:ext cx="4572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해결</a:t>
              </a:r>
              <a:endParaRPr lang="ko-KR" altLang="en-US" sz="1400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10CCF3A-2F57-4F33-64E5-F3C0468E3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106" y="5897622"/>
            <a:ext cx="6490740" cy="7657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28DCFCB-B5D4-37F8-F09D-B275CF146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674" y="5670861"/>
            <a:ext cx="3005635" cy="9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0182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1C6-0089-057B-BB25-DD018A4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제약조건의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3279E-BE16-8880-A2D0-D456703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8-21]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</a:t>
            </a:r>
            <a:r>
              <a:rPr lang="en-US" altLang="ko-KR" dirty="0">
                <a:solidFill>
                  <a:schemeClr val="tx1"/>
                </a:solidFill>
              </a:rPr>
              <a:t>_1</a:t>
            </a:r>
            <a:r>
              <a:rPr lang="ko-KR" altLang="en-US" dirty="0">
                <a:solidFill>
                  <a:schemeClr val="tx1"/>
                </a:solidFill>
              </a:rPr>
              <a:t>에서 넣은 것과 동일하게 수강</a:t>
            </a:r>
            <a:r>
              <a:rPr lang="en-US" altLang="ko-KR" dirty="0">
                <a:solidFill>
                  <a:schemeClr val="tx1"/>
                </a:solidFill>
              </a:rPr>
              <a:t>_2 </a:t>
            </a:r>
            <a:r>
              <a:rPr lang="ko-KR" altLang="en-US" dirty="0">
                <a:solidFill>
                  <a:schemeClr val="tx1"/>
                </a:solidFill>
              </a:rPr>
              <a:t>테이블에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개의 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추가해보시오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2AFFD-A85B-FFA6-7506-AF7FD7C5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673805"/>
            <a:ext cx="6483584" cy="23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7288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6F44-945F-4717-3A4D-C742FDF1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제약조건의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3E48A-B66C-EDCF-31CA-A1D12D62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제약조건의 추가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8-22]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테이블의 학번 컬럼에 </a:t>
            </a:r>
            <a:r>
              <a:rPr lang="en-US" altLang="ko-KR" dirty="0">
                <a:solidFill>
                  <a:schemeClr val="tx1"/>
                </a:solidFill>
              </a:rPr>
              <a:t>CHECK </a:t>
            </a:r>
            <a:r>
              <a:rPr lang="ko-KR" altLang="en-US" dirty="0">
                <a:solidFill>
                  <a:schemeClr val="tx1"/>
                </a:solidFill>
              </a:rPr>
              <a:t>제약조건을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/>
              <a:t>제약조건</a:t>
            </a:r>
            <a:r>
              <a:rPr lang="en-US" altLang="ko-KR" dirty="0"/>
              <a:t>: </a:t>
            </a:r>
            <a:r>
              <a:rPr lang="ko-KR" altLang="en-US" dirty="0"/>
              <a:t>모든 학번은 ‘</a:t>
            </a:r>
            <a:r>
              <a:rPr lang="en-US" altLang="ko-KR" dirty="0"/>
              <a:t>S’</a:t>
            </a:r>
            <a:r>
              <a:rPr lang="ko-KR" altLang="en-US" dirty="0"/>
              <a:t>로 시작한다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8-23]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설정되어 있는 제약조건 명세를 </a:t>
            </a:r>
            <a:r>
              <a:rPr lang="ko-KR" altLang="en-US" dirty="0" err="1">
                <a:solidFill>
                  <a:schemeClr val="tx1"/>
                </a:solidFill>
              </a:rPr>
              <a:t>확인하시오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D9589-594B-3D9F-92CB-43C9846F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1628800"/>
            <a:ext cx="6483584" cy="3506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0B85A6-6388-9A7D-9C0C-16507176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629" y="2978950"/>
            <a:ext cx="6490740" cy="49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500443-D44C-2135-7AF0-792E23BB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052" y="4014065"/>
            <a:ext cx="6497896" cy="258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402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6F44-945F-4717-3A4D-C742FDF1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제약조건의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3E48A-B66C-EDCF-31CA-A1D12D62F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제약조건의 삭제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8-24]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학생 테이블에 설정되어 있는 제약조건 중 연락처에 설정되어 있는 제약조건을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8-25]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성별 컬럼에 설정되어 있는 </a:t>
            </a:r>
            <a:r>
              <a:rPr lang="en-US" altLang="ko-KR" dirty="0">
                <a:solidFill>
                  <a:schemeClr val="tx1"/>
                </a:solidFill>
              </a:rPr>
              <a:t>CHECK </a:t>
            </a:r>
            <a:r>
              <a:rPr lang="ko-KR" altLang="en-US" dirty="0">
                <a:solidFill>
                  <a:schemeClr val="tx1"/>
                </a:solidFill>
              </a:rPr>
              <a:t>제약조건을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400" dirty="0"/>
              <a:t>학생 테이블에 걸려있는 </a:t>
            </a:r>
            <a:r>
              <a:rPr lang="en-US" altLang="ko-KR" sz="1400" dirty="0"/>
              <a:t>CHECK </a:t>
            </a:r>
            <a:r>
              <a:rPr lang="ko-KR" altLang="en-US" sz="1400" dirty="0"/>
              <a:t>제약조건 </a:t>
            </a:r>
            <a:r>
              <a:rPr lang="en-US" altLang="ko-KR" sz="1400" dirty="0"/>
              <a:t>2</a:t>
            </a:r>
            <a:r>
              <a:rPr lang="ko-KR" altLang="en-US" sz="1400" dirty="0"/>
              <a:t>개를 삭제하고 학번에 설정했던 </a:t>
            </a:r>
            <a:r>
              <a:rPr lang="en-US" altLang="ko-KR" sz="1400" dirty="0"/>
              <a:t>CHECK</a:t>
            </a:r>
            <a:r>
              <a:rPr lang="ko-KR" altLang="en-US" sz="1400" dirty="0"/>
              <a:t>제약조건은 다시 설정</a:t>
            </a:r>
            <a:endParaRPr lang="en-US" altLang="ko-KR" sz="14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C22BC-5813-DC28-A075-0EF49A5D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2" y="1518871"/>
            <a:ext cx="6476427" cy="357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D9A145-E14E-FF09-9C09-D78085233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86" y="2717349"/>
            <a:ext cx="6476427" cy="4866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8CA190-8A9C-058B-48F4-5810AAE7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86" y="4335409"/>
            <a:ext cx="6483584" cy="24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3210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EF6D-4B85-F716-A681-5A48E887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제약조건명의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97912-C98F-15E9-F451-116FD40E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제약조건명의 지정</a:t>
            </a:r>
            <a:endParaRPr lang="en-US" altLang="ko-KR" dirty="0"/>
          </a:p>
          <a:p>
            <a:pPr lvl="1"/>
            <a:r>
              <a:rPr lang="ko-KR" altLang="en-US" dirty="0"/>
              <a:t>제약조건에는 고유한 이름을 지정하여 관리할 수 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5F9AA-00D8-7C21-A2F6-5410236D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942" y="1988840"/>
            <a:ext cx="6462115" cy="12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3501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EF6D-4B85-F716-A681-5A48E887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제약조건명의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97912-C98F-15E9-F451-116FD40E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8-26]</a:t>
            </a:r>
            <a:r>
              <a:rPr lang="en-US" altLang="ko-KR" dirty="0">
                <a:solidFill>
                  <a:schemeClr val="tx1"/>
                </a:solidFill>
              </a:rPr>
              <a:t> 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8-13]</a:t>
            </a:r>
            <a:r>
              <a:rPr lang="ko-KR" altLang="en-US" dirty="0">
                <a:solidFill>
                  <a:schemeClr val="tx1"/>
                </a:solidFill>
              </a:rPr>
              <a:t>에 있는 학생 테이블의 구조를 사용하여 학생</a:t>
            </a:r>
            <a:r>
              <a:rPr lang="en-US" altLang="ko-KR" dirty="0">
                <a:solidFill>
                  <a:schemeClr val="tx1"/>
                </a:solidFill>
              </a:rPr>
              <a:t>_2 </a:t>
            </a:r>
            <a:r>
              <a:rPr lang="ko-KR" altLang="en-US" dirty="0">
                <a:solidFill>
                  <a:schemeClr val="tx1"/>
                </a:solidFill>
              </a:rPr>
              <a:t>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제약조건명을 지정하여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학생</a:t>
            </a:r>
            <a:r>
              <a:rPr lang="en-US" altLang="ko-KR" dirty="0">
                <a:solidFill>
                  <a:schemeClr val="tx1"/>
                </a:solidFill>
              </a:rPr>
              <a:t>_2 </a:t>
            </a:r>
            <a:r>
              <a:rPr lang="ko-KR" altLang="en-US" dirty="0">
                <a:solidFill>
                  <a:schemeClr val="tx1"/>
                </a:solidFill>
              </a:rPr>
              <a:t>테이블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ADF86-C500-1F05-B780-9C2FBCC9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29" y="1886266"/>
            <a:ext cx="6490740" cy="347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5135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8EF6D-4B85-F716-A681-5A48E887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제약조건명의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297912-C98F-15E9-F451-116FD40E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8-26]</a:t>
            </a:r>
            <a:r>
              <a:rPr lang="en-US" altLang="ko-KR" dirty="0">
                <a:solidFill>
                  <a:schemeClr val="tx1"/>
                </a:solidFill>
              </a:rPr>
              <a:t> 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8-13]</a:t>
            </a:r>
            <a:r>
              <a:rPr lang="ko-KR" altLang="en-US" dirty="0">
                <a:solidFill>
                  <a:schemeClr val="tx1"/>
                </a:solidFill>
              </a:rPr>
              <a:t>에 있는 학생 테이블의 구조를 사용하여 학생</a:t>
            </a:r>
            <a:r>
              <a:rPr lang="en-US" altLang="ko-KR" dirty="0">
                <a:solidFill>
                  <a:schemeClr val="tx1"/>
                </a:solidFill>
              </a:rPr>
              <a:t>_2 </a:t>
            </a:r>
            <a:r>
              <a:rPr lang="ko-KR" altLang="en-US" dirty="0">
                <a:solidFill>
                  <a:schemeClr val="tx1"/>
                </a:solidFill>
              </a:rPr>
              <a:t>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제약조건명을 지정하여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제약조건 명세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A805F4-C478-D9F5-C9DF-B68915E8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30" y="1943835"/>
            <a:ext cx="6490740" cy="24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165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866F-47CC-6B7D-6544-6C4AFFF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68CD4AF-EC15-C5B5-A334-E58845AF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64" y="1493785"/>
            <a:ext cx="7124070" cy="27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21338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866F-47CC-6B7D-6544-6C4AFFF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수강평가 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</a:t>
            </a:r>
            <a:r>
              <a:rPr lang="ko-KR" altLang="en-US" dirty="0" err="1">
                <a:solidFill>
                  <a:schemeClr val="tx1"/>
                </a:solidFill>
              </a:rPr>
              <a:t>평가순번은</a:t>
            </a:r>
            <a:r>
              <a:rPr lang="ko-KR" altLang="en-US" dirty="0">
                <a:solidFill>
                  <a:schemeClr val="tx1"/>
                </a:solidFill>
              </a:rPr>
              <a:t> 자동번호로 생성합니다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또한 과목 테이블에서 레코드를 삭제하면 수강평가 테이블에서도 해당 과목에 대한 평가 레코드가 삭제되도록 옵션을 </a:t>
            </a:r>
            <a:r>
              <a:rPr lang="ko-KR" altLang="en-US" dirty="0" err="1">
                <a:solidFill>
                  <a:schemeClr val="tx1"/>
                </a:solidFill>
              </a:rPr>
              <a:t>설정하시오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1312EF-5626-D759-3CEF-22260CD1FA39}"/>
              </a:ext>
            </a:extLst>
          </p:cNvPr>
          <p:cNvGrpSpPr/>
          <p:nvPr/>
        </p:nvGrpSpPr>
        <p:grpSpPr>
          <a:xfrm>
            <a:off x="1992162" y="1943835"/>
            <a:ext cx="5169299" cy="2342320"/>
            <a:chOff x="1992162" y="1943835"/>
            <a:chExt cx="5169299" cy="23423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F88A65C-CCC0-CC2C-C8CB-0DBCCBA2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2162" y="1943835"/>
              <a:ext cx="5159674" cy="146703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7DEBBB-99F3-2E4F-775E-981EA56A4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1787" y="3391621"/>
              <a:ext cx="5159674" cy="894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7303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866F-47CC-6B7D-6544-6C4AFFF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8-27]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수강평가 테이블을 </a:t>
            </a:r>
            <a:r>
              <a:rPr lang="ko-KR" altLang="en-US" dirty="0" err="1">
                <a:solidFill>
                  <a:schemeClr val="tx1"/>
                </a:solidFill>
              </a:rPr>
              <a:t>생성하시오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이때 </a:t>
            </a:r>
            <a:r>
              <a:rPr lang="ko-KR" altLang="en-US" dirty="0" err="1">
                <a:solidFill>
                  <a:schemeClr val="tx1"/>
                </a:solidFill>
              </a:rPr>
              <a:t>평가순번은</a:t>
            </a:r>
            <a:r>
              <a:rPr lang="ko-KR" altLang="en-US" dirty="0">
                <a:solidFill>
                  <a:schemeClr val="tx1"/>
                </a:solidFill>
              </a:rPr>
              <a:t> 자동번호로 생성합니다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또한 과목 테이블에서 레코드를 삭제하면 수강평가 테이블에서도 해당 과목에 대한 평가 레코드가 삭제되도록 옵션을 </a:t>
            </a:r>
            <a:r>
              <a:rPr lang="ko-KR" altLang="en-US" dirty="0" err="1">
                <a:solidFill>
                  <a:schemeClr val="tx1"/>
                </a:solidFill>
              </a:rPr>
              <a:t>설정하시오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수강평가 테이블 생성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39E1D-A05B-B3C6-CB66-790467DD1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08" y="2182536"/>
            <a:ext cx="6483584" cy="27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15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46DC0-EE21-5319-5695-C231876B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DDL</a:t>
            </a:r>
            <a:r>
              <a:rPr lang="ko-KR" altLang="en-US" dirty="0"/>
              <a:t>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1B154-E27B-CEF4-56E5-FB183687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(Data Definition Language, DDL)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데이터베이스 내에 테이블이나 인덱스</a:t>
            </a:r>
            <a:r>
              <a:rPr lang="en-US" altLang="ko-KR" dirty="0"/>
              <a:t>, </a:t>
            </a:r>
            <a:r>
              <a:rPr lang="ko-KR" altLang="en-US" dirty="0"/>
              <a:t>뷰 등의 객체를 만들거나 수정</a:t>
            </a:r>
            <a:r>
              <a:rPr lang="en-US" altLang="ko-KR" dirty="0"/>
              <a:t>, </a:t>
            </a:r>
            <a:r>
              <a:rPr lang="ko-KR" altLang="en-US" dirty="0"/>
              <a:t>삭제할 때 사용하는 언어를 의미함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DDL</a:t>
            </a:r>
            <a:r>
              <a:rPr lang="ko-KR" altLang="en-US" dirty="0"/>
              <a:t>에는 </a:t>
            </a:r>
            <a:r>
              <a:rPr lang="en-US" altLang="ko-KR" dirty="0"/>
              <a:t>CREATE, ALTER, DROP</a:t>
            </a:r>
            <a:r>
              <a:rPr lang="ko-KR" altLang="en-US" dirty="0"/>
              <a:t>이 있음</a:t>
            </a:r>
            <a:endParaRPr lang="en-US" altLang="ko-KR" dirty="0"/>
          </a:p>
        </p:txBody>
      </p:sp>
      <p:pic>
        <p:nvPicPr>
          <p:cNvPr id="5" name="그림 4" descr="텍스트, 소년, 만화 영화, 의류이(가) 표시된 사진&#10;&#10;자동 생성된 설명">
            <a:extLst>
              <a:ext uri="{FF2B5EF4-FFF2-40B4-BE49-F238E27FC236}">
                <a16:creationId xmlns:a16="http://schemas.microsoft.com/office/drawing/2014/main" id="{542F8D3A-00E4-5792-692E-A118A922B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58" y="2653419"/>
            <a:ext cx="6598085" cy="35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062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866F-47CC-6B7D-6544-6C4AFFF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8-28]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수강평가 테이블에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건의 레코드를 </a:t>
            </a:r>
            <a:r>
              <a:rPr lang="ko-KR" altLang="en-US" dirty="0" err="1">
                <a:solidFill>
                  <a:schemeClr val="tx1"/>
                </a:solidFill>
              </a:rPr>
              <a:t>추가하시오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B4B8C4-6E39-0D3D-A10B-F2766CF5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86" y="1448780"/>
            <a:ext cx="6476427" cy="26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77168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866F-47CC-6B7D-6544-6C4AFFF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8-29]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과목 테이블에서 ‘</a:t>
            </a:r>
            <a:r>
              <a:rPr lang="en-US" altLang="ko-KR" dirty="0">
                <a:solidFill>
                  <a:schemeClr val="tx1"/>
                </a:solidFill>
              </a:rPr>
              <a:t>C0003’ </a:t>
            </a:r>
            <a:r>
              <a:rPr lang="ko-KR" altLang="en-US" dirty="0">
                <a:solidFill>
                  <a:schemeClr val="tx1"/>
                </a:solidFill>
              </a:rPr>
              <a:t>과목을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그리고 과목 테이블과 수강평가 테이블에서 결과를 확인해봅니다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B4AA6E0-698B-8121-8DA8-416F35EC07AE}"/>
              </a:ext>
            </a:extLst>
          </p:cNvPr>
          <p:cNvGrpSpPr/>
          <p:nvPr/>
        </p:nvGrpSpPr>
        <p:grpSpPr>
          <a:xfrm>
            <a:off x="1331640" y="1742982"/>
            <a:ext cx="6478573" cy="3404160"/>
            <a:chOff x="1331640" y="1742982"/>
            <a:chExt cx="6478573" cy="34041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DB1A5C-2A7A-6C8E-3509-6C0484B47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786" y="1742982"/>
              <a:ext cx="6476427" cy="12809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BA2A29-FCF8-FEF4-61CE-3A73FF06C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1640" y="3068960"/>
              <a:ext cx="5998388" cy="2078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59305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F866F-47CC-6B7D-6544-6C4AFFF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예제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8-30]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과목 테이블에서 ‘</a:t>
            </a:r>
            <a:r>
              <a:rPr lang="en-US" altLang="ko-KR" dirty="0">
                <a:solidFill>
                  <a:schemeClr val="tx1"/>
                </a:solidFill>
              </a:rPr>
              <a:t>C0001’ </a:t>
            </a:r>
            <a:r>
              <a:rPr lang="ko-KR" altLang="en-US" dirty="0">
                <a:solidFill>
                  <a:schemeClr val="tx1"/>
                </a:solidFill>
              </a:rPr>
              <a:t>과목을 </a:t>
            </a:r>
            <a:r>
              <a:rPr lang="ko-KR" altLang="en-US" dirty="0" err="1">
                <a:solidFill>
                  <a:schemeClr val="tx1"/>
                </a:solidFill>
              </a:rPr>
              <a:t>삭제하시오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오류가 난다면 이유를 생각해봅니다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3EC46B-C558-41D0-B6EB-D1B436BC9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73" y="1768745"/>
            <a:ext cx="6505053" cy="1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85856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A8C3-4193-B33D-287E-E9B761C9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제약조건의 옵션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B673A61-8E62-A52A-3080-160E034A8DA7}"/>
              </a:ext>
            </a:extLst>
          </p:cNvPr>
          <p:cNvGrpSpPr/>
          <p:nvPr/>
        </p:nvGrpSpPr>
        <p:grpSpPr>
          <a:xfrm>
            <a:off x="1330208" y="937981"/>
            <a:ext cx="6483584" cy="5281329"/>
            <a:chOff x="1330208" y="877233"/>
            <a:chExt cx="6483584" cy="528132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E1A2890-C9B4-1EC4-59B7-F79862E5F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208" y="877233"/>
              <a:ext cx="6483584" cy="307719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9AF2391-6CE6-5BD3-E6CF-EB6A10D0E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208" y="3954430"/>
              <a:ext cx="6483584" cy="2204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9240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9DBA-EA49-8D92-E955-6435D87CD0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r>
              <a:rPr lang="ko-KR" altLang="en-US" dirty="0"/>
              <a:t>점검문제</a:t>
            </a:r>
          </a:p>
        </p:txBody>
      </p:sp>
    </p:spTree>
    <p:extLst>
      <p:ext uri="{BB962C8B-B14F-4D97-AF65-F5344CB8AC3E}">
        <p14:creationId xmlns:p14="http://schemas.microsoft.com/office/powerpoint/2010/main" val="1751368947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82C6"/>
                </a:solidFill>
              </a:rPr>
              <a:t>점검문제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99D97E-E18D-26B2-0FAD-A636CF426C2C}"/>
              </a:ext>
            </a:extLst>
          </p:cNvPr>
          <p:cNvGrpSpPr/>
          <p:nvPr/>
        </p:nvGrpSpPr>
        <p:grpSpPr>
          <a:xfrm>
            <a:off x="1282894" y="1224232"/>
            <a:ext cx="6598085" cy="4320003"/>
            <a:chOff x="1282894" y="1043735"/>
            <a:chExt cx="6598085" cy="43200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A97EAB7-9313-314D-4150-DEB0CCFE4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3692" y="1043735"/>
              <a:ext cx="6576615" cy="9947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A977B-910C-0AAA-DE8E-C7FAFB1F3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2894" y="3023955"/>
              <a:ext cx="6547990" cy="6941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6E3D77F-615C-7FAA-3B18-C551CF6B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2894" y="4419110"/>
              <a:ext cx="6598085" cy="944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데이터타입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D6870-FDAC-D582-75D4-06D237A9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문자형 데이터타입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A8E20-9F45-BF3E-F91F-B9BA5E2B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문자형 데이터타입</a:t>
            </a:r>
            <a:endParaRPr lang="en-US" altLang="ko-KR" dirty="0"/>
          </a:p>
          <a:p>
            <a:pPr lvl="1"/>
            <a:r>
              <a:rPr lang="en-US" altLang="ko-KR" dirty="0"/>
              <a:t>CHAR</a:t>
            </a:r>
          </a:p>
          <a:p>
            <a:pPr lvl="2"/>
            <a:r>
              <a:rPr lang="ko-KR" altLang="en-US" sz="1600" dirty="0"/>
              <a:t>고정길이 문자형 데이터타입 </a:t>
            </a:r>
            <a:endParaRPr lang="en-US" altLang="ko-KR" sz="1600" dirty="0"/>
          </a:p>
          <a:p>
            <a:pPr lvl="2"/>
            <a:r>
              <a:rPr lang="ko-KR" altLang="en-US" sz="1600" dirty="0"/>
              <a:t>지정한 길이보다 데이터 길이가 작으면 빈칸만큼 공백</a:t>
            </a:r>
            <a:r>
              <a:rPr lang="en-US" altLang="ko-KR" sz="1600" dirty="0"/>
              <a:t>(Blank)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들어감</a:t>
            </a:r>
            <a:endParaRPr lang="en-US" altLang="ko-KR" sz="1600" dirty="0"/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예</a:t>
            </a:r>
            <a:r>
              <a:rPr lang="en-US" altLang="ko-KR" sz="1600" dirty="0"/>
              <a:t>] </a:t>
            </a:r>
            <a:r>
              <a:rPr lang="ko-KR" altLang="en-US" sz="1600" dirty="0"/>
              <a:t>고객번호</a:t>
            </a:r>
            <a:r>
              <a:rPr lang="en-US" altLang="ko-KR" sz="1600" dirty="0"/>
              <a:t>, </a:t>
            </a:r>
            <a:r>
              <a:rPr lang="ko-KR" altLang="en-US" sz="1600" dirty="0"/>
              <a:t>주민등록번호</a:t>
            </a:r>
            <a:endParaRPr lang="en-US" altLang="ko-KR" sz="1600" dirty="0"/>
          </a:p>
          <a:p>
            <a:pPr lvl="1"/>
            <a:r>
              <a:rPr lang="en-US" altLang="ko-KR" dirty="0"/>
              <a:t>VARCHAR</a:t>
            </a:r>
          </a:p>
          <a:p>
            <a:pPr lvl="2"/>
            <a:r>
              <a:rPr lang="ko-KR" altLang="en-US" sz="1600" dirty="0"/>
              <a:t>가변길이 문자형 데이터타입 </a:t>
            </a:r>
            <a:endParaRPr lang="en-US" altLang="ko-KR" sz="1600" dirty="0"/>
          </a:p>
          <a:p>
            <a:pPr lvl="2"/>
            <a:r>
              <a:rPr lang="ko-KR" altLang="en-US" sz="1600" dirty="0"/>
              <a:t>데이터의 길이만큼의 메모리만 차지함</a:t>
            </a:r>
            <a:r>
              <a:rPr lang="en-US" altLang="ko-KR" sz="1600" dirty="0"/>
              <a:t> </a:t>
            </a:r>
          </a:p>
          <a:p>
            <a:pPr lvl="2"/>
            <a:r>
              <a:rPr lang="en-US" altLang="ko-KR" sz="1600" dirty="0"/>
              <a:t>[</a:t>
            </a:r>
            <a:r>
              <a:rPr lang="ko-KR" altLang="en-US" sz="1600" dirty="0"/>
              <a:t>예</a:t>
            </a:r>
            <a:r>
              <a:rPr lang="en-US" altLang="ko-KR" sz="1600" dirty="0"/>
              <a:t>]</a:t>
            </a:r>
            <a:r>
              <a:rPr lang="ko-KR" altLang="en-US" sz="1600" dirty="0"/>
              <a:t> 고객회사명</a:t>
            </a:r>
            <a:r>
              <a:rPr lang="en-US" altLang="ko-KR" sz="1600" dirty="0"/>
              <a:t>,</a:t>
            </a:r>
            <a:r>
              <a:rPr lang="ko-KR" altLang="en-US" sz="1600" dirty="0"/>
              <a:t> 주소</a:t>
            </a:r>
          </a:p>
          <a:p>
            <a:pPr lvl="1"/>
            <a:r>
              <a:rPr lang="en-US" altLang="ko-KR" dirty="0"/>
              <a:t>TEXT</a:t>
            </a:r>
          </a:p>
          <a:p>
            <a:pPr lvl="2"/>
            <a:r>
              <a:rPr lang="en-US" altLang="ko-KR" sz="1600" dirty="0"/>
              <a:t>VARCHAR</a:t>
            </a:r>
            <a:r>
              <a:rPr lang="ko-KR" altLang="en-US" sz="1600" dirty="0"/>
              <a:t>과 달리 길이를 지정하지 않음</a:t>
            </a:r>
            <a:r>
              <a:rPr lang="en-US" altLang="ko-KR" sz="1600" dirty="0"/>
              <a:t> </a:t>
            </a:r>
          </a:p>
          <a:p>
            <a:pPr lvl="2"/>
            <a:r>
              <a:rPr lang="ko-KR" altLang="en-US" sz="1600" dirty="0"/>
              <a:t>컬럼의 최대 길이를 모르는 경우에 사용하기 적합함</a:t>
            </a:r>
          </a:p>
        </p:txBody>
      </p:sp>
    </p:spTree>
    <p:extLst>
      <p:ext uri="{BB962C8B-B14F-4D97-AF65-F5344CB8AC3E}">
        <p14:creationId xmlns:p14="http://schemas.microsoft.com/office/powerpoint/2010/main" val="12584034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1815</Words>
  <Application>Microsoft Office PowerPoint</Application>
  <PresentationFormat>화면 슬라이드 쇼(4:3)</PresentationFormat>
  <Paragraphs>405</Paragraphs>
  <Slides>76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3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DDL의 개요</vt:lpstr>
      <vt:lpstr>PowerPoint 프레젠테이션</vt:lpstr>
      <vt:lpstr>1. 문자형 데이터타입</vt:lpstr>
      <vt:lpstr>1. 문자형 데이터타입</vt:lpstr>
      <vt:lpstr>2. 숫자형 데이터타입</vt:lpstr>
      <vt:lpstr>3. 날짜시간형 데이터타입</vt:lpstr>
      <vt:lpstr>3. 날짜시간형 데이터타입</vt:lpstr>
      <vt:lpstr>4. 이진형 데이터타입, 공간현 데이터타입</vt:lpstr>
      <vt:lpstr>PowerPoint 프레젠테이션</vt:lpstr>
      <vt:lpstr>1. 데이터베이스 생성하기</vt:lpstr>
      <vt:lpstr>2. 테이블 생성하기</vt:lpstr>
      <vt:lpstr>2. 테이블 생성하기</vt:lpstr>
      <vt:lpstr>2. 테이블 생성하기</vt:lpstr>
      <vt:lpstr>2. 테이블 생성하기</vt:lpstr>
      <vt:lpstr>2. 테이블 생성하기</vt:lpstr>
      <vt:lpstr>2. 테이블 생성하기</vt:lpstr>
      <vt:lpstr>2. 테이블 생성하기</vt:lpstr>
      <vt:lpstr>3. GENERATED 컬럼</vt:lpstr>
      <vt:lpstr>3. GENERATED 컬럼</vt:lpstr>
      <vt:lpstr>3. GENERATED 컬럼</vt:lpstr>
      <vt:lpstr>3. GENERATED 컬럼</vt:lpstr>
      <vt:lpstr>PowerPoint 프레젠테이션</vt:lpstr>
      <vt:lpstr>1. ALTER</vt:lpstr>
      <vt:lpstr>1. ALTER</vt:lpstr>
      <vt:lpstr>1. ALTER</vt:lpstr>
      <vt:lpstr>1. ALTER</vt:lpstr>
      <vt:lpstr>1. ALTER</vt:lpstr>
      <vt:lpstr>2. DROP</vt:lpstr>
      <vt:lpstr>2. DROP</vt:lpstr>
      <vt:lpstr>PowerPoint 프레젠테이션</vt:lpstr>
      <vt:lpstr>1. 제약조건의 개념</vt:lpstr>
      <vt:lpstr>2. 제약조건의 설정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3. 제약조건의 종류</vt:lpstr>
      <vt:lpstr>4. 제약조건의 추가, 삭제</vt:lpstr>
      <vt:lpstr>4. 제약조건의 추가, 삭제</vt:lpstr>
      <vt:lpstr>5. 제약조건명의 지정</vt:lpstr>
      <vt:lpstr>5. 제약조건명의 지정</vt:lpstr>
      <vt:lpstr>5. 제약조건명의 지정</vt:lpstr>
      <vt:lpstr>6. 외래키 제약조건의 옵션</vt:lpstr>
      <vt:lpstr>6. 외래키 제약조건의 옵션</vt:lpstr>
      <vt:lpstr>6. 외래키 제약조건의 옵션</vt:lpstr>
      <vt:lpstr>6. 외래키 제약조건의 옵션</vt:lpstr>
      <vt:lpstr>6. 외래키 제약조건의 옵션</vt:lpstr>
      <vt:lpstr>6. 외래키 제약조건의 옵션</vt:lpstr>
      <vt:lpstr>6. 외래키 제약조건의 옵션</vt:lpstr>
      <vt:lpstr>PowerPoint 프레젠테이션</vt:lpstr>
      <vt:lpstr>점검문제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Kim Sungmu</cp:lastModifiedBy>
  <cp:revision>2257</cp:revision>
  <dcterms:created xsi:type="dcterms:W3CDTF">2012-07-23T02:34:37Z</dcterms:created>
  <dcterms:modified xsi:type="dcterms:W3CDTF">2024-03-08T05:59:35Z</dcterms:modified>
  <cp:version>1000.0000.01</cp:version>
</cp:coreProperties>
</file>