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70">
          <p15:clr>
            <a:srgbClr val="A4A3A4"/>
          </p15:clr>
        </p15:guide>
        <p15:guide id="2" pos="325">
          <p15:clr>
            <a:srgbClr val="A4A3A4"/>
          </p15:clr>
        </p15:guide>
        <p15:guide id="3" pos="7401">
          <p15:clr>
            <a:srgbClr val="A4A3A4"/>
          </p15:clr>
        </p15:guide>
        <p15:guide id="4" pos="3840">
          <p15:clr>
            <a:srgbClr val="A4A3A4"/>
          </p15:clr>
        </p15:guide>
        <p15:guide id="5" orient="horz" pos="40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71F8BB-A3F4-4107-B1C1-8DA7D0341F3D}">
  <a:tblStyle styleId="{8171F8BB-A3F4-4107-B1C1-8DA7D0341F3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70" orient="horz"/>
        <p:guide pos="325"/>
        <p:guide pos="7401"/>
        <p:guide pos="3840"/>
        <p:guide pos="40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2db587939c_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메타마스크 로그인 및 네트워크 등록(사전)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네트워크 초기화 – 제네시스 블록 생성 및 토큰 배포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웹페이지 접속 - 튜토리얼, 메인 화면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블록 생성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블록 검색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 활동 – 채팅서버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48" name="Google Shape;448;g32db587939c_3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2db587939c_3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메타마스크 로그인 및 네트워크 등록(사전)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네트워크 초기화 – 제네시스 블록 생성 및 토큰 배포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웹페이지 접속 - 튜토리얼, 메인 화면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블록 생성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블록 검색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 활동 – 채팅서버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79" name="Google Shape;479;g32db587939c_3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2db587939c_3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메타마스크 로그인 및 네트워크 등록(사전)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네트워크 초기화 – 제네시스 블록 생성 및 토큰 배포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웹페이지 접속 - 튜토리얼, 메인 화면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블록 생성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블록 검색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 활동 – 채팅서버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06" name="Google Shape;506;g32db587939c_3_1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335d1c789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메타마스크 로그인 및 네트워크 등록(사전)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네트워크 초기화 – 제네시스 블록 생성 및 토큰 배포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웹페이지 접속 - 튜토리얼, 메인 화면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블록 생성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블록 검색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 활동 – 채팅서버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33" name="Google Shape;533;g3335d1c7895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32da9fbb23c_1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g32da9fbb23c_17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기획 – 주제 선정 과정 소개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Truffle – 솔리디티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Nodejs – html js css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Metamask – 네트워크 연동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Ganache – 테스트 네트워크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Nethermind – 서비스 네트워크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블록체인 서비스 적합도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툴 적합도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역할 분담 적절성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가능성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편의성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유지 보수 난이도 예상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확장 가능성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03" name="Google Shape;70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-프레젠테이션 개요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관계자들에게 pt가 가지는 의미 확인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일반적인 프로젝트 pt와 달리 산출물 설명보다는 개발 과정에 포커스를 두는 이유 설명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이를 통해 얻고자 하는 바는 개발 과정을 되집어 봄으로써 시행착오를 강화/방지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Pt말미에 있을 feedback을 사전에 강조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시연을 통해 서비스를 빠르게 이해하고 개발 히스토리에 대한 세부적인 설명에 시간을 할애함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-프로젝트 개요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블록체인 서비스와 관련된 가능한 모든 프로세스를 구현해 봄으로써 블록체인에 대한 이해도를 높이는 것이 목적 – 유사서비스에 대한 시장조사 생략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기획-개발-구축-운영에 필요한 리소스를 모두 경험해보고자 함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개방형 블록체인에 개인별 게임히스토리 저장 서비스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블록체인의 확장 그리고 시간의 흐름에 따라 컨텐츠 신뢰도가 점증되는 구조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DB서버X 가벼운 운영 가능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참여 노드 + 메인 노드s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2da9fbb23c_2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chemeClr val="dk1"/>
                </a:solidFill>
              </a:rPr>
              <a:t>•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Nodejs(js) Truffle(solidity) Ganache/Nethermind Metamask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26" name="Google Shape;226;g32da9fbb23c_2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2da9fbb23c_8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chemeClr val="dk1"/>
                </a:solidFill>
              </a:rPr>
              <a:t>•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Nodejs(js) Truffle(solidity) Ganache/Nethermind Metamask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73" name="Google Shape;273;g32da9fbb23c_8_2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메타마스크 로그인 및 네트워크 등록(사전)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네트워크 초기화 – 제네시스 블록 생성 및 토큰 배포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웹페이지 접속 - 튜토리얼, 메인 화면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블록 생성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블록 검색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 활동 – 채팅서버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1" name="Google Shape;30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2db58793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메타마스크 로그인 및 네트워크 등록(사전)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네트워크 초기화 – 제네시스 블록 생성 및 토큰 배포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웹페이지 접속 - 튜토리얼, 메인 화면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블록 생성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블록 검색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 활동 – 채팅서버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65" name="Google Shape;365;g32db587939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2db587939c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메타마스크 로그인 및 네트워크 등록(사전)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네트워크 초기화 – 제네시스 블록 생성 및 토큰 배포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웹페이지 접속 - 튜토리얼, 메인 화면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블록 생성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블록 검색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 활동 – 채팅서버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93" name="Google Shape;393;g32db587939c_3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2db587939c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메타마스크 로그인 및 네트워크 등록(사전)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네트워크 초기화 – 제네시스 블록 생성 및 토큰 배포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웹페이지 접속 - 튜토리얼, 메인 화면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블록 생성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블록 검색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 활동 – 채팅서버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20" name="Google Shape;420;g32db587939c_3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및 내용">
  <p:cSld name="1_제목 및 내용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7635810" y="6601849"/>
            <a:ext cx="3463925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2024년도 프로젝트평가 훈련기관 신청안내 </a:t>
            </a:r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0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>
  <p:cSld name="1_제목 슬라이드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png"/><Relationship Id="rId10" Type="http://schemas.openxmlformats.org/officeDocument/2006/relationships/image" Target="../media/image8.png"/><Relationship Id="rId1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9" Type="http://schemas.openxmlformats.org/officeDocument/2006/relationships/image" Target="../media/image3.png"/><Relationship Id="rId5" Type="http://schemas.openxmlformats.org/officeDocument/2006/relationships/image" Target="../media/image27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Relationship Id="rId8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50.png"/><Relationship Id="rId10" Type="http://schemas.openxmlformats.org/officeDocument/2006/relationships/image" Target="../media/image21.png"/><Relationship Id="rId13" Type="http://schemas.openxmlformats.org/officeDocument/2006/relationships/image" Target="../media/image56.png"/><Relationship Id="rId12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33.png"/><Relationship Id="rId9" Type="http://schemas.openxmlformats.org/officeDocument/2006/relationships/image" Target="../media/image24.png"/><Relationship Id="rId15" Type="http://schemas.openxmlformats.org/officeDocument/2006/relationships/image" Target="../media/image60.png"/><Relationship Id="rId14" Type="http://schemas.openxmlformats.org/officeDocument/2006/relationships/image" Target="../media/image54.png"/><Relationship Id="rId5" Type="http://schemas.openxmlformats.org/officeDocument/2006/relationships/image" Target="../media/image10.png"/><Relationship Id="rId6" Type="http://schemas.openxmlformats.org/officeDocument/2006/relationships/image" Target="../media/image20.png"/><Relationship Id="rId7" Type="http://schemas.openxmlformats.org/officeDocument/2006/relationships/image" Target="../media/image32.png"/><Relationship Id="rId8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71.png"/><Relationship Id="rId10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33.png"/><Relationship Id="rId9" Type="http://schemas.openxmlformats.org/officeDocument/2006/relationships/image" Target="../media/image24.png"/><Relationship Id="rId5" Type="http://schemas.openxmlformats.org/officeDocument/2006/relationships/image" Target="../media/image10.png"/><Relationship Id="rId6" Type="http://schemas.openxmlformats.org/officeDocument/2006/relationships/image" Target="../media/image20.png"/><Relationship Id="rId7" Type="http://schemas.openxmlformats.org/officeDocument/2006/relationships/image" Target="../media/image32.png"/><Relationship Id="rId8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66.png"/><Relationship Id="rId10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33.png"/><Relationship Id="rId9" Type="http://schemas.openxmlformats.org/officeDocument/2006/relationships/image" Target="../media/image24.png"/><Relationship Id="rId5" Type="http://schemas.openxmlformats.org/officeDocument/2006/relationships/image" Target="../media/image10.png"/><Relationship Id="rId6" Type="http://schemas.openxmlformats.org/officeDocument/2006/relationships/image" Target="../media/image20.png"/><Relationship Id="rId7" Type="http://schemas.openxmlformats.org/officeDocument/2006/relationships/image" Target="../media/image32.png"/><Relationship Id="rId8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74.png"/><Relationship Id="rId10" Type="http://schemas.openxmlformats.org/officeDocument/2006/relationships/image" Target="../media/image21.png"/><Relationship Id="rId12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33.png"/><Relationship Id="rId9" Type="http://schemas.openxmlformats.org/officeDocument/2006/relationships/image" Target="../media/image24.png"/><Relationship Id="rId5" Type="http://schemas.openxmlformats.org/officeDocument/2006/relationships/image" Target="../media/image10.png"/><Relationship Id="rId6" Type="http://schemas.openxmlformats.org/officeDocument/2006/relationships/image" Target="../media/image20.png"/><Relationship Id="rId7" Type="http://schemas.openxmlformats.org/officeDocument/2006/relationships/image" Target="../media/image32.png"/><Relationship Id="rId8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0" Type="http://schemas.openxmlformats.org/officeDocument/2006/relationships/image" Target="../media/image6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32.png"/><Relationship Id="rId9" Type="http://schemas.openxmlformats.org/officeDocument/2006/relationships/image" Target="../media/image61.png"/><Relationship Id="rId5" Type="http://schemas.openxmlformats.org/officeDocument/2006/relationships/image" Target="../media/image24.png"/><Relationship Id="rId6" Type="http://schemas.openxmlformats.org/officeDocument/2006/relationships/image" Target="../media/image35.png"/><Relationship Id="rId7" Type="http://schemas.openxmlformats.org/officeDocument/2006/relationships/image" Target="../media/image33.png"/><Relationship Id="rId8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63.png"/><Relationship Id="rId10" Type="http://schemas.openxmlformats.org/officeDocument/2006/relationships/image" Target="../media/image7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30.png"/><Relationship Id="rId9" Type="http://schemas.openxmlformats.org/officeDocument/2006/relationships/image" Target="../media/image10.png"/><Relationship Id="rId5" Type="http://schemas.openxmlformats.org/officeDocument/2006/relationships/image" Target="../media/image25.png"/><Relationship Id="rId6" Type="http://schemas.openxmlformats.org/officeDocument/2006/relationships/image" Target="../media/image1.png"/><Relationship Id="rId7" Type="http://schemas.openxmlformats.org/officeDocument/2006/relationships/image" Target="../media/image35.png"/><Relationship Id="rId8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64.png"/><Relationship Id="rId9" Type="http://schemas.openxmlformats.org/officeDocument/2006/relationships/image" Target="../media/image10.png"/><Relationship Id="rId5" Type="http://schemas.openxmlformats.org/officeDocument/2006/relationships/image" Target="../media/image73.png"/><Relationship Id="rId6" Type="http://schemas.openxmlformats.org/officeDocument/2006/relationships/image" Target="../media/image35.png"/><Relationship Id="rId7" Type="http://schemas.openxmlformats.org/officeDocument/2006/relationships/image" Target="../media/image63.png"/><Relationship Id="rId8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16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9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image" Target="../media/image24.png"/><Relationship Id="rId13" Type="http://schemas.openxmlformats.org/officeDocument/2006/relationships/image" Target="../media/image33.png"/><Relationship Id="rId1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35.png"/><Relationship Id="rId9" Type="http://schemas.openxmlformats.org/officeDocument/2006/relationships/image" Target="../media/image25.png"/><Relationship Id="rId14" Type="http://schemas.openxmlformats.org/officeDocument/2006/relationships/image" Target="../media/image10.png"/><Relationship Id="rId5" Type="http://schemas.openxmlformats.org/officeDocument/2006/relationships/image" Target="../media/image20.png"/><Relationship Id="rId6" Type="http://schemas.openxmlformats.org/officeDocument/2006/relationships/image" Target="../media/image30.png"/><Relationship Id="rId7" Type="http://schemas.openxmlformats.org/officeDocument/2006/relationships/image" Target="../media/image21.png"/><Relationship Id="rId8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40.png"/><Relationship Id="rId10" Type="http://schemas.openxmlformats.org/officeDocument/2006/relationships/image" Target="../media/image42.png"/><Relationship Id="rId13" Type="http://schemas.openxmlformats.org/officeDocument/2006/relationships/image" Target="../media/image44.png"/><Relationship Id="rId1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35.png"/><Relationship Id="rId9" Type="http://schemas.openxmlformats.org/officeDocument/2006/relationships/image" Target="../media/image43.png"/><Relationship Id="rId15" Type="http://schemas.openxmlformats.org/officeDocument/2006/relationships/image" Target="../media/image32.png"/><Relationship Id="rId14" Type="http://schemas.openxmlformats.org/officeDocument/2006/relationships/image" Target="../media/image24.png"/><Relationship Id="rId5" Type="http://schemas.openxmlformats.org/officeDocument/2006/relationships/image" Target="../media/image23.png"/><Relationship Id="rId6" Type="http://schemas.openxmlformats.org/officeDocument/2006/relationships/image" Target="../media/image33.png"/><Relationship Id="rId7" Type="http://schemas.openxmlformats.org/officeDocument/2006/relationships/image" Target="../media/image10.png"/><Relationship Id="rId8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41.png"/><Relationship Id="rId10" Type="http://schemas.openxmlformats.org/officeDocument/2006/relationships/image" Target="../media/image47.png"/><Relationship Id="rId13" Type="http://schemas.openxmlformats.org/officeDocument/2006/relationships/image" Target="../media/image67.png"/><Relationship Id="rId1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35.png"/><Relationship Id="rId9" Type="http://schemas.openxmlformats.org/officeDocument/2006/relationships/image" Target="../media/image34.png"/><Relationship Id="rId15" Type="http://schemas.openxmlformats.org/officeDocument/2006/relationships/image" Target="../media/image32.png"/><Relationship Id="rId14" Type="http://schemas.openxmlformats.org/officeDocument/2006/relationships/image" Target="../media/image46.png"/><Relationship Id="rId16" Type="http://schemas.openxmlformats.org/officeDocument/2006/relationships/image" Target="../media/image20.png"/><Relationship Id="rId5" Type="http://schemas.openxmlformats.org/officeDocument/2006/relationships/image" Target="../media/image23.png"/><Relationship Id="rId6" Type="http://schemas.openxmlformats.org/officeDocument/2006/relationships/image" Target="../media/image33.png"/><Relationship Id="rId7" Type="http://schemas.openxmlformats.org/officeDocument/2006/relationships/image" Target="../media/image10.png"/><Relationship Id="rId8" Type="http://schemas.openxmlformats.org/officeDocument/2006/relationships/image" Target="../media/image30.png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33.png"/><Relationship Id="rId9" Type="http://schemas.openxmlformats.org/officeDocument/2006/relationships/image" Target="../media/image24.png"/><Relationship Id="rId5" Type="http://schemas.openxmlformats.org/officeDocument/2006/relationships/image" Target="../media/image10.png"/><Relationship Id="rId6" Type="http://schemas.openxmlformats.org/officeDocument/2006/relationships/image" Target="../media/image20.png"/><Relationship Id="rId7" Type="http://schemas.openxmlformats.org/officeDocument/2006/relationships/image" Target="../media/image32.png"/><Relationship Id="rId8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58.jpg"/><Relationship Id="rId10" Type="http://schemas.openxmlformats.org/officeDocument/2006/relationships/image" Target="../media/image21.png"/><Relationship Id="rId12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33.png"/><Relationship Id="rId9" Type="http://schemas.openxmlformats.org/officeDocument/2006/relationships/image" Target="../media/image24.png"/><Relationship Id="rId5" Type="http://schemas.openxmlformats.org/officeDocument/2006/relationships/image" Target="../media/image10.png"/><Relationship Id="rId6" Type="http://schemas.openxmlformats.org/officeDocument/2006/relationships/image" Target="../media/image20.png"/><Relationship Id="rId7" Type="http://schemas.openxmlformats.org/officeDocument/2006/relationships/image" Target="../media/image32.png"/><Relationship Id="rId8" Type="http://schemas.openxmlformats.org/officeDocument/2006/relationships/image" Target="../media/image30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51.png"/><Relationship Id="rId10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33.png"/><Relationship Id="rId9" Type="http://schemas.openxmlformats.org/officeDocument/2006/relationships/image" Target="../media/image24.png"/><Relationship Id="rId5" Type="http://schemas.openxmlformats.org/officeDocument/2006/relationships/image" Target="../media/image10.png"/><Relationship Id="rId6" Type="http://schemas.openxmlformats.org/officeDocument/2006/relationships/image" Target="../media/image20.png"/><Relationship Id="rId7" Type="http://schemas.openxmlformats.org/officeDocument/2006/relationships/image" Target="../media/image32.png"/><Relationship Id="rId8" Type="http://schemas.openxmlformats.org/officeDocument/2006/relationships/image" Target="../media/image30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50.png"/><Relationship Id="rId10" Type="http://schemas.openxmlformats.org/officeDocument/2006/relationships/image" Target="../media/image21.png"/><Relationship Id="rId1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33.png"/><Relationship Id="rId9" Type="http://schemas.openxmlformats.org/officeDocument/2006/relationships/image" Target="../media/image24.png"/><Relationship Id="rId5" Type="http://schemas.openxmlformats.org/officeDocument/2006/relationships/image" Target="../media/image10.png"/><Relationship Id="rId6" Type="http://schemas.openxmlformats.org/officeDocument/2006/relationships/image" Target="../media/image20.png"/><Relationship Id="rId7" Type="http://schemas.openxmlformats.org/officeDocument/2006/relationships/image" Target="../media/image32.png"/><Relationship Id="rId8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 rotWithShape="1">
          <a:blip r:embed="rId4">
            <a:alphaModFix/>
          </a:blip>
          <a:srcRect b="0" l="0" r="48349" t="37985"/>
          <a:stretch/>
        </p:blipFill>
        <p:spPr>
          <a:xfrm>
            <a:off x="10333589" y="-1"/>
            <a:ext cx="1858410" cy="217029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rPr>
              <a:t>K-Digital Training</a:t>
            </a:r>
            <a:endParaRPr b="1" sz="1600">
              <a:solidFill>
                <a:srgbClr val="3378C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2" name="Google Shape;92;p15"/>
          <p:cNvGrpSpPr/>
          <p:nvPr/>
        </p:nvGrpSpPr>
        <p:grpSpPr>
          <a:xfrm>
            <a:off x="8757764" y="6027409"/>
            <a:ext cx="2680001" cy="375740"/>
            <a:chOff x="921102" y="6027409"/>
            <a:chExt cx="2680001" cy="375740"/>
          </a:xfrm>
        </p:grpSpPr>
        <p:pic>
          <p:nvPicPr>
            <p:cNvPr descr="EMB0000378c3f3d" id="93" name="Google Shape;93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20865" y="6027409"/>
              <a:ext cx="1180238" cy="3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5" name="Google Shape;95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60030" y="4829555"/>
            <a:ext cx="7469975" cy="3682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 rotWithShape="1">
          <a:blip r:embed="rId8">
            <a:alphaModFix/>
          </a:blip>
          <a:srcRect b="17378" l="21662" r="0" t="1"/>
          <a:stretch/>
        </p:blipFill>
        <p:spPr>
          <a:xfrm>
            <a:off x="0" y="1229667"/>
            <a:ext cx="6616357" cy="56412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15"/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98" name="Google Shape;98;p15"/>
            <p:cNvSpPr/>
            <p:nvPr/>
          </p:nvSpPr>
          <p:spPr>
            <a:xfrm>
              <a:off x="251139" y="1723399"/>
              <a:ext cx="1047217" cy="1047469"/>
            </a:xfrm>
            <a:custGeom>
              <a:rect b="b" l="l" r="r" t="t"/>
              <a:pathLst>
                <a:path extrusionOk="0" h="1047469" w="1047217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575650" y="2048162"/>
              <a:ext cx="397819" cy="397819"/>
            </a:xfrm>
            <a:custGeom>
              <a:rect b="b" l="l" r="r" t="t"/>
              <a:pathLst>
                <a:path extrusionOk="0" h="397819" w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00" name="Google Shape;100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28896" y="5508981"/>
            <a:ext cx="335776" cy="33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19990" y="5818556"/>
            <a:ext cx="321625" cy="321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15"/>
          <p:cNvGrpSpPr/>
          <p:nvPr/>
        </p:nvGrpSpPr>
        <p:grpSpPr>
          <a:xfrm>
            <a:off x="6616084" y="4287547"/>
            <a:ext cx="5652218" cy="1354324"/>
            <a:chOff x="6768048" y="3882051"/>
            <a:chExt cx="5273575" cy="1354324"/>
          </a:xfrm>
        </p:grpSpPr>
        <p:pic>
          <p:nvPicPr>
            <p:cNvPr id="103" name="Google Shape;103;p1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 flipH="1" rot="10800000">
              <a:off x="6768048" y="3882051"/>
              <a:ext cx="1663769" cy="7049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15"/>
            <p:cNvSpPr txBox="1"/>
            <p:nvPr/>
          </p:nvSpPr>
          <p:spPr>
            <a:xfrm>
              <a:off x="6883123" y="4179775"/>
              <a:ext cx="5158500" cy="10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ID 뭐? 조</a:t>
              </a:r>
              <a:endParaRPr b="1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25400" marR="25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sz="1100">
                <a:solidFill>
                  <a:srgbClr val="FFFFFF"/>
                </a:solidFill>
                <a:highlight>
                  <a:srgbClr val="2F2F2F"/>
                </a:highlight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p15"/>
            <p:cNvSpPr txBox="1"/>
            <p:nvPr/>
          </p:nvSpPr>
          <p:spPr>
            <a:xfrm>
              <a:off x="6806930" y="4718888"/>
              <a:ext cx="5158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1" lang="ko-KR" sz="20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정진용 | 정슬기 | 김해인 | 박수연 | 이진선</a:t>
              </a:r>
              <a:endParaRPr b="1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6" name="Google Shape;106;p15"/>
          <p:cNvSpPr txBox="1"/>
          <p:nvPr/>
        </p:nvSpPr>
        <p:spPr>
          <a:xfrm>
            <a:off x="2749750" y="2933697"/>
            <a:ext cx="61881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b="1" lang="ko-KR">
                <a:solidFill>
                  <a:schemeClr val="lt1"/>
                </a:solidFill>
                <a:highlight>
                  <a:srgbClr val="073763"/>
                </a:highlight>
                <a:latin typeface="Malgun Gothic"/>
                <a:ea typeface="Malgun Gothic"/>
                <a:cs typeface="Malgun Gothic"/>
                <a:sym typeface="Malgun Gothic"/>
              </a:rPr>
              <a:t>블록체인을 활용한 게임 히스토리 공유 커뮤니티 서비스</a:t>
            </a:r>
            <a:endParaRPr b="1" sz="100">
              <a:solidFill>
                <a:schemeClr val="lt1"/>
              </a:solidFill>
              <a:highlight>
                <a:srgbClr val="073763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161100" y="617975"/>
            <a:ext cx="3278250" cy="237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>
            <a:off x="8937850" y="2184575"/>
            <a:ext cx="2679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4"/>
          <p:cNvSpPr/>
          <p:nvPr/>
        </p:nvSpPr>
        <p:spPr>
          <a:xfrm rot="10800000">
            <a:off x="174299" y="70770"/>
            <a:ext cx="12017700" cy="1221000"/>
          </a:xfrm>
          <a:prstGeom prst="round1Rect">
            <a:avLst>
              <a:gd fmla="val 23799" name="adj"/>
            </a:avLst>
          </a:prstGeom>
          <a:solidFill>
            <a:srgbClr val="F2F2F2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52" name="Google Shape;452;p24"/>
          <p:cNvGrpSpPr/>
          <p:nvPr/>
        </p:nvGrpSpPr>
        <p:grpSpPr>
          <a:xfrm>
            <a:off x="376102" y="333243"/>
            <a:ext cx="5948619" cy="831300"/>
            <a:chOff x="376102" y="333243"/>
            <a:chExt cx="5948619" cy="831300"/>
          </a:xfrm>
        </p:grpSpPr>
        <p:sp>
          <p:nvSpPr>
            <p:cNvPr id="453" name="Google Shape;453;p24"/>
            <p:cNvSpPr txBox="1"/>
            <p:nvPr/>
          </p:nvSpPr>
          <p:spPr>
            <a:xfrm>
              <a:off x="1461721" y="366114"/>
              <a:ext cx="2252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K-Digital Training</a:t>
              </a:r>
              <a:endParaRPr b="1" sz="12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4" name="Google Shape;454;p24"/>
            <p:cNvSpPr txBox="1"/>
            <p:nvPr/>
          </p:nvSpPr>
          <p:spPr>
            <a:xfrm>
              <a:off x="1461721" y="585057"/>
              <a:ext cx="4863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시연</a:t>
              </a:r>
              <a:endParaRPr/>
            </a:p>
          </p:txBody>
        </p:sp>
        <p:sp>
          <p:nvSpPr>
            <p:cNvPr id="455" name="Google Shape;455;p24"/>
            <p:cNvSpPr txBox="1"/>
            <p:nvPr/>
          </p:nvSpPr>
          <p:spPr>
            <a:xfrm>
              <a:off x="376102" y="333243"/>
              <a:ext cx="12666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ko-KR" sz="5400">
                  <a:solidFill>
                    <a:srgbClr val="3378C8"/>
                  </a:solidFill>
                </a:rPr>
                <a:t>3</a:t>
              </a:r>
              <a:endParaRPr b="1" sz="44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6" name="Google Shape;456;p24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4"/>
          <p:cNvSpPr txBox="1"/>
          <p:nvPr/>
        </p:nvSpPr>
        <p:spPr>
          <a:xfrm>
            <a:off x="0" y="0"/>
            <a:ext cx="1336800" cy="114300"/>
          </a:xfrm>
          <a:prstGeom prst="rect">
            <a:avLst/>
          </a:prstGeom>
          <a:solidFill>
            <a:srgbClr val="337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8" name="Google Shape;458;p24"/>
          <p:cNvGrpSpPr/>
          <p:nvPr/>
        </p:nvGrpSpPr>
        <p:grpSpPr>
          <a:xfrm>
            <a:off x="10667186" y="6577052"/>
            <a:ext cx="1075752" cy="150822"/>
            <a:chOff x="921102" y="6027409"/>
            <a:chExt cx="2680001" cy="375740"/>
          </a:xfrm>
        </p:grpSpPr>
        <p:pic>
          <p:nvPicPr>
            <p:cNvPr descr="EMB0000378c3f3d" id="459" name="Google Shape;459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20865" y="6027409"/>
              <a:ext cx="1180238" cy="3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0" name="Google Shape;460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1" name="Google Shape;461;p24"/>
          <p:cNvSpPr/>
          <p:nvPr/>
        </p:nvSpPr>
        <p:spPr>
          <a:xfrm>
            <a:off x="1125597" y="1352475"/>
            <a:ext cx="9932400" cy="673200"/>
          </a:xfrm>
          <a:prstGeom prst="roundRect">
            <a:avLst>
              <a:gd fmla="val 16667" name="adj"/>
            </a:avLst>
          </a:prstGeom>
          <a:solidFill>
            <a:schemeClr val="lt1">
              <a:alpha val="84710"/>
            </a:schemeClr>
          </a:solidFill>
          <a:ln>
            <a:noFill/>
          </a:ln>
          <a:effectLst>
            <a:outerShdw blurRad="76200" rotWithShape="0" algn="ctr">
              <a:srgbClr val="3378C8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2" name="Google Shape;462;p24"/>
          <p:cNvSpPr txBox="1"/>
          <p:nvPr/>
        </p:nvSpPr>
        <p:spPr>
          <a:xfrm>
            <a:off x="1482858" y="1540835"/>
            <a:ext cx="834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블록 생성</a:t>
            </a:r>
            <a:r>
              <a:rPr lang="ko-KR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위해 닉네임, 게임명, 서버명, 클래스명, 비고 입력</a:t>
            </a:r>
            <a:endParaRPr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63" name="Google Shape;463;p24"/>
          <p:cNvGrpSpPr/>
          <p:nvPr/>
        </p:nvGrpSpPr>
        <p:grpSpPr>
          <a:xfrm>
            <a:off x="952061" y="1475925"/>
            <a:ext cx="418440" cy="380418"/>
            <a:chOff x="428190" y="2066948"/>
            <a:chExt cx="911634" cy="828797"/>
          </a:xfrm>
        </p:grpSpPr>
        <p:sp>
          <p:nvSpPr>
            <p:cNvPr id="464" name="Google Shape;464;p24"/>
            <p:cNvSpPr/>
            <p:nvPr/>
          </p:nvSpPr>
          <p:spPr>
            <a:xfrm>
              <a:off x="450324" y="2128945"/>
              <a:ext cx="889500" cy="766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3378C8"/>
            </a:solidFill>
            <a:ln cap="flat" cmpd="sng" w="12700">
              <a:solidFill>
                <a:srgbClr val="3378C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5" name="Google Shape;465;p24"/>
            <p:cNvSpPr/>
            <p:nvPr/>
          </p:nvSpPr>
          <p:spPr>
            <a:xfrm rot="4668228">
              <a:off x="506135" y="2117828"/>
              <a:ext cx="667168" cy="697886"/>
            </a:xfrm>
            <a:custGeom>
              <a:rect b="b" l="l" r="r" t="t"/>
              <a:pathLst>
                <a:path extrusionOk="0" h="766419" w="751712">
                  <a:moveTo>
                    <a:pt x="0" y="497894"/>
                  </a:moveTo>
                  <a:lnTo>
                    <a:pt x="107134" y="3253"/>
                  </a:lnTo>
                  <a:lnTo>
                    <a:pt x="119855" y="0"/>
                  </a:lnTo>
                  <a:lnTo>
                    <a:pt x="751712" y="649798"/>
                  </a:lnTo>
                  <a:lnTo>
                    <a:pt x="749455" y="660217"/>
                  </a:lnTo>
                  <a:lnTo>
                    <a:pt x="334147" y="766419"/>
                  </a:lnTo>
                  <a:lnTo>
                    <a:pt x="0" y="497894"/>
                  </a:lnTo>
                  <a:close/>
                </a:path>
              </a:pathLst>
            </a:custGeom>
            <a:gradFill>
              <a:gsLst>
                <a:gs pos="0">
                  <a:srgbClr val="2069C2">
                    <a:alpha val="13725"/>
                  </a:srgbClr>
                </a:gs>
                <a:gs pos="69000">
                  <a:srgbClr val="FFFFFF">
                    <a:alpha val="2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499992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6" name="Google Shape;466;p24"/>
            <p:cNvSpPr txBox="1"/>
            <p:nvPr/>
          </p:nvSpPr>
          <p:spPr>
            <a:xfrm>
              <a:off x="616568" y="2271884"/>
              <a:ext cx="557100" cy="5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lt1"/>
                  </a:solidFill>
                </a:rPr>
                <a:t>4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67" name="Google Shape;467;p24"/>
          <p:cNvPicPr preferRelativeResize="0"/>
          <p:nvPr/>
        </p:nvPicPr>
        <p:blipFill rotWithShape="1">
          <a:blip r:embed="rId6">
            <a:alphaModFix/>
          </a:blip>
          <a:srcRect b="17803" l="0" r="0" t="0"/>
          <a:stretch/>
        </p:blipFill>
        <p:spPr>
          <a:xfrm rot="5400000">
            <a:off x="-476502" y="2466799"/>
            <a:ext cx="1438703" cy="48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24"/>
          <p:cNvPicPr preferRelativeResize="0"/>
          <p:nvPr/>
        </p:nvPicPr>
        <p:blipFill rotWithShape="1">
          <a:blip r:embed="rId7">
            <a:alphaModFix/>
          </a:blip>
          <a:srcRect b="0" l="0" r="36130" t="4361"/>
          <a:stretch/>
        </p:blipFill>
        <p:spPr>
          <a:xfrm flipH="1" rot="-5400000">
            <a:off x="-70595" y="5743969"/>
            <a:ext cx="1184626" cy="1043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434301">
            <a:off x="8621099" y="4762216"/>
            <a:ext cx="3710395" cy="1869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24"/>
          <p:cNvPicPr preferRelativeResize="0"/>
          <p:nvPr/>
        </p:nvPicPr>
        <p:blipFill rotWithShape="1">
          <a:blip r:embed="rId9">
            <a:alphaModFix/>
          </a:blip>
          <a:srcRect b="0" l="45411" r="0" t="0"/>
          <a:stretch/>
        </p:blipFill>
        <p:spPr>
          <a:xfrm>
            <a:off x="0" y="3261891"/>
            <a:ext cx="2914925" cy="2847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2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690202" y="3164584"/>
            <a:ext cx="178594" cy="178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4300" y="2420300"/>
            <a:ext cx="5709901" cy="375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2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74300" y="2420300"/>
            <a:ext cx="5709902" cy="375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24"/>
          <p:cNvPicPr preferRelativeResize="0"/>
          <p:nvPr/>
        </p:nvPicPr>
        <p:blipFill rotWithShape="1">
          <a:blip r:embed="rId13">
            <a:alphaModFix/>
          </a:blip>
          <a:srcRect b="7931" l="0" r="2458" t="18354"/>
          <a:stretch/>
        </p:blipFill>
        <p:spPr>
          <a:xfrm>
            <a:off x="6096000" y="2420300"/>
            <a:ext cx="3651175" cy="110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2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096000" y="5501076"/>
            <a:ext cx="5945610" cy="6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2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096000" y="3598838"/>
            <a:ext cx="306705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25"/>
          <p:cNvSpPr/>
          <p:nvPr/>
        </p:nvSpPr>
        <p:spPr>
          <a:xfrm rot="10800000">
            <a:off x="174299" y="70770"/>
            <a:ext cx="12017700" cy="1221000"/>
          </a:xfrm>
          <a:prstGeom prst="round1Rect">
            <a:avLst>
              <a:gd fmla="val 23799" name="adj"/>
            </a:avLst>
          </a:prstGeom>
          <a:solidFill>
            <a:srgbClr val="F2F2F2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83" name="Google Shape;483;p25"/>
          <p:cNvGrpSpPr/>
          <p:nvPr/>
        </p:nvGrpSpPr>
        <p:grpSpPr>
          <a:xfrm>
            <a:off x="376102" y="333243"/>
            <a:ext cx="5948619" cy="831300"/>
            <a:chOff x="376102" y="333243"/>
            <a:chExt cx="5948619" cy="831300"/>
          </a:xfrm>
        </p:grpSpPr>
        <p:sp>
          <p:nvSpPr>
            <p:cNvPr id="484" name="Google Shape;484;p25"/>
            <p:cNvSpPr txBox="1"/>
            <p:nvPr/>
          </p:nvSpPr>
          <p:spPr>
            <a:xfrm>
              <a:off x="1461721" y="366114"/>
              <a:ext cx="2252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K-Digital Training</a:t>
              </a:r>
              <a:endParaRPr b="1" sz="12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5" name="Google Shape;485;p25"/>
            <p:cNvSpPr txBox="1"/>
            <p:nvPr/>
          </p:nvSpPr>
          <p:spPr>
            <a:xfrm>
              <a:off x="1461721" y="585057"/>
              <a:ext cx="4863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시연</a:t>
              </a:r>
              <a:endParaRPr/>
            </a:p>
          </p:txBody>
        </p:sp>
        <p:sp>
          <p:nvSpPr>
            <p:cNvPr id="486" name="Google Shape;486;p25"/>
            <p:cNvSpPr txBox="1"/>
            <p:nvPr/>
          </p:nvSpPr>
          <p:spPr>
            <a:xfrm>
              <a:off x="376102" y="333243"/>
              <a:ext cx="12666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ko-KR" sz="5400">
                  <a:solidFill>
                    <a:srgbClr val="3378C8"/>
                  </a:solidFill>
                </a:rPr>
                <a:t>3</a:t>
              </a:r>
              <a:endParaRPr b="1" sz="44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7" name="Google Shape;487;p25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"/>
          <p:cNvSpPr txBox="1"/>
          <p:nvPr/>
        </p:nvSpPr>
        <p:spPr>
          <a:xfrm>
            <a:off x="0" y="0"/>
            <a:ext cx="1336800" cy="114300"/>
          </a:xfrm>
          <a:prstGeom prst="rect">
            <a:avLst/>
          </a:prstGeom>
          <a:solidFill>
            <a:srgbClr val="337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9" name="Google Shape;489;p25"/>
          <p:cNvGrpSpPr/>
          <p:nvPr/>
        </p:nvGrpSpPr>
        <p:grpSpPr>
          <a:xfrm>
            <a:off x="10667186" y="6577052"/>
            <a:ext cx="1075752" cy="150822"/>
            <a:chOff x="921102" y="6027409"/>
            <a:chExt cx="2680001" cy="375740"/>
          </a:xfrm>
        </p:grpSpPr>
        <p:pic>
          <p:nvPicPr>
            <p:cNvPr descr="EMB0000378c3f3d" id="490" name="Google Shape;490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20865" y="6027409"/>
              <a:ext cx="1180238" cy="3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1" name="Google Shape;491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2" name="Google Shape;492;p25"/>
          <p:cNvSpPr/>
          <p:nvPr/>
        </p:nvSpPr>
        <p:spPr>
          <a:xfrm>
            <a:off x="1125597" y="1352475"/>
            <a:ext cx="9932400" cy="673200"/>
          </a:xfrm>
          <a:prstGeom prst="roundRect">
            <a:avLst>
              <a:gd fmla="val 16667" name="adj"/>
            </a:avLst>
          </a:prstGeom>
          <a:solidFill>
            <a:schemeClr val="lt1">
              <a:alpha val="84710"/>
            </a:schemeClr>
          </a:solidFill>
          <a:ln>
            <a:noFill/>
          </a:ln>
          <a:effectLst>
            <a:outerShdw blurRad="76200" rotWithShape="0" algn="ctr">
              <a:srgbClr val="3378C8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3" name="Google Shape;493;p25"/>
          <p:cNvSpPr txBox="1"/>
          <p:nvPr/>
        </p:nvSpPr>
        <p:spPr>
          <a:xfrm>
            <a:off x="1482858" y="1540835"/>
            <a:ext cx="834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게임명, 서버명으로</a:t>
            </a:r>
            <a:r>
              <a:rPr b="1" lang="ko-KR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 블록 검색</a:t>
            </a:r>
            <a:endParaRPr b="1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94" name="Google Shape;494;p25"/>
          <p:cNvGrpSpPr/>
          <p:nvPr/>
        </p:nvGrpSpPr>
        <p:grpSpPr>
          <a:xfrm>
            <a:off x="952061" y="1475925"/>
            <a:ext cx="418440" cy="380418"/>
            <a:chOff x="428190" y="2066948"/>
            <a:chExt cx="911634" cy="828797"/>
          </a:xfrm>
        </p:grpSpPr>
        <p:sp>
          <p:nvSpPr>
            <p:cNvPr id="495" name="Google Shape;495;p25"/>
            <p:cNvSpPr/>
            <p:nvPr/>
          </p:nvSpPr>
          <p:spPr>
            <a:xfrm>
              <a:off x="450324" y="2128945"/>
              <a:ext cx="889500" cy="766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3378C8"/>
            </a:solidFill>
            <a:ln cap="flat" cmpd="sng" w="12700">
              <a:solidFill>
                <a:srgbClr val="3378C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6" name="Google Shape;496;p25"/>
            <p:cNvSpPr/>
            <p:nvPr/>
          </p:nvSpPr>
          <p:spPr>
            <a:xfrm rot="4668228">
              <a:off x="506135" y="2117828"/>
              <a:ext cx="667168" cy="697886"/>
            </a:xfrm>
            <a:custGeom>
              <a:rect b="b" l="l" r="r" t="t"/>
              <a:pathLst>
                <a:path extrusionOk="0" h="766419" w="751712">
                  <a:moveTo>
                    <a:pt x="0" y="497894"/>
                  </a:moveTo>
                  <a:lnTo>
                    <a:pt x="107134" y="3253"/>
                  </a:lnTo>
                  <a:lnTo>
                    <a:pt x="119855" y="0"/>
                  </a:lnTo>
                  <a:lnTo>
                    <a:pt x="751712" y="649798"/>
                  </a:lnTo>
                  <a:lnTo>
                    <a:pt x="749455" y="660217"/>
                  </a:lnTo>
                  <a:lnTo>
                    <a:pt x="334147" y="766419"/>
                  </a:lnTo>
                  <a:lnTo>
                    <a:pt x="0" y="497894"/>
                  </a:lnTo>
                  <a:close/>
                </a:path>
              </a:pathLst>
            </a:custGeom>
            <a:gradFill>
              <a:gsLst>
                <a:gs pos="0">
                  <a:srgbClr val="2069C2">
                    <a:alpha val="13725"/>
                  </a:srgbClr>
                </a:gs>
                <a:gs pos="69000">
                  <a:srgbClr val="FFFFFF">
                    <a:alpha val="2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499992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7" name="Google Shape;497;p25"/>
            <p:cNvSpPr txBox="1"/>
            <p:nvPr/>
          </p:nvSpPr>
          <p:spPr>
            <a:xfrm>
              <a:off x="616568" y="2271884"/>
              <a:ext cx="557100" cy="5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lt1"/>
                  </a:solidFill>
                </a:rPr>
                <a:t>5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98" name="Google Shape;498;p25"/>
          <p:cNvPicPr preferRelativeResize="0"/>
          <p:nvPr/>
        </p:nvPicPr>
        <p:blipFill rotWithShape="1">
          <a:blip r:embed="rId6">
            <a:alphaModFix/>
          </a:blip>
          <a:srcRect b="17803" l="0" r="0" t="0"/>
          <a:stretch/>
        </p:blipFill>
        <p:spPr>
          <a:xfrm rot="5400000">
            <a:off x="-476502" y="2466799"/>
            <a:ext cx="1438703" cy="48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25"/>
          <p:cNvPicPr preferRelativeResize="0"/>
          <p:nvPr/>
        </p:nvPicPr>
        <p:blipFill rotWithShape="1">
          <a:blip r:embed="rId7">
            <a:alphaModFix/>
          </a:blip>
          <a:srcRect b="0" l="0" r="36130" t="4361"/>
          <a:stretch/>
        </p:blipFill>
        <p:spPr>
          <a:xfrm flipH="1" rot="-5400000">
            <a:off x="-70595" y="5743969"/>
            <a:ext cx="1184626" cy="1043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434301">
            <a:off x="8621099" y="4762216"/>
            <a:ext cx="3710395" cy="1869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25"/>
          <p:cNvPicPr preferRelativeResize="0"/>
          <p:nvPr/>
        </p:nvPicPr>
        <p:blipFill rotWithShape="1">
          <a:blip r:embed="rId9">
            <a:alphaModFix/>
          </a:blip>
          <a:srcRect b="0" l="45411" r="0" t="0"/>
          <a:stretch/>
        </p:blipFill>
        <p:spPr>
          <a:xfrm>
            <a:off x="0" y="3261891"/>
            <a:ext cx="2914925" cy="2847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2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690202" y="3164584"/>
            <a:ext cx="178594" cy="178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11925" y="2415163"/>
            <a:ext cx="115633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26"/>
          <p:cNvSpPr/>
          <p:nvPr/>
        </p:nvSpPr>
        <p:spPr>
          <a:xfrm rot="10800000">
            <a:off x="174299" y="70770"/>
            <a:ext cx="12017700" cy="1221000"/>
          </a:xfrm>
          <a:prstGeom prst="round1Rect">
            <a:avLst>
              <a:gd fmla="val 23799" name="adj"/>
            </a:avLst>
          </a:prstGeom>
          <a:solidFill>
            <a:srgbClr val="F2F2F2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10" name="Google Shape;510;p26"/>
          <p:cNvGrpSpPr/>
          <p:nvPr/>
        </p:nvGrpSpPr>
        <p:grpSpPr>
          <a:xfrm>
            <a:off x="376102" y="333243"/>
            <a:ext cx="5948619" cy="831300"/>
            <a:chOff x="376102" y="333243"/>
            <a:chExt cx="5948619" cy="831300"/>
          </a:xfrm>
        </p:grpSpPr>
        <p:sp>
          <p:nvSpPr>
            <p:cNvPr id="511" name="Google Shape;511;p26"/>
            <p:cNvSpPr txBox="1"/>
            <p:nvPr/>
          </p:nvSpPr>
          <p:spPr>
            <a:xfrm>
              <a:off x="1461721" y="366114"/>
              <a:ext cx="2252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K-Digital Training</a:t>
              </a:r>
              <a:endParaRPr b="1" sz="12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2" name="Google Shape;512;p26"/>
            <p:cNvSpPr txBox="1"/>
            <p:nvPr/>
          </p:nvSpPr>
          <p:spPr>
            <a:xfrm>
              <a:off x="1461721" y="585057"/>
              <a:ext cx="4863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시연</a:t>
              </a:r>
              <a:endParaRPr/>
            </a:p>
          </p:txBody>
        </p:sp>
        <p:sp>
          <p:nvSpPr>
            <p:cNvPr id="513" name="Google Shape;513;p26"/>
            <p:cNvSpPr txBox="1"/>
            <p:nvPr/>
          </p:nvSpPr>
          <p:spPr>
            <a:xfrm>
              <a:off x="376102" y="333243"/>
              <a:ext cx="12666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ko-KR" sz="5400">
                  <a:solidFill>
                    <a:srgbClr val="3378C8"/>
                  </a:solidFill>
                </a:rPr>
                <a:t>3</a:t>
              </a:r>
              <a:endParaRPr b="1" sz="44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4" name="Google Shape;514;p26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6"/>
          <p:cNvSpPr txBox="1"/>
          <p:nvPr/>
        </p:nvSpPr>
        <p:spPr>
          <a:xfrm>
            <a:off x="0" y="0"/>
            <a:ext cx="1336800" cy="114300"/>
          </a:xfrm>
          <a:prstGeom prst="rect">
            <a:avLst/>
          </a:prstGeom>
          <a:solidFill>
            <a:srgbClr val="337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6" name="Google Shape;516;p26"/>
          <p:cNvGrpSpPr/>
          <p:nvPr/>
        </p:nvGrpSpPr>
        <p:grpSpPr>
          <a:xfrm>
            <a:off x="10667186" y="6577052"/>
            <a:ext cx="1075752" cy="150822"/>
            <a:chOff x="921102" y="6027409"/>
            <a:chExt cx="2680001" cy="375740"/>
          </a:xfrm>
        </p:grpSpPr>
        <p:pic>
          <p:nvPicPr>
            <p:cNvPr descr="EMB0000378c3f3d" id="517" name="Google Shape;517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20865" y="6027409"/>
              <a:ext cx="1180238" cy="3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8" name="Google Shape;518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9" name="Google Shape;519;p26"/>
          <p:cNvSpPr/>
          <p:nvPr/>
        </p:nvSpPr>
        <p:spPr>
          <a:xfrm>
            <a:off x="1125597" y="1352475"/>
            <a:ext cx="9932400" cy="673200"/>
          </a:xfrm>
          <a:prstGeom prst="roundRect">
            <a:avLst>
              <a:gd fmla="val 16667" name="adj"/>
            </a:avLst>
          </a:prstGeom>
          <a:solidFill>
            <a:schemeClr val="lt1">
              <a:alpha val="84710"/>
            </a:schemeClr>
          </a:solidFill>
          <a:ln>
            <a:noFill/>
          </a:ln>
          <a:effectLst>
            <a:outerShdw blurRad="76200" rotWithShape="0" algn="ctr">
              <a:srgbClr val="3378C8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0" name="Google Shape;520;p26"/>
          <p:cNvSpPr txBox="1"/>
          <p:nvPr/>
        </p:nvSpPr>
        <p:spPr>
          <a:xfrm>
            <a:off x="1482858" y="1540835"/>
            <a:ext cx="834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채팅 서버</a:t>
            </a:r>
            <a:r>
              <a:rPr lang="ko-KR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이동하여 커뮤니티 활동</a:t>
            </a:r>
            <a:endParaRPr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21" name="Google Shape;521;p26"/>
          <p:cNvGrpSpPr/>
          <p:nvPr/>
        </p:nvGrpSpPr>
        <p:grpSpPr>
          <a:xfrm>
            <a:off x="952061" y="1475925"/>
            <a:ext cx="418440" cy="380418"/>
            <a:chOff x="428190" y="2066948"/>
            <a:chExt cx="911634" cy="828797"/>
          </a:xfrm>
        </p:grpSpPr>
        <p:sp>
          <p:nvSpPr>
            <p:cNvPr id="522" name="Google Shape;522;p26"/>
            <p:cNvSpPr/>
            <p:nvPr/>
          </p:nvSpPr>
          <p:spPr>
            <a:xfrm>
              <a:off x="450324" y="2128945"/>
              <a:ext cx="889500" cy="766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3378C8"/>
            </a:solidFill>
            <a:ln cap="flat" cmpd="sng" w="12700">
              <a:solidFill>
                <a:srgbClr val="3378C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3" name="Google Shape;523;p26"/>
            <p:cNvSpPr/>
            <p:nvPr/>
          </p:nvSpPr>
          <p:spPr>
            <a:xfrm rot="4668228">
              <a:off x="506135" y="2117828"/>
              <a:ext cx="667168" cy="697886"/>
            </a:xfrm>
            <a:custGeom>
              <a:rect b="b" l="l" r="r" t="t"/>
              <a:pathLst>
                <a:path extrusionOk="0" h="766419" w="751712">
                  <a:moveTo>
                    <a:pt x="0" y="497894"/>
                  </a:moveTo>
                  <a:lnTo>
                    <a:pt x="107134" y="3253"/>
                  </a:lnTo>
                  <a:lnTo>
                    <a:pt x="119855" y="0"/>
                  </a:lnTo>
                  <a:lnTo>
                    <a:pt x="751712" y="649798"/>
                  </a:lnTo>
                  <a:lnTo>
                    <a:pt x="749455" y="660217"/>
                  </a:lnTo>
                  <a:lnTo>
                    <a:pt x="334147" y="766419"/>
                  </a:lnTo>
                  <a:lnTo>
                    <a:pt x="0" y="497894"/>
                  </a:lnTo>
                  <a:close/>
                </a:path>
              </a:pathLst>
            </a:custGeom>
            <a:gradFill>
              <a:gsLst>
                <a:gs pos="0">
                  <a:srgbClr val="2069C2">
                    <a:alpha val="13725"/>
                  </a:srgbClr>
                </a:gs>
                <a:gs pos="69000">
                  <a:srgbClr val="FFFFFF">
                    <a:alpha val="2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499992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4" name="Google Shape;524;p26"/>
            <p:cNvSpPr txBox="1"/>
            <p:nvPr/>
          </p:nvSpPr>
          <p:spPr>
            <a:xfrm>
              <a:off x="616568" y="2271884"/>
              <a:ext cx="557100" cy="5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lt1"/>
                  </a:solidFill>
                </a:rPr>
                <a:t>6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25" name="Google Shape;525;p26"/>
          <p:cNvPicPr preferRelativeResize="0"/>
          <p:nvPr/>
        </p:nvPicPr>
        <p:blipFill rotWithShape="1">
          <a:blip r:embed="rId6">
            <a:alphaModFix/>
          </a:blip>
          <a:srcRect b="17803" l="0" r="0" t="0"/>
          <a:stretch/>
        </p:blipFill>
        <p:spPr>
          <a:xfrm rot="5400000">
            <a:off x="-476502" y="2466799"/>
            <a:ext cx="1438703" cy="48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26"/>
          <p:cNvPicPr preferRelativeResize="0"/>
          <p:nvPr/>
        </p:nvPicPr>
        <p:blipFill rotWithShape="1">
          <a:blip r:embed="rId7">
            <a:alphaModFix/>
          </a:blip>
          <a:srcRect b="0" l="0" r="36130" t="4361"/>
          <a:stretch/>
        </p:blipFill>
        <p:spPr>
          <a:xfrm flipH="1" rot="-5400000">
            <a:off x="-70595" y="5743969"/>
            <a:ext cx="1184626" cy="1043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434301">
            <a:off x="8621099" y="4762216"/>
            <a:ext cx="3710395" cy="1869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26"/>
          <p:cNvPicPr preferRelativeResize="0"/>
          <p:nvPr/>
        </p:nvPicPr>
        <p:blipFill rotWithShape="1">
          <a:blip r:embed="rId9">
            <a:alphaModFix/>
          </a:blip>
          <a:srcRect b="0" l="45411" r="0" t="0"/>
          <a:stretch/>
        </p:blipFill>
        <p:spPr>
          <a:xfrm>
            <a:off x="0" y="3261891"/>
            <a:ext cx="2914925" cy="2847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2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690202" y="3164584"/>
            <a:ext cx="178594" cy="178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2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336800" y="2162575"/>
            <a:ext cx="9240004" cy="442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27"/>
          <p:cNvSpPr/>
          <p:nvPr/>
        </p:nvSpPr>
        <p:spPr>
          <a:xfrm rot="10800000">
            <a:off x="174299" y="70770"/>
            <a:ext cx="12017700" cy="1221000"/>
          </a:xfrm>
          <a:prstGeom prst="round1Rect">
            <a:avLst>
              <a:gd fmla="val 23799" name="adj"/>
            </a:avLst>
          </a:prstGeom>
          <a:solidFill>
            <a:srgbClr val="F2F2F2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37" name="Google Shape;537;p27"/>
          <p:cNvGrpSpPr/>
          <p:nvPr/>
        </p:nvGrpSpPr>
        <p:grpSpPr>
          <a:xfrm>
            <a:off x="376102" y="333243"/>
            <a:ext cx="5948619" cy="831300"/>
            <a:chOff x="376102" y="333243"/>
            <a:chExt cx="5948619" cy="831300"/>
          </a:xfrm>
        </p:grpSpPr>
        <p:sp>
          <p:nvSpPr>
            <p:cNvPr id="538" name="Google Shape;538;p27"/>
            <p:cNvSpPr txBox="1"/>
            <p:nvPr/>
          </p:nvSpPr>
          <p:spPr>
            <a:xfrm>
              <a:off x="1461721" y="366114"/>
              <a:ext cx="2252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K-Digital Training</a:t>
              </a:r>
              <a:endParaRPr b="1" sz="12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9" name="Google Shape;539;p27"/>
            <p:cNvSpPr txBox="1"/>
            <p:nvPr/>
          </p:nvSpPr>
          <p:spPr>
            <a:xfrm>
              <a:off x="1461721" y="585057"/>
              <a:ext cx="4863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시연</a:t>
              </a:r>
              <a:endParaRPr/>
            </a:p>
          </p:txBody>
        </p:sp>
        <p:sp>
          <p:nvSpPr>
            <p:cNvPr id="540" name="Google Shape;540;p27"/>
            <p:cNvSpPr txBox="1"/>
            <p:nvPr/>
          </p:nvSpPr>
          <p:spPr>
            <a:xfrm>
              <a:off x="376102" y="333243"/>
              <a:ext cx="12666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ko-KR" sz="5400">
                  <a:solidFill>
                    <a:srgbClr val="3378C8"/>
                  </a:solidFill>
                </a:rPr>
                <a:t>3</a:t>
              </a:r>
              <a:endParaRPr b="1" sz="44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1" name="Google Shape;541;p27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7"/>
          <p:cNvSpPr txBox="1"/>
          <p:nvPr/>
        </p:nvSpPr>
        <p:spPr>
          <a:xfrm>
            <a:off x="0" y="0"/>
            <a:ext cx="1336800" cy="114300"/>
          </a:xfrm>
          <a:prstGeom prst="rect">
            <a:avLst/>
          </a:prstGeom>
          <a:solidFill>
            <a:srgbClr val="337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3" name="Google Shape;543;p27"/>
          <p:cNvGrpSpPr/>
          <p:nvPr/>
        </p:nvGrpSpPr>
        <p:grpSpPr>
          <a:xfrm>
            <a:off x="10667186" y="6577052"/>
            <a:ext cx="1075752" cy="150822"/>
            <a:chOff x="921102" y="6027409"/>
            <a:chExt cx="2680001" cy="375740"/>
          </a:xfrm>
        </p:grpSpPr>
        <p:pic>
          <p:nvPicPr>
            <p:cNvPr descr="EMB0000378c3f3d" id="544" name="Google Shape;544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20865" y="6027409"/>
              <a:ext cx="1180238" cy="3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5" name="Google Shape;545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6" name="Google Shape;546;p27"/>
          <p:cNvSpPr/>
          <p:nvPr/>
        </p:nvSpPr>
        <p:spPr>
          <a:xfrm>
            <a:off x="1125597" y="1352475"/>
            <a:ext cx="9932400" cy="673200"/>
          </a:xfrm>
          <a:prstGeom prst="roundRect">
            <a:avLst>
              <a:gd fmla="val 16667" name="adj"/>
            </a:avLst>
          </a:prstGeom>
          <a:solidFill>
            <a:schemeClr val="lt1">
              <a:alpha val="84710"/>
            </a:schemeClr>
          </a:solidFill>
          <a:ln>
            <a:noFill/>
          </a:ln>
          <a:effectLst>
            <a:outerShdw blurRad="76200" rotWithShape="0" algn="ctr">
              <a:srgbClr val="3378C8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7" name="Google Shape;547;p27"/>
          <p:cNvSpPr txBox="1"/>
          <p:nvPr/>
        </p:nvSpPr>
        <p:spPr>
          <a:xfrm>
            <a:off x="1482858" y="1540835"/>
            <a:ext cx="834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 상단의 </a:t>
            </a:r>
            <a:r>
              <a:rPr b="1" lang="ko-KR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코인 채굴 버튼</a:t>
            </a:r>
            <a:r>
              <a:rPr lang="ko-KR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클릭,</a:t>
            </a:r>
            <a:r>
              <a:rPr b="1" lang="ko-KR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 확률</a:t>
            </a:r>
            <a:r>
              <a:rPr lang="ko-KR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따라 </a:t>
            </a:r>
            <a:r>
              <a:rPr b="1" lang="ko-KR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코인 획득 성공/실패</a:t>
            </a:r>
            <a:endParaRPr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48" name="Google Shape;548;p27"/>
          <p:cNvGrpSpPr/>
          <p:nvPr/>
        </p:nvGrpSpPr>
        <p:grpSpPr>
          <a:xfrm>
            <a:off x="952061" y="1475925"/>
            <a:ext cx="418440" cy="380418"/>
            <a:chOff x="428190" y="2066948"/>
            <a:chExt cx="911634" cy="828797"/>
          </a:xfrm>
        </p:grpSpPr>
        <p:sp>
          <p:nvSpPr>
            <p:cNvPr id="549" name="Google Shape;549;p27"/>
            <p:cNvSpPr/>
            <p:nvPr/>
          </p:nvSpPr>
          <p:spPr>
            <a:xfrm>
              <a:off x="450324" y="2128945"/>
              <a:ext cx="889500" cy="766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3378C8"/>
            </a:solidFill>
            <a:ln cap="flat" cmpd="sng" w="12700">
              <a:solidFill>
                <a:srgbClr val="3378C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0" name="Google Shape;550;p27"/>
            <p:cNvSpPr/>
            <p:nvPr/>
          </p:nvSpPr>
          <p:spPr>
            <a:xfrm rot="4668228">
              <a:off x="506135" y="2117828"/>
              <a:ext cx="667168" cy="697886"/>
            </a:xfrm>
            <a:custGeom>
              <a:rect b="b" l="l" r="r" t="t"/>
              <a:pathLst>
                <a:path extrusionOk="0" h="766419" w="751712">
                  <a:moveTo>
                    <a:pt x="0" y="497894"/>
                  </a:moveTo>
                  <a:lnTo>
                    <a:pt x="107134" y="3253"/>
                  </a:lnTo>
                  <a:lnTo>
                    <a:pt x="119855" y="0"/>
                  </a:lnTo>
                  <a:lnTo>
                    <a:pt x="751712" y="649798"/>
                  </a:lnTo>
                  <a:lnTo>
                    <a:pt x="749455" y="660217"/>
                  </a:lnTo>
                  <a:lnTo>
                    <a:pt x="334147" y="766419"/>
                  </a:lnTo>
                  <a:lnTo>
                    <a:pt x="0" y="497894"/>
                  </a:lnTo>
                  <a:close/>
                </a:path>
              </a:pathLst>
            </a:custGeom>
            <a:gradFill>
              <a:gsLst>
                <a:gs pos="0">
                  <a:srgbClr val="2069C2">
                    <a:alpha val="13725"/>
                  </a:srgbClr>
                </a:gs>
                <a:gs pos="69000">
                  <a:srgbClr val="FFFFFF">
                    <a:alpha val="2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499992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1" name="Google Shape;551;p27"/>
            <p:cNvSpPr txBox="1"/>
            <p:nvPr/>
          </p:nvSpPr>
          <p:spPr>
            <a:xfrm>
              <a:off x="616568" y="2271884"/>
              <a:ext cx="557100" cy="5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lt1"/>
                  </a:solidFill>
                </a:rPr>
                <a:t>6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52" name="Google Shape;552;p27"/>
          <p:cNvPicPr preferRelativeResize="0"/>
          <p:nvPr/>
        </p:nvPicPr>
        <p:blipFill rotWithShape="1">
          <a:blip r:embed="rId6">
            <a:alphaModFix/>
          </a:blip>
          <a:srcRect b="17803" l="0" r="0" t="0"/>
          <a:stretch/>
        </p:blipFill>
        <p:spPr>
          <a:xfrm rot="5400000">
            <a:off x="-476502" y="2466799"/>
            <a:ext cx="1438703" cy="48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27"/>
          <p:cNvPicPr preferRelativeResize="0"/>
          <p:nvPr/>
        </p:nvPicPr>
        <p:blipFill rotWithShape="1">
          <a:blip r:embed="rId7">
            <a:alphaModFix/>
          </a:blip>
          <a:srcRect b="0" l="0" r="36130" t="4361"/>
          <a:stretch/>
        </p:blipFill>
        <p:spPr>
          <a:xfrm flipH="1" rot="-5400000">
            <a:off x="-70595" y="5743969"/>
            <a:ext cx="1184626" cy="1043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434301">
            <a:off x="8621099" y="4762216"/>
            <a:ext cx="3710395" cy="1869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27"/>
          <p:cNvPicPr preferRelativeResize="0"/>
          <p:nvPr/>
        </p:nvPicPr>
        <p:blipFill rotWithShape="1">
          <a:blip r:embed="rId9">
            <a:alphaModFix/>
          </a:blip>
          <a:srcRect b="0" l="45411" r="0" t="0"/>
          <a:stretch/>
        </p:blipFill>
        <p:spPr>
          <a:xfrm>
            <a:off x="0" y="3261891"/>
            <a:ext cx="2914925" cy="2847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2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690202" y="3164584"/>
            <a:ext cx="178594" cy="178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8175" y="1990312"/>
            <a:ext cx="10781625" cy="3152813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27"/>
          <p:cNvSpPr/>
          <p:nvPr/>
        </p:nvSpPr>
        <p:spPr>
          <a:xfrm>
            <a:off x="428175" y="2305800"/>
            <a:ext cx="884100" cy="9561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9" name="Google Shape;559;p27"/>
          <p:cNvSpPr/>
          <p:nvPr/>
        </p:nvSpPr>
        <p:spPr>
          <a:xfrm>
            <a:off x="9263900" y="2135025"/>
            <a:ext cx="1850700" cy="30327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0" name="Google Shape;560;p2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28173" y="5277075"/>
            <a:ext cx="8963927" cy="12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27"/>
          <p:cNvSpPr/>
          <p:nvPr/>
        </p:nvSpPr>
        <p:spPr>
          <a:xfrm>
            <a:off x="5966825" y="5284800"/>
            <a:ext cx="1768200" cy="6732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6" name="Google Shape;56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28"/>
          <p:cNvPicPr preferRelativeResize="0"/>
          <p:nvPr/>
        </p:nvPicPr>
        <p:blipFill rotWithShape="1">
          <a:blip r:embed="rId4">
            <a:alphaModFix/>
          </a:blip>
          <a:srcRect b="0" l="0" r="36132" t="4365"/>
          <a:stretch/>
        </p:blipFill>
        <p:spPr>
          <a:xfrm flipH="1" rot="-5400000">
            <a:off x="-70596" y="5743970"/>
            <a:ext cx="1184627" cy="1043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28"/>
          <p:cNvPicPr preferRelativeResize="0"/>
          <p:nvPr/>
        </p:nvPicPr>
        <p:blipFill rotWithShape="1">
          <a:blip r:embed="rId5">
            <a:alphaModFix/>
          </a:blip>
          <a:srcRect b="36588" l="0" r="16078" t="0"/>
          <a:stretch/>
        </p:blipFill>
        <p:spPr>
          <a:xfrm rot="-5400000">
            <a:off x="8716891" y="2969799"/>
            <a:ext cx="4528064" cy="2422157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28"/>
          <p:cNvSpPr/>
          <p:nvPr/>
        </p:nvSpPr>
        <p:spPr>
          <a:xfrm rot="10800000">
            <a:off x="174170" y="70719"/>
            <a:ext cx="12017829" cy="1221051"/>
          </a:xfrm>
          <a:prstGeom prst="round1Rect">
            <a:avLst>
              <a:gd fmla="val 23799" name="adj"/>
            </a:avLst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70" name="Google Shape;570;p28"/>
          <p:cNvGrpSpPr/>
          <p:nvPr/>
        </p:nvGrpSpPr>
        <p:grpSpPr>
          <a:xfrm>
            <a:off x="376102" y="333243"/>
            <a:ext cx="5948619" cy="831300"/>
            <a:chOff x="376102" y="333243"/>
            <a:chExt cx="5948619" cy="831300"/>
          </a:xfrm>
        </p:grpSpPr>
        <p:sp>
          <p:nvSpPr>
            <p:cNvPr id="571" name="Google Shape;571;p28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K-Digital Training</a:t>
              </a:r>
              <a:endParaRPr b="1" sz="12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2" name="Google Shape;572;p28"/>
            <p:cNvSpPr txBox="1"/>
            <p:nvPr/>
          </p:nvSpPr>
          <p:spPr>
            <a:xfrm>
              <a:off x="1461721" y="585057"/>
              <a:ext cx="4863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</a:t>
              </a:r>
              <a:r>
                <a:rPr b="1" lang="ko-KR" sz="2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개발 과정</a:t>
              </a:r>
              <a:endParaRPr/>
            </a:p>
          </p:txBody>
        </p:sp>
        <p:sp>
          <p:nvSpPr>
            <p:cNvPr id="573" name="Google Shape;573;p28"/>
            <p:cNvSpPr txBox="1"/>
            <p:nvPr/>
          </p:nvSpPr>
          <p:spPr>
            <a:xfrm>
              <a:off x="376102" y="333243"/>
              <a:ext cx="12666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ko-KR" sz="5400">
                  <a:solidFill>
                    <a:srgbClr val="3378C8"/>
                  </a:solidFill>
                </a:rPr>
                <a:t>4</a:t>
              </a:r>
              <a:endParaRPr b="1" sz="44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74" name="Google Shape;574;p28"/>
          <p:cNvPicPr preferRelativeResize="0"/>
          <p:nvPr/>
        </p:nvPicPr>
        <p:blipFill rotWithShape="1">
          <a:blip r:embed="rId6">
            <a:alphaModFix amt="27000"/>
          </a:blip>
          <a:srcRect b="0" l="0" r="0" t="0"/>
          <a:stretch/>
        </p:blipFill>
        <p:spPr>
          <a:xfrm flipH="1">
            <a:off x="0" y="1916849"/>
            <a:ext cx="12192000" cy="2335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5" name="Google Shape;575;p28"/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descr="EMB0000378c3f3d" id="576" name="Google Shape;576;p2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420865" y="6027409"/>
              <a:ext cx="1180238" cy="3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7" name="Google Shape;577;p2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8" name="Google Shape;578;p28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8"/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80" name="Google Shape;580;p28"/>
          <p:cNvGraphicFramePr/>
          <p:nvPr/>
        </p:nvGraphicFramePr>
        <p:xfrm>
          <a:off x="524528" y="2451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{8171F8BB-A3F4-4107-B1C1-8DA7D0341F3D}</a:tableStyleId>
              </a:tblPr>
              <a:tblGrid>
                <a:gridCol w="2255575"/>
                <a:gridCol w="2474125"/>
                <a:gridCol w="4242200"/>
                <a:gridCol w="2246375"/>
              </a:tblGrid>
              <a:tr h="38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78C8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기간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활동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78C8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Malgun Gothic"/>
                        <a:buNone/>
                      </a:pPr>
                      <a:r>
                        <a:rPr b="1" i="0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78C8">
                        <a:alpha val="4710"/>
                      </a:srgbClr>
                    </a:solidFill>
                  </a:tcPr>
                </a:tc>
              </a:tr>
              <a:tr h="52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기획</a:t>
                      </a:r>
                      <a:endParaRPr b="1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r>
                        <a:rPr lang="ko-KR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</a:t>
                      </a:r>
                      <a:r>
                        <a:rPr lang="ko-KR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(월) ~ </a:t>
                      </a:r>
                      <a:r>
                        <a:rPr lang="ko-KR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(금)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F9">
                        <a:alpha val="2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i="0" sz="14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아이디어 선정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60000"/>
                      </a:schemeClr>
                    </a:solidFill>
                  </a:tcPr>
                </a:tc>
              </a:tr>
              <a:tr h="52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 개발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r>
                        <a:rPr lang="ko-KR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(월) ~ </a:t>
                      </a:r>
                      <a:r>
                        <a:rPr lang="ko-KR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</a:t>
                      </a:r>
                      <a:r>
                        <a:rPr lang="ko-KR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(금)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F9">
                        <a:alpha val="2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i="0" sz="14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Arial"/>
                        <a:buNone/>
                      </a:pPr>
                      <a:r>
                        <a:rPr lang="ko-KR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중간 회의 진행 후</a:t>
                      </a:r>
                      <a:endParaRPr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Arial"/>
                        <a:buNone/>
                      </a:pPr>
                      <a:r>
                        <a:rPr lang="ko-KR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사항 반영</a:t>
                      </a:r>
                      <a:endParaRPr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60000"/>
                      </a:schemeClr>
                    </a:solidFill>
                  </a:tcPr>
                </a:tc>
              </a:tr>
              <a:tr h="528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 환경 구축 및 테스트 진행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/26(월) ~ </a:t>
                      </a:r>
                      <a:r>
                        <a:rPr lang="ko-KR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31</a:t>
                      </a:r>
                      <a:r>
                        <a:rPr lang="ko-KR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(금)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F9">
                        <a:alpha val="2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i="0" sz="14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82550" lvl="0" marL="17145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오류 발견 및 수정</a:t>
                      </a:r>
                      <a:endParaRPr i="0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60000"/>
                      </a:schemeClr>
                    </a:solidFill>
                  </a:tcPr>
                </a:tc>
              </a:tr>
              <a:tr h="528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 점검</a:t>
                      </a:r>
                      <a:endParaRPr b="1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/3(월) ~ </a:t>
                      </a:r>
                      <a:r>
                        <a:rPr lang="ko-KR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r>
                        <a:rPr lang="ko-KR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(금)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F9">
                        <a:alpha val="2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i="0" sz="14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Arial"/>
                        <a:buNone/>
                      </a:pPr>
                      <a:r>
                        <a:rPr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교차 검증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60000"/>
                      </a:schemeClr>
                    </a:solidFill>
                  </a:tcPr>
                </a:tc>
              </a:tr>
              <a:tr h="52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ko-KR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 개발기간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12/30</a:t>
                      </a:r>
                      <a:r>
                        <a:rPr lang="ko-KR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(월) ~ </a:t>
                      </a:r>
                      <a:r>
                        <a:rPr lang="ko-KR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2/7</a:t>
                      </a:r>
                      <a:r>
                        <a:rPr lang="ko-KR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(금)(총 </a:t>
                      </a:r>
                      <a:r>
                        <a:rPr lang="ko-KR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r>
                        <a:rPr lang="ko-KR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주)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F9">
                        <a:alpha val="2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81" name="Google Shape;581;p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79625" y="5477900"/>
            <a:ext cx="124936" cy="1249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2" name="Google Shape;582;p28"/>
          <p:cNvGrpSpPr/>
          <p:nvPr/>
        </p:nvGrpSpPr>
        <p:grpSpPr>
          <a:xfrm>
            <a:off x="5488511" y="2926757"/>
            <a:ext cx="2474708" cy="326913"/>
            <a:chOff x="4574111" y="3307757"/>
            <a:chExt cx="2474708" cy="326913"/>
          </a:xfrm>
        </p:grpSpPr>
        <p:grpSp>
          <p:nvGrpSpPr>
            <p:cNvPr id="583" name="Google Shape;583;p28"/>
            <p:cNvGrpSpPr/>
            <p:nvPr/>
          </p:nvGrpSpPr>
          <p:grpSpPr>
            <a:xfrm>
              <a:off x="4574111" y="3307757"/>
              <a:ext cx="2474708" cy="326913"/>
              <a:chOff x="4665551" y="3307757"/>
              <a:chExt cx="2474708" cy="326913"/>
            </a:xfrm>
          </p:grpSpPr>
          <p:grpSp>
            <p:nvGrpSpPr>
              <p:cNvPr id="584" name="Google Shape;584;p28"/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585" name="Google Shape;585;p28"/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6" name="Google Shape;586;p28"/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87" name="Google Shape;587;p28"/>
              <p:cNvSpPr txBox="1"/>
              <p:nvPr/>
            </p:nvSpPr>
            <p:spPr>
              <a:xfrm>
                <a:off x="5018659" y="3340188"/>
                <a:ext cx="21216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200">
                    <a:solidFill>
                      <a:srgbClr val="3A383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프로젝트 기획 및 주제 선정</a:t>
                </a:r>
                <a:endParaRPr b="1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588" name="Google Shape;588;p2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9" name="Google Shape;589;p28"/>
          <p:cNvGrpSpPr/>
          <p:nvPr/>
        </p:nvGrpSpPr>
        <p:grpSpPr>
          <a:xfrm>
            <a:off x="5488511" y="3460157"/>
            <a:ext cx="2474708" cy="326913"/>
            <a:chOff x="4574111" y="3841157"/>
            <a:chExt cx="2474708" cy="326913"/>
          </a:xfrm>
        </p:grpSpPr>
        <p:grpSp>
          <p:nvGrpSpPr>
            <p:cNvPr id="590" name="Google Shape;590;p28"/>
            <p:cNvGrpSpPr/>
            <p:nvPr/>
          </p:nvGrpSpPr>
          <p:grpSpPr>
            <a:xfrm>
              <a:off x="4574111" y="3841157"/>
              <a:ext cx="2474708" cy="326913"/>
              <a:chOff x="4665551" y="3307757"/>
              <a:chExt cx="2474708" cy="326913"/>
            </a:xfrm>
          </p:grpSpPr>
          <p:grpSp>
            <p:nvGrpSpPr>
              <p:cNvPr id="591" name="Google Shape;591;p28"/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592" name="Google Shape;592;p28"/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3" name="Google Shape;593;p28"/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94" name="Google Shape;594;p28"/>
              <p:cNvSpPr txBox="1"/>
              <p:nvPr/>
            </p:nvSpPr>
            <p:spPr>
              <a:xfrm>
                <a:off x="5018659" y="3340188"/>
                <a:ext cx="21216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200">
                    <a:solidFill>
                      <a:srgbClr val="3A383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프론트 및 백엔드 개발</a:t>
                </a:r>
                <a:endParaRPr b="1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595" name="Google Shape;595;p2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6" name="Google Shape;596;p28"/>
          <p:cNvGrpSpPr/>
          <p:nvPr/>
        </p:nvGrpSpPr>
        <p:grpSpPr>
          <a:xfrm>
            <a:off x="5488511" y="3988794"/>
            <a:ext cx="2456768" cy="326913"/>
            <a:chOff x="4574111" y="4369794"/>
            <a:chExt cx="2456768" cy="326913"/>
          </a:xfrm>
        </p:grpSpPr>
        <p:grpSp>
          <p:nvGrpSpPr>
            <p:cNvPr id="597" name="Google Shape;597;p28"/>
            <p:cNvGrpSpPr/>
            <p:nvPr/>
          </p:nvGrpSpPr>
          <p:grpSpPr>
            <a:xfrm>
              <a:off x="4574111" y="4369794"/>
              <a:ext cx="2456768" cy="326913"/>
              <a:chOff x="4665551" y="3307757"/>
              <a:chExt cx="2456768" cy="326913"/>
            </a:xfrm>
          </p:grpSpPr>
          <p:grpSp>
            <p:nvGrpSpPr>
              <p:cNvPr id="598" name="Google Shape;598;p28"/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599" name="Google Shape;599;p28"/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0" name="Google Shape;600;p28"/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01" name="Google Shape;601;p28"/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200">
                    <a:solidFill>
                      <a:srgbClr val="3A383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테스트 서버 연결</a:t>
                </a:r>
                <a:endParaRPr b="1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602" name="Google Shape;602;p2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3" name="Google Shape;603;p28"/>
          <p:cNvGrpSpPr/>
          <p:nvPr/>
        </p:nvGrpSpPr>
        <p:grpSpPr>
          <a:xfrm>
            <a:off x="5488511" y="4515844"/>
            <a:ext cx="2456768" cy="326913"/>
            <a:chOff x="4574111" y="4896844"/>
            <a:chExt cx="2456768" cy="326913"/>
          </a:xfrm>
        </p:grpSpPr>
        <p:grpSp>
          <p:nvGrpSpPr>
            <p:cNvPr id="604" name="Google Shape;604;p28"/>
            <p:cNvGrpSpPr/>
            <p:nvPr/>
          </p:nvGrpSpPr>
          <p:grpSpPr>
            <a:xfrm>
              <a:off x="4574111" y="4896844"/>
              <a:ext cx="2456768" cy="326913"/>
              <a:chOff x="4665551" y="3307757"/>
              <a:chExt cx="2456768" cy="326913"/>
            </a:xfrm>
          </p:grpSpPr>
          <p:grpSp>
            <p:nvGrpSpPr>
              <p:cNvPr id="605" name="Google Shape;605;p28"/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606" name="Google Shape;606;p28"/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7" name="Google Shape;607;p28"/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08" name="Google Shape;608;p28"/>
              <p:cNvSpPr txBox="1"/>
              <p:nvPr/>
            </p:nvSpPr>
            <p:spPr>
              <a:xfrm>
                <a:off x="5018659" y="3340188"/>
                <a:ext cx="19716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200">
                    <a:solidFill>
                      <a:srgbClr val="3A383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최종 </a:t>
                </a:r>
                <a:r>
                  <a:rPr b="1" lang="ko-KR" sz="1200">
                    <a:solidFill>
                      <a:srgbClr val="3A383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점검 및 오류 수정</a:t>
                </a:r>
                <a:endParaRPr b="1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609" name="Google Shape;609;p2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9"/>
          <p:cNvSpPr/>
          <p:nvPr/>
        </p:nvSpPr>
        <p:spPr>
          <a:xfrm rot="10800000">
            <a:off x="174170" y="70719"/>
            <a:ext cx="12017829" cy="1221051"/>
          </a:xfrm>
          <a:prstGeom prst="round1Rect">
            <a:avLst>
              <a:gd fmla="val 23799" name="adj"/>
            </a:avLst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5" name="Google Shape;61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34301">
            <a:off x="8621099" y="4762216"/>
            <a:ext cx="3710395" cy="1869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29"/>
          <p:cNvPicPr preferRelativeResize="0"/>
          <p:nvPr/>
        </p:nvPicPr>
        <p:blipFill rotWithShape="1">
          <a:blip r:embed="rId5">
            <a:alphaModFix/>
          </a:blip>
          <a:srcRect b="0" l="44921" r="0" t="0"/>
          <a:stretch/>
        </p:blipFill>
        <p:spPr>
          <a:xfrm rot="10800000">
            <a:off x="11016342" y="4903198"/>
            <a:ext cx="1175657" cy="779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5849045"/>
            <a:ext cx="12192000" cy="9233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9" name="Google Shape;619;p29"/>
          <p:cNvGrpSpPr/>
          <p:nvPr/>
        </p:nvGrpSpPr>
        <p:grpSpPr>
          <a:xfrm>
            <a:off x="376102" y="333243"/>
            <a:ext cx="5948619" cy="1206114"/>
            <a:chOff x="376102" y="333243"/>
            <a:chExt cx="5948619" cy="1206114"/>
          </a:xfrm>
        </p:grpSpPr>
        <p:sp>
          <p:nvSpPr>
            <p:cNvPr id="620" name="Google Shape;620;p29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K-Digital Training</a:t>
              </a:r>
              <a:endParaRPr b="1" sz="12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1" name="Google Shape;621;p29"/>
            <p:cNvSpPr txBox="1"/>
            <p:nvPr/>
          </p:nvSpPr>
          <p:spPr>
            <a:xfrm>
              <a:off x="1461721" y="585057"/>
              <a:ext cx="48630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개발 과정 보고 </a:t>
              </a:r>
              <a:endParaRPr b="1" sz="2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2" name="Google Shape;622;p29"/>
            <p:cNvSpPr txBox="1"/>
            <p:nvPr/>
          </p:nvSpPr>
          <p:spPr>
            <a:xfrm>
              <a:off x="376102" y="333243"/>
              <a:ext cx="12666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ko-KR" sz="5400">
                  <a:solidFill>
                    <a:srgbClr val="3378C8"/>
                  </a:solidFill>
                </a:rPr>
                <a:t>5</a:t>
              </a:r>
              <a:endParaRPr b="1" sz="44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3" name="Google Shape;623;p29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9"/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5" name="Google Shape;625;p29"/>
          <p:cNvGrpSpPr/>
          <p:nvPr/>
        </p:nvGrpSpPr>
        <p:grpSpPr>
          <a:xfrm>
            <a:off x="541891" y="1430219"/>
            <a:ext cx="10526224" cy="646500"/>
            <a:chOff x="541891" y="1430219"/>
            <a:chExt cx="10526224" cy="646500"/>
          </a:xfrm>
        </p:grpSpPr>
        <p:sp>
          <p:nvSpPr>
            <p:cNvPr id="626" name="Google Shape;626;p29"/>
            <p:cNvSpPr txBox="1"/>
            <p:nvPr/>
          </p:nvSpPr>
          <p:spPr>
            <a:xfrm>
              <a:off x="743615" y="1430219"/>
              <a:ext cx="103245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과정별 문제 해결 내용 정리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541891" y="1539006"/>
              <a:ext cx="101147" cy="113869"/>
            </a:xfrm>
            <a:custGeom>
              <a:rect b="b" l="l" r="r" t="t"/>
              <a:pathLst>
                <a:path extrusionOk="0" h="506845" w="450214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>
              <a:noFill/>
            </a:ln>
            <a:effectLst>
              <a:outerShdw blurRad="50800" rotWithShape="0" algn="t" dir="5400000" dist="38100">
                <a:srgbClr val="3378C8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628" name="Google Shape;628;p29"/>
          <p:cNvPicPr preferRelativeResize="0"/>
          <p:nvPr/>
        </p:nvPicPr>
        <p:blipFill rotWithShape="1">
          <a:blip r:embed="rId7">
            <a:alphaModFix amt="27000"/>
          </a:blip>
          <a:srcRect b="0" l="0" r="0" t="0"/>
          <a:stretch/>
        </p:blipFill>
        <p:spPr>
          <a:xfrm flipH="1">
            <a:off x="0" y="1907674"/>
            <a:ext cx="12192000" cy="2335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9" name="Google Shape;629;p29"/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descr="EMB0000378c3f3d" id="630" name="Google Shape;630;p2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420865" y="6027409"/>
              <a:ext cx="1180238" cy="3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1" name="Google Shape;631;p2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32" name="Google Shape;632;p29"/>
          <p:cNvGrpSpPr/>
          <p:nvPr/>
        </p:nvGrpSpPr>
        <p:grpSpPr>
          <a:xfrm>
            <a:off x="2134804" y="2215274"/>
            <a:ext cx="1837614" cy="3393412"/>
            <a:chOff x="2492261" y="5698349"/>
            <a:chExt cx="1837614" cy="3393412"/>
          </a:xfrm>
        </p:grpSpPr>
        <p:grpSp>
          <p:nvGrpSpPr>
            <p:cNvPr id="633" name="Google Shape;633;p29"/>
            <p:cNvGrpSpPr/>
            <p:nvPr/>
          </p:nvGrpSpPr>
          <p:grpSpPr>
            <a:xfrm>
              <a:off x="2492261" y="5895331"/>
              <a:ext cx="1837614" cy="3196431"/>
              <a:chOff x="2815881" y="2567441"/>
              <a:chExt cx="2122201" cy="3609747"/>
            </a:xfrm>
          </p:grpSpPr>
          <p:sp>
            <p:nvSpPr>
              <p:cNvPr id="634" name="Google Shape;634;p29"/>
              <p:cNvSpPr/>
              <p:nvPr/>
            </p:nvSpPr>
            <p:spPr>
              <a:xfrm>
                <a:off x="2815881" y="2567441"/>
                <a:ext cx="2122200" cy="36096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rotWithShape="0" algn="ctr" sy="102000">
                  <a:srgbClr val="FFD85C">
                    <a:alpha val="2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35" name="Google Shape;635;p29"/>
              <p:cNvSpPr/>
              <p:nvPr/>
            </p:nvSpPr>
            <p:spPr>
              <a:xfrm>
                <a:off x="2815882" y="6034088"/>
                <a:ext cx="2122200" cy="143100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36" name="Google Shape;636;p29"/>
            <p:cNvGrpSpPr/>
            <p:nvPr/>
          </p:nvGrpSpPr>
          <p:grpSpPr>
            <a:xfrm>
              <a:off x="3266400" y="5698349"/>
              <a:ext cx="362327" cy="336860"/>
              <a:chOff x="428190" y="2066948"/>
              <a:chExt cx="911634" cy="828797"/>
            </a:xfrm>
          </p:grpSpPr>
          <p:sp>
            <p:nvSpPr>
              <p:cNvPr id="637" name="Google Shape;637;p29"/>
              <p:cNvSpPr/>
              <p:nvPr/>
            </p:nvSpPr>
            <p:spPr>
              <a:xfrm>
                <a:off x="450324" y="2128945"/>
                <a:ext cx="889500" cy="7668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D85C"/>
              </a:solidFill>
              <a:ln cap="flat" cmpd="sng" w="12700">
                <a:solidFill>
                  <a:srgbClr val="FFD85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38" name="Google Shape;638;p29"/>
              <p:cNvSpPr/>
              <p:nvPr/>
            </p:nvSpPr>
            <p:spPr>
              <a:xfrm rot="4668228">
                <a:off x="506135" y="2117828"/>
                <a:ext cx="667168" cy="697886"/>
              </a:xfrm>
              <a:custGeom>
                <a:rect b="b" l="l" r="r" t="t"/>
                <a:pathLst>
                  <a:path extrusionOk="0" h="766419" w="751712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0">
                    <a:srgbClr val="FFD85C">
                      <a:alpha val="38823"/>
                    </a:srgbClr>
                  </a:gs>
                  <a:gs pos="69000">
                    <a:srgbClr val="FFFFFF">
                      <a:alpha val="33725"/>
                    </a:srgbClr>
                  </a:gs>
                  <a:gs pos="100000">
                    <a:srgbClr val="FFFFFF">
                      <a:alpha val="33725"/>
                    </a:srgbClr>
                  </a:gs>
                </a:gsLst>
                <a:lin ang="1499992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39" name="Google Shape;639;p29"/>
              <p:cNvSpPr txBox="1"/>
              <p:nvPr/>
            </p:nvSpPr>
            <p:spPr>
              <a:xfrm>
                <a:off x="616568" y="2271884"/>
                <a:ext cx="557100" cy="60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0" name="Google Shape;640;p29"/>
            <p:cNvSpPr txBox="1"/>
            <p:nvPr/>
          </p:nvSpPr>
          <p:spPr>
            <a:xfrm>
              <a:off x="2673262" y="6331529"/>
              <a:ext cx="14757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900">
                  <a:solidFill>
                    <a:srgbClr val="FFC000"/>
                  </a:solidFill>
                </a:rPr>
                <a:t>NodeJs</a:t>
              </a:r>
              <a:endParaRPr/>
            </a:p>
          </p:txBody>
        </p:sp>
        <p:sp>
          <p:nvSpPr>
            <p:cNvPr id="641" name="Google Shape;641;p29"/>
            <p:cNvSpPr txBox="1"/>
            <p:nvPr/>
          </p:nvSpPr>
          <p:spPr>
            <a:xfrm>
              <a:off x="2492261" y="7565017"/>
              <a:ext cx="1837500" cy="11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33350" lvl="0" marL="22860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Char char="•"/>
              </a:pPr>
              <a:r>
                <a:rPr lang="ko-KR"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compile, config 등 </a:t>
              </a:r>
              <a:r>
                <a:rPr b="1" lang="ko-KR"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환경 설정 문제</a:t>
              </a:r>
              <a:endParaRPr b="1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133350" lvl="0" marL="22860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Malgun Gothic"/>
                <a:buChar char="•"/>
              </a:pPr>
              <a:r>
                <a:rPr b="1" lang="ko-KR"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변수명</a:t>
              </a:r>
              <a:r>
                <a:rPr lang="ko-KR"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중복, </a:t>
              </a:r>
              <a:r>
                <a:rPr b="1" lang="ko-KR"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전역변수</a:t>
              </a:r>
              <a:r>
                <a:rPr lang="ko-KR"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사용 지양</a:t>
              </a:r>
              <a:endParaRPr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42" name="Google Shape;642;p29"/>
            <p:cNvCxnSpPr/>
            <p:nvPr/>
          </p:nvCxnSpPr>
          <p:spPr>
            <a:xfrm>
              <a:off x="3320867" y="7394206"/>
              <a:ext cx="180540" cy="0"/>
            </a:xfrm>
            <a:prstGeom prst="straightConnector1">
              <a:avLst/>
            </a:prstGeom>
            <a:noFill/>
            <a:ln cap="flat" cmpd="sng" w="19050">
              <a:solidFill>
                <a:srgbClr val="FFD85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643" name="Google Shape;643;p29"/>
          <p:cNvGrpSpPr/>
          <p:nvPr/>
        </p:nvGrpSpPr>
        <p:grpSpPr>
          <a:xfrm>
            <a:off x="4093462" y="2215274"/>
            <a:ext cx="1839577" cy="3393412"/>
            <a:chOff x="11573602" y="56774"/>
            <a:chExt cx="1839577" cy="3393412"/>
          </a:xfrm>
        </p:grpSpPr>
        <p:grpSp>
          <p:nvGrpSpPr>
            <p:cNvPr id="644" name="Google Shape;644;p29"/>
            <p:cNvGrpSpPr/>
            <p:nvPr/>
          </p:nvGrpSpPr>
          <p:grpSpPr>
            <a:xfrm>
              <a:off x="11575566" y="253756"/>
              <a:ext cx="1837613" cy="3196431"/>
              <a:chOff x="541891" y="2567441"/>
              <a:chExt cx="2122200" cy="3609747"/>
            </a:xfrm>
          </p:grpSpPr>
          <p:sp>
            <p:nvSpPr>
              <p:cNvPr id="645" name="Google Shape;645;p29"/>
              <p:cNvSpPr/>
              <p:nvPr/>
            </p:nvSpPr>
            <p:spPr>
              <a:xfrm>
                <a:off x="541891" y="2567441"/>
                <a:ext cx="2122200" cy="36096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rotWithShape="0" algn="ctr" sy="102000">
                  <a:srgbClr val="3378C8">
                    <a:alpha val="98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46" name="Google Shape;646;p29"/>
              <p:cNvSpPr/>
              <p:nvPr/>
            </p:nvSpPr>
            <p:spPr>
              <a:xfrm>
                <a:off x="541891" y="6034088"/>
                <a:ext cx="2122200" cy="143100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47" name="Google Shape;647;p29"/>
            <p:cNvGrpSpPr/>
            <p:nvPr/>
          </p:nvGrpSpPr>
          <p:grpSpPr>
            <a:xfrm>
              <a:off x="12308860" y="56774"/>
              <a:ext cx="362327" cy="336860"/>
              <a:chOff x="428190" y="2066948"/>
              <a:chExt cx="911634" cy="828797"/>
            </a:xfrm>
          </p:grpSpPr>
          <p:sp>
            <p:nvSpPr>
              <p:cNvPr id="648" name="Google Shape;648;p29"/>
              <p:cNvSpPr/>
              <p:nvPr/>
            </p:nvSpPr>
            <p:spPr>
              <a:xfrm>
                <a:off x="450324" y="2128945"/>
                <a:ext cx="889500" cy="7668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3378C8"/>
              </a:solidFill>
              <a:ln cap="flat" cmpd="sng" w="12700">
                <a:solidFill>
                  <a:srgbClr val="3378C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49" name="Google Shape;649;p29"/>
              <p:cNvSpPr/>
              <p:nvPr/>
            </p:nvSpPr>
            <p:spPr>
              <a:xfrm rot="4668228">
                <a:off x="506135" y="2117828"/>
                <a:ext cx="667168" cy="697886"/>
              </a:xfrm>
              <a:custGeom>
                <a:rect b="b" l="l" r="r" t="t"/>
                <a:pathLst>
                  <a:path extrusionOk="0" h="766419" w="751712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0">
                    <a:srgbClr val="2069C2">
                      <a:alpha val="13725"/>
                    </a:srgbClr>
                  </a:gs>
                  <a:gs pos="69000">
                    <a:srgbClr val="FFFFFF">
                      <a:alpha val="2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499992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50" name="Google Shape;650;p29"/>
              <p:cNvSpPr txBox="1"/>
              <p:nvPr/>
            </p:nvSpPr>
            <p:spPr>
              <a:xfrm>
                <a:off x="616568" y="2271884"/>
                <a:ext cx="557100" cy="60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51" name="Google Shape;651;p29"/>
            <p:cNvSpPr txBox="1"/>
            <p:nvPr/>
          </p:nvSpPr>
          <p:spPr>
            <a:xfrm>
              <a:off x="11756567" y="689954"/>
              <a:ext cx="1475753" cy="674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BlockChain</a:t>
              </a:r>
              <a:endParaRPr b="1" sz="18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Network</a:t>
              </a:r>
              <a:endParaRPr b="1" sz="18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2" name="Google Shape;652;p29"/>
            <p:cNvSpPr txBox="1"/>
            <p:nvPr/>
          </p:nvSpPr>
          <p:spPr>
            <a:xfrm>
              <a:off x="11573602" y="1923442"/>
              <a:ext cx="18375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33350" lvl="0" marL="22860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Char char="•"/>
              </a:pPr>
              <a:r>
                <a:rPr b="1" lang="ko-KR"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ganache 사용법</a:t>
              </a:r>
              <a:endParaRPr b="1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133350" lvl="0" marL="22860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Char char="•"/>
              </a:pPr>
              <a:r>
                <a:rPr b="1" lang="ko-KR"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private network 구축</a:t>
              </a:r>
              <a:endParaRPr b="1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53" name="Google Shape;653;p29"/>
            <p:cNvCxnSpPr/>
            <p:nvPr/>
          </p:nvCxnSpPr>
          <p:spPr>
            <a:xfrm>
              <a:off x="12402208" y="1752631"/>
              <a:ext cx="180540" cy="0"/>
            </a:xfrm>
            <a:prstGeom prst="straightConnector1">
              <a:avLst/>
            </a:prstGeom>
            <a:noFill/>
            <a:ln cap="flat" cmpd="sng" w="19050">
              <a:solidFill>
                <a:srgbClr val="3378C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654" name="Google Shape;654;p29"/>
          <p:cNvGrpSpPr/>
          <p:nvPr/>
        </p:nvGrpSpPr>
        <p:grpSpPr>
          <a:xfrm>
            <a:off x="174181" y="2215274"/>
            <a:ext cx="1839580" cy="3393412"/>
            <a:chOff x="515956" y="5698349"/>
            <a:chExt cx="1839580" cy="3393412"/>
          </a:xfrm>
        </p:grpSpPr>
        <p:grpSp>
          <p:nvGrpSpPr>
            <p:cNvPr id="655" name="Google Shape;655;p29"/>
            <p:cNvGrpSpPr/>
            <p:nvPr/>
          </p:nvGrpSpPr>
          <p:grpSpPr>
            <a:xfrm>
              <a:off x="515956" y="5698349"/>
              <a:ext cx="1837613" cy="3393412"/>
              <a:chOff x="501798" y="2344989"/>
              <a:chExt cx="2122200" cy="3832199"/>
            </a:xfrm>
          </p:grpSpPr>
          <p:grpSp>
            <p:nvGrpSpPr>
              <p:cNvPr id="656" name="Google Shape;656;p29"/>
              <p:cNvGrpSpPr/>
              <p:nvPr/>
            </p:nvGrpSpPr>
            <p:grpSpPr>
              <a:xfrm>
                <a:off x="501798" y="2567441"/>
                <a:ext cx="2122200" cy="3609747"/>
                <a:chOff x="541891" y="2567441"/>
                <a:chExt cx="2122200" cy="3609747"/>
              </a:xfrm>
            </p:grpSpPr>
            <p:sp>
              <p:nvSpPr>
                <p:cNvPr id="657" name="Google Shape;657;p29"/>
                <p:cNvSpPr/>
                <p:nvPr/>
              </p:nvSpPr>
              <p:spPr>
                <a:xfrm>
                  <a:off x="541891" y="2567441"/>
                  <a:ext cx="2122200" cy="3609600"/>
                </a:xfrm>
                <a:prstGeom prst="round2SameRect">
                  <a:avLst>
                    <a:gd fmla="val 16667" name="adj1"/>
                    <a:gd fmla="val 0" name="adj2"/>
                  </a:avLst>
                </a:prstGeom>
                <a:solidFill>
                  <a:srgbClr val="FCFDFE"/>
                </a:solidFill>
                <a:ln>
                  <a:noFill/>
                </a:ln>
                <a:effectLst>
                  <a:outerShdw blurRad="63500" sx="102000" rotWithShape="0" algn="ctr" sy="102000">
                    <a:srgbClr val="3378C8">
                      <a:alpha val="98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58" name="Google Shape;658;p29"/>
                <p:cNvSpPr/>
                <p:nvPr/>
              </p:nvSpPr>
              <p:spPr>
                <a:xfrm>
                  <a:off x="541891" y="6034088"/>
                  <a:ext cx="2122200" cy="143100"/>
                </a:xfrm>
                <a:prstGeom prst="rect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659" name="Google Shape;659;p29"/>
              <p:cNvSpPr txBox="1"/>
              <p:nvPr/>
            </p:nvSpPr>
            <p:spPr>
              <a:xfrm>
                <a:off x="710830" y="3060042"/>
                <a:ext cx="1704300" cy="41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800">
                    <a:solidFill>
                      <a:srgbClr val="3378C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주제선정</a:t>
                </a:r>
                <a:endParaRPr/>
              </a:p>
            </p:txBody>
          </p:sp>
          <p:grpSp>
            <p:nvGrpSpPr>
              <p:cNvPr id="660" name="Google Shape;660;p29"/>
              <p:cNvGrpSpPr/>
              <p:nvPr/>
            </p:nvGrpSpPr>
            <p:grpSpPr>
              <a:xfrm>
                <a:off x="1388749" y="2344989"/>
                <a:ext cx="418440" cy="380418"/>
                <a:chOff x="428190" y="2066948"/>
                <a:chExt cx="911634" cy="828797"/>
              </a:xfrm>
            </p:grpSpPr>
            <p:sp>
              <p:nvSpPr>
                <p:cNvPr id="661" name="Google Shape;661;p29"/>
                <p:cNvSpPr/>
                <p:nvPr/>
              </p:nvSpPr>
              <p:spPr>
                <a:xfrm>
                  <a:off x="450324" y="2128945"/>
                  <a:ext cx="889500" cy="766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3378C8"/>
                </a:solidFill>
                <a:ln cap="flat" cmpd="sng" w="12700">
                  <a:solidFill>
                    <a:srgbClr val="3378C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62" name="Google Shape;662;p29"/>
                <p:cNvSpPr/>
                <p:nvPr/>
              </p:nvSpPr>
              <p:spPr>
                <a:xfrm rot="4668228">
                  <a:off x="506135" y="2117828"/>
                  <a:ext cx="667168" cy="697886"/>
                </a:xfrm>
                <a:custGeom>
                  <a:rect b="b" l="l" r="r" t="t"/>
                  <a:pathLst>
                    <a:path extrusionOk="0" h="766419" w="751712">
                      <a:moveTo>
                        <a:pt x="0" y="497894"/>
                      </a:moveTo>
                      <a:lnTo>
                        <a:pt x="107134" y="3253"/>
                      </a:lnTo>
                      <a:lnTo>
                        <a:pt x="119855" y="0"/>
                      </a:lnTo>
                      <a:lnTo>
                        <a:pt x="751712" y="649798"/>
                      </a:lnTo>
                      <a:lnTo>
                        <a:pt x="749455" y="660217"/>
                      </a:lnTo>
                      <a:lnTo>
                        <a:pt x="334147" y="766419"/>
                      </a:lnTo>
                      <a:lnTo>
                        <a:pt x="0" y="497894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2069C2">
                        <a:alpha val="13725"/>
                      </a:srgbClr>
                    </a:gs>
                    <a:gs pos="69000">
                      <a:srgbClr val="FFFFFF">
                        <a:alpha val="2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499992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63" name="Google Shape;663;p29"/>
                <p:cNvSpPr txBox="1"/>
                <p:nvPr/>
              </p:nvSpPr>
              <p:spPr>
                <a:xfrm>
                  <a:off x="616568" y="2271884"/>
                  <a:ext cx="557100" cy="606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16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endParaRPr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664" name="Google Shape;664;p29"/>
              <p:cNvCxnSpPr/>
              <p:nvPr/>
            </p:nvCxnSpPr>
            <p:spPr>
              <a:xfrm>
                <a:off x="1458728" y="4260129"/>
                <a:ext cx="2085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3378C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665" name="Google Shape;665;p29"/>
            <p:cNvSpPr txBox="1"/>
            <p:nvPr/>
          </p:nvSpPr>
          <p:spPr>
            <a:xfrm>
              <a:off x="518036" y="7687867"/>
              <a:ext cx="1837500" cy="5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33350" lvl="0" marL="22860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Char char="•"/>
              </a:pPr>
              <a:r>
                <a:rPr b="1" lang="ko-KR"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개발 난이도</a:t>
              </a:r>
              <a:endParaRPr b="1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133350" lvl="0" marL="22860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Malgun Gothic"/>
                <a:buChar char="•"/>
              </a:pPr>
              <a:r>
                <a:rPr b="1" lang="ko-KR"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서비스 적합도</a:t>
              </a:r>
              <a:endParaRPr b="1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66" name="Google Shape;666;p29"/>
          <p:cNvGrpSpPr/>
          <p:nvPr/>
        </p:nvGrpSpPr>
        <p:grpSpPr>
          <a:xfrm>
            <a:off x="6054082" y="2215182"/>
            <a:ext cx="1837614" cy="3393504"/>
            <a:chOff x="2221261" y="2293557"/>
            <a:chExt cx="1837614" cy="3393504"/>
          </a:xfrm>
        </p:grpSpPr>
        <p:grpSp>
          <p:nvGrpSpPr>
            <p:cNvPr id="667" name="Google Shape;667;p29"/>
            <p:cNvGrpSpPr/>
            <p:nvPr/>
          </p:nvGrpSpPr>
          <p:grpSpPr>
            <a:xfrm>
              <a:off x="2221261" y="2490631"/>
              <a:ext cx="1837614" cy="3196431"/>
              <a:chOff x="2815881" y="2567441"/>
              <a:chExt cx="2122201" cy="3609747"/>
            </a:xfrm>
          </p:grpSpPr>
          <p:sp>
            <p:nvSpPr>
              <p:cNvPr id="668" name="Google Shape;668;p29"/>
              <p:cNvSpPr/>
              <p:nvPr/>
            </p:nvSpPr>
            <p:spPr>
              <a:xfrm>
                <a:off x="2815881" y="2567441"/>
                <a:ext cx="2122200" cy="36096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rotWithShape="0" algn="ctr" sy="102000">
                  <a:srgbClr val="FFD85C">
                    <a:alpha val="2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69" name="Google Shape;669;p29"/>
              <p:cNvSpPr/>
              <p:nvPr/>
            </p:nvSpPr>
            <p:spPr>
              <a:xfrm>
                <a:off x="2815882" y="6034088"/>
                <a:ext cx="2122200" cy="143100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70" name="Google Shape;670;p29"/>
            <p:cNvGrpSpPr/>
            <p:nvPr/>
          </p:nvGrpSpPr>
          <p:grpSpPr>
            <a:xfrm>
              <a:off x="2995379" y="2293557"/>
              <a:ext cx="362283" cy="336823"/>
              <a:chOff x="428190" y="2066948"/>
              <a:chExt cx="911634" cy="828797"/>
            </a:xfrm>
          </p:grpSpPr>
          <p:sp>
            <p:nvSpPr>
              <p:cNvPr id="671" name="Google Shape;671;p29"/>
              <p:cNvSpPr/>
              <p:nvPr/>
            </p:nvSpPr>
            <p:spPr>
              <a:xfrm>
                <a:off x="450324" y="2128945"/>
                <a:ext cx="889500" cy="7668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D85C"/>
              </a:solidFill>
              <a:ln cap="flat" cmpd="sng" w="12700">
                <a:solidFill>
                  <a:srgbClr val="FFD85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72" name="Google Shape;672;p29"/>
              <p:cNvSpPr/>
              <p:nvPr/>
            </p:nvSpPr>
            <p:spPr>
              <a:xfrm rot="4668228">
                <a:off x="506135" y="2117828"/>
                <a:ext cx="667168" cy="697886"/>
              </a:xfrm>
              <a:custGeom>
                <a:rect b="b" l="l" r="r" t="t"/>
                <a:pathLst>
                  <a:path extrusionOk="0" h="766419" w="751712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0">
                    <a:srgbClr val="FFD85C">
                      <a:alpha val="38823"/>
                    </a:srgbClr>
                  </a:gs>
                  <a:gs pos="69000">
                    <a:srgbClr val="FFFFFF">
                      <a:alpha val="33725"/>
                    </a:srgbClr>
                  </a:gs>
                  <a:gs pos="100000">
                    <a:srgbClr val="FFFFFF">
                      <a:alpha val="33725"/>
                    </a:srgbClr>
                  </a:gs>
                </a:gsLst>
                <a:lin ang="1499992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73" name="Google Shape;673;p29"/>
              <p:cNvSpPr txBox="1"/>
              <p:nvPr/>
            </p:nvSpPr>
            <p:spPr>
              <a:xfrm>
                <a:off x="616568" y="2271884"/>
                <a:ext cx="557100" cy="60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lt1"/>
                    </a:solidFill>
                  </a:rPr>
                  <a:t>4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74" name="Google Shape;674;p29"/>
            <p:cNvSpPr txBox="1"/>
            <p:nvPr/>
          </p:nvSpPr>
          <p:spPr>
            <a:xfrm>
              <a:off x="2402262" y="2926829"/>
              <a:ext cx="14757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900">
                  <a:solidFill>
                    <a:srgbClr val="FFC000"/>
                  </a:solidFill>
                </a:rPr>
                <a:t>Dapp 개발</a:t>
              </a:r>
              <a:endParaRPr/>
            </a:p>
          </p:txBody>
        </p:sp>
        <p:sp>
          <p:nvSpPr>
            <p:cNvPr id="675" name="Google Shape;675;p29"/>
            <p:cNvSpPr txBox="1"/>
            <p:nvPr/>
          </p:nvSpPr>
          <p:spPr>
            <a:xfrm>
              <a:off x="2221261" y="4160317"/>
              <a:ext cx="1837500" cy="5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33350" lvl="0" marL="22860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Malgun Gothic"/>
                <a:buChar char="•"/>
              </a:pPr>
              <a:r>
                <a:rPr b="1" lang="ko-KR"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Solidity 사용 능력</a:t>
              </a:r>
              <a:endParaRPr b="1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133350" lvl="0" marL="22860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Malgun Gothic"/>
                <a:buChar char="•"/>
              </a:pPr>
              <a:r>
                <a:rPr lang="ko-KR"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참고할 사용 </a:t>
              </a:r>
              <a:r>
                <a:rPr b="1" lang="ko-KR"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예제</a:t>
              </a:r>
              <a:endParaRPr b="1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76" name="Google Shape;676;p29"/>
            <p:cNvCxnSpPr/>
            <p:nvPr/>
          </p:nvCxnSpPr>
          <p:spPr>
            <a:xfrm>
              <a:off x="3049867" y="3989506"/>
              <a:ext cx="180600" cy="0"/>
            </a:xfrm>
            <a:prstGeom prst="straightConnector1">
              <a:avLst/>
            </a:prstGeom>
            <a:noFill/>
            <a:ln cap="flat" cmpd="sng" w="19050">
              <a:solidFill>
                <a:srgbClr val="FFD85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677" name="Google Shape;677;p29"/>
          <p:cNvPicPr preferRelativeResize="0"/>
          <p:nvPr/>
        </p:nvPicPr>
        <p:blipFill rotWithShape="1">
          <a:blip r:embed="rId10">
            <a:alphaModFix/>
          </a:blip>
          <a:srcRect b="0" l="0" r="51763" t="5758"/>
          <a:stretch/>
        </p:blipFill>
        <p:spPr>
          <a:xfrm rot="10800000">
            <a:off x="10728972" y="3008390"/>
            <a:ext cx="1369422" cy="1573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2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1800002">
            <a:off x="11107122" y="2051315"/>
            <a:ext cx="138413" cy="1384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9" name="Google Shape;679;p29"/>
          <p:cNvGrpSpPr/>
          <p:nvPr/>
        </p:nvGrpSpPr>
        <p:grpSpPr>
          <a:xfrm>
            <a:off x="8012740" y="2215182"/>
            <a:ext cx="1839577" cy="3393504"/>
            <a:chOff x="11573602" y="56682"/>
            <a:chExt cx="1839577" cy="3393504"/>
          </a:xfrm>
        </p:grpSpPr>
        <p:grpSp>
          <p:nvGrpSpPr>
            <p:cNvPr id="680" name="Google Shape;680;p29"/>
            <p:cNvGrpSpPr/>
            <p:nvPr/>
          </p:nvGrpSpPr>
          <p:grpSpPr>
            <a:xfrm>
              <a:off x="11575566" y="253756"/>
              <a:ext cx="1837613" cy="3196431"/>
              <a:chOff x="541891" y="2567441"/>
              <a:chExt cx="2122200" cy="3609747"/>
            </a:xfrm>
          </p:grpSpPr>
          <p:sp>
            <p:nvSpPr>
              <p:cNvPr id="681" name="Google Shape;681;p29"/>
              <p:cNvSpPr/>
              <p:nvPr/>
            </p:nvSpPr>
            <p:spPr>
              <a:xfrm>
                <a:off x="541891" y="2567441"/>
                <a:ext cx="2122200" cy="36096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rotWithShape="0" algn="ctr" sy="102000">
                  <a:srgbClr val="3378C8">
                    <a:alpha val="98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82" name="Google Shape;682;p29"/>
              <p:cNvSpPr/>
              <p:nvPr/>
            </p:nvSpPr>
            <p:spPr>
              <a:xfrm>
                <a:off x="541891" y="6034088"/>
                <a:ext cx="2122200" cy="143100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83" name="Google Shape;683;p29"/>
            <p:cNvGrpSpPr/>
            <p:nvPr/>
          </p:nvGrpSpPr>
          <p:grpSpPr>
            <a:xfrm>
              <a:off x="12308839" y="56682"/>
              <a:ext cx="362283" cy="336823"/>
              <a:chOff x="428190" y="2066948"/>
              <a:chExt cx="911634" cy="828797"/>
            </a:xfrm>
          </p:grpSpPr>
          <p:sp>
            <p:nvSpPr>
              <p:cNvPr id="684" name="Google Shape;684;p29"/>
              <p:cNvSpPr/>
              <p:nvPr/>
            </p:nvSpPr>
            <p:spPr>
              <a:xfrm>
                <a:off x="450324" y="2128945"/>
                <a:ext cx="889500" cy="7668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3378C8"/>
              </a:solidFill>
              <a:ln cap="flat" cmpd="sng" w="12700">
                <a:solidFill>
                  <a:srgbClr val="3378C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85" name="Google Shape;685;p29"/>
              <p:cNvSpPr/>
              <p:nvPr/>
            </p:nvSpPr>
            <p:spPr>
              <a:xfrm rot="4668228">
                <a:off x="506135" y="2117828"/>
                <a:ext cx="667168" cy="697886"/>
              </a:xfrm>
              <a:custGeom>
                <a:rect b="b" l="l" r="r" t="t"/>
                <a:pathLst>
                  <a:path extrusionOk="0" h="766419" w="751712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0">
                    <a:srgbClr val="2069C2">
                      <a:alpha val="13725"/>
                    </a:srgbClr>
                  </a:gs>
                  <a:gs pos="69000">
                    <a:srgbClr val="FFFFFF">
                      <a:alpha val="2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499992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86" name="Google Shape;686;p29"/>
              <p:cNvSpPr txBox="1"/>
              <p:nvPr/>
            </p:nvSpPr>
            <p:spPr>
              <a:xfrm>
                <a:off x="616568" y="2271884"/>
                <a:ext cx="557100" cy="60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lt1"/>
                    </a:solidFill>
                  </a:rPr>
                  <a:t>5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87" name="Google Shape;687;p29"/>
            <p:cNvSpPr txBox="1"/>
            <p:nvPr/>
          </p:nvSpPr>
          <p:spPr>
            <a:xfrm>
              <a:off x="11756567" y="689954"/>
              <a:ext cx="1475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Metamask</a:t>
              </a:r>
              <a:endParaRPr b="1" sz="18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8" name="Google Shape;688;p29"/>
            <p:cNvSpPr txBox="1"/>
            <p:nvPr/>
          </p:nvSpPr>
          <p:spPr>
            <a:xfrm>
              <a:off x="11573602" y="1923442"/>
              <a:ext cx="18375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33350" lvl="0" marL="22860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Char char="•"/>
              </a:pPr>
              <a:r>
                <a:rPr b="1" lang="ko-KR"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접근성</a:t>
              </a:r>
              <a:endParaRPr b="1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133350" lvl="0" marL="22860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Malgun Gothic"/>
                <a:buChar char="•"/>
              </a:pPr>
              <a:r>
                <a:rPr b="1" lang="ko-KR"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네트워크 연결 설정</a:t>
              </a:r>
              <a:endParaRPr b="1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89" name="Google Shape;689;p29"/>
            <p:cNvCxnSpPr/>
            <p:nvPr/>
          </p:nvCxnSpPr>
          <p:spPr>
            <a:xfrm>
              <a:off x="12402208" y="1752631"/>
              <a:ext cx="180600" cy="0"/>
            </a:xfrm>
            <a:prstGeom prst="straightConnector1">
              <a:avLst/>
            </a:prstGeom>
            <a:noFill/>
            <a:ln cap="flat" cmpd="sng" w="19050">
              <a:solidFill>
                <a:srgbClr val="3378C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690" name="Google Shape;690;p29"/>
          <p:cNvGrpSpPr/>
          <p:nvPr/>
        </p:nvGrpSpPr>
        <p:grpSpPr>
          <a:xfrm>
            <a:off x="9973361" y="2215182"/>
            <a:ext cx="1837614" cy="3393504"/>
            <a:chOff x="2221261" y="2293557"/>
            <a:chExt cx="1837614" cy="3393504"/>
          </a:xfrm>
        </p:grpSpPr>
        <p:grpSp>
          <p:nvGrpSpPr>
            <p:cNvPr id="691" name="Google Shape;691;p29"/>
            <p:cNvGrpSpPr/>
            <p:nvPr/>
          </p:nvGrpSpPr>
          <p:grpSpPr>
            <a:xfrm>
              <a:off x="2221261" y="2490631"/>
              <a:ext cx="1837614" cy="3196431"/>
              <a:chOff x="2815881" y="2567441"/>
              <a:chExt cx="2122201" cy="3609747"/>
            </a:xfrm>
          </p:grpSpPr>
          <p:sp>
            <p:nvSpPr>
              <p:cNvPr id="692" name="Google Shape;692;p29"/>
              <p:cNvSpPr/>
              <p:nvPr/>
            </p:nvSpPr>
            <p:spPr>
              <a:xfrm>
                <a:off x="2815881" y="2567441"/>
                <a:ext cx="2122200" cy="36096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rotWithShape="0" algn="ctr" sy="102000">
                  <a:srgbClr val="FFD85C">
                    <a:alpha val="2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93" name="Google Shape;693;p29"/>
              <p:cNvSpPr/>
              <p:nvPr/>
            </p:nvSpPr>
            <p:spPr>
              <a:xfrm>
                <a:off x="2815882" y="6034088"/>
                <a:ext cx="2122200" cy="143100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94" name="Google Shape;694;p29"/>
            <p:cNvGrpSpPr/>
            <p:nvPr/>
          </p:nvGrpSpPr>
          <p:grpSpPr>
            <a:xfrm>
              <a:off x="2995379" y="2293557"/>
              <a:ext cx="362283" cy="336823"/>
              <a:chOff x="428190" y="2066948"/>
              <a:chExt cx="911634" cy="828797"/>
            </a:xfrm>
          </p:grpSpPr>
          <p:sp>
            <p:nvSpPr>
              <p:cNvPr id="695" name="Google Shape;695;p29"/>
              <p:cNvSpPr/>
              <p:nvPr/>
            </p:nvSpPr>
            <p:spPr>
              <a:xfrm>
                <a:off x="450324" y="2128945"/>
                <a:ext cx="889500" cy="7668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D85C"/>
              </a:solidFill>
              <a:ln cap="flat" cmpd="sng" w="12700">
                <a:solidFill>
                  <a:srgbClr val="FFD85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96" name="Google Shape;696;p29"/>
              <p:cNvSpPr/>
              <p:nvPr/>
            </p:nvSpPr>
            <p:spPr>
              <a:xfrm rot="4668228">
                <a:off x="506135" y="2117828"/>
                <a:ext cx="667168" cy="697886"/>
              </a:xfrm>
              <a:custGeom>
                <a:rect b="b" l="l" r="r" t="t"/>
                <a:pathLst>
                  <a:path extrusionOk="0" h="766419" w="751712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0">
                    <a:srgbClr val="FFD85C">
                      <a:alpha val="38823"/>
                    </a:srgbClr>
                  </a:gs>
                  <a:gs pos="69000">
                    <a:srgbClr val="FFFFFF">
                      <a:alpha val="33725"/>
                    </a:srgbClr>
                  </a:gs>
                  <a:gs pos="100000">
                    <a:srgbClr val="FFFFFF">
                      <a:alpha val="33725"/>
                    </a:srgbClr>
                  </a:gs>
                </a:gsLst>
                <a:lin ang="1499992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97" name="Google Shape;697;p29"/>
              <p:cNvSpPr txBox="1"/>
              <p:nvPr/>
            </p:nvSpPr>
            <p:spPr>
              <a:xfrm>
                <a:off x="616568" y="2271884"/>
                <a:ext cx="557100" cy="60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lt1"/>
                    </a:solidFill>
                  </a:rPr>
                  <a:t> 6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98" name="Google Shape;698;p29"/>
            <p:cNvSpPr txBox="1"/>
            <p:nvPr/>
          </p:nvSpPr>
          <p:spPr>
            <a:xfrm>
              <a:off x="2402262" y="2926829"/>
              <a:ext cx="14757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900">
                  <a:solidFill>
                    <a:srgbClr val="FFC000"/>
                  </a:solidFill>
                </a:rPr>
                <a:t>Etc</a:t>
              </a:r>
              <a:endParaRPr/>
            </a:p>
          </p:txBody>
        </p:sp>
        <p:sp>
          <p:nvSpPr>
            <p:cNvPr id="699" name="Google Shape;699;p29"/>
            <p:cNvSpPr txBox="1"/>
            <p:nvPr/>
          </p:nvSpPr>
          <p:spPr>
            <a:xfrm>
              <a:off x="2221261" y="4160317"/>
              <a:ext cx="18375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33350" lvl="0" marL="22860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Malgun Gothic"/>
                <a:buChar char="•"/>
              </a:pPr>
              <a:r>
                <a:rPr b="1" lang="ko-KR"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github</a:t>
              </a:r>
              <a:endParaRPr b="1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133350" lvl="0" marL="22860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Malgun Gothic"/>
                <a:buChar char="•"/>
              </a:pPr>
              <a:r>
                <a:rPr b="1" lang="ko-KR"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개발 스펙 사전 조율</a:t>
              </a:r>
              <a:endParaRPr b="1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00" name="Google Shape;700;p29"/>
            <p:cNvCxnSpPr/>
            <p:nvPr/>
          </p:nvCxnSpPr>
          <p:spPr>
            <a:xfrm>
              <a:off x="3049867" y="3989506"/>
              <a:ext cx="180600" cy="0"/>
            </a:xfrm>
            <a:prstGeom prst="straightConnector1">
              <a:avLst/>
            </a:prstGeom>
            <a:noFill/>
            <a:ln cap="flat" cmpd="sng" w="19050">
              <a:solidFill>
                <a:srgbClr val="FFD85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Google Shape;70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30125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30"/>
          <p:cNvPicPr preferRelativeResize="0"/>
          <p:nvPr/>
        </p:nvPicPr>
        <p:blipFill rotWithShape="1">
          <a:blip r:embed="rId4">
            <a:alphaModFix/>
          </a:blip>
          <a:srcRect b="22185" l="1" r="2095" t="0"/>
          <a:stretch/>
        </p:blipFill>
        <p:spPr>
          <a:xfrm rot="-5400000">
            <a:off x="10645617" y="3135340"/>
            <a:ext cx="2550875" cy="541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30"/>
          <p:cNvPicPr preferRelativeResize="0"/>
          <p:nvPr/>
        </p:nvPicPr>
        <p:blipFill rotWithShape="1">
          <a:blip r:embed="rId5">
            <a:alphaModFix/>
          </a:blip>
          <a:srcRect b="0" l="0" r="51762" t="5760"/>
          <a:stretch/>
        </p:blipFill>
        <p:spPr>
          <a:xfrm rot="10800000">
            <a:off x="-3" y="5284240"/>
            <a:ext cx="1369422" cy="1573759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30"/>
          <p:cNvSpPr/>
          <p:nvPr/>
        </p:nvSpPr>
        <p:spPr>
          <a:xfrm rot="10800000">
            <a:off x="174170" y="70719"/>
            <a:ext cx="12017829" cy="1221051"/>
          </a:xfrm>
          <a:prstGeom prst="round1Rect">
            <a:avLst>
              <a:gd fmla="val 23799" name="adj"/>
            </a:avLst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09" name="Google Shape;709;p30"/>
          <p:cNvGrpSpPr/>
          <p:nvPr/>
        </p:nvGrpSpPr>
        <p:grpSpPr>
          <a:xfrm>
            <a:off x="376102" y="333243"/>
            <a:ext cx="11273927" cy="831300"/>
            <a:chOff x="376102" y="333243"/>
            <a:chExt cx="11273927" cy="831300"/>
          </a:xfrm>
        </p:grpSpPr>
        <p:sp>
          <p:nvSpPr>
            <p:cNvPr id="710" name="Google Shape;710;p30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K-Digital Training</a:t>
              </a:r>
              <a:endParaRPr b="1" sz="12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1" name="Google Shape;711;p30"/>
            <p:cNvSpPr txBox="1"/>
            <p:nvPr/>
          </p:nvSpPr>
          <p:spPr>
            <a:xfrm>
              <a:off x="1461729" y="585050"/>
              <a:ext cx="101883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결과물 feedback (사용자 Q&amp;A)</a:t>
              </a:r>
              <a:endParaRPr/>
            </a:p>
          </p:txBody>
        </p:sp>
        <p:sp>
          <p:nvSpPr>
            <p:cNvPr id="712" name="Google Shape;712;p30"/>
            <p:cNvSpPr txBox="1"/>
            <p:nvPr/>
          </p:nvSpPr>
          <p:spPr>
            <a:xfrm>
              <a:off x="376102" y="333243"/>
              <a:ext cx="12666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ko-KR" sz="5400">
                  <a:solidFill>
                    <a:srgbClr val="3378C8"/>
                  </a:solidFill>
                </a:rPr>
                <a:t>6</a:t>
              </a:r>
              <a:endParaRPr b="1" sz="44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13" name="Google Shape;713;p30"/>
          <p:cNvPicPr preferRelativeResize="0"/>
          <p:nvPr/>
        </p:nvPicPr>
        <p:blipFill rotWithShape="1">
          <a:blip r:embed="rId6">
            <a:alphaModFix amt="27000"/>
          </a:blip>
          <a:srcRect b="0" l="0" r="0" t="0"/>
          <a:stretch/>
        </p:blipFill>
        <p:spPr>
          <a:xfrm flipH="1">
            <a:off x="0" y="1291756"/>
            <a:ext cx="12192000" cy="281850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30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30"/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6" name="Google Shape;716;p30"/>
          <p:cNvGrpSpPr/>
          <p:nvPr/>
        </p:nvGrpSpPr>
        <p:grpSpPr>
          <a:xfrm>
            <a:off x="541899" y="1417574"/>
            <a:ext cx="5363941" cy="1189264"/>
            <a:chOff x="541891" y="2408110"/>
            <a:chExt cx="5363941" cy="1759006"/>
          </a:xfrm>
        </p:grpSpPr>
        <p:sp>
          <p:nvSpPr>
            <p:cNvPr id="717" name="Google Shape;717;p30"/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fmla="val 6897" name="adj"/>
              </a:avLst>
            </a:prstGeom>
            <a:solidFill>
              <a:schemeClr val="lt1">
                <a:alpha val="84705"/>
              </a:schemeClr>
            </a:solidFill>
            <a:ln>
              <a:noFill/>
            </a:ln>
            <a:effectLst>
              <a:outerShdw blurRad="63500" rotWithShape="0" algn="ctr">
                <a:srgbClr val="3378C8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8" name="Google Shape;718;p30"/>
            <p:cNvSpPr/>
            <p:nvPr/>
          </p:nvSpPr>
          <p:spPr>
            <a:xfrm rot="5400000">
              <a:off x="3186192" y="225762"/>
              <a:ext cx="75300" cy="4440000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9" name="Google Shape;719;p30"/>
            <p:cNvSpPr txBox="1"/>
            <p:nvPr/>
          </p:nvSpPr>
          <p:spPr>
            <a:xfrm>
              <a:off x="697851" y="2619116"/>
              <a:ext cx="5052000" cy="15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블록체인 서비스 적합도</a:t>
              </a:r>
              <a:endParaRPr b="1" sz="18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(프로젝트 결과물을 봤을 때,</a:t>
              </a:r>
              <a:endParaRPr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블록체인의 기능에 적합한가? )</a:t>
              </a:r>
              <a:endParaRPr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20" name="Google Shape;720;p30"/>
          <p:cNvGrpSpPr/>
          <p:nvPr/>
        </p:nvGrpSpPr>
        <p:grpSpPr>
          <a:xfrm>
            <a:off x="6396225" y="1373667"/>
            <a:ext cx="5364000" cy="1220911"/>
            <a:chOff x="6396225" y="2364434"/>
            <a:chExt cx="5364000" cy="1417356"/>
          </a:xfrm>
        </p:grpSpPr>
        <p:sp>
          <p:nvSpPr>
            <p:cNvPr id="721" name="Google Shape;721;p30"/>
            <p:cNvSpPr/>
            <p:nvPr/>
          </p:nvSpPr>
          <p:spPr>
            <a:xfrm>
              <a:off x="6396225" y="2408090"/>
              <a:ext cx="5364000" cy="1373700"/>
            </a:xfrm>
            <a:prstGeom prst="roundRect">
              <a:avLst>
                <a:gd fmla="val 6897" name="adj"/>
              </a:avLst>
            </a:prstGeom>
            <a:solidFill>
              <a:schemeClr val="lt1">
                <a:alpha val="84705"/>
              </a:schemeClr>
            </a:solidFill>
            <a:ln>
              <a:noFill/>
            </a:ln>
            <a:effectLst>
              <a:outerShdw blurRad="63500" rotWithShape="0" algn="ctr">
                <a:srgbClr val="FFD85C">
                  <a:alpha val="5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2" name="Google Shape;722;p30"/>
            <p:cNvSpPr/>
            <p:nvPr/>
          </p:nvSpPr>
          <p:spPr>
            <a:xfrm flipH="1" rot="5400000">
              <a:off x="9048825" y="173834"/>
              <a:ext cx="58800" cy="4440000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3" name="Google Shape;723;p30"/>
            <p:cNvSpPr txBox="1"/>
            <p:nvPr/>
          </p:nvSpPr>
          <p:spPr>
            <a:xfrm>
              <a:off x="6580419" y="2638876"/>
              <a:ext cx="4995600" cy="86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accent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트렌드</a:t>
              </a:r>
              <a:r>
                <a:rPr b="1" lang="ko-KR" sz="1800">
                  <a:solidFill>
                    <a:schemeClr val="accent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적합도</a:t>
              </a:r>
              <a:endParaRPr b="1" sz="18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 현재 트랜드시장에 잘 어울리는가? )</a:t>
              </a:r>
              <a:endParaRPr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724" name="Google Shape;724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1800000">
            <a:off x="378147" y="4327165"/>
            <a:ext cx="138413" cy="1384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5" name="Google Shape;725;p30"/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descr="EMB0000378c3f3d" id="726" name="Google Shape;726;p3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420865" y="6027409"/>
              <a:ext cx="1180238" cy="3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7" name="Google Shape;727;p3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8" name="Google Shape;728;p30"/>
          <p:cNvGrpSpPr/>
          <p:nvPr/>
        </p:nvGrpSpPr>
        <p:grpSpPr>
          <a:xfrm>
            <a:off x="573924" y="2854874"/>
            <a:ext cx="5364000" cy="1182093"/>
            <a:chOff x="541891" y="2408110"/>
            <a:chExt cx="5364000" cy="1748400"/>
          </a:xfrm>
        </p:grpSpPr>
        <p:sp>
          <p:nvSpPr>
            <p:cNvPr id="729" name="Google Shape;729;p30"/>
            <p:cNvSpPr/>
            <p:nvPr/>
          </p:nvSpPr>
          <p:spPr>
            <a:xfrm>
              <a:off x="541891" y="2408110"/>
              <a:ext cx="5364000" cy="1748400"/>
            </a:xfrm>
            <a:prstGeom prst="roundRect">
              <a:avLst>
                <a:gd fmla="val 6897" name="adj"/>
              </a:avLst>
            </a:prstGeom>
            <a:solidFill>
              <a:schemeClr val="lt1">
                <a:alpha val="84710"/>
              </a:schemeClr>
            </a:solidFill>
            <a:ln>
              <a:noFill/>
            </a:ln>
            <a:effectLst>
              <a:outerShdw blurRad="63500" rotWithShape="0" algn="ctr">
                <a:srgbClr val="3378C8">
                  <a:alpha val="2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0" name="Google Shape;730;p30"/>
            <p:cNvSpPr/>
            <p:nvPr/>
          </p:nvSpPr>
          <p:spPr>
            <a:xfrm rot="5400000">
              <a:off x="3186192" y="225762"/>
              <a:ext cx="75300" cy="4440000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1" name="Google Shape;731;p30"/>
            <p:cNvSpPr txBox="1"/>
            <p:nvPr/>
          </p:nvSpPr>
          <p:spPr>
            <a:xfrm>
              <a:off x="697851" y="2597762"/>
              <a:ext cx="5052000" cy="15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역할 분담</a:t>
              </a:r>
              <a:endParaRPr b="1" sz="18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 각자 가지고 있는 능력과 개성을</a:t>
              </a:r>
              <a:endParaRPr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프로젝트에 잘 어울렸는가</a:t>
              </a:r>
              <a:r>
                <a:rPr lang="ko-KR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? )</a:t>
              </a:r>
              <a:endParaRPr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32" name="Google Shape;732;p30"/>
          <p:cNvGrpSpPr/>
          <p:nvPr/>
        </p:nvGrpSpPr>
        <p:grpSpPr>
          <a:xfrm>
            <a:off x="6428250" y="2810969"/>
            <a:ext cx="5364000" cy="1220985"/>
            <a:chOff x="6396225" y="2364434"/>
            <a:chExt cx="5364000" cy="1437468"/>
          </a:xfrm>
        </p:grpSpPr>
        <p:sp>
          <p:nvSpPr>
            <p:cNvPr id="733" name="Google Shape;733;p30"/>
            <p:cNvSpPr/>
            <p:nvPr/>
          </p:nvSpPr>
          <p:spPr>
            <a:xfrm>
              <a:off x="6396225" y="2408102"/>
              <a:ext cx="5364000" cy="1393800"/>
            </a:xfrm>
            <a:prstGeom prst="roundRect">
              <a:avLst>
                <a:gd fmla="val 6897" name="adj"/>
              </a:avLst>
            </a:prstGeom>
            <a:solidFill>
              <a:schemeClr val="lt1">
                <a:alpha val="84710"/>
              </a:schemeClr>
            </a:solidFill>
            <a:ln>
              <a:noFill/>
            </a:ln>
            <a:effectLst>
              <a:outerShdw blurRad="63500" rotWithShape="0" algn="ctr">
                <a:srgbClr val="FFD85C">
                  <a:alpha val="5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4" name="Google Shape;734;p30"/>
            <p:cNvSpPr/>
            <p:nvPr/>
          </p:nvSpPr>
          <p:spPr>
            <a:xfrm flipH="1" rot="5400000">
              <a:off x="9048825" y="173834"/>
              <a:ext cx="58800" cy="4440000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5" name="Google Shape;735;p30"/>
            <p:cNvSpPr txBox="1"/>
            <p:nvPr/>
          </p:nvSpPr>
          <p:spPr>
            <a:xfrm>
              <a:off x="6580419" y="2532060"/>
              <a:ext cx="4995600" cy="115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accent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서비스 실현</a:t>
              </a:r>
              <a:endParaRPr b="1" sz="18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 실제로도 서비스를 </a:t>
              </a:r>
              <a:r>
                <a:rPr lang="ko-KR" u="sng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실현할 수 있는지,</a:t>
              </a:r>
              <a:endParaRPr u="sng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그 가능성은 얼마나 되는지? </a:t>
              </a:r>
              <a:r>
                <a:rPr lang="ko-KR">
                  <a:solidFill>
                    <a:schemeClr val="accent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확장 가능성</a:t>
              </a:r>
              <a:r>
                <a:rPr lang="ko-KR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은 있는지? )</a:t>
              </a:r>
              <a:endParaRPr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36" name="Google Shape;736;p30"/>
          <p:cNvGrpSpPr/>
          <p:nvPr/>
        </p:nvGrpSpPr>
        <p:grpSpPr>
          <a:xfrm>
            <a:off x="573925" y="4292195"/>
            <a:ext cx="5364000" cy="1221083"/>
            <a:chOff x="541891" y="2408110"/>
            <a:chExt cx="5364000" cy="1748400"/>
          </a:xfrm>
        </p:grpSpPr>
        <p:sp>
          <p:nvSpPr>
            <p:cNvPr id="737" name="Google Shape;737;p30"/>
            <p:cNvSpPr/>
            <p:nvPr/>
          </p:nvSpPr>
          <p:spPr>
            <a:xfrm>
              <a:off x="541891" y="2408110"/>
              <a:ext cx="5364000" cy="1748400"/>
            </a:xfrm>
            <a:prstGeom prst="roundRect">
              <a:avLst>
                <a:gd fmla="val 6897" name="adj"/>
              </a:avLst>
            </a:prstGeom>
            <a:solidFill>
              <a:schemeClr val="lt1">
                <a:alpha val="84710"/>
              </a:schemeClr>
            </a:solidFill>
            <a:ln>
              <a:noFill/>
            </a:ln>
            <a:effectLst>
              <a:outerShdw blurRad="63500" rotWithShape="0" algn="ctr">
                <a:srgbClr val="3378C8">
                  <a:alpha val="2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8" name="Google Shape;738;p30"/>
            <p:cNvSpPr/>
            <p:nvPr/>
          </p:nvSpPr>
          <p:spPr>
            <a:xfrm rot="5400000">
              <a:off x="3186192" y="225762"/>
              <a:ext cx="75300" cy="4440000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9" name="Google Shape;739;p30"/>
            <p:cNvSpPr txBox="1"/>
            <p:nvPr/>
          </p:nvSpPr>
          <p:spPr>
            <a:xfrm>
              <a:off x="697901" y="2537545"/>
              <a:ext cx="5052000" cy="14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서비스 사용자의 편의성과 접근성</a:t>
              </a:r>
              <a:endParaRPr b="1" sz="18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 </a:t>
              </a:r>
              <a:r>
                <a:rPr lang="ko-KR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서비스 사용 시, 접근성이 좋았는가?</a:t>
              </a:r>
              <a:endParaRPr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편의성이 좋았는가? 불편했다면 어떤 서비스를 원하는가?</a:t>
              </a:r>
              <a:r>
                <a:rPr lang="ko-KR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)</a:t>
              </a:r>
              <a:endParaRPr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40" name="Google Shape;740;p30"/>
          <p:cNvGrpSpPr/>
          <p:nvPr/>
        </p:nvGrpSpPr>
        <p:grpSpPr>
          <a:xfrm>
            <a:off x="6428250" y="4248369"/>
            <a:ext cx="5364000" cy="1277765"/>
            <a:chOff x="6396225" y="2364434"/>
            <a:chExt cx="5364000" cy="1437468"/>
          </a:xfrm>
        </p:grpSpPr>
        <p:sp>
          <p:nvSpPr>
            <p:cNvPr id="741" name="Google Shape;741;p30"/>
            <p:cNvSpPr/>
            <p:nvPr/>
          </p:nvSpPr>
          <p:spPr>
            <a:xfrm>
              <a:off x="6396225" y="2408102"/>
              <a:ext cx="5364000" cy="1393800"/>
            </a:xfrm>
            <a:prstGeom prst="roundRect">
              <a:avLst>
                <a:gd fmla="val 6897" name="adj"/>
              </a:avLst>
            </a:prstGeom>
            <a:solidFill>
              <a:schemeClr val="lt1">
                <a:alpha val="84710"/>
              </a:schemeClr>
            </a:solidFill>
            <a:ln>
              <a:noFill/>
            </a:ln>
            <a:effectLst>
              <a:outerShdw blurRad="63500" rotWithShape="0" algn="ctr">
                <a:srgbClr val="FFD85C">
                  <a:alpha val="5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2" name="Google Shape;742;p30"/>
            <p:cNvSpPr/>
            <p:nvPr/>
          </p:nvSpPr>
          <p:spPr>
            <a:xfrm flipH="1" rot="5400000">
              <a:off x="9048825" y="173834"/>
              <a:ext cx="58800" cy="4440000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3" name="Google Shape;743;p30"/>
            <p:cNvSpPr txBox="1"/>
            <p:nvPr/>
          </p:nvSpPr>
          <p:spPr>
            <a:xfrm>
              <a:off x="6580419" y="2582360"/>
              <a:ext cx="49956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accent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사용/유지보수 난이도</a:t>
              </a:r>
              <a:endParaRPr b="1" sz="18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 </a:t>
              </a:r>
              <a:r>
                <a:rPr lang="ko-KR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서비스 유통 후 유지보수는 어려울까? </a:t>
              </a:r>
              <a:endParaRPr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어렵다면 어떤 부분이 어려울까?</a:t>
              </a:r>
              <a:r>
                <a:rPr lang="ko-KR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)</a:t>
              </a:r>
              <a:endParaRPr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44" name="Google Shape;744;p30"/>
          <p:cNvGrpSpPr/>
          <p:nvPr/>
        </p:nvGrpSpPr>
        <p:grpSpPr>
          <a:xfrm>
            <a:off x="573951" y="5713077"/>
            <a:ext cx="11441908" cy="668721"/>
            <a:chOff x="541892" y="2372767"/>
            <a:chExt cx="11289499" cy="1783731"/>
          </a:xfrm>
        </p:grpSpPr>
        <p:sp>
          <p:nvSpPr>
            <p:cNvPr id="745" name="Google Shape;745;p30"/>
            <p:cNvSpPr/>
            <p:nvPr/>
          </p:nvSpPr>
          <p:spPr>
            <a:xfrm>
              <a:off x="541892" y="2408097"/>
              <a:ext cx="11094300" cy="1748400"/>
            </a:xfrm>
            <a:prstGeom prst="roundRect">
              <a:avLst>
                <a:gd fmla="val 6897" name="adj"/>
              </a:avLst>
            </a:prstGeom>
            <a:solidFill>
              <a:schemeClr val="lt1">
                <a:alpha val="84710"/>
              </a:schemeClr>
            </a:solidFill>
            <a:ln>
              <a:noFill/>
            </a:ln>
            <a:effectLst>
              <a:outerShdw blurRad="63500" rotWithShape="0" algn="ctr">
                <a:srgbClr val="3378C8">
                  <a:alpha val="2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6" name="Google Shape;746;p30"/>
            <p:cNvSpPr/>
            <p:nvPr/>
          </p:nvSpPr>
          <p:spPr>
            <a:xfrm rot="5400000">
              <a:off x="6070091" y="-2693483"/>
              <a:ext cx="110700" cy="102432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7" name="Google Shape;747;p30"/>
            <p:cNvSpPr txBox="1"/>
            <p:nvPr/>
          </p:nvSpPr>
          <p:spPr>
            <a:xfrm>
              <a:off x="557392" y="2517095"/>
              <a:ext cx="11274000" cy="133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700">
                  <a:solidFill>
                    <a:srgbClr val="E0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개발 </a:t>
              </a:r>
              <a:r>
                <a:rPr b="1" lang="ko-KR" sz="17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시, 사용한 툴이 적합한가? 만약 적합하지 않았다면 더 나은 툴은 무엇인가?</a:t>
              </a:r>
              <a:endParaRPr b="1" sz="17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388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b="23907" l="0" r="27522" t="0"/>
          <a:stretch/>
        </p:blipFill>
        <p:spPr>
          <a:xfrm flipH="1" rot="10800000">
            <a:off x="7546066" y="0"/>
            <a:ext cx="4645933" cy="3296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16"/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16" name="Google Shape;116;p16"/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목 차</a:t>
              </a:r>
              <a:endParaRPr/>
            </a:p>
          </p:txBody>
        </p:sp>
        <p:sp>
          <p:nvSpPr>
            <p:cNvPr id="117" name="Google Shape;117;p16"/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K-Digital Training</a:t>
              </a:r>
              <a:endParaRPr b="1" sz="18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8" name="Google Shape;118;p16"/>
          <p:cNvGrpSpPr/>
          <p:nvPr/>
        </p:nvGrpSpPr>
        <p:grpSpPr>
          <a:xfrm>
            <a:off x="5556309" y="1918879"/>
            <a:ext cx="4444883" cy="585000"/>
            <a:chOff x="6242110" y="2376079"/>
            <a:chExt cx="4444883" cy="585000"/>
          </a:xfrm>
        </p:grpSpPr>
        <p:sp>
          <p:nvSpPr>
            <p:cNvPr id="119" name="Google Shape;119;p16"/>
            <p:cNvSpPr txBox="1"/>
            <p:nvPr/>
          </p:nvSpPr>
          <p:spPr>
            <a:xfrm>
              <a:off x="7013793" y="2514579"/>
              <a:ext cx="3673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1" lang="ko-KR" sz="20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개요</a:t>
              </a:r>
              <a:endParaRPr/>
            </a:p>
          </p:txBody>
        </p:sp>
        <p:sp>
          <p:nvSpPr>
            <p:cNvPr id="120" name="Google Shape;120;p16"/>
            <p:cNvSpPr txBox="1"/>
            <p:nvPr/>
          </p:nvSpPr>
          <p:spPr>
            <a:xfrm>
              <a:off x="6242110" y="2376079"/>
              <a:ext cx="7479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2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sz="32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" name="Google Shape;121;p16"/>
          <p:cNvGrpSpPr/>
          <p:nvPr/>
        </p:nvGrpSpPr>
        <p:grpSpPr>
          <a:xfrm>
            <a:off x="5556309" y="2675273"/>
            <a:ext cx="4284372" cy="585000"/>
            <a:chOff x="6242109" y="3175385"/>
            <a:chExt cx="3976584" cy="585000"/>
          </a:xfrm>
        </p:grpSpPr>
        <p:sp>
          <p:nvSpPr>
            <p:cNvPr id="122" name="Google Shape;122;p16"/>
            <p:cNvSpPr txBox="1"/>
            <p:nvPr/>
          </p:nvSpPr>
          <p:spPr>
            <a:xfrm>
              <a:off x="7013793" y="3315668"/>
              <a:ext cx="3204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팀 구성 및 역할  </a:t>
              </a:r>
              <a:r>
                <a:rPr b="1" lang="ko-KR" sz="20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개발 환경</a:t>
              </a:r>
              <a:endParaRPr/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6242109" y="3175385"/>
              <a:ext cx="7644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2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32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p16"/>
          <p:cNvGrpSpPr/>
          <p:nvPr/>
        </p:nvGrpSpPr>
        <p:grpSpPr>
          <a:xfrm>
            <a:off x="5556309" y="3431666"/>
            <a:ext cx="4185695" cy="585000"/>
            <a:chOff x="6242109" y="3974691"/>
            <a:chExt cx="4185695" cy="585000"/>
          </a:xfrm>
        </p:grpSpPr>
        <p:sp>
          <p:nvSpPr>
            <p:cNvPr id="125" name="Google Shape;125;p16"/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소개 및 시연</a:t>
              </a:r>
              <a:endParaRPr/>
            </a:p>
          </p:txBody>
        </p:sp>
        <p:sp>
          <p:nvSpPr>
            <p:cNvPr id="126" name="Google Shape;126;p16"/>
            <p:cNvSpPr txBox="1"/>
            <p:nvPr/>
          </p:nvSpPr>
          <p:spPr>
            <a:xfrm>
              <a:off x="6242109" y="3974691"/>
              <a:ext cx="7644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2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32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16"/>
          <p:cNvGrpSpPr/>
          <p:nvPr/>
        </p:nvGrpSpPr>
        <p:grpSpPr>
          <a:xfrm>
            <a:off x="5556309" y="4188060"/>
            <a:ext cx="3256573" cy="585000"/>
            <a:chOff x="6242109" y="4773997"/>
            <a:chExt cx="3256573" cy="585000"/>
          </a:xfrm>
        </p:grpSpPr>
        <p:sp>
          <p:nvSpPr>
            <p:cNvPr id="128" name="Google Shape;128;p16"/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개발 과정 </a:t>
              </a:r>
              <a:endParaRPr/>
            </a:p>
          </p:txBody>
        </p:sp>
        <p:sp>
          <p:nvSpPr>
            <p:cNvPr id="129" name="Google Shape;129;p16"/>
            <p:cNvSpPr txBox="1"/>
            <p:nvPr/>
          </p:nvSpPr>
          <p:spPr>
            <a:xfrm>
              <a:off x="6242109" y="4773997"/>
              <a:ext cx="7644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2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sz="32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16"/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042684" y="4289182"/>
            <a:ext cx="14287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73038" y="1555170"/>
            <a:ext cx="233362" cy="233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2700000">
            <a:off x="11933337" y="302760"/>
            <a:ext cx="343679" cy="3436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" name="Google Shape;134;p16"/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135" name="Google Shape;135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1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1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96588" y="1824462"/>
              <a:ext cx="320555" cy="3043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0" name="Google Shape;140;p16"/>
          <p:cNvGrpSpPr/>
          <p:nvPr/>
        </p:nvGrpSpPr>
        <p:grpSpPr>
          <a:xfrm>
            <a:off x="5556309" y="4944453"/>
            <a:ext cx="3976584" cy="585000"/>
            <a:chOff x="6242109" y="4957597"/>
            <a:chExt cx="3976584" cy="585000"/>
          </a:xfrm>
        </p:grpSpPr>
        <p:sp>
          <p:nvSpPr>
            <p:cNvPr id="141" name="Google Shape;141;p16"/>
            <p:cNvSpPr txBox="1"/>
            <p:nvPr/>
          </p:nvSpPr>
          <p:spPr>
            <a:xfrm>
              <a:off x="7013793" y="5109335"/>
              <a:ext cx="3204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개발 과정 보고 </a:t>
              </a:r>
              <a:endParaRPr/>
            </a:p>
          </p:txBody>
        </p:sp>
        <p:sp>
          <p:nvSpPr>
            <p:cNvPr id="142" name="Google Shape;142;p16"/>
            <p:cNvSpPr txBox="1"/>
            <p:nvPr/>
          </p:nvSpPr>
          <p:spPr>
            <a:xfrm>
              <a:off x="6242109" y="4957597"/>
              <a:ext cx="7644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2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1" lang="ko-KR" sz="3200">
                  <a:solidFill>
                    <a:srgbClr val="3378C8"/>
                  </a:solidFill>
                </a:rPr>
                <a:t>5</a:t>
              </a:r>
              <a:endParaRPr sz="32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16"/>
          <p:cNvGrpSpPr/>
          <p:nvPr/>
        </p:nvGrpSpPr>
        <p:grpSpPr>
          <a:xfrm>
            <a:off x="5556309" y="5700847"/>
            <a:ext cx="3976584" cy="585000"/>
            <a:chOff x="6297984" y="5624647"/>
            <a:chExt cx="3976584" cy="585000"/>
          </a:xfrm>
        </p:grpSpPr>
        <p:sp>
          <p:nvSpPr>
            <p:cNvPr id="144" name="Google Shape;144;p16"/>
            <p:cNvSpPr txBox="1"/>
            <p:nvPr/>
          </p:nvSpPr>
          <p:spPr>
            <a:xfrm>
              <a:off x="7069668" y="5776385"/>
              <a:ext cx="3204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피드백 | QnA</a:t>
              </a:r>
              <a:endParaRPr/>
            </a:p>
          </p:txBody>
        </p:sp>
        <p:sp>
          <p:nvSpPr>
            <p:cNvPr id="145" name="Google Shape;145;p16"/>
            <p:cNvSpPr txBox="1"/>
            <p:nvPr/>
          </p:nvSpPr>
          <p:spPr>
            <a:xfrm>
              <a:off x="6297984" y="5624647"/>
              <a:ext cx="7644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2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1" lang="ko-KR" sz="3200">
                  <a:solidFill>
                    <a:srgbClr val="3378C8"/>
                  </a:solidFill>
                </a:rPr>
                <a:t>6</a:t>
              </a:r>
              <a:endParaRPr sz="32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7"/>
          <p:cNvSpPr/>
          <p:nvPr/>
        </p:nvSpPr>
        <p:spPr>
          <a:xfrm rot="10800000">
            <a:off x="174170" y="70719"/>
            <a:ext cx="12017829" cy="1221051"/>
          </a:xfrm>
          <a:prstGeom prst="round1Rect">
            <a:avLst>
              <a:gd fmla="val 23799" name="adj"/>
            </a:avLst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2" name="Google Shape;152;p17"/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K-Digital Training</a:t>
              </a:r>
              <a:endParaRPr b="1" sz="12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개요</a:t>
              </a:r>
              <a:endParaRPr/>
            </a:p>
          </p:txBody>
        </p:sp>
        <p:sp>
          <p:nvSpPr>
            <p:cNvPr id="155" name="Google Shape;155;p17"/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1" sz="44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6" name="Google Shape;156;p17"/>
          <p:cNvPicPr preferRelativeResize="0"/>
          <p:nvPr/>
        </p:nvPicPr>
        <p:blipFill rotWithShape="1">
          <a:blip r:embed="rId4">
            <a:alphaModFix amt="27000"/>
          </a:blip>
          <a:srcRect b="0" l="0" r="0" t="0"/>
          <a:stretch/>
        </p:blipFill>
        <p:spPr>
          <a:xfrm flipH="1">
            <a:off x="0" y="1916849"/>
            <a:ext cx="12192000" cy="23358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17"/>
          <p:cNvPicPr preferRelativeResize="0"/>
          <p:nvPr/>
        </p:nvPicPr>
        <p:blipFill rotWithShape="1">
          <a:blip r:embed="rId5">
            <a:alphaModFix/>
          </a:blip>
          <a:srcRect b="0" l="34974" r="0" t="0"/>
          <a:stretch/>
        </p:blipFill>
        <p:spPr>
          <a:xfrm rot="-6939650">
            <a:off x="1714" y="5530566"/>
            <a:ext cx="1452422" cy="91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434300">
            <a:off x="8621099" y="4762217"/>
            <a:ext cx="3710393" cy="1869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690202" y="3164584"/>
            <a:ext cx="178594" cy="178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1327648">
            <a:off x="386995" y="5443343"/>
            <a:ext cx="186904" cy="207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 rotWithShape="1">
          <a:blip r:embed="rId9">
            <a:alphaModFix/>
          </a:blip>
          <a:srcRect b="0" l="44921" r="0" t="0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 rotWithShape="1">
          <a:blip r:embed="rId10">
            <a:alphaModFix/>
          </a:blip>
          <a:srcRect b="0" l="45412" r="0" t="0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0" y="5934670"/>
            <a:ext cx="12192000" cy="923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672484" y="2240918"/>
            <a:ext cx="149373" cy="1493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Google Shape;167;p17"/>
          <p:cNvGrpSpPr/>
          <p:nvPr/>
        </p:nvGrpSpPr>
        <p:grpSpPr>
          <a:xfrm>
            <a:off x="7339013" y="2344962"/>
            <a:ext cx="2122307" cy="3832181"/>
            <a:chOff x="7348911" y="2344962"/>
            <a:chExt cx="2122307" cy="3832181"/>
          </a:xfrm>
        </p:grpSpPr>
        <p:grpSp>
          <p:nvGrpSpPr>
            <p:cNvPr id="168" name="Google Shape;168;p17"/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</p:grpSpPr>
          <p:sp>
            <p:nvSpPr>
              <p:cNvPr id="169" name="Google Shape;169;p17"/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rotWithShape="0" algn="ctr" sy="102000">
                  <a:srgbClr val="FFD85C">
                    <a:alpha val="2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71" name="Google Shape;171;p17"/>
            <p:cNvGrpSpPr/>
            <p:nvPr/>
          </p:nvGrpSpPr>
          <p:grpSpPr>
            <a:xfrm>
              <a:off x="8192766" y="2344962"/>
              <a:ext cx="418718" cy="380422"/>
              <a:chOff x="427587" y="2066948"/>
              <a:chExt cx="912263" cy="828829"/>
            </a:xfrm>
          </p:grpSpPr>
          <p:sp>
            <p:nvSpPr>
              <p:cNvPr id="172" name="Google Shape;172;p17"/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D85C"/>
              </a:solidFill>
              <a:ln cap="flat" cmpd="sng" w="12700">
                <a:solidFill>
                  <a:srgbClr val="FFD85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rect b="b" l="l" r="r" t="t"/>
                <a:pathLst>
                  <a:path extrusionOk="0" h="766419" w="751712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0">
                    <a:srgbClr val="FFD85C">
                      <a:alpha val="38823"/>
                    </a:srgbClr>
                  </a:gs>
                  <a:gs pos="69000">
                    <a:srgbClr val="FFFFFF">
                      <a:alpha val="33725"/>
                    </a:srgbClr>
                  </a:gs>
                  <a:gs pos="100000">
                    <a:srgbClr val="FFFFFF">
                      <a:alpha val="33725"/>
                    </a:srgbClr>
                  </a:gs>
                </a:gsLst>
                <a:lin ang="150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4" name="Google Shape;174;p17"/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5" name="Google Shape;175;p17"/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프로젝트</a:t>
              </a:r>
              <a:br>
                <a:rPr b="1" lang="ko-KR" sz="1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ko-KR" sz="1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구조</a:t>
              </a:r>
              <a:endParaRPr b="1" sz="1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p17"/>
          <p:cNvGrpSpPr/>
          <p:nvPr/>
        </p:nvGrpSpPr>
        <p:grpSpPr>
          <a:xfrm>
            <a:off x="491900" y="2344962"/>
            <a:ext cx="2122307" cy="3832181"/>
            <a:chOff x="501798" y="2344962"/>
            <a:chExt cx="2122307" cy="3832181"/>
          </a:xfrm>
        </p:grpSpPr>
        <p:grpSp>
          <p:nvGrpSpPr>
            <p:cNvPr id="177" name="Google Shape;177;p17"/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</p:grpSpPr>
          <p:sp>
            <p:nvSpPr>
              <p:cNvPr id="178" name="Google Shape;178;p17"/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rotWithShape="0" algn="ctr" sy="102000">
                  <a:srgbClr val="3378C8">
                    <a:alpha val="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9" name="Google Shape;179;p17"/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80" name="Google Shape;180;p17"/>
            <p:cNvSpPr txBox="1"/>
            <p:nvPr/>
          </p:nvSpPr>
          <p:spPr>
            <a:xfrm>
              <a:off x="710830" y="3060042"/>
              <a:ext cx="1704300" cy="9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주제 및 선정 배경, 기획 의도</a:t>
              </a:r>
              <a:endParaRPr/>
            </a:p>
          </p:txBody>
        </p:sp>
        <p:grpSp>
          <p:nvGrpSpPr>
            <p:cNvPr id="181" name="Google Shape;181;p17"/>
            <p:cNvGrpSpPr/>
            <p:nvPr/>
          </p:nvGrpSpPr>
          <p:grpSpPr>
            <a:xfrm>
              <a:off x="1388467" y="2344962"/>
              <a:ext cx="418718" cy="416547"/>
              <a:chOff x="427587" y="2066948"/>
              <a:chExt cx="912263" cy="907536"/>
            </a:xfrm>
          </p:grpSpPr>
          <p:sp>
            <p:nvSpPr>
              <p:cNvPr id="182" name="Google Shape;182;p17"/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3378C8"/>
              </a:solidFill>
              <a:ln cap="flat" cmpd="sng" w="12700">
                <a:solidFill>
                  <a:srgbClr val="3378C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3" name="Google Shape;183;p17"/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rect b="b" l="l" r="r" t="t"/>
                <a:pathLst>
                  <a:path extrusionOk="0" h="766419" w="751712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0">
                    <a:srgbClr val="2069C2">
                      <a:alpha val="13725"/>
                    </a:srgbClr>
                  </a:gs>
                  <a:gs pos="69000">
                    <a:srgbClr val="FFFFFF">
                      <a:alpha val="2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4" name="Google Shape;184;p17"/>
              <p:cNvSpPr txBox="1"/>
              <p:nvPr/>
            </p:nvSpPr>
            <p:spPr>
              <a:xfrm>
                <a:off x="616568" y="2271884"/>
                <a:ext cx="557100" cy="70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85" name="Google Shape;185;p17"/>
            <p:cNvCxnSpPr/>
            <p:nvPr/>
          </p:nvCxnSpPr>
          <p:spPr>
            <a:xfrm>
              <a:off x="1458728" y="4260129"/>
              <a:ext cx="208445" cy="0"/>
            </a:xfrm>
            <a:prstGeom prst="straightConnector1">
              <a:avLst/>
            </a:prstGeom>
            <a:noFill/>
            <a:ln cap="flat" cmpd="sng" w="19050">
              <a:solidFill>
                <a:srgbClr val="3378C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86" name="Google Shape;186;p17"/>
          <p:cNvGrpSpPr/>
          <p:nvPr/>
        </p:nvGrpSpPr>
        <p:grpSpPr>
          <a:xfrm>
            <a:off x="2774271" y="2344962"/>
            <a:ext cx="2122307" cy="3832181"/>
            <a:chOff x="2784169" y="2344962"/>
            <a:chExt cx="2122307" cy="3832181"/>
          </a:xfrm>
        </p:grpSpPr>
        <p:grpSp>
          <p:nvGrpSpPr>
            <p:cNvPr id="187" name="Google Shape;187;p17"/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</p:grpSpPr>
          <p:sp>
            <p:nvSpPr>
              <p:cNvPr id="188" name="Google Shape;188;p17"/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rotWithShape="0" algn="ctr" sy="102000">
                  <a:srgbClr val="FFD85C">
                    <a:alpha val="2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9" name="Google Shape;189;p17"/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0" name="Google Shape;190;p17"/>
            <p:cNvGrpSpPr/>
            <p:nvPr/>
          </p:nvGrpSpPr>
          <p:grpSpPr>
            <a:xfrm>
              <a:off x="3677916" y="2344962"/>
              <a:ext cx="418718" cy="380422"/>
              <a:chOff x="427587" y="2066948"/>
              <a:chExt cx="912263" cy="828829"/>
            </a:xfrm>
          </p:grpSpPr>
          <p:sp>
            <p:nvSpPr>
              <p:cNvPr id="191" name="Google Shape;191;p17"/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D85C"/>
              </a:solidFill>
              <a:ln cap="flat" cmpd="sng" w="12700">
                <a:solidFill>
                  <a:srgbClr val="FFD85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2" name="Google Shape;192;p17"/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rect b="b" l="l" r="r" t="t"/>
                <a:pathLst>
                  <a:path extrusionOk="0" h="766419" w="751712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0">
                    <a:srgbClr val="FFD85C">
                      <a:alpha val="38823"/>
                    </a:srgbClr>
                  </a:gs>
                  <a:gs pos="69000">
                    <a:srgbClr val="FFFFFF">
                      <a:alpha val="33725"/>
                    </a:srgbClr>
                  </a:gs>
                  <a:gs pos="100000">
                    <a:srgbClr val="FFFFFF">
                      <a:alpha val="33725"/>
                    </a:srgbClr>
                  </a:gs>
                </a:gsLst>
                <a:lin ang="150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3" name="Google Shape;193;p17"/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4" name="Google Shape;194;p17"/>
            <p:cNvSpPr txBox="1"/>
            <p:nvPr/>
          </p:nvSpPr>
          <p:spPr>
            <a:xfrm>
              <a:off x="2993202" y="3060042"/>
              <a:ext cx="1704300" cy="73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프로젝트</a:t>
              </a:r>
              <a:br>
                <a:rPr b="1" lang="ko-KR" sz="1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ko-KR" sz="1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내용 </a:t>
              </a:r>
              <a:endParaRPr/>
            </a:p>
          </p:txBody>
        </p:sp>
        <p:sp>
          <p:nvSpPr>
            <p:cNvPr id="195" name="Google Shape;195;p17"/>
            <p:cNvSpPr txBox="1"/>
            <p:nvPr/>
          </p:nvSpPr>
          <p:spPr>
            <a:xfrm>
              <a:off x="2784169" y="4453027"/>
              <a:ext cx="2122200" cy="52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33350" lvl="0" marL="22860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Char char="•"/>
              </a:pPr>
              <a:r>
                <a:rPr b="1" lang="ko-KR"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기획, 개발, 구축, 운영 </a:t>
              </a:r>
              <a:r>
                <a:rPr lang="ko-KR"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모두 경험해보고자 함</a:t>
              </a:r>
              <a:endParaRPr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96" name="Google Shape;196;p17"/>
            <p:cNvCxnSpPr/>
            <p:nvPr/>
          </p:nvCxnSpPr>
          <p:spPr>
            <a:xfrm>
              <a:off x="3741100" y="4260129"/>
              <a:ext cx="208445" cy="0"/>
            </a:xfrm>
            <a:prstGeom prst="straightConnector1">
              <a:avLst/>
            </a:prstGeom>
            <a:noFill/>
            <a:ln cap="flat" cmpd="sng" w="19050">
              <a:solidFill>
                <a:srgbClr val="FFD85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97" name="Google Shape;197;p17"/>
          <p:cNvGrpSpPr/>
          <p:nvPr/>
        </p:nvGrpSpPr>
        <p:grpSpPr>
          <a:xfrm>
            <a:off x="5054374" y="2344962"/>
            <a:ext cx="2124575" cy="3832181"/>
            <a:chOff x="5064272" y="2344962"/>
            <a:chExt cx="2124575" cy="3832181"/>
          </a:xfrm>
        </p:grpSpPr>
        <p:grpSp>
          <p:nvGrpSpPr>
            <p:cNvPr id="198" name="Google Shape;198;p17"/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</p:grpSpPr>
          <p:sp>
            <p:nvSpPr>
              <p:cNvPr id="199" name="Google Shape;199;p17"/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rotWithShape="0" algn="ctr" sy="102000">
                  <a:srgbClr val="3378C8">
                    <a:alpha val="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0" name="Google Shape;200;p17"/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01" name="Google Shape;201;p17"/>
            <p:cNvGrpSpPr/>
            <p:nvPr/>
          </p:nvGrpSpPr>
          <p:grpSpPr>
            <a:xfrm>
              <a:off x="5913116" y="2344962"/>
              <a:ext cx="418718" cy="380422"/>
              <a:chOff x="427587" y="2066948"/>
              <a:chExt cx="912263" cy="828829"/>
            </a:xfrm>
          </p:grpSpPr>
          <p:sp>
            <p:nvSpPr>
              <p:cNvPr id="202" name="Google Shape;202;p17"/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3378C8"/>
              </a:solidFill>
              <a:ln cap="flat" cmpd="sng" w="12700">
                <a:solidFill>
                  <a:srgbClr val="3378C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3" name="Google Shape;203;p17"/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rect b="b" l="l" r="r" t="t"/>
                <a:pathLst>
                  <a:path extrusionOk="0" h="766419" w="751712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0">
                    <a:srgbClr val="2069C2">
                      <a:alpha val="13725"/>
                    </a:srgbClr>
                  </a:gs>
                  <a:gs pos="69000">
                    <a:srgbClr val="FFFFFF">
                      <a:alpha val="2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4" name="Google Shape;204;p17"/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5" name="Google Shape;205;p17"/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활용 장비 및</a:t>
              </a:r>
              <a:b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재료</a:t>
              </a:r>
              <a:endParaRPr b="1" sz="18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6" name="Google Shape;206;p17"/>
            <p:cNvSpPr txBox="1"/>
            <p:nvPr/>
          </p:nvSpPr>
          <p:spPr>
            <a:xfrm>
              <a:off x="5064272" y="4453027"/>
              <a:ext cx="2122200" cy="7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33350" lvl="0" marL="22860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Char char="•"/>
              </a:pPr>
              <a:r>
                <a:rPr b="1" lang="ko-KR"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폐쇄</a:t>
              </a:r>
              <a:r>
                <a:rPr b="1" lang="ko-KR"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형 블록체인</a:t>
              </a:r>
              <a:r>
                <a:rPr lang="ko-KR"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에 개인별 게임히스토리를 저장하는 서비스</a:t>
              </a:r>
              <a:endParaRPr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07" name="Google Shape;207;p17"/>
            <p:cNvCxnSpPr/>
            <p:nvPr/>
          </p:nvCxnSpPr>
          <p:spPr>
            <a:xfrm>
              <a:off x="6021203" y="4260129"/>
              <a:ext cx="208445" cy="0"/>
            </a:xfrm>
            <a:prstGeom prst="straightConnector1">
              <a:avLst/>
            </a:prstGeom>
            <a:noFill/>
            <a:ln cap="flat" cmpd="sng" w="19050">
              <a:solidFill>
                <a:srgbClr val="3378C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08" name="Google Shape;208;p17"/>
          <p:cNvGrpSpPr/>
          <p:nvPr/>
        </p:nvGrpSpPr>
        <p:grpSpPr>
          <a:xfrm>
            <a:off x="9616850" y="2344962"/>
            <a:ext cx="2126842" cy="3832181"/>
            <a:chOff x="9626748" y="2344962"/>
            <a:chExt cx="2126842" cy="3832181"/>
          </a:xfrm>
        </p:grpSpPr>
        <p:grpSp>
          <p:nvGrpSpPr>
            <p:cNvPr id="209" name="Google Shape;209;p17"/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</p:grpSpPr>
          <p:sp>
            <p:nvSpPr>
              <p:cNvPr id="210" name="Google Shape;210;p17"/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rotWithShape="0" algn="ctr" sy="102000">
                  <a:srgbClr val="3378C8">
                    <a:alpha val="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1" name="Google Shape;211;p17"/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12" name="Google Shape;212;p17"/>
            <p:cNvGrpSpPr/>
            <p:nvPr/>
          </p:nvGrpSpPr>
          <p:grpSpPr>
            <a:xfrm>
              <a:off x="10477859" y="2344962"/>
              <a:ext cx="418718" cy="380422"/>
              <a:chOff x="427587" y="2066948"/>
              <a:chExt cx="912263" cy="828829"/>
            </a:xfrm>
          </p:grpSpPr>
          <p:sp>
            <p:nvSpPr>
              <p:cNvPr id="213" name="Google Shape;213;p17"/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3378C8"/>
              </a:solidFill>
              <a:ln cap="flat" cmpd="sng" w="12700">
                <a:solidFill>
                  <a:srgbClr val="3378C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4" name="Google Shape;214;p17"/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rect b="b" l="l" r="r" t="t"/>
                <a:pathLst>
                  <a:path extrusionOk="0" h="766419" w="751712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0">
                    <a:srgbClr val="2069C2">
                      <a:alpha val="13725"/>
                    </a:srgbClr>
                  </a:gs>
                  <a:gs pos="69000">
                    <a:srgbClr val="FFFFFF">
                      <a:alpha val="2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5" name="Google Shape;215;p17"/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6" name="Google Shape;216;p17"/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활용방안 및</a:t>
              </a:r>
              <a:b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기대 효과</a:t>
              </a:r>
              <a:endParaRPr/>
            </a:p>
          </p:txBody>
        </p:sp>
        <p:sp>
          <p:nvSpPr>
            <p:cNvPr id="217" name="Google Shape;217;p17"/>
            <p:cNvSpPr txBox="1"/>
            <p:nvPr/>
          </p:nvSpPr>
          <p:spPr>
            <a:xfrm>
              <a:off x="9626748" y="4453027"/>
              <a:ext cx="2122200" cy="9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33350" lvl="0" marL="22860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Char char="•"/>
              </a:pPr>
              <a:r>
                <a:rPr lang="ko-KR"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DB서버 없이 </a:t>
              </a:r>
              <a:r>
                <a:rPr b="1" lang="ko-KR"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가벼운 운영 가능</a:t>
              </a:r>
              <a:endParaRPr b="1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196850" lvl="0" marL="22860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Malgun Gothic"/>
                <a:buChar char="•"/>
              </a:pPr>
              <a:r>
                <a:rPr lang="ko-KR"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메인 노드s + </a:t>
              </a:r>
              <a:r>
                <a:rPr b="1" lang="ko-KR"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사용자 참여</a:t>
              </a:r>
              <a:r>
                <a:rPr lang="ko-KR"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노드</a:t>
              </a:r>
              <a:endParaRPr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18" name="Google Shape;218;p17"/>
            <p:cNvCxnSpPr/>
            <p:nvPr/>
          </p:nvCxnSpPr>
          <p:spPr>
            <a:xfrm>
              <a:off x="10583679" y="4260129"/>
              <a:ext cx="208445" cy="0"/>
            </a:xfrm>
            <a:prstGeom prst="straightConnector1">
              <a:avLst/>
            </a:prstGeom>
            <a:noFill/>
            <a:ln cap="flat" cmpd="sng" w="19050">
              <a:solidFill>
                <a:srgbClr val="3378C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19" name="Google Shape;219;p17"/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descr="EMB0000378c3f3d" id="220" name="Google Shape;220;p17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2420865" y="6027409"/>
              <a:ext cx="1180238" cy="3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17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2" name="Google Shape;222;p17"/>
          <p:cNvSpPr txBox="1"/>
          <p:nvPr/>
        </p:nvSpPr>
        <p:spPr>
          <a:xfrm>
            <a:off x="7358069" y="4437112"/>
            <a:ext cx="21222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333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블록체인의 확장, 시간의 흐름에 따라 컨텐츠 </a:t>
            </a:r>
            <a:r>
              <a:rPr b="1"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신뢰도가 점층되는 구조</a:t>
            </a:r>
            <a:endParaRPr b="1"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17"/>
          <p:cNvSpPr txBox="1"/>
          <p:nvPr/>
        </p:nvSpPr>
        <p:spPr>
          <a:xfrm>
            <a:off x="494271" y="4437102"/>
            <a:ext cx="21222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68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블록체인 서비스와 관련된 가능한 </a:t>
            </a:r>
            <a:r>
              <a:rPr b="1"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프로세스를 구현</a:t>
            </a: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하여 블록체인에 대한 </a:t>
            </a:r>
            <a:r>
              <a:rPr b="1"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이해도를 높이고자 함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13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8"/>
          <p:cNvSpPr/>
          <p:nvPr/>
        </p:nvSpPr>
        <p:spPr>
          <a:xfrm rot="10800000">
            <a:off x="174299" y="70770"/>
            <a:ext cx="12017700" cy="1221000"/>
          </a:xfrm>
          <a:prstGeom prst="round1Rect">
            <a:avLst>
              <a:gd fmla="val 23799" name="adj"/>
            </a:avLst>
          </a:prstGeom>
          <a:solidFill>
            <a:srgbClr val="F2F2F2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30" name="Google Shape;230;p18"/>
          <p:cNvGrpSpPr/>
          <p:nvPr/>
        </p:nvGrpSpPr>
        <p:grpSpPr>
          <a:xfrm>
            <a:off x="376102" y="333243"/>
            <a:ext cx="5948619" cy="1206114"/>
            <a:chOff x="376102" y="333243"/>
            <a:chExt cx="5948619" cy="1206114"/>
          </a:xfrm>
        </p:grpSpPr>
        <p:sp>
          <p:nvSpPr>
            <p:cNvPr id="231" name="Google Shape;231;p18"/>
            <p:cNvSpPr txBox="1"/>
            <p:nvPr/>
          </p:nvSpPr>
          <p:spPr>
            <a:xfrm>
              <a:off x="1461721" y="366114"/>
              <a:ext cx="2252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K-Digital Training</a:t>
              </a:r>
              <a:endParaRPr b="1" sz="12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2" name="Google Shape;232;p18"/>
            <p:cNvSpPr txBox="1"/>
            <p:nvPr/>
          </p:nvSpPr>
          <p:spPr>
            <a:xfrm>
              <a:off x="1461721" y="585057"/>
              <a:ext cx="48630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ko-KR" sz="2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팀 구성 및 역할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3" name="Google Shape;233;p18"/>
            <p:cNvSpPr txBox="1"/>
            <p:nvPr/>
          </p:nvSpPr>
          <p:spPr>
            <a:xfrm>
              <a:off x="376102" y="333243"/>
              <a:ext cx="12666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1" sz="44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4" name="Google Shape;234;p18"/>
          <p:cNvPicPr preferRelativeResize="0"/>
          <p:nvPr/>
        </p:nvPicPr>
        <p:blipFill rotWithShape="1">
          <a:blip r:embed="rId4">
            <a:alphaModFix amt="27000"/>
          </a:blip>
          <a:srcRect b="0" l="0" r="0" t="0"/>
          <a:stretch/>
        </p:blipFill>
        <p:spPr>
          <a:xfrm flipH="1">
            <a:off x="0" y="1597961"/>
            <a:ext cx="12192000" cy="23358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8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8"/>
          <p:cNvSpPr txBox="1"/>
          <p:nvPr/>
        </p:nvSpPr>
        <p:spPr>
          <a:xfrm>
            <a:off x="0" y="0"/>
            <a:ext cx="1336800" cy="114300"/>
          </a:xfrm>
          <a:prstGeom prst="rect">
            <a:avLst/>
          </a:prstGeom>
          <a:solidFill>
            <a:srgbClr val="337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1453" y="5821851"/>
            <a:ext cx="109959" cy="1099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" name="Google Shape;238;p18"/>
          <p:cNvGrpSpPr/>
          <p:nvPr/>
        </p:nvGrpSpPr>
        <p:grpSpPr>
          <a:xfrm>
            <a:off x="10667186" y="6577052"/>
            <a:ext cx="1075752" cy="150822"/>
            <a:chOff x="921102" y="6027409"/>
            <a:chExt cx="2680001" cy="375740"/>
          </a:xfrm>
        </p:grpSpPr>
        <p:pic>
          <p:nvPicPr>
            <p:cNvPr descr="EMB0000378c3f3d" id="239" name="Google Shape;239;p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420865" y="6027409"/>
              <a:ext cx="1180238" cy="3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1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1" name="Google Shape;241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434301">
            <a:off x="8621099" y="4762216"/>
            <a:ext cx="3710395" cy="1869484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8"/>
          <p:cNvSpPr/>
          <p:nvPr/>
        </p:nvSpPr>
        <p:spPr>
          <a:xfrm flipH="1">
            <a:off x="10499099" y="5010575"/>
            <a:ext cx="1692900" cy="1372800"/>
          </a:xfrm>
          <a:prstGeom prst="rtTriangle">
            <a:avLst/>
          </a:prstGeom>
          <a:solidFill>
            <a:srgbClr val="F2F2F2">
              <a:alpha val="576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3" name="Google Shape;243;p18"/>
          <p:cNvGraphicFramePr/>
          <p:nvPr/>
        </p:nvGraphicFramePr>
        <p:xfrm>
          <a:off x="1285840" y="18901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{8171F8BB-A3F4-4107-B1C1-8DA7D0341F3D}</a:tableStyleId>
              </a:tblPr>
              <a:tblGrid>
                <a:gridCol w="1934500"/>
                <a:gridCol w="1291850"/>
                <a:gridCol w="6444300"/>
              </a:tblGrid>
              <a:tr h="561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훈련생</a:t>
                      </a:r>
                      <a:endParaRPr b="1"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78C8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역할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 업무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78C8">
                        <a:alpha val="9800"/>
                      </a:srgbClr>
                    </a:solidFill>
                  </a:tcPr>
                </a:tc>
              </a:tr>
              <a:tr h="776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600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정진용</a:t>
                      </a:r>
                      <a:endParaRPr b="1" i="0" sz="1600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i="0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팀장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F9">
                        <a:alpha val="2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t/>
                      </a:r>
                      <a:endParaRPr i="0" sz="16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Malgun Gothic"/>
                        <a:buNone/>
                      </a:pPr>
                      <a:r>
                        <a:rPr b="1" lang="ko-KR" sz="1600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정슬기</a:t>
                      </a:r>
                      <a:endParaRPr b="1" i="0" sz="1600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i="0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팀원</a:t>
                      </a:r>
                      <a:endParaRPr b="1" i="0" sz="1600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F9">
                        <a:alpha val="2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t/>
                      </a:r>
                      <a:endParaRPr i="0" sz="16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Malgun Gothic"/>
                        <a:buNone/>
                      </a:pPr>
                      <a:r>
                        <a:rPr b="1" lang="ko-KR" sz="1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김해인</a:t>
                      </a:r>
                      <a:endParaRPr b="1" sz="1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i="0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팀원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F9">
                        <a:alpha val="2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Malgun Gothic"/>
                        <a:buNone/>
                      </a:pPr>
                      <a:r>
                        <a:rPr b="1" lang="ko-KR" sz="1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박수연</a:t>
                      </a:r>
                      <a:endParaRPr b="1" sz="1600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팀원</a:t>
                      </a:r>
                      <a:endParaRPr b="1" i="0" sz="1600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F9">
                        <a:alpha val="2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Malgun Gothic"/>
                        <a:buNone/>
                      </a:pPr>
                      <a:r>
                        <a:rPr b="1" lang="ko-KR" sz="1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이진선</a:t>
                      </a:r>
                      <a:endParaRPr b="1" sz="1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600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팀원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F9">
                        <a:alpha val="2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44" name="Google Shape;244;p18"/>
          <p:cNvGrpSpPr/>
          <p:nvPr/>
        </p:nvGrpSpPr>
        <p:grpSpPr>
          <a:xfrm>
            <a:off x="4906847" y="3323600"/>
            <a:ext cx="3048603" cy="365250"/>
            <a:chOff x="4525872" y="3492488"/>
            <a:chExt cx="3048603" cy="365250"/>
          </a:xfrm>
        </p:grpSpPr>
        <p:sp>
          <p:nvSpPr>
            <p:cNvPr id="245" name="Google Shape;245;p18"/>
            <p:cNvSpPr/>
            <p:nvPr/>
          </p:nvSpPr>
          <p:spPr>
            <a:xfrm>
              <a:off x="4525875" y="3492488"/>
              <a:ext cx="3048600" cy="358500"/>
            </a:xfrm>
            <a:prstGeom prst="roundRect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4525872" y="3492488"/>
              <a:ext cx="358500" cy="358500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7" name="Google Shape;247;p1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Google Shape;248;p18"/>
            <p:cNvSpPr txBox="1"/>
            <p:nvPr/>
          </p:nvSpPr>
          <p:spPr>
            <a:xfrm>
              <a:off x="5023025" y="3519038"/>
              <a:ext cx="2531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1200"/>
                <a:buFont typeface="Noto Sans Symbols"/>
                <a:buNone/>
              </a:pPr>
              <a:r>
                <a:rPr b="1" lang="ko-KR" sz="16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프론트앤드 - 웹 페이지 </a:t>
              </a:r>
              <a:endParaRPr sz="1600"/>
            </a:p>
          </p:txBody>
        </p:sp>
      </p:grpSp>
      <p:grpSp>
        <p:nvGrpSpPr>
          <p:cNvPr id="249" name="Google Shape;249;p18"/>
          <p:cNvGrpSpPr/>
          <p:nvPr/>
        </p:nvGrpSpPr>
        <p:grpSpPr>
          <a:xfrm>
            <a:off x="4900934" y="4106250"/>
            <a:ext cx="3264353" cy="365250"/>
            <a:chOff x="4525872" y="4251550"/>
            <a:chExt cx="3264353" cy="365250"/>
          </a:xfrm>
        </p:grpSpPr>
        <p:sp>
          <p:nvSpPr>
            <p:cNvPr id="250" name="Google Shape;250;p18"/>
            <p:cNvSpPr/>
            <p:nvPr/>
          </p:nvSpPr>
          <p:spPr>
            <a:xfrm>
              <a:off x="4591500" y="4254925"/>
              <a:ext cx="3111300" cy="358500"/>
            </a:xfrm>
            <a:prstGeom prst="roundRect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4525872" y="4251550"/>
              <a:ext cx="358500" cy="358500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8"/>
            <p:cNvSpPr txBox="1"/>
            <p:nvPr/>
          </p:nvSpPr>
          <p:spPr>
            <a:xfrm>
              <a:off x="5023025" y="4278100"/>
              <a:ext cx="2767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백앤드 - 스마트 컨트랙트</a:t>
              </a:r>
              <a:endParaRPr b="1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53" name="Google Shape;253;p1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593097" y="4335700"/>
              <a:ext cx="216867" cy="1932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4" name="Google Shape;254;p18"/>
          <p:cNvGrpSpPr/>
          <p:nvPr/>
        </p:nvGrpSpPr>
        <p:grpSpPr>
          <a:xfrm>
            <a:off x="4906672" y="4888905"/>
            <a:ext cx="2869414" cy="365254"/>
            <a:chOff x="4525862" y="5045671"/>
            <a:chExt cx="3048676" cy="365254"/>
          </a:xfrm>
        </p:grpSpPr>
        <p:sp>
          <p:nvSpPr>
            <p:cNvPr id="255" name="Google Shape;255;p18"/>
            <p:cNvSpPr/>
            <p:nvPr/>
          </p:nvSpPr>
          <p:spPr>
            <a:xfrm>
              <a:off x="4525862" y="5045675"/>
              <a:ext cx="3048600" cy="358500"/>
            </a:xfrm>
            <a:prstGeom prst="roundRect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4525872" y="5045671"/>
              <a:ext cx="358500" cy="358500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8"/>
            <p:cNvSpPr txBox="1"/>
            <p:nvPr/>
          </p:nvSpPr>
          <p:spPr>
            <a:xfrm>
              <a:off x="5023038" y="5072225"/>
              <a:ext cx="2551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프론트앤드 - 미들웨어</a:t>
              </a:r>
              <a:endParaRPr b="1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58" name="Google Shape;258;p1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9" name="Google Shape;259;p18"/>
          <p:cNvGrpSpPr/>
          <p:nvPr/>
        </p:nvGrpSpPr>
        <p:grpSpPr>
          <a:xfrm>
            <a:off x="4906872" y="2617625"/>
            <a:ext cx="4992951" cy="365275"/>
            <a:chOff x="4525872" y="5811250"/>
            <a:chExt cx="4992951" cy="365275"/>
          </a:xfrm>
        </p:grpSpPr>
        <p:sp>
          <p:nvSpPr>
            <p:cNvPr id="260" name="Google Shape;260;p18"/>
            <p:cNvSpPr/>
            <p:nvPr/>
          </p:nvSpPr>
          <p:spPr>
            <a:xfrm>
              <a:off x="4525876" y="5811250"/>
              <a:ext cx="4590600" cy="358800"/>
            </a:xfrm>
            <a:prstGeom prst="roundRect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4525872" y="5811259"/>
              <a:ext cx="358500" cy="358500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8"/>
            <p:cNvSpPr txBox="1"/>
            <p:nvPr/>
          </p:nvSpPr>
          <p:spPr>
            <a:xfrm>
              <a:off x="5023023" y="5837825"/>
              <a:ext cx="4495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개발/테스트 환경, 서비스 네트워크, 보조</a:t>
              </a:r>
              <a:endParaRPr b="1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63" name="Google Shape;263;p1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4" name="Google Shape;264;p18"/>
          <p:cNvGrpSpPr/>
          <p:nvPr/>
        </p:nvGrpSpPr>
        <p:grpSpPr>
          <a:xfrm>
            <a:off x="4906845" y="5692375"/>
            <a:ext cx="2714706" cy="365250"/>
            <a:chOff x="7579407" y="4251550"/>
            <a:chExt cx="2714706" cy="365250"/>
          </a:xfrm>
        </p:grpSpPr>
        <p:sp>
          <p:nvSpPr>
            <p:cNvPr id="265" name="Google Shape;265;p18"/>
            <p:cNvSpPr/>
            <p:nvPr/>
          </p:nvSpPr>
          <p:spPr>
            <a:xfrm>
              <a:off x="7579413" y="4251550"/>
              <a:ext cx="2714700" cy="358500"/>
            </a:xfrm>
            <a:prstGeom prst="roundRect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7579407" y="4251550"/>
              <a:ext cx="358500" cy="358500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8"/>
            <p:cNvSpPr txBox="1"/>
            <p:nvPr/>
          </p:nvSpPr>
          <p:spPr>
            <a:xfrm>
              <a:off x="8057511" y="4278100"/>
              <a:ext cx="2095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백앤드 - 미들웨어</a:t>
              </a:r>
              <a:endParaRPr b="1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68" name="Google Shape;268;p1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650477" y="4316867"/>
              <a:ext cx="228600" cy="2190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9" name="Google Shape;269;p18"/>
          <p:cNvPicPr preferRelativeResize="0"/>
          <p:nvPr/>
        </p:nvPicPr>
        <p:blipFill rotWithShape="1">
          <a:blip r:embed="rId14">
            <a:alphaModFix/>
          </a:blip>
          <a:srcRect b="0" l="45411" r="0" t="0"/>
          <a:stretch/>
        </p:blipFill>
        <p:spPr>
          <a:xfrm>
            <a:off x="0" y="3261891"/>
            <a:ext cx="2914925" cy="2847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8"/>
          <p:cNvPicPr preferRelativeResize="0"/>
          <p:nvPr/>
        </p:nvPicPr>
        <p:blipFill rotWithShape="1">
          <a:blip r:embed="rId15">
            <a:alphaModFix/>
          </a:blip>
          <a:srcRect b="0" l="0" r="36130" t="4361"/>
          <a:stretch/>
        </p:blipFill>
        <p:spPr>
          <a:xfrm flipH="1" rot="-5400000">
            <a:off x="-70595" y="5743969"/>
            <a:ext cx="1184626" cy="1043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13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9"/>
          <p:cNvSpPr/>
          <p:nvPr/>
        </p:nvSpPr>
        <p:spPr>
          <a:xfrm rot="10800000">
            <a:off x="174299" y="70770"/>
            <a:ext cx="12017700" cy="1221000"/>
          </a:xfrm>
          <a:prstGeom prst="round1Rect">
            <a:avLst>
              <a:gd fmla="val 23799" name="adj"/>
            </a:avLst>
          </a:prstGeom>
          <a:solidFill>
            <a:srgbClr val="F2F2F2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7" name="Google Shape;277;p19"/>
          <p:cNvGrpSpPr/>
          <p:nvPr/>
        </p:nvGrpSpPr>
        <p:grpSpPr>
          <a:xfrm>
            <a:off x="376102" y="333243"/>
            <a:ext cx="5948619" cy="831300"/>
            <a:chOff x="376102" y="333243"/>
            <a:chExt cx="5948619" cy="831300"/>
          </a:xfrm>
        </p:grpSpPr>
        <p:sp>
          <p:nvSpPr>
            <p:cNvPr id="278" name="Google Shape;278;p19"/>
            <p:cNvSpPr txBox="1"/>
            <p:nvPr/>
          </p:nvSpPr>
          <p:spPr>
            <a:xfrm>
              <a:off x="1461721" y="366114"/>
              <a:ext cx="2252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K-Digital Training</a:t>
              </a:r>
              <a:endParaRPr b="1" sz="12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9" name="Google Shape;279;p19"/>
            <p:cNvSpPr txBox="1"/>
            <p:nvPr/>
          </p:nvSpPr>
          <p:spPr>
            <a:xfrm>
              <a:off x="1461721" y="585057"/>
              <a:ext cx="4863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개발환경</a:t>
              </a:r>
              <a:endParaRPr/>
            </a:p>
          </p:txBody>
        </p:sp>
        <p:sp>
          <p:nvSpPr>
            <p:cNvPr id="280" name="Google Shape;280;p19"/>
            <p:cNvSpPr txBox="1"/>
            <p:nvPr/>
          </p:nvSpPr>
          <p:spPr>
            <a:xfrm>
              <a:off x="376102" y="333243"/>
              <a:ext cx="12666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1" sz="44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1" name="Google Shape;281;p19"/>
          <p:cNvPicPr preferRelativeResize="0"/>
          <p:nvPr/>
        </p:nvPicPr>
        <p:blipFill rotWithShape="1">
          <a:blip r:embed="rId4">
            <a:alphaModFix amt="27000"/>
          </a:blip>
          <a:srcRect b="0" l="0" r="0" t="0"/>
          <a:stretch/>
        </p:blipFill>
        <p:spPr>
          <a:xfrm flipH="1">
            <a:off x="0" y="1597961"/>
            <a:ext cx="12192000" cy="23358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9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9"/>
          <p:cNvSpPr txBox="1"/>
          <p:nvPr/>
        </p:nvSpPr>
        <p:spPr>
          <a:xfrm>
            <a:off x="0" y="0"/>
            <a:ext cx="1336800" cy="114300"/>
          </a:xfrm>
          <a:prstGeom prst="rect">
            <a:avLst/>
          </a:prstGeom>
          <a:solidFill>
            <a:srgbClr val="337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4" name="Google Shape;284;p19"/>
          <p:cNvGraphicFramePr/>
          <p:nvPr/>
        </p:nvGraphicFramePr>
        <p:xfrm>
          <a:off x="1184865" y="18315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{8171F8BB-A3F4-4107-B1C1-8DA7D0341F3D}</a:tableStyleId>
              </a:tblPr>
              <a:tblGrid>
                <a:gridCol w="6839425"/>
                <a:gridCol w="2831225"/>
              </a:tblGrid>
              <a:tr h="469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600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프로그램</a:t>
                      </a:r>
                      <a:endParaRPr b="1"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78C8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600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78C8">
                        <a:alpha val="20000"/>
                      </a:srgbClr>
                    </a:solidFill>
                  </a:tcPr>
                </a:tc>
              </a:tr>
              <a:tr h="6480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600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Nodejs(js)</a:t>
                      </a:r>
                      <a:r>
                        <a:rPr b="1" lang="ko-KR" sz="1600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　</a:t>
                      </a:r>
                      <a:endParaRPr b="1" i="0" sz="1600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v22.13.1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F9">
                        <a:alpha val="24710"/>
                      </a:srgbClr>
                    </a:solidFill>
                  </a:tcPr>
                </a:tc>
              </a:tr>
              <a:tr h="6480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Malgun Gothic"/>
                        <a:buNone/>
                      </a:pPr>
                      <a:r>
                        <a:rPr b="1" lang="ko-KR" sz="1600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Truffle(solidity)</a:t>
                      </a:r>
                      <a:r>
                        <a:rPr b="1" lang="ko-KR" sz="1600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　</a:t>
                      </a:r>
                      <a:endParaRPr b="1" i="0" sz="1600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truffle -v 5.11.5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solidity -v 0.8.19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F9">
                        <a:alpha val="24710"/>
                      </a:srgbClr>
                    </a:solidFill>
                  </a:tcPr>
                </a:tc>
              </a:tr>
              <a:tr h="6480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Malgun Gothic"/>
                        <a:buNone/>
                      </a:pPr>
                      <a:r>
                        <a:rPr b="1" lang="ko-KR" sz="1600"/>
                        <a:t>Ganache</a:t>
                      </a:r>
                      <a:r>
                        <a:rPr b="1" lang="ko-KR" sz="1600"/>
                        <a:t>　　</a:t>
                      </a:r>
                      <a:endParaRPr b="1" sz="1600"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v7.9.1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F9">
                        <a:alpha val="24710"/>
                      </a:srgbClr>
                    </a:solidFill>
                  </a:tcPr>
                </a:tc>
              </a:tr>
              <a:tr h="8120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600">
                          <a:solidFill>
                            <a:schemeClr val="dk1"/>
                          </a:solidFill>
                        </a:rPr>
                        <a:t>Metamask</a:t>
                      </a:r>
                      <a:r>
                        <a:rPr b="1" lang="ko-KR" sz="1600">
                          <a:solidFill>
                            <a:schemeClr val="dk1"/>
                          </a:solidFill>
                        </a:rPr>
                        <a:t>　　</a:t>
                      </a:r>
                      <a:endParaRPr b="1" sz="1600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v 12.10.4</a:t>
                      </a:r>
                      <a:endParaRPr i="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F9">
                        <a:alpha val="24710"/>
                      </a:srgbClr>
                    </a:solidFill>
                  </a:tcPr>
                </a:tc>
              </a:tr>
              <a:tr h="6480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600"/>
                        <a:t>React　　</a:t>
                      </a:r>
                      <a:endParaRPr b="1" sz="1600"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v 19.0.0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F9">
                        <a:alpha val="24710"/>
                      </a:srgbClr>
                    </a:solidFill>
                  </a:tcPr>
                </a:tc>
              </a:tr>
              <a:tr h="6480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Web3　　</a:t>
                      </a:r>
                      <a:endParaRPr b="1" sz="1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v1.10.0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F9">
                        <a:alpha val="2471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285" name="Google Shape;28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1453" y="5821851"/>
            <a:ext cx="109959" cy="1099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6" name="Google Shape;286;p19"/>
          <p:cNvGrpSpPr/>
          <p:nvPr/>
        </p:nvGrpSpPr>
        <p:grpSpPr>
          <a:xfrm>
            <a:off x="10667186" y="6577052"/>
            <a:ext cx="1075752" cy="150822"/>
            <a:chOff x="921102" y="6027409"/>
            <a:chExt cx="2680001" cy="375740"/>
          </a:xfrm>
        </p:grpSpPr>
        <p:pic>
          <p:nvPicPr>
            <p:cNvPr descr="EMB0000378c3f3d" id="287" name="Google Shape;287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420865" y="6027409"/>
              <a:ext cx="1180238" cy="3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9" name="Google Shape;289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434301">
            <a:off x="8621099" y="4762216"/>
            <a:ext cx="3710395" cy="1869484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9"/>
          <p:cNvSpPr/>
          <p:nvPr/>
        </p:nvSpPr>
        <p:spPr>
          <a:xfrm flipH="1">
            <a:off x="10499099" y="5013787"/>
            <a:ext cx="1692900" cy="1372800"/>
          </a:xfrm>
          <a:prstGeom prst="rtTriangle">
            <a:avLst/>
          </a:prstGeom>
          <a:solidFill>
            <a:srgbClr val="F2F2F2">
              <a:alpha val="576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30163" y="2300625"/>
            <a:ext cx="1882388" cy="627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9"/>
          <p:cNvPicPr preferRelativeResize="0"/>
          <p:nvPr/>
        </p:nvPicPr>
        <p:blipFill rotWithShape="1">
          <a:blip r:embed="rId10">
            <a:alphaModFix/>
          </a:blip>
          <a:srcRect b="23444" l="24523" r="23541" t="23369"/>
          <a:stretch/>
        </p:blipFill>
        <p:spPr>
          <a:xfrm>
            <a:off x="3685600" y="2965528"/>
            <a:ext cx="580401" cy="594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00735" y="3631162"/>
            <a:ext cx="1716884" cy="584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659476" y="4249560"/>
            <a:ext cx="823763" cy="823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722358" y="5088787"/>
            <a:ext cx="673634" cy="584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9"/>
          <p:cNvPicPr preferRelativeResize="0"/>
          <p:nvPr/>
        </p:nvPicPr>
        <p:blipFill rotWithShape="1">
          <a:blip r:embed="rId14">
            <a:alphaModFix/>
          </a:blip>
          <a:srcRect b="29363" l="0" r="0" t="29026"/>
          <a:stretch/>
        </p:blipFill>
        <p:spPr>
          <a:xfrm>
            <a:off x="3390775" y="5762975"/>
            <a:ext cx="1336800" cy="556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9"/>
          <p:cNvPicPr preferRelativeResize="0"/>
          <p:nvPr/>
        </p:nvPicPr>
        <p:blipFill rotWithShape="1">
          <a:blip r:embed="rId15">
            <a:alphaModFix/>
          </a:blip>
          <a:srcRect b="0" l="0" r="36130" t="4361"/>
          <a:stretch/>
        </p:blipFill>
        <p:spPr>
          <a:xfrm flipH="1" rot="-5400000">
            <a:off x="-70595" y="5743969"/>
            <a:ext cx="1184626" cy="1043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9"/>
          <p:cNvPicPr preferRelativeResize="0"/>
          <p:nvPr/>
        </p:nvPicPr>
        <p:blipFill rotWithShape="1">
          <a:blip r:embed="rId16">
            <a:alphaModFix/>
          </a:blip>
          <a:srcRect b="17803" l="0" r="0" t="0"/>
          <a:stretch/>
        </p:blipFill>
        <p:spPr>
          <a:xfrm rot="5400000">
            <a:off x="-476502" y="2466799"/>
            <a:ext cx="1438703" cy="48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0"/>
          <p:cNvSpPr/>
          <p:nvPr/>
        </p:nvSpPr>
        <p:spPr>
          <a:xfrm rot="10800000">
            <a:off x="174170" y="70719"/>
            <a:ext cx="12017829" cy="1221051"/>
          </a:xfrm>
          <a:prstGeom prst="round1Rect">
            <a:avLst>
              <a:gd fmla="val 23799" name="adj"/>
            </a:avLst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5" name="Google Shape;305;p20"/>
          <p:cNvGrpSpPr/>
          <p:nvPr/>
        </p:nvGrpSpPr>
        <p:grpSpPr>
          <a:xfrm>
            <a:off x="376102" y="333243"/>
            <a:ext cx="5948619" cy="831300"/>
            <a:chOff x="376102" y="333243"/>
            <a:chExt cx="5948619" cy="831300"/>
          </a:xfrm>
        </p:grpSpPr>
        <p:sp>
          <p:nvSpPr>
            <p:cNvPr id="306" name="Google Shape;306;p20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K-Digital Training</a:t>
              </a:r>
              <a:endParaRPr b="1" sz="12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7" name="Google Shape;307;p20"/>
            <p:cNvSpPr txBox="1"/>
            <p:nvPr/>
          </p:nvSpPr>
          <p:spPr>
            <a:xfrm>
              <a:off x="1461721" y="585057"/>
              <a:ext cx="4863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</a:t>
              </a:r>
              <a:r>
                <a:rPr b="1" lang="ko-KR" sz="2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시연</a:t>
              </a:r>
              <a:endParaRPr/>
            </a:p>
          </p:txBody>
        </p:sp>
        <p:sp>
          <p:nvSpPr>
            <p:cNvPr id="308" name="Google Shape;308;p20"/>
            <p:cNvSpPr txBox="1"/>
            <p:nvPr/>
          </p:nvSpPr>
          <p:spPr>
            <a:xfrm>
              <a:off x="376102" y="333243"/>
              <a:ext cx="12666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ko-KR" sz="5400">
                  <a:solidFill>
                    <a:srgbClr val="3378C8"/>
                  </a:solidFill>
                </a:rPr>
                <a:t>3</a:t>
              </a:r>
              <a:endParaRPr b="1" sz="44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9" name="Google Shape;309;p20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0"/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1" name="Google Shape;311;p20"/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descr="EMB0000378c3f3d" id="312" name="Google Shape;312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20865" y="6027409"/>
              <a:ext cx="1180238" cy="3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Google Shape;313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4" name="Google Shape;314;p20"/>
          <p:cNvSpPr/>
          <p:nvPr/>
        </p:nvSpPr>
        <p:spPr>
          <a:xfrm>
            <a:off x="2235575" y="1697799"/>
            <a:ext cx="290700" cy="4683900"/>
          </a:xfrm>
          <a:prstGeom prst="leftBrace">
            <a:avLst>
              <a:gd fmla="val 63525" name="adj1"/>
              <a:gd fmla="val 8173" name="adj2"/>
            </a:avLst>
          </a:prstGeom>
          <a:noFill/>
          <a:ln cap="rnd" cmpd="sng" w="15875">
            <a:solidFill>
              <a:srgbClr val="BFBFBF">
                <a:alpha val="86670"/>
              </a:srgbClr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0"/>
          <p:cNvSpPr txBox="1"/>
          <p:nvPr/>
        </p:nvSpPr>
        <p:spPr>
          <a:xfrm>
            <a:off x="513707" y="1697796"/>
            <a:ext cx="1738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3378C8"/>
                </a:solidFill>
              </a:rPr>
              <a:t>시연 순서</a:t>
            </a:r>
            <a:endParaRPr/>
          </a:p>
        </p:txBody>
      </p:sp>
      <p:grpSp>
        <p:nvGrpSpPr>
          <p:cNvPr id="316" name="Google Shape;316;p20"/>
          <p:cNvGrpSpPr/>
          <p:nvPr/>
        </p:nvGrpSpPr>
        <p:grpSpPr>
          <a:xfrm>
            <a:off x="2628570" y="2289392"/>
            <a:ext cx="7849457" cy="673200"/>
            <a:chOff x="2654973" y="3661000"/>
            <a:chExt cx="9159227" cy="673200"/>
          </a:xfrm>
        </p:grpSpPr>
        <p:sp>
          <p:nvSpPr>
            <p:cNvPr id="317" name="Google Shape;317;p20"/>
            <p:cNvSpPr/>
            <p:nvPr/>
          </p:nvSpPr>
          <p:spPr>
            <a:xfrm>
              <a:off x="2857501" y="3661000"/>
              <a:ext cx="8902800" cy="673200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4710"/>
              </a:schemeClr>
            </a:solidFill>
            <a:ln>
              <a:noFill/>
            </a:ln>
            <a:effectLst>
              <a:outerShdw blurRad="76200" rotWithShape="0" algn="ctr">
                <a:srgbClr val="3378C8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8" name="Google Shape;318;p20"/>
            <p:cNvGrpSpPr/>
            <p:nvPr/>
          </p:nvGrpSpPr>
          <p:grpSpPr>
            <a:xfrm>
              <a:off x="2654973" y="3784108"/>
              <a:ext cx="418440" cy="380418"/>
              <a:chOff x="428190" y="2066948"/>
              <a:chExt cx="911634" cy="828797"/>
            </a:xfrm>
          </p:grpSpPr>
          <p:sp>
            <p:nvSpPr>
              <p:cNvPr id="319" name="Google Shape;319;p20"/>
              <p:cNvSpPr/>
              <p:nvPr/>
            </p:nvSpPr>
            <p:spPr>
              <a:xfrm>
                <a:off x="450324" y="2128945"/>
                <a:ext cx="889500" cy="7668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3378C8"/>
              </a:solidFill>
              <a:ln cap="flat" cmpd="sng" w="12700">
                <a:solidFill>
                  <a:srgbClr val="3378C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0" name="Google Shape;320;p20"/>
              <p:cNvSpPr/>
              <p:nvPr/>
            </p:nvSpPr>
            <p:spPr>
              <a:xfrm rot="4668228">
                <a:off x="506135" y="2117828"/>
                <a:ext cx="667168" cy="697886"/>
              </a:xfrm>
              <a:custGeom>
                <a:rect b="b" l="l" r="r" t="t"/>
                <a:pathLst>
                  <a:path extrusionOk="0" h="766419" w="751712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0">
                    <a:srgbClr val="2069C2">
                      <a:alpha val="13725"/>
                    </a:srgbClr>
                  </a:gs>
                  <a:gs pos="69000">
                    <a:srgbClr val="FFFFFF">
                      <a:alpha val="2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499992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1" name="Google Shape;321;p20"/>
              <p:cNvSpPr txBox="1"/>
              <p:nvPr/>
            </p:nvSpPr>
            <p:spPr>
              <a:xfrm>
                <a:off x="616568" y="2271884"/>
                <a:ext cx="557100" cy="53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2" name="Google Shape;322;p20"/>
            <p:cNvSpPr txBox="1"/>
            <p:nvPr/>
          </p:nvSpPr>
          <p:spPr>
            <a:xfrm>
              <a:off x="3214099" y="3843175"/>
              <a:ext cx="8600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네트워크 초기화 - 제네시스 </a:t>
              </a:r>
              <a:r>
                <a:rPr b="1" lang="ko-KR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블록 생성</a:t>
              </a:r>
              <a:r>
                <a:rPr lang="ko-KR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및 </a:t>
              </a:r>
              <a:r>
                <a:rPr b="1" lang="ko-KR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토큰 배포</a:t>
              </a:r>
              <a:endParaRPr b="1"/>
            </a:p>
          </p:txBody>
        </p:sp>
      </p:grpSp>
      <p:grpSp>
        <p:nvGrpSpPr>
          <p:cNvPr id="323" name="Google Shape;323;p20"/>
          <p:cNvGrpSpPr/>
          <p:nvPr/>
        </p:nvGrpSpPr>
        <p:grpSpPr>
          <a:xfrm>
            <a:off x="2628570" y="3226314"/>
            <a:ext cx="7803266" cy="673200"/>
            <a:chOff x="2654973" y="4597922"/>
            <a:chExt cx="9105328" cy="673200"/>
          </a:xfrm>
        </p:grpSpPr>
        <p:sp>
          <p:nvSpPr>
            <p:cNvPr id="324" name="Google Shape;324;p20"/>
            <p:cNvSpPr/>
            <p:nvPr/>
          </p:nvSpPr>
          <p:spPr>
            <a:xfrm>
              <a:off x="2857501" y="4597922"/>
              <a:ext cx="8902800" cy="673200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4710"/>
              </a:schemeClr>
            </a:solidFill>
            <a:ln>
              <a:noFill/>
            </a:ln>
            <a:effectLst>
              <a:outerShdw blurRad="76200" rotWithShape="0" algn="ctr">
                <a:srgbClr val="3378C8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25" name="Google Shape;325;p20"/>
            <p:cNvGrpSpPr/>
            <p:nvPr/>
          </p:nvGrpSpPr>
          <p:grpSpPr>
            <a:xfrm>
              <a:off x="2654973" y="4720691"/>
              <a:ext cx="418440" cy="380418"/>
              <a:chOff x="428190" y="2066948"/>
              <a:chExt cx="911634" cy="828797"/>
            </a:xfrm>
          </p:grpSpPr>
          <p:sp>
            <p:nvSpPr>
              <p:cNvPr id="326" name="Google Shape;326;p20"/>
              <p:cNvSpPr/>
              <p:nvPr/>
            </p:nvSpPr>
            <p:spPr>
              <a:xfrm>
                <a:off x="450324" y="2128945"/>
                <a:ext cx="889500" cy="7668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3378C8"/>
              </a:solidFill>
              <a:ln cap="flat" cmpd="sng" w="12700">
                <a:solidFill>
                  <a:srgbClr val="3378C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7" name="Google Shape;327;p20"/>
              <p:cNvSpPr/>
              <p:nvPr/>
            </p:nvSpPr>
            <p:spPr>
              <a:xfrm rot="4668228">
                <a:off x="506135" y="2117828"/>
                <a:ext cx="667168" cy="697886"/>
              </a:xfrm>
              <a:custGeom>
                <a:rect b="b" l="l" r="r" t="t"/>
                <a:pathLst>
                  <a:path extrusionOk="0" h="766419" w="751712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0">
                    <a:srgbClr val="2069C2">
                      <a:alpha val="13725"/>
                    </a:srgbClr>
                  </a:gs>
                  <a:gs pos="69000">
                    <a:srgbClr val="FFFFFF">
                      <a:alpha val="2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499992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8" name="Google Shape;328;p20"/>
              <p:cNvSpPr txBox="1"/>
              <p:nvPr/>
            </p:nvSpPr>
            <p:spPr>
              <a:xfrm>
                <a:off x="616568" y="2271884"/>
                <a:ext cx="557100" cy="53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9" name="Google Shape;329;p20"/>
            <p:cNvSpPr txBox="1"/>
            <p:nvPr/>
          </p:nvSpPr>
          <p:spPr>
            <a:xfrm>
              <a:off x="3234807" y="4781929"/>
              <a:ext cx="8176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What’s Id 메인페이지 접속 - </a:t>
              </a:r>
              <a:r>
                <a:rPr b="1" lang="ko-KR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튜토리얼</a:t>
              </a:r>
              <a:r>
                <a:rPr lang="ko-KR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확인 및 </a:t>
              </a:r>
              <a:r>
                <a:rPr b="1" lang="ko-KR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메인 화면</a:t>
              </a:r>
              <a:r>
                <a:rPr lang="ko-KR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으로 이동  </a:t>
              </a:r>
              <a:endParaRPr/>
            </a:p>
          </p:txBody>
        </p:sp>
      </p:grpSp>
      <p:sp>
        <p:nvSpPr>
          <p:cNvPr id="330" name="Google Shape;330;p20"/>
          <p:cNvSpPr/>
          <p:nvPr/>
        </p:nvSpPr>
        <p:spPr>
          <a:xfrm>
            <a:off x="2802009" y="1352475"/>
            <a:ext cx="7629300" cy="673200"/>
          </a:xfrm>
          <a:prstGeom prst="roundRect">
            <a:avLst>
              <a:gd fmla="val 16667" name="adj"/>
            </a:avLst>
          </a:prstGeom>
          <a:solidFill>
            <a:schemeClr val="lt1">
              <a:alpha val="84710"/>
            </a:schemeClr>
          </a:solidFill>
          <a:ln>
            <a:noFill/>
          </a:ln>
          <a:effectLst>
            <a:outerShdw blurRad="76200" rotWithShape="0" algn="ctr">
              <a:srgbClr val="3378C8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p20"/>
          <p:cNvSpPr txBox="1"/>
          <p:nvPr/>
        </p:nvSpPr>
        <p:spPr>
          <a:xfrm>
            <a:off x="3159258" y="1540835"/>
            <a:ext cx="834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메타마스크 로그인</a:t>
            </a:r>
            <a:r>
              <a:rPr lang="ko-KR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및 </a:t>
            </a:r>
            <a:r>
              <a:rPr b="1" lang="ko-KR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네트워크</a:t>
            </a:r>
            <a:r>
              <a:rPr lang="ko-KR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등록</a:t>
            </a:r>
            <a:endParaRPr sz="14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32" name="Google Shape;332;p20"/>
          <p:cNvGrpSpPr/>
          <p:nvPr/>
        </p:nvGrpSpPr>
        <p:grpSpPr>
          <a:xfrm>
            <a:off x="2628461" y="1475925"/>
            <a:ext cx="418440" cy="380418"/>
            <a:chOff x="428190" y="2066948"/>
            <a:chExt cx="911634" cy="828797"/>
          </a:xfrm>
        </p:grpSpPr>
        <p:sp>
          <p:nvSpPr>
            <p:cNvPr id="333" name="Google Shape;333;p20"/>
            <p:cNvSpPr/>
            <p:nvPr/>
          </p:nvSpPr>
          <p:spPr>
            <a:xfrm>
              <a:off x="450324" y="2128945"/>
              <a:ext cx="889500" cy="766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3378C8"/>
            </a:solidFill>
            <a:ln cap="flat" cmpd="sng" w="12700">
              <a:solidFill>
                <a:srgbClr val="3378C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4" name="Google Shape;334;p20"/>
            <p:cNvSpPr/>
            <p:nvPr/>
          </p:nvSpPr>
          <p:spPr>
            <a:xfrm rot="4668228">
              <a:off x="506135" y="2117828"/>
              <a:ext cx="667168" cy="697886"/>
            </a:xfrm>
            <a:custGeom>
              <a:rect b="b" l="l" r="r" t="t"/>
              <a:pathLst>
                <a:path extrusionOk="0" h="766419" w="751712">
                  <a:moveTo>
                    <a:pt x="0" y="497894"/>
                  </a:moveTo>
                  <a:lnTo>
                    <a:pt x="107134" y="3253"/>
                  </a:lnTo>
                  <a:lnTo>
                    <a:pt x="119855" y="0"/>
                  </a:lnTo>
                  <a:lnTo>
                    <a:pt x="751712" y="649798"/>
                  </a:lnTo>
                  <a:lnTo>
                    <a:pt x="749455" y="660217"/>
                  </a:lnTo>
                  <a:lnTo>
                    <a:pt x="334147" y="766419"/>
                  </a:lnTo>
                  <a:lnTo>
                    <a:pt x="0" y="497894"/>
                  </a:lnTo>
                  <a:close/>
                </a:path>
              </a:pathLst>
            </a:custGeom>
            <a:gradFill>
              <a:gsLst>
                <a:gs pos="0">
                  <a:srgbClr val="2069C2">
                    <a:alpha val="13725"/>
                  </a:srgbClr>
                </a:gs>
                <a:gs pos="69000">
                  <a:srgbClr val="FFFFFF">
                    <a:alpha val="2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499992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5" name="Google Shape;335;p20"/>
            <p:cNvSpPr txBox="1"/>
            <p:nvPr/>
          </p:nvSpPr>
          <p:spPr>
            <a:xfrm>
              <a:off x="616568" y="2271884"/>
              <a:ext cx="557100" cy="5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6" name="Google Shape;336;p20"/>
          <p:cNvGrpSpPr/>
          <p:nvPr/>
        </p:nvGrpSpPr>
        <p:grpSpPr>
          <a:xfrm>
            <a:off x="2628570" y="4163236"/>
            <a:ext cx="7803266" cy="673200"/>
            <a:chOff x="2654973" y="5534844"/>
            <a:chExt cx="9105328" cy="673200"/>
          </a:xfrm>
        </p:grpSpPr>
        <p:sp>
          <p:nvSpPr>
            <p:cNvPr id="337" name="Google Shape;337;p20"/>
            <p:cNvSpPr/>
            <p:nvPr/>
          </p:nvSpPr>
          <p:spPr>
            <a:xfrm>
              <a:off x="2857501" y="5534844"/>
              <a:ext cx="8902800" cy="673200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4710"/>
              </a:schemeClr>
            </a:solidFill>
            <a:ln>
              <a:noFill/>
            </a:ln>
            <a:effectLst>
              <a:outerShdw blurRad="76200" rotWithShape="0" algn="ctr">
                <a:srgbClr val="3378C8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38" name="Google Shape;338;p20"/>
            <p:cNvGrpSpPr/>
            <p:nvPr/>
          </p:nvGrpSpPr>
          <p:grpSpPr>
            <a:xfrm>
              <a:off x="2654973" y="5657274"/>
              <a:ext cx="418440" cy="380418"/>
              <a:chOff x="428190" y="2066948"/>
              <a:chExt cx="911634" cy="828797"/>
            </a:xfrm>
          </p:grpSpPr>
          <p:sp>
            <p:nvSpPr>
              <p:cNvPr id="339" name="Google Shape;339;p20"/>
              <p:cNvSpPr/>
              <p:nvPr/>
            </p:nvSpPr>
            <p:spPr>
              <a:xfrm>
                <a:off x="450324" y="2128945"/>
                <a:ext cx="889500" cy="7668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3378C8"/>
              </a:solidFill>
              <a:ln cap="flat" cmpd="sng" w="12700">
                <a:solidFill>
                  <a:srgbClr val="3378C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0" name="Google Shape;340;p20"/>
              <p:cNvSpPr/>
              <p:nvPr/>
            </p:nvSpPr>
            <p:spPr>
              <a:xfrm rot="4668228">
                <a:off x="506135" y="2117828"/>
                <a:ext cx="667168" cy="697886"/>
              </a:xfrm>
              <a:custGeom>
                <a:rect b="b" l="l" r="r" t="t"/>
                <a:pathLst>
                  <a:path extrusionOk="0" h="766419" w="751712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0">
                    <a:srgbClr val="2069C2">
                      <a:alpha val="13725"/>
                    </a:srgbClr>
                  </a:gs>
                  <a:gs pos="69000">
                    <a:srgbClr val="FFFFFF">
                      <a:alpha val="2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499992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1" name="Google Shape;341;p20"/>
              <p:cNvSpPr txBox="1"/>
              <p:nvPr/>
            </p:nvSpPr>
            <p:spPr>
              <a:xfrm>
                <a:off x="616568" y="2271884"/>
                <a:ext cx="557100" cy="53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2" name="Google Shape;342;p20"/>
            <p:cNvSpPr txBox="1"/>
            <p:nvPr/>
          </p:nvSpPr>
          <p:spPr>
            <a:xfrm>
              <a:off x="3276220" y="5601324"/>
              <a:ext cx="6956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" name="Google Shape;343;p20"/>
          <p:cNvGrpSpPr/>
          <p:nvPr/>
        </p:nvGrpSpPr>
        <p:grpSpPr>
          <a:xfrm>
            <a:off x="2628570" y="6032140"/>
            <a:ext cx="7803266" cy="673200"/>
            <a:chOff x="2654973" y="5534844"/>
            <a:chExt cx="9105328" cy="673200"/>
          </a:xfrm>
        </p:grpSpPr>
        <p:sp>
          <p:nvSpPr>
            <p:cNvPr id="344" name="Google Shape;344;p20"/>
            <p:cNvSpPr/>
            <p:nvPr/>
          </p:nvSpPr>
          <p:spPr>
            <a:xfrm>
              <a:off x="2857501" y="5534844"/>
              <a:ext cx="8902800" cy="673200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4710"/>
              </a:schemeClr>
            </a:solidFill>
            <a:ln>
              <a:noFill/>
            </a:ln>
            <a:effectLst>
              <a:outerShdw blurRad="76200" rotWithShape="0" algn="ctr">
                <a:srgbClr val="3378C8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45" name="Google Shape;345;p20"/>
            <p:cNvGrpSpPr/>
            <p:nvPr/>
          </p:nvGrpSpPr>
          <p:grpSpPr>
            <a:xfrm>
              <a:off x="2654973" y="5657274"/>
              <a:ext cx="418440" cy="380418"/>
              <a:chOff x="428190" y="2066948"/>
              <a:chExt cx="911634" cy="828797"/>
            </a:xfrm>
          </p:grpSpPr>
          <p:sp>
            <p:nvSpPr>
              <p:cNvPr id="346" name="Google Shape;346;p20"/>
              <p:cNvSpPr/>
              <p:nvPr/>
            </p:nvSpPr>
            <p:spPr>
              <a:xfrm>
                <a:off x="450324" y="2128945"/>
                <a:ext cx="889500" cy="7668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3378C8"/>
              </a:solidFill>
              <a:ln cap="flat" cmpd="sng" w="12700">
                <a:solidFill>
                  <a:srgbClr val="3378C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7" name="Google Shape;347;p20"/>
              <p:cNvSpPr/>
              <p:nvPr/>
            </p:nvSpPr>
            <p:spPr>
              <a:xfrm rot="4668228">
                <a:off x="506135" y="2117828"/>
                <a:ext cx="667168" cy="697886"/>
              </a:xfrm>
              <a:custGeom>
                <a:rect b="b" l="l" r="r" t="t"/>
                <a:pathLst>
                  <a:path extrusionOk="0" h="766419" w="751712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0">
                    <a:srgbClr val="2069C2">
                      <a:alpha val="13725"/>
                    </a:srgbClr>
                  </a:gs>
                  <a:gs pos="69000">
                    <a:srgbClr val="FFFFFF">
                      <a:alpha val="2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499992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8" name="Google Shape;348;p20"/>
              <p:cNvSpPr txBox="1"/>
              <p:nvPr/>
            </p:nvSpPr>
            <p:spPr>
              <a:xfrm>
                <a:off x="616568" y="2271884"/>
                <a:ext cx="557100" cy="53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lt1"/>
                    </a:solidFill>
                  </a:rPr>
                  <a:t>6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49" name="Google Shape;349;p20"/>
          <p:cNvGrpSpPr/>
          <p:nvPr/>
        </p:nvGrpSpPr>
        <p:grpSpPr>
          <a:xfrm>
            <a:off x="2628570" y="5095218"/>
            <a:ext cx="7803266" cy="673200"/>
            <a:chOff x="2654973" y="4597922"/>
            <a:chExt cx="9105328" cy="673200"/>
          </a:xfrm>
        </p:grpSpPr>
        <p:sp>
          <p:nvSpPr>
            <p:cNvPr id="350" name="Google Shape;350;p20"/>
            <p:cNvSpPr/>
            <p:nvPr/>
          </p:nvSpPr>
          <p:spPr>
            <a:xfrm>
              <a:off x="2857501" y="4597922"/>
              <a:ext cx="8902800" cy="673200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4710"/>
              </a:schemeClr>
            </a:solidFill>
            <a:ln>
              <a:noFill/>
            </a:ln>
            <a:effectLst>
              <a:outerShdw blurRad="76200" rotWithShape="0" algn="ctr">
                <a:srgbClr val="3378C8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51" name="Google Shape;351;p20"/>
            <p:cNvGrpSpPr/>
            <p:nvPr/>
          </p:nvGrpSpPr>
          <p:grpSpPr>
            <a:xfrm>
              <a:off x="2654973" y="4720691"/>
              <a:ext cx="418440" cy="380418"/>
              <a:chOff x="428190" y="2066948"/>
              <a:chExt cx="911634" cy="828797"/>
            </a:xfrm>
          </p:grpSpPr>
          <p:sp>
            <p:nvSpPr>
              <p:cNvPr id="352" name="Google Shape;352;p20"/>
              <p:cNvSpPr/>
              <p:nvPr/>
            </p:nvSpPr>
            <p:spPr>
              <a:xfrm>
                <a:off x="450324" y="2128945"/>
                <a:ext cx="889500" cy="7668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3378C8"/>
              </a:solidFill>
              <a:ln cap="flat" cmpd="sng" w="12700">
                <a:solidFill>
                  <a:srgbClr val="3378C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3" name="Google Shape;353;p20"/>
              <p:cNvSpPr/>
              <p:nvPr/>
            </p:nvSpPr>
            <p:spPr>
              <a:xfrm rot="4668228">
                <a:off x="506135" y="2117828"/>
                <a:ext cx="667168" cy="697886"/>
              </a:xfrm>
              <a:custGeom>
                <a:rect b="b" l="l" r="r" t="t"/>
                <a:pathLst>
                  <a:path extrusionOk="0" h="766419" w="751712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0">
                    <a:srgbClr val="2069C2">
                      <a:alpha val="13725"/>
                    </a:srgbClr>
                  </a:gs>
                  <a:gs pos="69000">
                    <a:srgbClr val="FFFFFF">
                      <a:alpha val="2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499992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4" name="Google Shape;354;p20"/>
              <p:cNvSpPr txBox="1"/>
              <p:nvPr/>
            </p:nvSpPr>
            <p:spPr>
              <a:xfrm>
                <a:off x="616568" y="2271884"/>
                <a:ext cx="557100" cy="53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lt1"/>
                    </a:solidFill>
                  </a:rPr>
                  <a:t>5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5" name="Google Shape;355;p20"/>
          <p:cNvSpPr txBox="1"/>
          <p:nvPr/>
        </p:nvSpPr>
        <p:spPr>
          <a:xfrm>
            <a:off x="3197773" y="4357406"/>
            <a:ext cx="834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블록 생성</a:t>
            </a:r>
            <a:r>
              <a:rPr lang="ko-KR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위해 </a:t>
            </a:r>
            <a:r>
              <a:rPr lang="ko-KR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닉네임, 게임명, 서버명, 클래스명, 비고 입력</a:t>
            </a:r>
            <a:endParaRPr sz="14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6" name="Google Shape;356;p20"/>
          <p:cNvSpPr txBox="1"/>
          <p:nvPr/>
        </p:nvSpPr>
        <p:spPr>
          <a:xfrm>
            <a:off x="3197773" y="5275948"/>
            <a:ext cx="834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게임명, 서버명으로</a:t>
            </a:r>
            <a:r>
              <a:rPr b="1" lang="ko-KR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-KR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블록 </a:t>
            </a:r>
            <a:r>
              <a:rPr b="1" lang="ko-KR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4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7" name="Google Shape;357;p20"/>
          <p:cNvSpPr txBox="1"/>
          <p:nvPr/>
        </p:nvSpPr>
        <p:spPr>
          <a:xfrm>
            <a:off x="3197774" y="6225550"/>
            <a:ext cx="413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코인채굴 / 채팅 서버</a:t>
            </a:r>
            <a:r>
              <a:rPr lang="ko-KR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이동하여 커뮤니티 활동</a:t>
            </a:r>
            <a:endParaRPr sz="14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8" name="Google Shape;358;p20"/>
          <p:cNvPicPr preferRelativeResize="0"/>
          <p:nvPr/>
        </p:nvPicPr>
        <p:blipFill rotWithShape="1">
          <a:blip r:embed="rId6">
            <a:alphaModFix/>
          </a:blip>
          <a:srcRect b="17803" l="0" r="0" t="0"/>
          <a:stretch/>
        </p:blipFill>
        <p:spPr>
          <a:xfrm rot="5400000">
            <a:off x="-476502" y="2466799"/>
            <a:ext cx="1438703" cy="48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0"/>
          <p:cNvPicPr preferRelativeResize="0"/>
          <p:nvPr/>
        </p:nvPicPr>
        <p:blipFill rotWithShape="1">
          <a:blip r:embed="rId7">
            <a:alphaModFix/>
          </a:blip>
          <a:srcRect b="0" l="0" r="36130" t="4361"/>
          <a:stretch/>
        </p:blipFill>
        <p:spPr>
          <a:xfrm flipH="1" rot="-5400000">
            <a:off x="-70595" y="5743969"/>
            <a:ext cx="1184626" cy="1043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434301">
            <a:off x="8621099" y="4762216"/>
            <a:ext cx="3710395" cy="1869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0"/>
          <p:cNvPicPr preferRelativeResize="0"/>
          <p:nvPr/>
        </p:nvPicPr>
        <p:blipFill rotWithShape="1">
          <a:blip r:embed="rId9">
            <a:alphaModFix/>
          </a:blip>
          <a:srcRect b="0" l="45411" r="0" t="0"/>
          <a:stretch/>
        </p:blipFill>
        <p:spPr>
          <a:xfrm>
            <a:off x="0" y="3261891"/>
            <a:ext cx="2914925" cy="2847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690202" y="3164584"/>
            <a:ext cx="178594" cy="178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1"/>
          <p:cNvSpPr/>
          <p:nvPr/>
        </p:nvSpPr>
        <p:spPr>
          <a:xfrm rot="10800000">
            <a:off x="174299" y="70770"/>
            <a:ext cx="12017700" cy="1221000"/>
          </a:xfrm>
          <a:prstGeom prst="round1Rect">
            <a:avLst>
              <a:gd fmla="val 23799" name="adj"/>
            </a:avLst>
          </a:prstGeom>
          <a:solidFill>
            <a:srgbClr val="F2F2F2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69" name="Google Shape;369;p21"/>
          <p:cNvGrpSpPr/>
          <p:nvPr/>
        </p:nvGrpSpPr>
        <p:grpSpPr>
          <a:xfrm>
            <a:off x="376102" y="333243"/>
            <a:ext cx="5948619" cy="831300"/>
            <a:chOff x="376102" y="333243"/>
            <a:chExt cx="5948619" cy="831300"/>
          </a:xfrm>
        </p:grpSpPr>
        <p:sp>
          <p:nvSpPr>
            <p:cNvPr id="370" name="Google Shape;370;p21"/>
            <p:cNvSpPr txBox="1"/>
            <p:nvPr/>
          </p:nvSpPr>
          <p:spPr>
            <a:xfrm>
              <a:off x="1461721" y="366114"/>
              <a:ext cx="2252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K-Digital Training</a:t>
              </a:r>
              <a:endParaRPr b="1" sz="12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1" name="Google Shape;371;p21"/>
            <p:cNvSpPr txBox="1"/>
            <p:nvPr/>
          </p:nvSpPr>
          <p:spPr>
            <a:xfrm>
              <a:off x="1461721" y="585057"/>
              <a:ext cx="4863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시연</a:t>
              </a:r>
              <a:endParaRPr/>
            </a:p>
          </p:txBody>
        </p:sp>
        <p:sp>
          <p:nvSpPr>
            <p:cNvPr id="372" name="Google Shape;372;p21"/>
            <p:cNvSpPr txBox="1"/>
            <p:nvPr/>
          </p:nvSpPr>
          <p:spPr>
            <a:xfrm>
              <a:off x="376102" y="333243"/>
              <a:ext cx="12666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ko-KR" sz="5400">
                  <a:solidFill>
                    <a:srgbClr val="3378C8"/>
                  </a:solidFill>
                </a:rPr>
                <a:t>3</a:t>
              </a:r>
              <a:endParaRPr b="1" sz="44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3" name="Google Shape;373;p21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1"/>
          <p:cNvSpPr txBox="1"/>
          <p:nvPr/>
        </p:nvSpPr>
        <p:spPr>
          <a:xfrm>
            <a:off x="0" y="0"/>
            <a:ext cx="1336800" cy="114300"/>
          </a:xfrm>
          <a:prstGeom prst="rect">
            <a:avLst/>
          </a:prstGeom>
          <a:solidFill>
            <a:srgbClr val="337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5" name="Google Shape;375;p21"/>
          <p:cNvGrpSpPr/>
          <p:nvPr/>
        </p:nvGrpSpPr>
        <p:grpSpPr>
          <a:xfrm>
            <a:off x="10667186" y="6577052"/>
            <a:ext cx="1075752" cy="150822"/>
            <a:chOff x="921102" y="6027409"/>
            <a:chExt cx="2680001" cy="375740"/>
          </a:xfrm>
        </p:grpSpPr>
        <p:pic>
          <p:nvPicPr>
            <p:cNvPr descr="EMB0000378c3f3d" id="376" name="Google Shape;376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20865" y="6027409"/>
              <a:ext cx="1180238" cy="3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7" name="Google Shape;377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8" name="Google Shape;378;p21"/>
          <p:cNvSpPr/>
          <p:nvPr/>
        </p:nvSpPr>
        <p:spPr>
          <a:xfrm>
            <a:off x="1125597" y="1352475"/>
            <a:ext cx="9932400" cy="673200"/>
          </a:xfrm>
          <a:prstGeom prst="roundRect">
            <a:avLst>
              <a:gd fmla="val 16667" name="adj"/>
            </a:avLst>
          </a:prstGeom>
          <a:solidFill>
            <a:schemeClr val="lt1">
              <a:alpha val="84710"/>
            </a:schemeClr>
          </a:solidFill>
          <a:ln>
            <a:noFill/>
          </a:ln>
          <a:effectLst>
            <a:outerShdw blurRad="76200" rotWithShape="0" algn="ctr">
              <a:srgbClr val="3378C8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1482858" y="1540835"/>
            <a:ext cx="834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메타마스크 로그인</a:t>
            </a:r>
            <a:r>
              <a:rPr lang="ko-KR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및 </a:t>
            </a:r>
            <a:r>
              <a:rPr b="1" lang="ko-KR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네트워크</a:t>
            </a:r>
            <a:r>
              <a:rPr lang="ko-KR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등록</a:t>
            </a:r>
            <a:endParaRPr sz="14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80" name="Google Shape;380;p21"/>
          <p:cNvGrpSpPr/>
          <p:nvPr/>
        </p:nvGrpSpPr>
        <p:grpSpPr>
          <a:xfrm>
            <a:off x="952061" y="1475925"/>
            <a:ext cx="418440" cy="380418"/>
            <a:chOff x="428190" y="2066948"/>
            <a:chExt cx="911634" cy="828797"/>
          </a:xfrm>
        </p:grpSpPr>
        <p:sp>
          <p:nvSpPr>
            <p:cNvPr id="381" name="Google Shape;381;p21"/>
            <p:cNvSpPr/>
            <p:nvPr/>
          </p:nvSpPr>
          <p:spPr>
            <a:xfrm>
              <a:off x="450324" y="2128945"/>
              <a:ext cx="889500" cy="766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3378C8"/>
            </a:solidFill>
            <a:ln cap="flat" cmpd="sng" w="12700">
              <a:solidFill>
                <a:srgbClr val="3378C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2" name="Google Shape;382;p21"/>
            <p:cNvSpPr/>
            <p:nvPr/>
          </p:nvSpPr>
          <p:spPr>
            <a:xfrm rot="4668228">
              <a:off x="506135" y="2117828"/>
              <a:ext cx="667168" cy="697886"/>
            </a:xfrm>
            <a:custGeom>
              <a:rect b="b" l="l" r="r" t="t"/>
              <a:pathLst>
                <a:path extrusionOk="0" h="766419" w="751712">
                  <a:moveTo>
                    <a:pt x="0" y="497894"/>
                  </a:moveTo>
                  <a:lnTo>
                    <a:pt x="107134" y="3253"/>
                  </a:lnTo>
                  <a:lnTo>
                    <a:pt x="119855" y="0"/>
                  </a:lnTo>
                  <a:lnTo>
                    <a:pt x="751712" y="649798"/>
                  </a:lnTo>
                  <a:lnTo>
                    <a:pt x="749455" y="660217"/>
                  </a:lnTo>
                  <a:lnTo>
                    <a:pt x="334147" y="766419"/>
                  </a:lnTo>
                  <a:lnTo>
                    <a:pt x="0" y="497894"/>
                  </a:lnTo>
                  <a:close/>
                </a:path>
              </a:pathLst>
            </a:custGeom>
            <a:gradFill>
              <a:gsLst>
                <a:gs pos="0">
                  <a:srgbClr val="2069C2">
                    <a:alpha val="13725"/>
                  </a:srgbClr>
                </a:gs>
                <a:gs pos="69000">
                  <a:srgbClr val="FFFFFF">
                    <a:alpha val="2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499992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3" name="Google Shape;383;p21"/>
            <p:cNvSpPr txBox="1"/>
            <p:nvPr/>
          </p:nvSpPr>
          <p:spPr>
            <a:xfrm>
              <a:off x="616568" y="2271884"/>
              <a:ext cx="557100" cy="5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84" name="Google Shape;384;p21"/>
          <p:cNvPicPr preferRelativeResize="0"/>
          <p:nvPr/>
        </p:nvPicPr>
        <p:blipFill rotWithShape="1">
          <a:blip r:embed="rId6">
            <a:alphaModFix/>
          </a:blip>
          <a:srcRect b="17803" l="0" r="0" t="0"/>
          <a:stretch/>
        </p:blipFill>
        <p:spPr>
          <a:xfrm rot="5400000">
            <a:off x="-476502" y="2466799"/>
            <a:ext cx="1438703" cy="48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1"/>
          <p:cNvPicPr preferRelativeResize="0"/>
          <p:nvPr/>
        </p:nvPicPr>
        <p:blipFill rotWithShape="1">
          <a:blip r:embed="rId7">
            <a:alphaModFix/>
          </a:blip>
          <a:srcRect b="0" l="0" r="36130" t="4361"/>
          <a:stretch/>
        </p:blipFill>
        <p:spPr>
          <a:xfrm flipH="1" rot="-5400000">
            <a:off x="-70595" y="5743969"/>
            <a:ext cx="1184626" cy="1043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434301">
            <a:off x="8621099" y="4762216"/>
            <a:ext cx="3710395" cy="1869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1"/>
          <p:cNvPicPr preferRelativeResize="0"/>
          <p:nvPr/>
        </p:nvPicPr>
        <p:blipFill rotWithShape="1">
          <a:blip r:embed="rId9">
            <a:alphaModFix/>
          </a:blip>
          <a:srcRect b="0" l="45411" r="0" t="0"/>
          <a:stretch/>
        </p:blipFill>
        <p:spPr>
          <a:xfrm>
            <a:off x="0" y="3261891"/>
            <a:ext cx="2914925" cy="2847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690202" y="3164584"/>
            <a:ext cx="178594" cy="178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95813" y="2327550"/>
            <a:ext cx="6396365" cy="344469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90" name="Google Shape;390;p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378500" y="2327550"/>
            <a:ext cx="2603179" cy="34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22"/>
          <p:cNvSpPr/>
          <p:nvPr/>
        </p:nvSpPr>
        <p:spPr>
          <a:xfrm rot="10800000">
            <a:off x="174299" y="70770"/>
            <a:ext cx="12017700" cy="1221000"/>
          </a:xfrm>
          <a:prstGeom prst="round1Rect">
            <a:avLst>
              <a:gd fmla="val 23799" name="adj"/>
            </a:avLst>
          </a:prstGeom>
          <a:solidFill>
            <a:srgbClr val="F2F2F2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97" name="Google Shape;397;p22"/>
          <p:cNvGrpSpPr/>
          <p:nvPr/>
        </p:nvGrpSpPr>
        <p:grpSpPr>
          <a:xfrm>
            <a:off x="376102" y="333243"/>
            <a:ext cx="5948619" cy="831300"/>
            <a:chOff x="376102" y="333243"/>
            <a:chExt cx="5948619" cy="831300"/>
          </a:xfrm>
        </p:grpSpPr>
        <p:sp>
          <p:nvSpPr>
            <p:cNvPr id="398" name="Google Shape;398;p22"/>
            <p:cNvSpPr txBox="1"/>
            <p:nvPr/>
          </p:nvSpPr>
          <p:spPr>
            <a:xfrm>
              <a:off x="1461721" y="366114"/>
              <a:ext cx="2252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K-Digital Training</a:t>
              </a:r>
              <a:endParaRPr b="1" sz="12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9" name="Google Shape;399;p22"/>
            <p:cNvSpPr txBox="1"/>
            <p:nvPr/>
          </p:nvSpPr>
          <p:spPr>
            <a:xfrm>
              <a:off x="1461721" y="585057"/>
              <a:ext cx="4863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시연</a:t>
              </a:r>
              <a:endParaRPr/>
            </a:p>
          </p:txBody>
        </p:sp>
        <p:sp>
          <p:nvSpPr>
            <p:cNvPr id="400" name="Google Shape;400;p22"/>
            <p:cNvSpPr txBox="1"/>
            <p:nvPr/>
          </p:nvSpPr>
          <p:spPr>
            <a:xfrm>
              <a:off x="376102" y="333243"/>
              <a:ext cx="12666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ko-KR" sz="5400">
                  <a:solidFill>
                    <a:srgbClr val="3378C8"/>
                  </a:solidFill>
                </a:rPr>
                <a:t>3</a:t>
              </a:r>
              <a:endParaRPr b="1" sz="44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1" name="Google Shape;401;p22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0" y="0"/>
            <a:ext cx="1336800" cy="114300"/>
          </a:xfrm>
          <a:prstGeom prst="rect">
            <a:avLst/>
          </a:prstGeom>
          <a:solidFill>
            <a:srgbClr val="337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3" name="Google Shape;403;p22"/>
          <p:cNvGrpSpPr/>
          <p:nvPr/>
        </p:nvGrpSpPr>
        <p:grpSpPr>
          <a:xfrm>
            <a:off x="10667186" y="6577052"/>
            <a:ext cx="1075752" cy="150822"/>
            <a:chOff x="921102" y="6027409"/>
            <a:chExt cx="2680001" cy="375740"/>
          </a:xfrm>
        </p:grpSpPr>
        <p:pic>
          <p:nvPicPr>
            <p:cNvPr descr="EMB0000378c3f3d" id="404" name="Google Shape;404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20865" y="6027409"/>
              <a:ext cx="1180238" cy="3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5" name="Google Shape;405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6" name="Google Shape;406;p22"/>
          <p:cNvSpPr/>
          <p:nvPr/>
        </p:nvSpPr>
        <p:spPr>
          <a:xfrm>
            <a:off x="1125597" y="1352475"/>
            <a:ext cx="9932400" cy="673200"/>
          </a:xfrm>
          <a:prstGeom prst="roundRect">
            <a:avLst>
              <a:gd fmla="val 16667" name="adj"/>
            </a:avLst>
          </a:prstGeom>
          <a:solidFill>
            <a:schemeClr val="lt1">
              <a:alpha val="84710"/>
            </a:schemeClr>
          </a:solidFill>
          <a:ln>
            <a:noFill/>
          </a:ln>
          <a:effectLst>
            <a:outerShdw blurRad="76200" rotWithShape="0" algn="ctr">
              <a:srgbClr val="3378C8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1482858" y="1540835"/>
            <a:ext cx="834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네트워크 초기화 - 제네시스 </a:t>
            </a:r>
            <a:r>
              <a:rPr b="1" lang="ko-KR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블록 생성</a:t>
            </a:r>
            <a:r>
              <a:rPr lang="ko-KR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및 </a:t>
            </a:r>
            <a:r>
              <a:rPr b="1" lang="ko-KR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토큰 배포</a:t>
            </a:r>
            <a:endParaRPr b="1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8" name="Google Shape;408;p22"/>
          <p:cNvGrpSpPr/>
          <p:nvPr/>
        </p:nvGrpSpPr>
        <p:grpSpPr>
          <a:xfrm>
            <a:off x="952061" y="1475925"/>
            <a:ext cx="418440" cy="380418"/>
            <a:chOff x="428190" y="2066948"/>
            <a:chExt cx="911634" cy="828797"/>
          </a:xfrm>
        </p:grpSpPr>
        <p:sp>
          <p:nvSpPr>
            <p:cNvPr id="409" name="Google Shape;409;p22"/>
            <p:cNvSpPr/>
            <p:nvPr/>
          </p:nvSpPr>
          <p:spPr>
            <a:xfrm>
              <a:off x="450324" y="2128945"/>
              <a:ext cx="889500" cy="766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3378C8"/>
            </a:solidFill>
            <a:ln cap="flat" cmpd="sng" w="12700">
              <a:solidFill>
                <a:srgbClr val="3378C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0" name="Google Shape;410;p22"/>
            <p:cNvSpPr/>
            <p:nvPr/>
          </p:nvSpPr>
          <p:spPr>
            <a:xfrm rot="4668228">
              <a:off x="506135" y="2117828"/>
              <a:ext cx="667168" cy="697886"/>
            </a:xfrm>
            <a:custGeom>
              <a:rect b="b" l="l" r="r" t="t"/>
              <a:pathLst>
                <a:path extrusionOk="0" h="766419" w="751712">
                  <a:moveTo>
                    <a:pt x="0" y="497894"/>
                  </a:moveTo>
                  <a:lnTo>
                    <a:pt x="107134" y="3253"/>
                  </a:lnTo>
                  <a:lnTo>
                    <a:pt x="119855" y="0"/>
                  </a:lnTo>
                  <a:lnTo>
                    <a:pt x="751712" y="649798"/>
                  </a:lnTo>
                  <a:lnTo>
                    <a:pt x="749455" y="660217"/>
                  </a:lnTo>
                  <a:lnTo>
                    <a:pt x="334147" y="766419"/>
                  </a:lnTo>
                  <a:lnTo>
                    <a:pt x="0" y="497894"/>
                  </a:lnTo>
                  <a:close/>
                </a:path>
              </a:pathLst>
            </a:custGeom>
            <a:gradFill>
              <a:gsLst>
                <a:gs pos="0">
                  <a:srgbClr val="2069C2">
                    <a:alpha val="13725"/>
                  </a:srgbClr>
                </a:gs>
                <a:gs pos="69000">
                  <a:srgbClr val="FFFFFF">
                    <a:alpha val="2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499992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1" name="Google Shape;411;p22"/>
            <p:cNvSpPr txBox="1"/>
            <p:nvPr/>
          </p:nvSpPr>
          <p:spPr>
            <a:xfrm>
              <a:off x="616568" y="2271884"/>
              <a:ext cx="557100" cy="5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lt1"/>
                  </a:solidFill>
                </a:rPr>
                <a:t>2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12" name="Google Shape;412;p22"/>
          <p:cNvPicPr preferRelativeResize="0"/>
          <p:nvPr/>
        </p:nvPicPr>
        <p:blipFill rotWithShape="1">
          <a:blip r:embed="rId6">
            <a:alphaModFix/>
          </a:blip>
          <a:srcRect b="17803" l="0" r="0" t="0"/>
          <a:stretch/>
        </p:blipFill>
        <p:spPr>
          <a:xfrm rot="5400000">
            <a:off x="-476502" y="2466799"/>
            <a:ext cx="1438703" cy="48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22"/>
          <p:cNvPicPr preferRelativeResize="0"/>
          <p:nvPr/>
        </p:nvPicPr>
        <p:blipFill rotWithShape="1">
          <a:blip r:embed="rId7">
            <a:alphaModFix/>
          </a:blip>
          <a:srcRect b="0" l="0" r="36130" t="4361"/>
          <a:stretch/>
        </p:blipFill>
        <p:spPr>
          <a:xfrm flipH="1" rot="-5400000">
            <a:off x="-70595" y="5743969"/>
            <a:ext cx="1184626" cy="1043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434301">
            <a:off x="8621099" y="4762216"/>
            <a:ext cx="3710395" cy="1869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2"/>
          <p:cNvPicPr preferRelativeResize="0"/>
          <p:nvPr/>
        </p:nvPicPr>
        <p:blipFill rotWithShape="1">
          <a:blip r:embed="rId9">
            <a:alphaModFix/>
          </a:blip>
          <a:srcRect b="0" l="45411" r="0" t="0"/>
          <a:stretch/>
        </p:blipFill>
        <p:spPr>
          <a:xfrm>
            <a:off x="0" y="3261891"/>
            <a:ext cx="2914925" cy="2847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2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690202" y="3164584"/>
            <a:ext cx="178594" cy="178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938575" y="2445175"/>
            <a:ext cx="4314825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23"/>
          <p:cNvSpPr/>
          <p:nvPr/>
        </p:nvSpPr>
        <p:spPr>
          <a:xfrm rot="10800000">
            <a:off x="174299" y="70770"/>
            <a:ext cx="12017700" cy="1221000"/>
          </a:xfrm>
          <a:prstGeom prst="round1Rect">
            <a:avLst>
              <a:gd fmla="val 23799" name="adj"/>
            </a:avLst>
          </a:prstGeom>
          <a:solidFill>
            <a:srgbClr val="F2F2F2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24" name="Google Shape;424;p23"/>
          <p:cNvGrpSpPr/>
          <p:nvPr/>
        </p:nvGrpSpPr>
        <p:grpSpPr>
          <a:xfrm>
            <a:off x="376102" y="333243"/>
            <a:ext cx="5948619" cy="831300"/>
            <a:chOff x="376102" y="333243"/>
            <a:chExt cx="5948619" cy="831300"/>
          </a:xfrm>
        </p:grpSpPr>
        <p:sp>
          <p:nvSpPr>
            <p:cNvPr id="425" name="Google Shape;425;p23"/>
            <p:cNvSpPr txBox="1"/>
            <p:nvPr/>
          </p:nvSpPr>
          <p:spPr>
            <a:xfrm>
              <a:off x="1461721" y="366114"/>
              <a:ext cx="2252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K-Digital Training</a:t>
              </a:r>
              <a:endParaRPr b="1" sz="12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1461721" y="585057"/>
              <a:ext cx="4863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시연</a:t>
              </a:r>
              <a:endParaRPr/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76102" y="333243"/>
              <a:ext cx="12666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ko-KR" sz="5400">
                  <a:solidFill>
                    <a:srgbClr val="3378C8"/>
                  </a:solidFill>
                </a:rPr>
                <a:t>3</a:t>
              </a:r>
              <a:endParaRPr b="1" sz="44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8" name="Google Shape;428;p23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0" y="0"/>
            <a:ext cx="1336800" cy="114300"/>
          </a:xfrm>
          <a:prstGeom prst="rect">
            <a:avLst/>
          </a:prstGeom>
          <a:solidFill>
            <a:srgbClr val="337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0" name="Google Shape;430;p23"/>
          <p:cNvGrpSpPr/>
          <p:nvPr/>
        </p:nvGrpSpPr>
        <p:grpSpPr>
          <a:xfrm>
            <a:off x="10667186" y="6577052"/>
            <a:ext cx="1075752" cy="150822"/>
            <a:chOff x="921102" y="6027409"/>
            <a:chExt cx="2680001" cy="375740"/>
          </a:xfrm>
        </p:grpSpPr>
        <p:pic>
          <p:nvPicPr>
            <p:cNvPr descr="EMB0000378c3f3d" id="431" name="Google Shape;431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20865" y="6027409"/>
              <a:ext cx="1180238" cy="3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2" name="Google Shape;432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3" name="Google Shape;433;p23"/>
          <p:cNvSpPr/>
          <p:nvPr/>
        </p:nvSpPr>
        <p:spPr>
          <a:xfrm>
            <a:off x="1125597" y="1352475"/>
            <a:ext cx="9932400" cy="673200"/>
          </a:xfrm>
          <a:prstGeom prst="roundRect">
            <a:avLst>
              <a:gd fmla="val 16667" name="adj"/>
            </a:avLst>
          </a:prstGeom>
          <a:solidFill>
            <a:schemeClr val="lt1">
              <a:alpha val="84710"/>
            </a:schemeClr>
          </a:solidFill>
          <a:ln>
            <a:noFill/>
          </a:ln>
          <a:effectLst>
            <a:outerShdw blurRad="76200" rotWithShape="0" algn="ctr">
              <a:srgbClr val="3378C8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4" name="Google Shape;434;p23"/>
          <p:cNvSpPr txBox="1"/>
          <p:nvPr/>
        </p:nvSpPr>
        <p:spPr>
          <a:xfrm>
            <a:off x="1482858" y="1540835"/>
            <a:ext cx="834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What’s Id 메인페이지 접속 - </a:t>
            </a:r>
            <a:r>
              <a:rPr b="1" lang="ko-KR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튜토리얼</a:t>
            </a:r>
            <a:r>
              <a:rPr lang="ko-KR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 확인 및 </a:t>
            </a:r>
            <a:r>
              <a:rPr b="1" lang="ko-KR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화면</a:t>
            </a:r>
            <a:r>
              <a:rPr lang="ko-KR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이동  </a:t>
            </a:r>
            <a:endParaRPr b="1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5" name="Google Shape;435;p23"/>
          <p:cNvGrpSpPr/>
          <p:nvPr/>
        </p:nvGrpSpPr>
        <p:grpSpPr>
          <a:xfrm>
            <a:off x="952061" y="1475925"/>
            <a:ext cx="418440" cy="380418"/>
            <a:chOff x="428190" y="2066948"/>
            <a:chExt cx="911634" cy="828797"/>
          </a:xfrm>
        </p:grpSpPr>
        <p:sp>
          <p:nvSpPr>
            <p:cNvPr id="436" name="Google Shape;436;p23"/>
            <p:cNvSpPr/>
            <p:nvPr/>
          </p:nvSpPr>
          <p:spPr>
            <a:xfrm>
              <a:off x="450324" y="2128945"/>
              <a:ext cx="889500" cy="766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3378C8"/>
            </a:solidFill>
            <a:ln cap="flat" cmpd="sng" w="12700">
              <a:solidFill>
                <a:srgbClr val="3378C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7" name="Google Shape;437;p23"/>
            <p:cNvSpPr/>
            <p:nvPr/>
          </p:nvSpPr>
          <p:spPr>
            <a:xfrm rot="4668228">
              <a:off x="506135" y="2117828"/>
              <a:ext cx="667168" cy="697886"/>
            </a:xfrm>
            <a:custGeom>
              <a:rect b="b" l="l" r="r" t="t"/>
              <a:pathLst>
                <a:path extrusionOk="0" h="766419" w="751712">
                  <a:moveTo>
                    <a:pt x="0" y="497894"/>
                  </a:moveTo>
                  <a:lnTo>
                    <a:pt x="107134" y="3253"/>
                  </a:lnTo>
                  <a:lnTo>
                    <a:pt x="119855" y="0"/>
                  </a:lnTo>
                  <a:lnTo>
                    <a:pt x="751712" y="649798"/>
                  </a:lnTo>
                  <a:lnTo>
                    <a:pt x="749455" y="660217"/>
                  </a:lnTo>
                  <a:lnTo>
                    <a:pt x="334147" y="766419"/>
                  </a:lnTo>
                  <a:lnTo>
                    <a:pt x="0" y="497894"/>
                  </a:lnTo>
                  <a:close/>
                </a:path>
              </a:pathLst>
            </a:custGeom>
            <a:gradFill>
              <a:gsLst>
                <a:gs pos="0">
                  <a:srgbClr val="2069C2">
                    <a:alpha val="13725"/>
                  </a:srgbClr>
                </a:gs>
                <a:gs pos="69000">
                  <a:srgbClr val="FFFFFF">
                    <a:alpha val="2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499992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16568" y="2271884"/>
              <a:ext cx="557100" cy="5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lt1"/>
                  </a:solidFill>
                </a:rPr>
                <a:t>3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39" name="Google Shape;439;p23"/>
          <p:cNvPicPr preferRelativeResize="0"/>
          <p:nvPr/>
        </p:nvPicPr>
        <p:blipFill rotWithShape="1">
          <a:blip r:embed="rId6">
            <a:alphaModFix/>
          </a:blip>
          <a:srcRect b="17803" l="0" r="0" t="0"/>
          <a:stretch/>
        </p:blipFill>
        <p:spPr>
          <a:xfrm rot="5400000">
            <a:off x="-476502" y="2466799"/>
            <a:ext cx="1438703" cy="48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23"/>
          <p:cNvPicPr preferRelativeResize="0"/>
          <p:nvPr/>
        </p:nvPicPr>
        <p:blipFill rotWithShape="1">
          <a:blip r:embed="rId7">
            <a:alphaModFix/>
          </a:blip>
          <a:srcRect b="0" l="0" r="36130" t="4361"/>
          <a:stretch/>
        </p:blipFill>
        <p:spPr>
          <a:xfrm flipH="1" rot="-5400000">
            <a:off x="-70595" y="5743969"/>
            <a:ext cx="1184626" cy="1043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434301">
            <a:off x="8621099" y="4762216"/>
            <a:ext cx="3710395" cy="1869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23"/>
          <p:cNvPicPr preferRelativeResize="0"/>
          <p:nvPr/>
        </p:nvPicPr>
        <p:blipFill rotWithShape="1">
          <a:blip r:embed="rId9">
            <a:alphaModFix/>
          </a:blip>
          <a:srcRect b="0" l="45411" r="0" t="0"/>
          <a:stretch/>
        </p:blipFill>
        <p:spPr>
          <a:xfrm>
            <a:off x="0" y="3261891"/>
            <a:ext cx="2914925" cy="2847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2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690202" y="3164584"/>
            <a:ext cx="178594" cy="178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4300" y="2420300"/>
            <a:ext cx="5709901" cy="375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2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096000" y="2420300"/>
            <a:ext cx="5991274" cy="375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