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DB84E-8781-40D3-9869-0DB01B1C21DC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9E4FF-32F0-4513-8CD0-5904EEBD9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401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9E4FF-32F0-4513-8CD0-5904EEBD95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980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D575-85CB-4447-8CE6-9C39B9DBBA1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721F-D0E8-47D8-A97F-23EB690BF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52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D575-85CB-4447-8CE6-9C39B9DBBA1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721F-D0E8-47D8-A97F-23EB690BF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13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D575-85CB-4447-8CE6-9C39B9DBBA1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721F-D0E8-47D8-A97F-23EB690BF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31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D575-85CB-4447-8CE6-9C39B9DBBA1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721F-D0E8-47D8-A97F-23EB690BF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80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D575-85CB-4447-8CE6-9C39B9DBBA1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721F-D0E8-47D8-A97F-23EB690BF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48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D575-85CB-4447-8CE6-9C39B9DBBA1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721F-D0E8-47D8-A97F-23EB690BF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54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D575-85CB-4447-8CE6-9C39B9DBBA1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721F-D0E8-47D8-A97F-23EB690BF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98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D575-85CB-4447-8CE6-9C39B9DBBA1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721F-D0E8-47D8-A97F-23EB690BF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09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D575-85CB-4447-8CE6-9C39B9DBBA1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721F-D0E8-47D8-A97F-23EB690BF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D575-85CB-4447-8CE6-9C39B9DBBA1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721F-D0E8-47D8-A97F-23EB690BF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37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D575-85CB-4447-8CE6-9C39B9DBBA1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E721F-D0E8-47D8-A97F-23EB690BF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2D575-85CB-4447-8CE6-9C39B9DBBA17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E721F-D0E8-47D8-A97F-23EB690BF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90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6952456" y="1340768"/>
            <a:ext cx="1944216" cy="4824536"/>
          </a:xfrm>
          <a:prstGeom prst="rect">
            <a:avLst/>
          </a:prstGeom>
          <a:ln w="25400"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accent4">
                    <a:lumMod val="50000"/>
                  </a:schemeClr>
                </a:solidFill>
              </a:rPr>
              <a:t>Smart</a:t>
            </a:r>
            <a:r>
              <a:rPr lang="ko-KR" altLang="en-US" sz="10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000" b="1" dirty="0" smtClean="0">
                <a:solidFill>
                  <a:schemeClr val="accent4">
                    <a:lumMod val="50000"/>
                  </a:schemeClr>
                </a:solidFill>
              </a:rPr>
              <a:t>Contract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84376" y="1340768"/>
            <a:ext cx="3736032" cy="4824536"/>
          </a:xfrm>
          <a:prstGeom prst="rect">
            <a:avLst/>
          </a:prstGeom>
          <a:ln w="25400"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accent4">
                    <a:lumMod val="50000"/>
                  </a:schemeClr>
                </a:solidFill>
              </a:rPr>
              <a:t>Blockchain</a:t>
            </a:r>
            <a:endParaRPr lang="ko-KR" altLang="en-US" sz="1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9728" y="1340768"/>
            <a:ext cx="1944216" cy="4824536"/>
          </a:xfrm>
          <a:prstGeom prst="rect">
            <a:avLst/>
          </a:prstGeom>
          <a:ln w="25400"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accent4">
                    <a:lumMod val="50000"/>
                  </a:schemeClr>
                </a:solidFill>
              </a:rPr>
              <a:t>Management</a:t>
            </a:r>
            <a:endParaRPr lang="ko-KR" altLang="en-US" sz="1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22994"/>
            <a:ext cx="2014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/>
              <a:t>MeetLedger</a:t>
            </a:r>
            <a:r>
              <a:rPr lang="en-US" altLang="ko-KR" sz="1200" b="1" dirty="0" smtClean="0"/>
              <a:t> Architecture</a:t>
            </a:r>
            <a:endParaRPr lang="ko-KR" altLang="en-US" sz="1200" b="1" dirty="0"/>
          </a:p>
        </p:txBody>
      </p:sp>
      <p:sp>
        <p:nvSpPr>
          <p:cNvPr id="7" name="직사각형 6"/>
          <p:cNvSpPr/>
          <p:nvPr/>
        </p:nvSpPr>
        <p:spPr>
          <a:xfrm>
            <a:off x="3064024" y="1818946"/>
            <a:ext cx="1440160" cy="16820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 smtClean="0"/>
              <a:t>Consensus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40598" y="1818946"/>
            <a:ext cx="1440160" cy="16820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smtClean="0"/>
              <a:t>Admin</a:t>
            </a:r>
            <a:endParaRPr lang="en-US" altLang="ko-KR" sz="12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792216" y="1818946"/>
            <a:ext cx="1440160" cy="16820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 smtClean="0"/>
              <a:t>Block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204484" y="1818946"/>
            <a:ext cx="1440160" cy="16820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 smtClean="0"/>
              <a:t>Contract </a:t>
            </a:r>
          </a:p>
          <a:p>
            <a:pPr algn="ctr"/>
            <a:r>
              <a:rPr lang="en-US" altLang="ko-KR" sz="1200" dirty="0" smtClean="0"/>
              <a:t>Container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0598" y="3933056"/>
            <a:ext cx="1440160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Membership</a:t>
            </a:r>
          </a:p>
          <a:p>
            <a:pPr algn="ctr"/>
            <a:r>
              <a:rPr lang="en-US" altLang="ko-KR" sz="1050" dirty="0" smtClean="0"/>
              <a:t>(Enterprise)</a:t>
            </a:r>
            <a:endParaRPr lang="ko-KR" altLang="en-US" sz="1050" dirty="0"/>
          </a:p>
        </p:txBody>
      </p:sp>
      <p:sp>
        <p:nvSpPr>
          <p:cNvPr id="13" name="직사각형 12"/>
          <p:cNvSpPr/>
          <p:nvPr/>
        </p:nvSpPr>
        <p:spPr>
          <a:xfrm>
            <a:off x="3064024" y="3933056"/>
            <a:ext cx="1440160" cy="16561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 smtClean="0"/>
              <a:t>Connection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792216" y="3933056"/>
            <a:ext cx="1440160" cy="16561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 smtClean="0"/>
              <a:t>Storage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9728" y="620688"/>
            <a:ext cx="8496944" cy="576064"/>
          </a:xfrm>
          <a:prstGeom prst="rect">
            <a:avLst/>
          </a:prstGeom>
          <a:ln w="25400">
            <a:prstDash val="sys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Meet-Client, Contract Developer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204484" y="3943313"/>
            <a:ext cx="1440160" cy="16561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 smtClean="0"/>
              <a:t>Contract </a:t>
            </a:r>
          </a:p>
          <a:p>
            <a:pPr algn="ctr"/>
            <a:r>
              <a:rPr lang="en-US" altLang="ko-KR" sz="1200" dirty="0" smtClean="0"/>
              <a:t>Registry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7204484" y="908720"/>
            <a:ext cx="144016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Contract </a:t>
            </a:r>
          </a:p>
          <a:p>
            <a:pPr algn="ctr"/>
            <a:r>
              <a:rPr lang="en-US" altLang="ko-KR" sz="1200" dirty="0" smtClean="0"/>
              <a:t>SDK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40598" y="904494"/>
            <a:ext cx="144016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Rest, Thrift API</a:t>
            </a:r>
          </a:p>
        </p:txBody>
      </p:sp>
      <p:sp>
        <p:nvSpPr>
          <p:cNvPr id="46" name="원통 45"/>
          <p:cNvSpPr/>
          <p:nvPr/>
        </p:nvSpPr>
        <p:spPr>
          <a:xfrm rot="5400000">
            <a:off x="4346181" y="3097633"/>
            <a:ext cx="316005" cy="5587252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 b="1" dirty="0" smtClean="0"/>
              <a:t>Stream Channel</a:t>
            </a:r>
            <a:endParaRPr lang="ko-KR" altLang="en-US" sz="1200" b="1" dirty="0"/>
          </a:p>
        </p:txBody>
      </p:sp>
      <p:sp>
        <p:nvSpPr>
          <p:cNvPr id="47" name="직사각형 46"/>
          <p:cNvSpPr/>
          <p:nvPr/>
        </p:nvSpPr>
        <p:spPr>
          <a:xfrm>
            <a:off x="746950" y="2063848"/>
            <a:ext cx="1233200" cy="518307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Monitoring</a:t>
            </a:r>
          </a:p>
          <a:p>
            <a:pPr algn="ctr"/>
            <a:r>
              <a:rPr lang="en-US" altLang="ko-KR" sz="1100" dirty="0" smtClean="0"/>
              <a:t>System 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44078" y="2734555"/>
            <a:ext cx="1233200" cy="518307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Management</a:t>
            </a:r>
          </a:p>
          <a:p>
            <a:pPr algn="ctr"/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Node,Block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640598" y="5013176"/>
            <a:ext cx="1440160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CLI</a:t>
            </a:r>
            <a:endParaRPr lang="ko-KR" altLang="en-US" sz="1050" dirty="0"/>
          </a:p>
        </p:txBody>
      </p:sp>
      <p:sp>
        <p:nvSpPr>
          <p:cNvPr id="53" name="직사각형 52"/>
          <p:cNvSpPr/>
          <p:nvPr/>
        </p:nvSpPr>
        <p:spPr>
          <a:xfrm>
            <a:off x="3167504" y="2130091"/>
            <a:ext cx="1233200" cy="518307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4">
                    <a:lumMod val="50000"/>
                  </a:schemeClr>
                </a:solidFill>
              </a:rPr>
              <a:t>PBFT</a:t>
            </a:r>
          </a:p>
          <a:p>
            <a:pPr algn="ctr"/>
            <a:r>
              <a:rPr lang="en-US" altLang="ko-KR" sz="1100" b="1" dirty="0" smtClean="0">
                <a:solidFill>
                  <a:srgbClr val="FF0000"/>
                </a:solidFill>
              </a:rPr>
              <a:t>(SBFT)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167504" y="2806472"/>
            <a:ext cx="1233200" cy="518307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Kafka</a:t>
            </a:r>
          </a:p>
          <a:p>
            <a:pPr algn="ctr"/>
            <a:r>
              <a:rPr lang="en-US" altLang="ko-KR" sz="1100" dirty="0" smtClean="0"/>
              <a:t>(</a:t>
            </a:r>
            <a:r>
              <a:rPr lang="en-US" altLang="ko-KR" sz="1100" dirty="0"/>
              <a:t>Enterprise</a:t>
            </a:r>
            <a:r>
              <a:rPr lang="en-US" altLang="ko-KR" sz="1100" dirty="0" smtClean="0"/>
              <a:t>)</a:t>
            </a:r>
            <a:endParaRPr lang="en-US" altLang="ko-KR" sz="1000" dirty="0" smtClean="0"/>
          </a:p>
        </p:txBody>
      </p:sp>
      <p:sp>
        <p:nvSpPr>
          <p:cNvPr id="55" name="직사각형 54"/>
          <p:cNvSpPr/>
          <p:nvPr/>
        </p:nvSpPr>
        <p:spPr>
          <a:xfrm>
            <a:off x="4895696" y="4221088"/>
            <a:ext cx="1233200" cy="518307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Structured File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(block)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895696" y="4891795"/>
            <a:ext cx="1233200" cy="518307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LevelDB</a:t>
            </a:r>
            <a:endParaRPr lang="en-US" altLang="ko-KR" sz="1100" dirty="0"/>
          </a:p>
          <a:p>
            <a:pPr algn="ctr"/>
            <a:r>
              <a:rPr lang="en-US" altLang="ko-KR" sz="1100" dirty="0" smtClean="0"/>
              <a:t>(</a:t>
            </a:r>
            <a:r>
              <a:rPr lang="en-US" altLang="ko-KR" sz="1100" dirty="0"/>
              <a:t>Enterprise</a:t>
            </a:r>
            <a:r>
              <a:rPr lang="en-US" altLang="ko-KR" sz="1100" dirty="0" smtClean="0"/>
              <a:t>)</a:t>
            </a:r>
            <a:endParaRPr lang="en-US" altLang="ko-KR" sz="1050" dirty="0" smtClean="0"/>
          </a:p>
        </p:txBody>
      </p:sp>
      <p:sp>
        <p:nvSpPr>
          <p:cNvPr id="57" name="직사각형 56"/>
          <p:cNvSpPr/>
          <p:nvPr/>
        </p:nvSpPr>
        <p:spPr>
          <a:xfrm>
            <a:off x="4895696" y="2115453"/>
            <a:ext cx="1233200" cy="518307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4">
                    <a:lumMod val="50000"/>
                  </a:schemeClr>
                </a:solidFill>
              </a:rPr>
              <a:t>Hash-Chain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895696" y="2812146"/>
            <a:ext cx="1233200" cy="518307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rgbClr val="FF0000"/>
                </a:solidFill>
              </a:rPr>
              <a:t>Transactions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3167504" y="4221088"/>
            <a:ext cx="1233200" cy="518307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Peer to Peer Management</a:t>
            </a:r>
            <a:endParaRPr lang="en-US" altLang="ko-KR" sz="1000" dirty="0" smtClean="0"/>
          </a:p>
        </p:txBody>
      </p:sp>
      <p:sp>
        <p:nvSpPr>
          <p:cNvPr id="60" name="직사각형 59"/>
          <p:cNvSpPr/>
          <p:nvPr/>
        </p:nvSpPr>
        <p:spPr>
          <a:xfrm>
            <a:off x="3161147" y="4891795"/>
            <a:ext cx="1233200" cy="518307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RAFT</a:t>
            </a:r>
          </a:p>
          <a:p>
            <a:pPr algn="ctr"/>
            <a:r>
              <a:rPr lang="en-US" altLang="ko-KR" sz="1100" dirty="0" smtClean="0"/>
              <a:t>(Optional)</a:t>
            </a:r>
            <a:endParaRPr lang="en-US" altLang="ko-KR" sz="1000" dirty="0" smtClean="0"/>
          </a:p>
        </p:txBody>
      </p:sp>
      <p:sp>
        <p:nvSpPr>
          <p:cNvPr id="61" name="직사각형 60"/>
          <p:cNvSpPr/>
          <p:nvPr/>
        </p:nvSpPr>
        <p:spPr>
          <a:xfrm>
            <a:off x="7307964" y="4457290"/>
            <a:ext cx="1233200" cy="1033355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rgbClr val="FF0000"/>
                </a:solidFill>
              </a:rPr>
              <a:t>Verify, Register</a:t>
            </a:r>
          </a:p>
          <a:p>
            <a:pPr algn="ctr"/>
            <a:r>
              <a:rPr lang="en-US" altLang="ko-KR" sz="1100" b="1" dirty="0" smtClean="0">
                <a:solidFill>
                  <a:srgbClr val="FF0000"/>
                </a:solidFill>
              </a:rPr>
              <a:t>Transaction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7294362" y="2267853"/>
            <a:ext cx="1233200" cy="518307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4">
                    <a:lumMod val="50000"/>
                  </a:schemeClr>
                </a:solidFill>
              </a:rPr>
              <a:t>Contract </a:t>
            </a:r>
          </a:p>
          <a:p>
            <a:pPr algn="ctr"/>
            <a:r>
              <a:rPr lang="en-US" altLang="ko-KR" sz="1100" dirty="0" smtClean="0">
                <a:solidFill>
                  <a:schemeClr val="accent4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7294362" y="2854864"/>
            <a:ext cx="1233200" cy="518307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4">
                    <a:lumMod val="50000"/>
                  </a:schemeClr>
                </a:solidFill>
              </a:rPr>
              <a:t>Contract Instance</a:t>
            </a:r>
          </a:p>
        </p:txBody>
      </p:sp>
    </p:spTree>
    <p:extLst>
      <p:ext uri="{BB962C8B-B14F-4D97-AF65-F5344CB8AC3E}">
        <p14:creationId xmlns:p14="http://schemas.microsoft.com/office/powerpoint/2010/main" val="337118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164288" y="1376988"/>
            <a:ext cx="1872208" cy="360844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On Consensus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36624" y="3954392"/>
            <a:ext cx="1695611" cy="81285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2327314" y="1313029"/>
            <a:ext cx="4104456" cy="3672408"/>
          </a:xfrm>
          <a:prstGeom prst="ellipse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Consensus</a:t>
            </a:r>
          </a:p>
          <a:p>
            <a:pPr algn="ct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Layer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22994"/>
            <a:ext cx="1409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Transaction Flow</a:t>
            </a:r>
            <a:endParaRPr lang="ko-KR" altLang="en-US" sz="1200" b="1" dirty="0"/>
          </a:p>
        </p:txBody>
      </p:sp>
      <p:sp>
        <p:nvSpPr>
          <p:cNvPr id="13" name="직사각형 12"/>
          <p:cNvSpPr/>
          <p:nvPr/>
        </p:nvSpPr>
        <p:spPr>
          <a:xfrm>
            <a:off x="405022" y="697916"/>
            <a:ext cx="1440160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Client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7431067" y="1798508"/>
            <a:ext cx="1440160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Validate</a:t>
            </a:r>
          </a:p>
          <a:p>
            <a:pPr algn="ctr"/>
            <a:r>
              <a:rPr lang="en-US" altLang="ko-KR" sz="1200" dirty="0" smtClean="0"/>
              <a:t>Transaction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431067" y="2833462"/>
            <a:ext cx="1440160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Validate</a:t>
            </a:r>
          </a:p>
          <a:p>
            <a:pPr algn="ctr"/>
            <a:r>
              <a:rPr lang="en-US" altLang="ko-KR" sz="1200" dirty="0" smtClean="0"/>
              <a:t>Block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67149" y="2537909"/>
            <a:ext cx="144016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Transaction Proposal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36624" y="5733256"/>
            <a:ext cx="64066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200" dirty="0" smtClean="0"/>
              <a:t>Block </a:t>
            </a:r>
            <a:r>
              <a:rPr lang="ko-KR" altLang="en-US" sz="1200" dirty="0" smtClean="0"/>
              <a:t>저장은 정렬된 순서로 처리 될 수 있도록 </a:t>
            </a:r>
            <a:r>
              <a:rPr lang="en-US" altLang="ko-KR" sz="1200" dirty="0" smtClean="0"/>
              <a:t>Queuing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Consensus Peer</a:t>
            </a:r>
            <a:r>
              <a:rPr lang="ko-KR" altLang="en-US" sz="1200" dirty="0"/>
              <a:t>는</a:t>
            </a:r>
            <a:r>
              <a:rPr lang="ko-KR" altLang="en-US" sz="1200" dirty="0" smtClean="0"/>
              <a:t> 최소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개가 필요함</a:t>
            </a:r>
            <a:endParaRPr lang="en-US" altLang="ko-KR" sz="1200" dirty="0" smtClean="0"/>
          </a:p>
          <a:p>
            <a:pPr marL="285750" indent="-285750">
              <a:buFontTx/>
              <a:buChar char="-"/>
            </a:pPr>
            <a:r>
              <a:rPr lang="en-US" altLang="ko-KR" sz="1200" dirty="0" smtClean="0">
                <a:solidFill>
                  <a:srgbClr val="FF0000"/>
                </a:solidFill>
              </a:rPr>
              <a:t>Transaction </a:t>
            </a:r>
            <a:r>
              <a:rPr lang="ko-KR" altLang="en-US" sz="1200" dirty="0" smtClean="0">
                <a:solidFill>
                  <a:srgbClr val="FF0000"/>
                </a:solidFill>
              </a:rPr>
              <a:t>검증을 한 후에 </a:t>
            </a:r>
            <a:r>
              <a:rPr lang="en-US" altLang="ko-KR" sz="1200" dirty="0" smtClean="0">
                <a:solidFill>
                  <a:srgbClr val="FF0000"/>
                </a:solidFill>
              </a:rPr>
              <a:t>Consensus</a:t>
            </a:r>
            <a:r>
              <a:rPr lang="ko-KR" altLang="en-US" sz="1200" dirty="0" smtClean="0">
                <a:solidFill>
                  <a:srgbClr val="FF0000"/>
                </a:solidFill>
              </a:rPr>
              <a:t>를 할 수도 있음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Hyperledger</a:t>
            </a:r>
            <a:r>
              <a:rPr lang="en-US" altLang="ko-KR" sz="1200" dirty="0" smtClean="0">
                <a:solidFill>
                  <a:srgbClr val="FF0000"/>
                </a:solidFill>
              </a:rPr>
              <a:t> v1.0 Architecture)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Transaction </a:t>
            </a:r>
            <a:r>
              <a:rPr lang="ko-KR" altLang="en-US" sz="1200" dirty="0" smtClean="0"/>
              <a:t>검증은 </a:t>
            </a:r>
            <a:r>
              <a:rPr lang="en-US" altLang="ko-KR" sz="1200" dirty="0" smtClean="0"/>
              <a:t>Not-Ordered </a:t>
            </a:r>
          </a:p>
        </p:txBody>
      </p:sp>
      <p:sp>
        <p:nvSpPr>
          <p:cNvPr id="76" name="원통 75"/>
          <p:cNvSpPr/>
          <p:nvPr/>
        </p:nvSpPr>
        <p:spPr>
          <a:xfrm>
            <a:off x="7431067" y="4119171"/>
            <a:ext cx="1440160" cy="64807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</a:rPr>
              <a:t>Storage</a:t>
            </a:r>
          </a:p>
          <a:p>
            <a:pPr algn="ctr"/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</a:rPr>
              <a:t>(File, DB, etc..)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2543338" y="2706752"/>
            <a:ext cx="1315127" cy="81444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Consensus</a:t>
            </a:r>
          </a:p>
          <a:p>
            <a:pPr algn="ctr"/>
            <a:r>
              <a:rPr lang="en-US" altLang="ko-KR" sz="1200" dirty="0" smtClean="0"/>
              <a:t>Peer</a:t>
            </a:r>
            <a:endParaRPr lang="ko-KR" altLang="en-US" sz="1200" dirty="0"/>
          </a:p>
        </p:txBody>
      </p:sp>
      <p:sp>
        <p:nvSpPr>
          <p:cNvPr id="78" name="타원 77"/>
          <p:cNvSpPr/>
          <p:nvPr/>
        </p:nvSpPr>
        <p:spPr>
          <a:xfrm>
            <a:off x="3722298" y="1741383"/>
            <a:ext cx="1315127" cy="81444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Consensus</a:t>
            </a:r>
          </a:p>
          <a:p>
            <a:pPr algn="ctr"/>
            <a:r>
              <a:rPr lang="en-US" altLang="ko-KR" sz="1200" dirty="0" smtClean="0"/>
              <a:t>Peer</a:t>
            </a:r>
            <a:endParaRPr lang="ko-KR" altLang="en-US" sz="1200" dirty="0"/>
          </a:p>
        </p:txBody>
      </p:sp>
      <p:sp>
        <p:nvSpPr>
          <p:cNvPr id="79" name="타원 78"/>
          <p:cNvSpPr/>
          <p:nvPr/>
        </p:nvSpPr>
        <p:spPr>
          <a:xfrm>
            <a:off x="4910177" y="2706752"/>
            <a:ext cx="1315127" cy="81444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Consensus</a:t>
            </a:r>
          </a:p>
          <a:p>
            <a:pPr algn="ctr"/>
            <a:r>
              <a:rPr lang="en-US" altLang="ko-KR" sz="1200" dirty="0" smtClean="0"/>
              <a:t>Peer</a:t>
            </a:r>
            <a:endParaRPr lang="ko-KR" altLang="en-US" sz="1200" dirty="0"/>
          </a:p>
        </p:txBody>
      </p:sp>
      <p:sp>
        <p:nvSpPr>
          <p:cNvPr id="80" name="타원 79"/>
          <p:cNvSpPr/>
          <p:nvPr/>
        </p:nvSpPr>
        <p:spPr>
          <a:xfrm>
            <a:off x="3754171" y="3681773"/>
            <a:ext cx="1315127" cy="81444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Consensus</a:t>
            </a:r>
          </a:p>
          <a:p>
            <a:pPr algn="ctr"/>
            <a:r>
              <a:rPr lang="en-US" altLang="ko-KR" sz="1200" dirty="0" smtClean="0"/>
              <a:t>Peer</a:t>
            </a:r>
            <a:endParaRPr lang="ko-KR" altLang="en-US" sz="1200" dirty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3551450" y="2444776"/>
            <a:ext cx="267259" cy="2619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H="1" flipV="1">
            <a:off x="4910976" y="2449189"/>
            <a:ext cx="267259" cy="2619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 flipV="1">
            <a:off x="3629167" y="3529131"/>
            <a:ext cx="267259" cy="2619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flipH="1">
            <a:off x="4935668" y="3533291"/>
            <a:ext cx="267259" cy="2619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4394482" y="2597429"/>
            <a:ext cx="0" cy="10678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>
            <a:off x="3895041" y="3139107"/>
            <a:ext cx="96980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358508" y="4049695"/>
            <a:ext cx="1440160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Validate</a:t>
            </a:r>
          </a:p>
          <a:p>
            <a:pPr algn="ctr"/>
            <a:r>
              <a:rPr lang="en-US" altLang="ko-KR" sz="1200" dirty="0" smtClean="0"/>
              <a:t>Transaction</a:t>
            </a:r>
          </a:p>
        </p:txBody>
      </p:sp>
      <p:sp>
        <p:nvSpPr>
          <p:cNvPr id="106" name="원통 105"/>
          <p:cNvSpPr/>
          <p:nvPr/>
        </p:nvSpPr>
        <p:spPr>
          <a:xfrm rot="5400000" flipH="1">
            <a:off x="6727467" y="2615386"/>
            <a:ext cx="244418" cy="1036397"/>
          </a:xfrm>
          <a:prstGeom prst="can">
            <a:avLst>
              <a:gd name="adj" fmla="val 4770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queue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331477" y="2722289"/>
            <a:ext cx="9268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②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Ordered</a:t>
            </a:r>
            <a:endParaRPr lang="ko-KR" altLang="en-US" sz="11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6212415" y="1667703"/>
            <a:ext cx="12394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① </a:t>
            </a:r>
            <a:r>
              <a:rPr lang="en-US" altLang="ko-KR" sz="1100" b="1" dirty="0" smtClean="0"/>
              <a:t>Not-Ordered</a:t>
            </a:r>
            <a:endParaRPr lang="ko-KR" altLang="en-US" sz="1100" b="1" dirty="0"/>
          </a:p>
        </p:txBody>
      </p:sp>
      <p:sp>
        <p:nvSpPr>
          <p:cNvPr id="117" name="왼쪽/오른쪽 화살표 116"/>
          <p:cNvSpPr/>
          <p:nvPr/>
        </p:nvSpPr>
        <p:spPr>
          <a:xfrm>
            <a:off x="6331477" y="1959440"/>
            <a:ext cx="1036398" cy="361701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361314" y="4809030"/>
            <a:ext cx="1446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B0F0"/>
                </a:solidFill>
              </a:rPr>
              <a:t>(</a:t>
            </a:r>
            <a:r>
              <a:rPr lang="en-US" altLang="ko-KR" sz="1100" b="1" dirty="0" err="1" smtClean="0">
                <a:solidFill>
                  <a:srgbClr val="00B0F0"/>
                </a:solidFill>
              </a:rPr>
              <a:t>Hyperledger</a:t>
            </a:r>
            <a:r>
              <a:rPr lang="en-US" altLang="ko-KR" sz="1100" b="1" dirty="0" smtClean="0">
                <a:solidFill>
                  <a:srgbClr val="00B0F0"/>
                </a:solidFill>
              </a:rPr>
              <a:t> 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방식</a:t>
            </a:r>
            <a:r>
              <a:rPr lang="en-US" altLang="ko-KR" sz="1100" b="1" dirty="0" smtClean="0">
                <a:solidFill>
                  <a:srgbClr val="00B0F0"/>
                </a:solidFill>
              </a:rPr>
              <a:t>)</a:t>
            </a:r>
            <a:endParaRPr lang="ko-KR" altLang="en-US" sz="1100" b="1" dirty="0">
              <a:solidFill>
                <a:srgbClr val="00B0F0"/>
              </a:solidFill>
            </a:endParaRPr>
          </a:p>
        </p:txBody>
      </p:sp>
      <p:sp>
        <p:nvSpPr>
          <p:cNvPr id="120" name="아래쪽 화살표 119"/>
          <p:cNvSpPr/>
          <p:nvPr/>
        </p:nvSpPr>
        <p:spPr>
          <a:xfrm>
            <a:off x="7971127" y="3481895"/>
            <a:ext cx="360040" cy="5678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위쪽/아래쪽 화살표 121"/>
          <p:cNvSpPr/>
          <p:nvPr/>
        </p:nvSpPr>
        <p:spPr>
          <a:xfrm>
            <a:off x="909554" y="3217336"/>
            <a:ext cx="288032" cy="737056"/>
          </a:xfrm>
          <a:prstGeom prst="up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119537" y="3660302"/>
            <a:ext cx="12394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① </a:t>
            </a:r>
            <a:r>
              <a:rPr lang="en-US" altLang="ko-KR" sz="1100" b="1" dirty="0" smtClean="0"/>
              <a:t>Not-Ordered</a:t>
            </a:r>
            <a:endParaRPr lang="ko-KR" altLang="en-US" sz="11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1798668" y="2356189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broadcast</a:t>
            </a:r>
            <a:endParaRPr lang="ko-KR" alt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8" name="직선 화살표 연결선 147"/>
          <p:cNvCxnSpPr/>
          <p:nvPr/>
        </p:nvCxnSpPr>
        <p:spPr>
          <a:xfrm>
            <a:off x="1932235" y="2603590"/>
            <a:ext cx="545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/>
          <p:nvPr/>
        </p:nvCxnSpPr>
        <p:spPr>
          <a:xfrm>
            <a:off x="1932235" y="2745304"/>
            <a:ext cx="545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/>
          <p:nvPr/>
        </p:nvCxnSpPr>
        <p:spPr>
          <a:xfrm>
            <a:off x="1932235" y="2887018"/>
            <a:ext cx="545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/>
          <p:nvPr/>
        </p:nvCxnSpPr>
        <p:spPr>
          <a:xfrm>
            <a:off x="1932235" y="3028731"/>
            <a:ext cx="545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2" name="아래쪽 화살표 151"/>
          <p:cNvSpPr/>
          <p:nvPr/>
        </p:nvSpPr>
        <p:spPr>
          <a:xfrm>
            <a:off x="909554" y="1484784"/>
            <a:ext cx="324036" cy="95301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아래쪽 화살표 152"/>
          <p:cNvSpPr/>
          <p:nvPr/>
        </p:nvSpPr>
        <p:spPr>
          <a:xfrm rot="7134465">
            <a:off x="2334363" y="920819"/>
            <a:ext cx="302617" cy="124391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2351223" y="1182224"/>
            <a:ext cx="13612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b="1" dirty="0" smtClean="0"/>
              <a:t>Consensus Result</a:t>
            </a:r>
          </a:p>
        </p:txBody>
      </p:sp>
    </p:spTree>
    <p:extLst>
      <p:ext uri="{BB962C8B-B14F-4D97-AF65-F5344CB8AC3E}">
        <p14:creationId xmlns:p14="http://schemas.microsoft.com/office/powerpoint/2010/main" val="105630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2994"/>
            <a:ext cx="1236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Contract Code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8547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2994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Consensus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3283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2329</TotalTime>
  <Words>155</Words>
  <Application>Microsoft Office PowerPoint</Application>
  <PresentationFormat>화면 슬라이드 쇼(4:3)</PresentationFormat>
  <Paragraphs>79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sangwon ku</dc:creator>
  <cp:lastModifiedBy>sangwon ku</cp:lastModifiedBy>
  <cp:revision>131</cp:revision>
  <dcterms:created xsi:type="dcterms:W3CDTF">2018-01-04T04:00:38Z</dcterms:created>
  <dcterms:modified xsi:type="dcterms:W3CDTF">2018-01-10T11:16:01Z</dcterms:modified>
</cp:coreProperties>
</file>