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7" r:id="rId6"/>
    <p:sldId id="268" r:id="rId7"/>
    <p:sldId id="280" r:id="rId8"/>
    <p:sldId id="281" r:id="rId9"/>
    <p:sldId id="282" r:id="rId10"/>
    <p:sldId id="28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3204" autoAdjust="0"/>
  </p:normalViewPr>
  <p:slideViewPr>
    <p:cSldViewPr snapToGrid="0">
      <p:cViewPr varScale="1">
        <p:scale>
          <a:sx n="54" d="100"/>
          <a:sy n="54" d="100"/>
        </p:scale>
        <p:origin x="1338" y="84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16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226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00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043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567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230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5993" y="677918"/>
            <a:ext cx="7265071" cy="3590596"/>
          </a:xfrm>
        </p:spPr>
        <p:txBody>
          <a:bodyPr>
            <a:normAutofit/>
          </a:bodyPr>
          <a:lstStyle/>
          <a:p>
            <a:r>
              <a:rPr lang="en-US" dirty="0"/>
              <a:t>Stock Pitch: Coca- Cola AUSTALIA Ltd </a:t>
            </a:r>
            <a:endParaRPr lang="en-US" dirty="0">
              <a:solidFill>
                <a:schemeClr val="bg1"/>
              </a:solidFill>
              <a:latin typeface="Avenir Next LT Pro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429462"/>
            <a:ext cx="6343650" cy="1415963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938713" y="2194560"/>
            <a:ext cx="6338887" cy="3774441"/>
          </a:xfrm>
        </p:spPr>
        <p:txBody>
          <a:bodyPr>
            <a:normAutofit/>
          </a:bodyPr>
          <a:lstStyle/>
          <a:p>
            <a:r>
              <a:rPr lang="en-US" dirty="0"/>
              <a:t>Valuation</a:t>
            </a:r>
          </a:p>
          <a:p>
            <a:r>
              <a:rPr lang="en-US" dirty="0"/>
              <a:t>Company Background</a:t>
            </a:r>
            <a:endParaRPr lang="en-US" sz="2400" u="none" strike="noStrike" dirty="0"/>
          </a:p>
          <a:p>
            <a:r>
              <a:rPr lang="en-GB" dirty="0"/>
              <a:t>Thematic Issues</a:t>
            </a:r>
            <a:endParaRPr lang="en-US" sz="2400" u="none" strike="noStrike" dirty="0"/>
          </a:p>
          <a:p>
            <a:r>
              <a:rPr lang="en-GB" sz="2400" u="none" strike="noStrike" dirty="0"/>
              <a:t>Micro Factors</a:t>
            </a:r>
            <a:endParaRPr lang="en-US" sz="2400" u="none" strike="noStrike" dirty="0"/>
          </a:p>
          <a:p>
            <a:r>
              <a:rPr lang="en-GB" sz="2400" u="none" strike="noStrike" dirty="0"/>
              <a:t>Macro Factors</a:t>
            </a:r>
            <a:endParaRPr lang="en-US" sz="2400" u="none" strike="noStrike" dirty="0"/>
          </a:p>
          <a:p>
            <a:r>
              <a:rPr lang="en-GB" sz="2400" u="none" strike="noStrike" dirty="0"/>
              <a:t>Catalyst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7DCA-F11F-1716-00DA-9EF49F1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498764"/>
            <a:ext cx="9768802" cy="1030777"/>
          </a:xfrm>
        </p:spPr>
        <p:txBody>
          <a:bodyPr>
            <a:normAutofit fontScale="90000"/>
          </a:bodyPr>
          <a:lstStyle/>
          <a:p>
            <a:r>
              <a:rPr lang="en-US" i="0" dirty="0"/>
              <a:t>VALUATION</a:t>
            </a:r>
            <a:br>
              <a:rPr lang="en-US" dirty="0"/>
            </a:br>
            <a:r>
              <a:rPr lang="en-US" dirty="0"/>
              <a:t>​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524" y="964276"/>
            <a:ext cx="9389287" cy="575719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6900" indent="0" algn="just">
              <a:buNone/>
            </a:pPr>
            <a:endParaRPr lang="en-GB" sz="2400" b="1" i="0" dirty="0">
              <a:solidFill>
                <a:schemeClr val="tx1"/>
              </a:solidFill>
              <a:effectLst/>
            </a:endParaRPr>
          </a:p>
          <a:p>
            <a:pPr marL="36900" indent="0" algn="just">
              <a:buNone/>
            </a:pPr>
            <a:endParaRPr lang="en-GB" sz="2400" b="1" dirty="0"/>
          </a:p>
          <a:p>
            <a:pPr marL="36900" indent="0" algn="just">
              <a:buNone/>
            </a:pPr>
            <a:r>
              <a:rPr lang="en-GB" sz="2400" b="1" i="0" dirty="0">
                <a:solidFill>
                  <a:schemeClr val="tx1"/>
                </a:solidFill>
                <a:effectLst/>
              </a:rPr>
              <a:t>We value Coca-Cola Limited as a SELL with a target price of $7.91</a:t>
            </a:r>
          </a:p>
          <a:p>
            <a:pPr marL="36900" indent="0" algn="just">
              <a:buNone/>
            </a:pPr>
            <a:endParaRPr lang="en-GB" sz="2400" b="1" i="0" dirty="0">
              <a:solidFill>
                <a:schemeClr val="tx1"/>
              </a:solidFill>
              <a:effectLst/>
            </a:endParaRPr>
          </a:p>
          <a:p>
            <a:pPr marL="36900" indent="0" algn="just">
              <a:buNone/>
            </a:pPr>
            <a:r>
              <a:rPr lang="en-GB" sz="2400" b="1" i="0" dirty="0">
                <a:solidFill>
                  <a:schemeClr val="tx1"/>
                </a:solidFill>
                <a:effectLst/>
              </a:rPr>
              <a:t>The valuation was done by using the DCF method and by being</a:t>
            </a:r>
          </a:p>
          <a:p>
            <a:pPr marL="36900" indent="0" algn="just">
              <a:buNone/>
            </a:pPr>
            <a:r>
              <a:rPr lang="en-GB" sz="2400" b="1" i="0" dirty="0">
                <a:solidFill>
                  <a:schemeClr val="tx1"/>
                </a:solidFill>
                <a:effectLst/>
              </a:rPr>
              <a:t>supported by the outcome of multiple analyses with</a:t>
            </a:r>
          </a:p>
          <a:p>
            <a:pPr marL="36900" indent="0" algn="just">
              <a:buNone/>
            </a:pPr>
            <a:r>
              <a:rPr lang="en-GB" sz="2400" b="1" i="0" dirty="0">
                <a:solidFill>
                  <a:schemeClr val="tx1"/>
                </a:solidFill>
                <a:effectLst/>
              </a:rPr>
              <a:t>Coca-Cola Limited is overvalued.</a:t>
            </a:r>
          </a:p>
          <a:p>
            <a:pPr marL="36900" indent="0" algn="just">
              <a:buNone/>
            </a:pPr>
            <a:endParaRPr lang="en-GB" sz="2400" b="1" i="0" dirty="0">
              <a:solidFill>
                <a:schemeClr val="tx1"/>
              </a:solidFill>
              <a:effectLst/>
            </a:endParaRPr>
          </a:p>
          <a:p>
            <a:pPr marL="36900" indent="0" algn="just">
              <a:buNone/>
            </a:pPr>
            <a:r>
              <a:rPr lang="en-GB" sz="2400" b="1" i="0" dirty="0">
                <a:solidFill>
                  <a:schemeClr val="tx1"/>
                </a:solidFill>
                <a:effectLst/>
              </a:rPr>
              <a:t>Multiple analysis was done by comparing Coca-Cola Limited with Woolworths, PepsiCo and Dr Pepper Snapple Group.</a:t>
            </a:r>
            <a:endParaRPr lang="en-GB" sz="2400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498764"/>
            <a:ext cx="9768802" cy="103077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Company Background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524" y="1147157"/>
            <a:ext cx="9389287" cy="557431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6900" indent="0" algn="just">
              <a:buNone/>
            </a:pPr>
            <a:endParaRPr lang="en-GB" sz="2400" b="1" dirty="0"/>
          </a:p>
          <a:p>
            <a:pPr marL="36900" indent="0" algn="just">
              <a:buNone/>
            </a:pPr>
            <a:r>
              <a:rPr lang="en-GB" sz="2400" b="1" i="0" dirty="0">
                <a:solidFill>
                  <a:schemeClr val="tx1"/>
                </a:solidFill>
                <a:effectLst/>
              </a:rPr>
              <a:t>A publicly listed company on ASX</a:t>
            </a:r>
          </a:p>
          <a:p>
            <a:pPr marL="36900" indent="0" algn="just">
              <a:buNone/>
            </a:pPr>
            <a:endParaRPr lang="en-GB" sz="2400" b="1" i="0" dirty="0">
              <a:solidFill>
                <a:schemeClr val="tx1"/>
              </a:solidFill>
              <a:effectLst/>
            </a:endParaRPr>
          </a:p>
          <a:p>
            <a:pPr marL="36900" indent="0" algn="just">
              <a:buNone/>
            </a:pPr>
            <a:r>
              <a:rPr lang="en-GB" sz="2400" b="1" i="0" dirty="0">
                <a:solidFill>
                  <a:schemeClr val="tx1"/>
                </a:solidFill>
                <a:effectLst/>
              </a:rPr>
              <a:t>- Industry: Food, beverages and tobacco</a:t>
            </a:r>
          </a:p>
          <a:p>
            <a:pPr marL="36900" indent="0" algn="just">
              <a:buNone/>
            </a:pPr>
            <a:endParaRPr lang="en-GB" sz="2400" b="1" i="0" dirty="0">
              <a:solidFill>
                <a:schemeClr val="tx1"/>
              </a:solidFill>
              <a:effectLst/>
            </a:endParaRPr>
          </a:p>
          <a:p>
            <a:pPr marL="36900" indent="0" algn="just">
              <a:buNone/>
            </a:pPr>
            <a:r>
              <a:rPr lang="en-GB" sz="2400" b="1" i="0" dirty="0">
                <a:solidFill>
                  <a:schemeClr val="tx1"/>
                </a:solidFill>
                <a:effectLst/>
              </a:rPr>
              <a:t>- Operates in 5 countries, </a:t>
            </a:r>
            <a:r>
              <a:rPr lang="en-GB" sz="2400" b="1" i="0" dirty="0" err="1">
                <a:solidFill>
                  <a:schemeClr val="tx1"/>
                </a:solidFill>
                <a:effectLst/>
              </a:rPr>
              <a:t>ie</a:t>
            </a:r>
            <a:r>
              <a:rPr lang="en-GB" sz="2400" b="1" i="0" dirty="0">
                <a:solidFill>
                  <a:schemeClr val="tx1"/>
                </a:solidFill>
                <a:effectLst/>
              </a:rPr>
              <a:t> Australia, New Zealand, Indonesia, Papa New Guinea and Fiji</a:t>
            </a:r>
          </a:p>
          <a:p>
            <a:pPr marL="36900" indent="0" algn="just">
              <a:buNone/>
            </a:pPr>
            <a:endParaRPr lang="en-GB" sz="2400" b="1" i="0" dirty="0">
              <a:solidFill>
                <a:schemeClr val="tx1"/>
              </a:solidFill>
              <a:effectLst/>
            </a:endParaRPr>
          </a:p>
          <a:p>
            <a:pPr marL="36900" indent="0" algn="just">
              <a:buNone/>
            </a:pPr>
            <a:r>
              <a:rPr lang="en-GB" sz="2400" b="1" i="0" dirty="0">
                <a:solidFill>
                  <a:schemeClr val="tx1"/>
                </a:solidFill>
                <a:effectLst/>
              </a:rPr>
              <a:t>- Market Cap: 8.15 Billion Number of outstanding shares: 763.59 Million</a:t>
            </a:r>
          </a:p>
          <a:p>
            <a:pPr marL="36900" indent="0" algn="just">
              <a:buNone/>
            </a:pPr>
            <a:endParaRPr lang="en-GB" sz="2400" b="1" i="0" dirty="0">
              <a:solidFill>
                <a:schemeClr val="tx1"/>
              </a:solidFill>
              <a:effectLst/>
            </a:endParaRPr>
          </a:p>
          <a:p>
            <a:pPr marL="36900" indent="0" algn="just">
              <a:buNone/>
            </a:pPr>
            <a:r>
              <a:rPr lang="en-GB" sz="2400" b="1" i="0" dirty="0">
                <a:solidFill>
                  <a:schemeClr val="tx1"/>
                </a:solidFill>
                <a:effectLst/>
              </a:rPr>
              <a:t>- Strategy:</a:t>
            </a:r>
          </a:p>
          <a:p>
            <a:pPr marL="36900" indent="0" algn="just">
              <a:buNone/>
            </a:pPr>
            <a:r>
              <a:rPr lang="en-GB" sz="2400" b="1" i="0" dirty="0">
                <a:solidFill>
                  <a:schemeClr val="tx1"/>
                </a:solidFill>
                <a:effectLst/>
              </a:rPr>
              <a:t>Growing Australia’s F&amp;B market by finding new entry to improve return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93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498764"/>
            <a:ext cx="9768802" cy="103077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THEMATIC ISSUES - MICRO FACTORS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524" y="1147157"/>
            <a:ext cx="9389287" cy="557431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6900" indent="0" algn="just">
              <a:buNone/>
            </a:pPr>
            <a:endParaRPr lang="en-GB" sz="2400" b="1" i="0" dirty="0">
              <a:solidFill>
                <a:schemeClr val="tx1"/>
              </a:solidFill>
              <a:effectLst/>
            </a:endParaRPr>
          </a:p>
          <a:p>
            <a:pPr marL="36900" indent="0" algn="just">
              <a:buNone/>
            </a:pPr>
            <a:r>
              <a:rPr lang="en-GB" sz="2400" b="1" i="0" dirty="0">
                <a:solidFill>
                  <a:schemeClr val="tx1"/>
                </a:solidFill>
                <a:effectLst/>
              </a:rPr>
              <a:t>The low cash flow to debt ratio suggests that Coca-Cola Limited has less cash flow and too much debt.</a:t>
            </a:r>
          </a:p>
          <a:p>
            <a:pPr marL="36900" indent="0" algn="just">
              <a:buNone/>
            </a:pPr>
            <a:endParaRPr lang="en-GB" sz="2400" b="1" i="0" dirty="0">
              <a:solidFill>
                <a:schemeClr val="tx1"/>
              </a:solidFill>
              <a:effectLst/>
            </a:endParaRPr>
          </a:p>
          <a:p>
            <a:pPr marL="36900" indent="0" algn="just">
              <a:buNone/>
            </a:pPr>
            <a:r>
              <a:rPr lang="en-GB" sz="2400" b="1" i="0" dirty="0">
                <a:solidFill>
                  <a:schemeClr val="tx1"/>
                </a:solidFill>
                <a:effectLst/>
              </a:rPr>
              <a:t>500 million dollar investment in Indonesia- Based on past</a:t>
            </a:r>
          </a:p>
          <a:p>
            <a:pPr marL="36900" indent="0" algn="just">
              <a:buNone/>
            </a:pPr>
            <a:r>
              <a:rPr lang="en-GB" sz="2400" b="1" i="0" dirty="0">
                <a:solidFill>
                  <a:schemeClr val="tx1"/>
                </a:solidFill>
                <a:effectLst/>
              </a:rPr>
              <a:t>trends, it is highly likely that Coca-Cola Limited will continue losing market</a:t>
            </a:r>
          </a:p>
          <a:p>
            <a:pPr marL="36900" indent="0" algn="just">
              <a:buNone/>
            </a:pPr>
            <a:r>
              <a:rPr lang="en-GB" sz="2400" b="1" i="0" dirty="0">
                <a:solidFill>
                  <a:schemeClr val="tx1"/>
                </a:solidFill>
                <a:effectLst/>
              </a:rPr>
              <a:t>share there to lower priced competitors.</a:t>
            </a:r>
          </a:p>
          <a:p>
            <a:pPr marL="36900" indent="0" algn="just">
              <a:buNone/>
            </a:pPr>
            <a:endParaRPr lang="en-GB" sz="2400" b="1" i="0" dirty="0">
              <a:solidFill>
                <a:schemeClr val="tx1"/>
              </a:solidFill>
              <a:effectLst/>
            </a:endParaRPr>
          </a:p>
          <a:p>
            <a:pPr marL="36900" indent="0" algn="just">
              <a:buNone/>
            </a:pPr>
            <a:r>
              <a:rPr lang="en-GB" sz="2400" b="1" i="0" dirty="0">
                <a:solidFill>
                  <a:schemeClr val="tx1"/>
                </a:solidFill>
                <a:effectLst/>
              </a:rPr>
              <a:t>While the bottled water industry is a key growth area, the</a:t>
            </a:r>
          </a:p>
          <a:p>
            <a:pPr marL="36900" indent="0" algn="just">
              <a:buNone/>
            </a:pPr>
            <a:r>
              <a:rPr lang="en-GB" sz="2400" b="1" i="0" dirty="0">
                <a:solidFill>
                  <a:schemeClr val="tx1"/>
                </a:solidFill>
                <a:effectLst/>
              </a:rPr>
              <a:t>company has had trouble differentiating its brand.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727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498764"/>
            <a:ext cx="9768802" cy="103077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THEMATIC ISSUES - </a:t>
            </a:r>
            <a:r>
              <a:rPr lang="en-US" dirty="0" err="1"/>
              <a:t>MacRO</a:t>
            </a:r>
            <a:r>
              <a:rPr lang="en-US" dirty="0"/>
              <a:t> FACTORS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524" y="1147157"/>
            <a:ext cx="9389287" cy="557431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07100" lvl="1" indent="0" algn="just">
              <a:spcBef>
                <a:spcPts val="0"/>
              </a:spcBef>
              <a:spcAft>
                <a:spcPts val="800"/>
              </a:spcAft>
              <a:buNone/>
            </a:pPr>
            <a:endParaRPr lang="en-GB" sz="2400" b="1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7100" lvl="1" indent="0" algn="just">
              <a:spcBef>
                <a:spcPts val="0"/>
              </a:spcBef>
              <a:spcAft>
                <a:spcPts val="800"/>
              </a:spcAft>
              <a:buNone/>
            </a:pPr>
            <a:endParaRPr lang="en-GB" sz="2400" b="1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7100" lvl="1" indent="0" algn="just"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2400" b="1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Health trends in Australia are shifting away from</a:t>
            </a:r>
          </a:p>
          <a:p>
            <a:pPr marL="107100" lvl="1" indent="0" algn="just"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2400" b="1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carbonated drinks towards a healthier alternative.</a:t>
            </a:r>
          </a:p>
          <a:p>
            <a:pPr marL="107100" lvl="1" indent="0" algn="just">
              <a:spcBef>
                <a:spcPts val="0"/>
              </a:spcBef>
              <a:spcAft>
                <a:spcPts val="800"/>
              </a:spcAft>
              <a:buNone/>
            </a:pPr>
            <a:endParaRPr lang="en-GB" sz="2400" b="1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7100" lvl="1" indent="0" algn="just">
              <a:spcBef>
                <a:spcPts val="0"/>
              </a:spcBef>
              <a:spcAft>
                <a:spcPts val="800"/>
              </a:spcAft>
              <a:buNone/>
            </a:pPr>
            <a:endParaRPr lang="en-GB" sz="2400" b="1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7100" lvl="1" indent="0" algn="just">
              <a:spcBef>
                <a:spcPts val="0"/>
              </a:spcBef>
              <a:spcAft>
                <a:spcPts val="800"/>
              </a:spcAft>
              <a:buNone/>
            </a:pPr>
            <a:endParaRPr lang="en-GB" sz="2400" b="1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7100" lvl="1" indent="0" algn="just"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2400" b="1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Governments and NGOs are actively launching health</a:t>
            </a:r>
          </a:p>
          <a:p>
            <a:pPr marL="107100" lvl="1" indent="0" algn="just"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2400" b="1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programs which discourage public from taking</a:t>
            </a:r>
          </a:p>
          <a:p>
            <a:pPr marL="107100" lvl="1" indent="0" algn="just"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2400" b="1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carbonated drinks. 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745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498764"/>
            <a:ext cx="9768802" cy="1030777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CATALYST</a:t>
            </a:r>
            <a:br>
              <a:rPr lang="en-GB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524" y="1529541"/>
            <a:ext cx="9389287" cy="519193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6900" indent="0" algn="just">
              <a:lnSpc>
                <a:spcPct val="100000"/>
              </a:lnSpc>
              <a:buNone/>
            </a:pPr>
            <a:endParaRPr lang="en-US" sz="2400" b="1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GB" sz="24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Wages of new employees are slashed to work for less.</a:t>
            </a:r>
          </a:p>
          <a:p>
            <a:pPr algn="just">
              <a:lnSpc>
                <a:spcPct val="100000"/>
              </a:lnSpc>
            </a:pPr>
            <a:r>
              <a:rPr lang="en-GB" sz="24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Decreased employee benefits would likely decrease</a:t>
            </a:r>
          </a:p>
          <a:p>
            <a:pPr algn="just">
              <a:lnSpc>
                <a:spcPct val="100000"/>
              </a:lnSpc>
            </a:pPr>
            <a:r>
              <a:rPr lang="en-GB" sz="24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productivity.</a:t>
            </a:r>
          </a:p>
          <a:p>
            <a:pPr algn="just">
              <a:lnSpc>
                <a:spcPct val="100000"/>
              </a:lnSpc>
            </a:pPr>
            <a:endParaRPr lang="en-GB" sz="2400" b="1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GB" sz="2400" b="1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GB" sz="2400" b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260 </a:t>
            </a:r>
            <a:r>
              <a:rPr lang="en-GB" sz="24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jobs have been shed to cut $100mil. Contraction</a:t>
            </a:r>
          </a:p>
          <a:p>
            <a:pPr algn="just">
              <a:lnSpc>
                <a:spcPct val="100000"/>
              </a:lnSpc>
            </a:pPr>
            <a:r>
              <a:rPr lang="en-GB" sz="24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of labour force indicates a decrease in productive capacity. </a:t>
            </a:r>
            <a:endParaRPr lang="en-US" sz="2400" b="1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2400" b="1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9300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9B7A9F-83D5-4264-91C0-B309A9EDBFB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AD375C2-2973-4C8B-9800-5B5271D300B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1950151-0FE0-482F-ADBD-EE52BFC46C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307</Words>
  <Application>Microsoft Office PowerPoint</Application>
  <PresentationFormat>Widescreen</PresentationFormat>
  <Paragraphs>73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 Next LT Pro</vt:lpstr>
      <vt:lpstr>Avenir Next LT Pro (Headings)</vt:lpstr>
      <vt:lpstr>Calibri</vt:lpstr>
      <vt:lpstr>Wingdings</vt:lpstr>
      <vt:lpstr>Custom</vt:lpstr>
      <vt:lpstr>Stock Pitch: Coca- Cola AUSTALIA Ltd </vt:lpstr>
      <vt:lpstr>Agenda</vt:lpstr>
      <vt:lpstr>VALUATION ​</vt:lpstr>
      <vt:lpstr>Company Background</vt:lpstr>
      <vt:lpstr>THEMATIC ISSUES - MICRO FACTORS</vt:lpstr>
      <vt:lpstr>THEMATIC ISSUES - MacRO FACTORS</vt:lpstr>
      <vt:lpstr>CATALYST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2023-12-19T13:11:42Z</dcterms:created>
  <dcterms:modified xsi:type="dcterms:W3CDTF">2024-06-24T17:37:29Z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