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9.xml" ContentType="application/vnd.openxmlformats-officedocument.drawingml.chart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68" r:id="rId7"/>
    <p:sldId id="280" r:id="rId8"/>
    <p:sldId id="285" r:id="rId9"/>
    <p:sldId id="286" r:id="rId10"/>
    <p:sldId id="287" r:id="rId11"/>
    <p:sldId id="281" r:id="rId12"/>
    <p:sldId id="289" r:id="rId13"/>
    <p:sldId id="288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3204" autoAdjust="0"/>
  </p:normalViewPr>
  <p:slideViewPr>
    <p:cSldViewPr snapToGrid="0">
      <p:cViewPr>
        <p:scale>
          <a:sx n="59" d="100"/>
          <a:sy n="59" d="100"/>
        </p:scale>
        <p:origin x="1140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kurT\Downloads\Arlighton%20Housing%20Price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rakurT\Downloads\Arlighton%20Housing%20Price%20Analysi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rakurT\Downloads\Arlighton%20Housing%20Price%20Analysi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rakurT\Downloads\Arlighton%20Housing%20Price%20Analysi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rakurT\Downloads\Arlighton%20Housing%20Price%20Analysi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rakurT\Downloads\Arlighton%20Housing%20Price%20Analysi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rakurT\Downloads\Arlighton%20Housing%20Price%20Analysis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akurT\Downloads\Arlighton%20Housing%20Price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rakurT\Downloads\Arlighton%20Housing%20Price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Sale Price vs Living 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[1]Staging_Living_Area!$F$4</c:f>
              <c:strCache>
                <c:ptCount val="1"/>
                <c:pt idx="0">
                  <c:v>Sale Price</c:v>
                </c:pt>
              </c:strCache>
            </c:strRef>
          </c:tx>
          <c:spPr>
            <a:ln w="19050" cap="rnd" cmpd="sng" algn="ctr">
              <a:noFill/>
              <a:prstDash val="solid"/>
              <a:round/>
            </a:ln>
            <a:effectLst/>
          </c:spPr>
          <c:marker>
            <c:spPr>
              <a:solidFill>
                <a:srgbClr val="0CCFE5"/>
              </a:solidFill>
              <a:ln w="6350" cap="flat" cmpd="sng" algn="ctr">
                <a:solidFill>
                  <a:schemeClr val="accent5">
                    <a:tint val="77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[1]Staging_Living_Area!$E$5:$E$490</c:f>
              <c:numCache>
                <c:formatCode>General</c:formatCode>
                <c:ptCount val="486"/>
                <c:pt idx="0">
                  <c:v>1710</c:v>
                </c:pt>
                <c:pt idx="1">
                  <c:v>1786</c:v>
                </c:pt>
                <c:pt idx="2">
                  <c:v>2198</c:v>
                </c:pt>
                <c:pt idx="3">
                  <c:v>1694</c:v>
                </c:pt>
                <c:pt idx="4">
                  <c:v>2324</c:v>
                </c:pt>
                <c:pt idx="5">
                  <c:v>2376</c:v>
                </c:pt>
                <c:pt idx="6">
                  <c:v>1795</c:v>
                </c:pt>
                <c:pt idx="7">
                  <c:v>1600</c:v>
                </c:pt>
                <c:pt idx="8">
                  <c:v>1704</c:v>
                </c:pt>
                <c:pt idx="9">
                  <c:v>2452</c:v>
                </c:pt>
                <c:pt idx="10">
                  <c:v>2149</c:v>
                </c:pt>
                <c:pt idx="11">
                  <c:v>1656</c:v>
                </c:pt>
                <c:pt idx="12">
                  <c:v>1842</c:v>
                </c:pt>
                <c:pt idx="13">
                  <c:v>1720</c:v>
                </c:pt>
                <c:pt idx="14">
                  <c:v>2945</c:v>
                </c:pt>
                <c:pt idx="15">
                  <c:v>2034</c:v>
                </c:pt>
                <c:pt idx="16">
                  <c:v>2473</c:v>
                </c:pt>
                <c:pt idx="17">
                  <c:v>2287</c:v>
                </c:pt>
                <c:pt idx="18">
                  <c:v>1563</c:v>
                </c:pt>
                <c:pt idx="19">
                  <c:v>2417</c:v>
                </c:pt>
                <c:pt idx="20">
                  <c:v>1786</c:v>
                </c:pt>
                <c:pt idx="21">
                  <c:v>1588</c:v>
                </c:pt>
                <c:pt idx="22">
                  <c:v>1732</c:v>
                </c:pt>
                <c:pt idx="23">
                  <c:v>1992</c:v>
                </c:pt>
                <c:pt idx="24">
                  <c:v>2696</c:v>
                </c:pt>
                <c:pt idx="25">
                  <c:v>3222</c:v>
                </c:pt>
                <c:pt idx="26">
                  <c:v>1721</c:v>
                </c:pt>
                <c:pt idx="27">
                  <c:v>1852</c:v>
                </c:pt>
                <c:pt idx="28">
                  <c:v>1764</c:v>
                </c:pt>
                <c:pt idx="29">
                  <c:v>1734</c:v>
                </c:pt>
                <c:pt idx="30">
                  <c:v>1710</c:v>
                </c:pt>
                <c:pt idx="31">
                  <c:v>1968</c:v>
                </c:pt>
                <c:pt idx="32">
                  <c:v>1947</c:v>
                </c:pt>
                <c:pt idx="33">
                  <c:v>2668</c:v>
                </c:pt>
                <c:pt idx="34">
                  <c:v>1541</c:v>
                </c:pt>
                <c:pt idx="35">
                  <c:v>1867</c:v>
                </c:pt>
                <c:pt idx="36">
                  <c:v>2161</c:v>
                </c:pt>
                <c:pt idx="37">
                  <c:v>1707</c:v>
                </c:pt>
                <c:pt idx="38">
                  <c:v>1651</c:v>
                </c:pt>
                <c:pt idx="39">
                  <c:v>2060</c:v>
                </c:pt>
                <c:pt idx="40">
                  <c:v>1920</c:v>
                </c:pt>
                <c:pt idx="41">
                  <c:v>2234</c:v>
                </c:pt>
                <c:pt idx="42">
                  <c:v>1726</c:v>
                </c:pt>
                <c:pt idx="43">
                  <c:v>1713</c:v>
                </c:pt>
                <c:pt idx="44">
                  <c:v>1696</c:v>
                </c:pt>
                <c:pt idx="45">
                  <c:v>2062</c:v>
                </c:pt>
                <c:pt idx="46">
                  <c:v>1852</c:v>
                </c:pt>
                <c:pt idx="47">
                  <c:v>2392</c:v>
                </c:pt>
                <c:pt idx="48">
                  <c:v>2520</c:v>
                </c:pt>
                <c:pt idx="49">
                  <c:v>2794</c:v>
                </c:pt>
                <c:pt idx="50">
                  <c:v>1744</c:v>
                </c:pt>
                <c:pt idx="51">
                  <c:v>1694</c:v>
                </c:pt>
                <c:pt idx="52">
                  <c:v>1566</c:v>
                </c:pt>
                <c:pt idx="53">
                  <c:v>2110</c:v>
                </c:pt>
                <c:pt idx="54">
                  <c:v>1668</c:v>
                </c:pt>
                <c:pt idx="55">
                  <c:v>2144</c:v>
                </c:pt>
                <c:pt idx="56">
                  <c:v>1640</c:v>
                </c:pt>
                <c:pt idx="57">
                  <c:v>1728</c:v>
                </c:pt>
                <c:pt idx="58">
                  <c:v>1604</c:v>
                </c:pt>
                <c:pt idx="59">
                  <c:v>1792</c:v>
                </c:pt>
                <c:pt idx="60">
                  <c:v>2574</c:v>
                </c:pt>
                <c:pt idx="61">
                  <c:v>1939</c:v>
                </c:pt>
                <c:pt idx="62">
                  <c:v>2270</c:v>
                </c:pt>
                <c:pt idx="63">
                  <c:v>1560</c:v>
                </c:pt>
                <c:pt idx="64">
                  <c:v>2121</c:v>
                </c:pt>
                <c:pt idx="65">
                  <c:v>2022</c:v>
                </c:pt>
                <c:pt idx="66">
                  <c:v>1982</c:v>
                </c:pt>
                <c:pt idx="67">
                  <c:v>1919</c:v>
                </c:pt>
                <c:pt idx="68">
                  <c:v>1950</c:v>
                </c:pt>
                <c:pt idx="69">
                  <c:v>2452</c:v>
                </c:pt>
                <c:pt idx="70">
                  <c:v>1541</c:v>
                </c:pt>
                <c:pt idx="71">
                  <c:v>2000</c:v>
                </c:pt>
                <c:pt idx="72">
                  <c:v>2243</c:v>
                </c:pt>
                <c:pt idx="73">
                  <c:v>1944</c:v>
                </c:pt>
                <c:pt idx="74">
                  <c:v>2036</c:v>
                </c:pt>
                <c:pt idx="75">
                  <c:v>1959</c:v>
                </c:pt>
                <c:pt idx="76">
                  <c:v>2646</c:v>
                </c:pt>
                <c:pt idx="77">
                  <c:v>2596</c:v>
                </c:pt>
                <c:pt idx="78">
                  <c:v>2468</c:v>
                </c:pt>
                <c:pt idx="79">
                  <c:v>2730</c:v>
                </c:pt>
                <c:pt idx="80">
                  <c:v>1629</c:v>
                </c:pt>
                <c:pt idx="81">
                  <c:v>1922</c:v>
                </c:pt>
                <c:pt idx="82">
                  <c:v>1536</c:v>
                </c:pt>
                <c:pt idx="83">
                  <c:v>1908</c:v>
                </c:pt>
                <c:pt idx="84">
                  <c:v>2728</c:v>
                </c:pt>
                <c:pt idx="85">
                  <c:v>1924</c:v>
                </c:pt>
                <c:pt idx="86">
                  <c:v>1588</c:v>
                </c:pt>
                <c:pt idx="87">
                  <c:v>1928</c:v>
                </c:pt>
                <c:pt idx="88">
                  <c:v>2466</c:v>
                </c:pt>
                <c:pt idx="89">
                  <c:v>1856</c:v>
                </c:pt>
                <c:pt idx="90">
                  <c:v>1797</c:v>
                </c:pt>
                <c:pt idx="91">
                  <c:v>1953</c:v>
                </c:pt>
                <c:pt idx="92">
                  <c:v>2332</c:v>
                </c:pt>
                <c:pt idx="93">
                  <c:v>1961</c:v>
                </c:pt>
                <c:pt idx="94">
                  <c:v>1550</c:v>
                </c:pt>
                <c:pt idx="95">
                  <c:v>2263</c:v>
                </c:pt>
                <c:pt idx="96">
                  <c:v>1620</c:v>
                </c:pt>
                <c:pt idx="97">
                  <c:v>2172</c:v>
                </c:pt>
                <c:pt idx="98">
                  <c:v>2078</c:v>
                </c:pt>
                <c:pt idx="99">
                  <c:v>2097</c:v>
                </c:pt>
                <c:pt idx="100">
                  <c:v>2630</c:v>
                </c:pt>
                <c:pt idx="101">
                  <c:v>1644</c:v>
                </c:pt>
                <c:pt idx="102">
                  <c:v>1661</c:v>
                </c:pt>
                <c:pt idx="103">
                  <c:v>2402</c:v>
                </c:pt>
                <c:pt idx="104">
                  <c:v>1908</c:v>
                </c:pt>
                <c:pt idx="105">
                  <c:v>1533</c:v>
                </c:pt>
                <c:pt idx="106">
                  <c:v>1756</c:v>
                </c:pt>
                <c:pt idx="107">
                  <c:v>1590</c:v>
                </c:pt>
                <c:pt idx="108">
                  <c:v>1663</c:v>
                </c:pt>
                <c:pt idx="109">
                  <c:v>1935</c:v>
                </c:pt>
                <c:pt idx="110">
                  <c:v>1634</c:v>
                </c:pt>
                <c:pt idx="111">
                  <c:v>1710</c:v>
                </c:pt>
                <c:pt idx="112">
                  <c:v>1976</c:v>
                </c:pt>
                <c:pt idx="113">
                  <c:v>2643</c:v>
                </c:pt>
                <c:pt idx="114">
                  <c:v>1718</c:v>
                </c:pt>
                <c:pt idx="115">
                  <c:v>1850</c:v>
                </c:pt>
                <c:pt idx="116">
                  <c:v>1792</c:v>
                </c:pt>
                <c:pt idx="117">
                  <c:v>3228</c:v>
                </c:pt>
                <c:pt idx="118">
                  <c:v>1768</c:v>
                </c:pt>
                <c:pt idx="119">
                  <c:v>1911</c:v>
                </c:pt>
                <c:pt idx="120">
                  <c:v>2020</c:v>
                </c:pt>
                <c:pt idx="121">
                  <c:v>2344</c:v>
                </c:pt>
                <c:pt idx="122">
                  <c:v>1796</c:v>
                </c:pt>
                <c:pt idx="123">
                  <c:v>2398</c:v>
                </c:pt>
                <c:pt idx="124">
                  <c:v>2713</c:v>
                </c:pt>
                <c:pt idx="125">
                  <c:v>1724</c:v>
                </c:pt>
                <c:pt idx="126">
                  <c:v>1601</c:v>
                </c:pt>
                <c:pt idx="127">
                  <c:v>1838</c:v>
                </c:pt>
                <c:pt idx="128">
                  <c:v>2285</c:v>
                </c:pt>
                <c:pt idx="129">
                  <c:v>2094</c:v>
                </c:pt>
                <c:pt idx="130">
                  <c:v>1717</c:v>
                </c:pt>
                <c:pt idx="131">
                  <c:v>2046</c:v>
                </c:pt>
                <c:pt idx="132">
                  <c:v>2295</c:v>
                </c:pt>
                <c:pt idx="133">
                  <c:v>2504</c:v>
                </c:pt>
                <c:pt idx="134">
                  <c:v>1535</c:v>
                </c:pt>
                <c:pt idx="135">
                  <c:v>2132</c:v>
                </c:pt>
                <c:pt idx="136">
                  <c:v>1692</c:v>
                </c:pt>
                <c:pt idx="137">
                  <c:v>2042</c:v>
                </c:pt>
                <c:pt idx="138">
                  <c:v>2028</c:v>
                </c:pt>
                <c:pt idx="139">
                  <c:v>1582</c:v>
                </c:pt>
                <c:pt idx="140">
                  <c:v>2296</c:v>
                </c:pt>
                <c:pt idx="141">
                  <c:v>1826</c:v>
                </c:pt>
                <c:pt idx="142">
                  <c:v>1904</c:v>
                </c:pt>
                <c:pt idx="143">
                  <c:v>1915</c:v>
                </c:pt>
                <c:pt idx="144">
                  <c:v>2153</c:v>
                </c:pt>
                <c:pt idx="145">
                  <c:v>1872</c:v>
                </c:pt>
                <c:pt idx="146">
                  <c:v>1828</c:v>
                </c:pt>
                <c:pt idx="147">
                  <c:v>2262</c:v>
                </c:pt>
                <c:pt idx="148">
                  <c:v>1929</c:v>
                </c:pt>
                <c:pt idx="149">
                  <c:v>1766</c:v>
                </c:pt>
                <c:pt idx="150">
                  <c:v>1665</c:v>
                </c:pt>
                <c:pt idx="151">
                  <c:v>1716</c:v>
                </c:pt>
                <c:pt idx="152">
                  <c:v>2113</c:v>
                </c:pt>
                <c:pt idx="153">
                  <c:v>2448</c:v>
                </c:pt>
                <c:pt idx="154">
                  <c:v>2097</c:v>
                </c:pt>
                <c:pt idx="155">
                  <c:v>1679</c:v>
                </c:pt>
                <c:pt idx="156">
                  <c:v>2046</c:v>
                </c:pt>
                <c:pt idx="157">
                  <c:v>1668</c:v>
                </c:pt>
                <c:pt idx="158">
                  <c:v>1839</c:v>
                </c:pt>
                <c:pt idx="159">
                  <c:v>1761</c:v>
                </c:pt>
                <c:pt idx="160">
                  <c:v>4316</c:v>
                </c:pt>
                <c:pt idx="161">
                  <c:v>2519</c:v>
                </c:pt>
                <c:pt idx="162">
                  <c:v>1800</c:v>
                </c:pt>
                <c:pt idx="163">
                  <c:v>2576</c:v>
                </c:pt>
                <c:pt idx="164">
                  <c:v>1824</c:v>
                </c:pt>
                <c:pt idx="165">
                  <c:v>2418</c:v>
                </c:pt>
                <c:pt idx="166">
                  <c:v>1742</c:v>
                </c:pt>
                <c:pt idx="167">
                  <c:v>2031</c:v>
                </c:pt>
                <c:pt idx="168">
                  <c:v>1728</c:v>
                </c:pt>
                <c:pt idx="169">
                  <c:v>1720</c:v>
                </c:pt>
                <c:pt idx="170">
                  <c:v>2098</c:v>
                </c:pt>
                <c:pt idx="171">
                  <c:v>1768</c:v>
                </c:pt>
                <c:pt idx="172">
                  <c:v>2531</c:v>
                </c:pt>
                <c:pt idx="173">
                  <c:v>1547</c:v>
                </c:pt>
                <c:pt idx="174">
                  <c:v>2365</c:v>
                </c:pt>
                <c:pt idx="175">
                  <c:v>1750</c:v>
                </c:pt>
                <c:pt idx="176">
                  <c:v>1836</c:v>
                </c:pt>
                <c:pt idx="177">
                  <c:v>3279</c:v>
                </c:pt>
                <c:pt idx="178">
                  <c:v>1973</c:v>
                </c:pt>
                <c:pt idx="179">
                  <c:v>1614</c:v>
                </c:pt>
                <c:pt idx="180">
                  <c:v>1603</c:v>
                </c:pt>
                <c:pt idx="181">
                  <c:v>2084</c:v>
                </c:pt>
                <c:pt idx="182">
                  <c:v>2087</c:v>
                </c:pt>
                <c:pt idx="183">
                  <c:v>2013</c:v>
                </c:pt>
                <c:pt idx="184">
                  <c:v>1564</c:v>
                </c:pt>
                <c:pt idx="185">
                  <c:v>3140</c:v>
                </c:pt>
                <c:pt idx="186">
                  <c:v>1688</c:v>
                </c:pt>
                <c:pt idx="187">
                  <c:v>2822</c:v>
                </c:pt>
                <c:pt idx="188">
                  <c:v>1661</c:v>
                </c:pt>
                <c:pt idx="189">
                  <c:v>1689</c:v>
                </c:pt>
                <c:pt idx="190">
                  <c:v>1640</c:v>
                </c:pt>
                <c:pt idx="191">
                  <c:v>2084</c:v>
                </c:pt>
                <c:pt idx="192">
                  <c:v>2126</c:v>
                </c:pt>
                <c:pt idx="193">
                  <c:v>1829</c:v>
                </c:pt>
                <c:pt idx="194">
                  <c:v>1701</c:v>
                </c:pt>
                <c:pt idx="195">
                  <c:v>1775</c:v>
                </c:pt>
                <c:pt idx="196">
                  <c:v>2358</c:v>
                </c:pt>
                <c:pt idx="197">
                  <c:v>1855</c:v>
                </c:pt>
                <c:pt idx="198">
                  <c:v>1779</c:v>
                </c:pt>
                <c:pt idx="199">
                  <c:v>1646</c:v>
                </c:pt>
                <c:pt idx="200">
                  <c:v>1949</c:v>
                </c:pt>
                <c:pt idx="201">
                  <c:v>1682</c:v>
                </c:pt>
                <c:pt idx="202">
                  <c:v>2610</c:v>
                </c:pt>
                <c:pt idx="203">
                  <c:v>2224</c:v>
                </c:pt>
                <c:pt idx="204">
                  <c:v>1717</c:v>
                </c:pt>
                <c:pt idx="205">
                  <c:v>1683</c:v>
                </c:pt>
                <c:pt idx="206">
                  <c:v>2364</c:v>
                </c:pt>
                <c:pt idx="207">
                  <c:v>1636</c:v>
                </c:pt>
                <c:pt idx="208">
                  <c:v>2127</c:v>
                </c:pt>
                <c:pt idx="209">
                  <c:v>1721</c:v>
                </c:pt>
                <c:pt idx="210">
                  <c:v>2374</c:v>
                </c:pt>
                <c:pt idx="211">
                  <c:v>1788</c:v>
                </c:pt>
                <c:pt idx="212">
                  <c:v>1905</c:v>
                </c:pt>
                <c:pt idx="213">
                  <c:v>1971</c:v>
                </c:pt>
                <c:pt idx="214">
                  <c:v>1962</c:v>
                </c:pt>
                <c:pt idx="215">
                  <c:v>2403</c:v>
                </c:pt>
                <c:pt idx="216">
                  <c:v>1629</c:v>
                </c:pt>
                <c:pt idx="217">
                  <c:v>1776</c:v>
                </c:pt>
                <c:pt idx="218">
                  <c:v>1968</c:v>
                </c:pt>
                <c:pt idx="219">
                  <c:v>1800</c:v>
                </c:pt>
                <c:pt idx="220">
                  <c:v>1894</c:v>
                </c:pt>
                <c:pt idx="221">
                  <c:v>2612</c:v>
                </c:pt>
                <c:pt idx="222">
                  <c:v>2290</c:v>
                </c:pt>
                <c:pt idx="223">
                  <c:v>1940</c:v>
                </c:pt>
                <c:pt idx="224">
                  <c:v>1576</c:v>
                </c:pt>
                <c:pt idx="225">
                  <c:v>2392</c:v>
                </c:pt>
                <c:pt idx="226">
                  <c:v>1718</c:v>
                </c:pt>
                <c:pt idx="227">
                  <c:v>1574</c:v>
                </c:pt>
                <c:pt idx="228">
                  <c:v>1710</c:v>
                </c:pt>
                <c:pt idx="229">
                  <c:v>2898</c:v>
                </c:pt>
                <c:pt idx="230">
                  <c:v>1646</c:v>
                </c:pt>
                <c:pt idx="231">
                  <c:v>2520</c:v>
                </c:pt>
                <c:pt idx="232">
                  <c:v>1654</c:v>
                </c:pt>
                <c:pt idx="233">
                  <c:v>1620</c:v>
                </c:pt>
                <c:pt idx="234">
                  <c:v>2263</c:v>
                </c:pt>
                <c:pt idx="235">
                  <c:v>1803</c:v>
                </c:pt>
                <c:pt idx="236">
                  <c:v>2329</c:v>
                </c:pt>
                <c:pt idx="237">
                  <c:v>2868</c:v>
                </c:pt>
                <c:pt idx="238">
                  <c:v>1771</c:v>
                </c:pt>
                <c:pt idx="239">
                  <c:v>1989</c:v>
                </c:pt>
                <c:pt idx="240">
                  <c:v>1850</c:v>
                </c:pt>
                <c:pt idx="241">
                  <c:v>2184</c:v>
                </c:pt>
                <c:pt idx="242">
                  <c:v>2260</c:v>
                </c:pt>
                <c:pt idx="243">
                  <c:v>1953</c:v>
                </c:pt>
                <c:pt idx="244">
                  <c:v>2622</c:v>
                </c:pt>
                <c:pt idx="245">
                  <c:v>1836</c:v>
                </c:pt>
                <c:pt idx="246">
                  <c:v>1734</c:v>
                </c:pt>
                <c:pt idx="247">
                  <c:v>1601</c:v>
                </c:pt>
                <c:pt idx="248">
                  <c:v>1552</c:v>
                </c:pt>
                <c:pt idx="249">
                  <c:v>2020</c:v>
                </c:pt>
                <c:pt idx="250">
                  <c:v>1567</c:v>
                </c:pt>
                <c:pt idx="251">
                  <c:v>2828</c:v>
                </c:pt>
                <c:pt idx="252">
                  <c:v>1580</c:v>
                </c:pt>
                <c:pt idx="253">
                  <c:v>1694</c:v>
                </c:pt>
                <c:pt idx="254">
                  <c:v>3627</c:v>
                </c:pt>
                <c:pt idx="255">
                  <c:v>3086</c:v>
                </c:pt>
                <c:pt idx="256">
                  <c:v>2872</c:v>
                </c:pt>
                <c:pt idx="257">
                  <c:v>2514</c:v>
                </c:pt>
                <c:pt idx="258">
                  <c:v>4476</c:v>
                </c:pt>
                <c:pt idx="259">
                  <c:v>1572</c:v>
                </c:pt>
                <c:pt idx="260">
                  <c:v>1624</c:v>
                </c:pt>
                <c:pt idx="261">
                  <c:v>1660</c:v>
                </c:pt>
                <c:pt idx="262">
                  <c:v>1779</c:v>
                </c:pt>
                <c:pt idx="263">
                  <c:v>1630</c:v>
                </c:pt>
                <c:pt idx="264">
                  <c:v>2196</c:v>
                </c:pt>
                <c:pt idx="265">
                  <c:v>1700</c:v>
                </c:pt>
                <c:pt idx="266">
                  <c:v>1660</c:v>
                </c:pt>
                <c:pt idx="267">
                  <c:v>1845</c:v>
                </c:pt>
                <c:pt idx="268">
                  <c:v>1933</c:v>
                </c:pt>
                <c:pt idx="269">
                  <c:v>1948</c:v>
                </c:pt>
                <c:pt idx="270">
                  <c:v>1768</c:v>
                </c:pt>
                <c:pt idx="271">
                  <c:v>1689</c:v>
                </c:pt>
                <c:pt idx="272">
                  <c:v>2076</c:v>
                </c:pt>
                <c:pt idx="273">
                  <c:v>1553</c:v>
                </c:pt>
                <c:pt idx="274">
                  <c:v>2167</c:v>
                </c:pt>
                <c:pt idx="275">
                  <c:v>1987</c:v>
                </c:pt>
                <c:pt idx="276">
                  <c:v>1788</c:v>
                </c:pt>
                <c:pt idx="277">
                  <c:v>2018</c:v>
                </c:pt>
                <c:pt idx="278">
                  <c:v>1524</c:v>
                </c:pt>
                <c:pt idx="279">
                  <c:v>2031</c:v>
                </c:pt>
                <c:pt idx="280">
                  <c:v>1573</c:v>
                </c:pt>
                <c:pt idx="281">
                  <c:v>1582</c:v>
                </c:pt>
                <c:pt idx="282">
                  <c:v>1970</c:v>
                </c:pt>
                <c:pt idx="283">
                  <c:v>2526</c:v>
                </c:pt>
                <c:pt idx="284">
                  <c:v>1616</c:v>
                </c:pt>
                <c:pt idx="285">
                  <c:v>1652</c:v>
                </c:pt>
                <c:pt idx="286">
                  <c:v>2810</c:v>
                </c:pt>
                <c:pt idx="287">
                  <c:v>2599</c:v>
                </c:pt>
                <c:pt idx="288">
                  <c:v>1630</c:v>
                </c:pt>
                <c:pt idx="289">
                  <c:v>1787</c:v>
                </c:pt>
                <c:pt idx="290">
                  <c:v>1923</c:v>
                </c:pt>
                <c:pt idx="291">
                  <c:v>1795</c:v>
                </c:pt>
                <c:pt idx="292">
                  <c:v>1588</c:v>
                </c:pt>
                <c:pt idx="293">
                  <c:v>1861</c:v>
                </c:pt>
                <c:pt idx="294">
                  <c:v>2169</c:v>
                </c:pt>
                <c:pt idx="295">
                  <c:v>1776</c:v>
                </c:pt>
                <c:pt idx="296">
                  <c:v>3238</c:v>
                </c:pt>
                <c:pt idx="297">
                  <c:v>1865</c:v>
                </c:pt>
                <c:pt idx="298">
                  <c:v>1980</c:v>
                </c:pt>
                <c:pt idx="299">
                  <c:v>1530</c:v>
                </c:pt>
                <c:pt idx="300">
                  <c:v>1674</c:v>
                </c:pt>
                <c:pt idx="301">
                  <c:v>1790</c:v>
                </c:pt>
                <c:pt idx="302">
                  <c:v>1668</c:v>
                </c:pt>
                <c:pt idx="303">
                  <c:v>2097</c:v>
                </c:pt>
                <c:pt idx="304">
                  <c:v>2633</c:v>
                </c:pt>
                <c:pt idx="305">
                  <c:v>1958</c:v>
                </c:pt>
                <c:pt idx="306">
                  <c:v>1571</c:v>
                </c:pt>
                <c:pt idx="307">
                  <c:v>1525</c:v>
                </c:pt>
                <c:pt idx="308">
                  <c:v>2482</c:v>
                </c:pt>
                <c:pt idx="309">
                  <c:v>1687</c:v>
                </c:pt>
                <c:pt idx="310">
                  <c:v>1840</c:v>
                </c:pt>
                <c:pt idx="311">
                  <c:v>1844</c:v>
                </c:pt>
                <c:pt idx="312">
                  <c:v>2450</c:v>
                </c:pt>
                <c:pt idx="313">
                  <c:v>2127</c:v>
                </c:pt>
                <c:pt idx="314">
                  <c:v>1932</c:v>
                </c:pt>
                <c:pt idx="315">
                  <c:v>2007</c:v>
                </c:pt>
                <c:pt idx="316">
                  <c:v>2090</c:v>
                </c:pt>
                <c:pt idx="317">
                  <c:v>1578</c:v>
                </c:pt>
              </c:numCache>
            </c:numRef>
          </c:xVal>
          <c:yVal>
            <c:numRef>
              <c:f>[1]Staging_Living_Area!$F$5:$F$490</c:f>
              <c:numCache>
                <c:formatCode>General</c:formatCode>
                <c:ptCount val="486"/>
                <c:pt idx="0">
                  <c:v>208500</c:v>
                </c:pt>
                <c:pt idx="1">
                  <c:v>223500</c:v>
                </c:pt>
                <c:pt idx="2">
                  <c:v>250000</c:v>
                </c:pt>
                <c:pt idx="3">
                  <c:v>307000</c:v>
                </c:pt>
                <c:pt idx="4">
                  <c:v>345000</c:v>
                </c:pt>
                <c:pt idx="5">
                  <c:v>325300</c:v>
                </c:pt>
                <c:pt idx="6">
                  <c:v>230000</c:v>
                </c:pt>
                <c:pt idx="7">
                  <c:v>256300</c:v>
                </c:pt>
                <c:pt idx="8">
                  <c:v>306000</c:v>
                </c:pt>
                <c:pt idx="9">
                  <c:v>309000</c:v>
                </c:pt>
                <c:pt idx="10">
                  <c:v>239686</c:v>
                </c:pt>
                <c:pt idx="11">
                  <c:v>249700</c:v>
                </c:pt>
                <c:pt idx="12">
                  <c:v>385000</c:v>
                </c:pt>
                <c:pt idx="13">
                  <c:v>196500</c:v>
                </c:pt>
                <c:pt idx="14">
                  <c:v>438780</c:v>
                </c:pt>
                <c:pt idx="15">
                  <c:v>219500</c:v>
                </c:pt>
                <c:pt idx="16">
                  <c:v>317000</c:v>
                </c:pt>
                <c:pt idx="17">
                  <c:v>225000</c:v>
                </c:pt>
                <c:pt idx="18">
                  <c:v>245000</c:v>
                </c:pt>
                <c:pt idx="19">
                  <c:v>260000</c:v>
                </c:pt>
                <c:pt idx="20">
                  <c:v>204750</c:v>
                </c:pt>
                <c:pt idx="21">
                  <c:v>214000</c:v>
                </c:pt>
                <c:pt idx="22">
                  <c:v>178000</c:v>
                </c:pt>
                <c:pt idx="23">
                  <c:v>250000</c:v>
                </c:pt>
                <c:pt idx="24">
                  <c:v>383970</c:v>
                </c:pt>
                <c:pt idx="25">
                  <c:v>320000</c:v>
                </c:pt>
                <c:pt idx="26">
                  <c:v>180000</c:v>
                </c:pt>
                <c:pt idx="27">
                  <c:v>230000</c:v>
                </c:pt>
                <c:pt idx="28">
                  <c:v>231500</c:v>
                </c:pt>
                <c:pt idx="29">
                  <c:v>260000</c:v>
                </c:pt>
                <c:pt idx="30">
                  <c:v>372402</c:v>
                </c:pt>
                <c:pt idx="31">
                  <c:v>269500</c:v>
                </c:pt>
                <c:pt idx="32">
                  <c:v>254900</c:v>
                </c:pt>
                <c:pt idx="33">
                  <c:v>412500</c:v>
                </c:pt>
                <c:pt idx="34">
                  <c:v>220000</c:v>
                </c:pt>
                <c:pt idx="35">
                  <c:v>190000</c:v>
                </c:pt>
                <c:pt idx="36">
                  <c:v>325624</c:v>
                </c:pt>
                <c:pt idx="37">
                  <c:v>228000</c:v>
                </c:pt>
                <c:pt idx="38">
                  <c:v>184000</c:v>
                </c:pt>
                <c:pt idx="39">
                  <c:v>211000</c:v>
                </c:pt>
                <c:pt idx="40">
                  <c:v>172500</c:v>
                </c:pt>
                <c:pt idx="41">
                  <c:v>501837</c:v>
                </c:pt>
                <c:pt idx="42">
                  <c:v>311872</c:v>
                </c:pt>
                <c:pt idx="43">
                  <c:v>274900</c:v>
                </c:pt>
                <c:pt idx="44">
                  <c:v>143900</c:v>
                </c:pt>
                <c:pt idx="45">
                  <c:v>277000</c:v>
                </c:pt>
                <c:pt idx="46">
                  <c:v>252678</c:v>
                </c:pt>
                <c:pt idx="47">
                  <c:v>386250</c:v>
                </c:pt>
                <c:pt idx="48">
                  <c:v>290000</c:v>
                </c:pt>
                <c:pt idx="49">
                  <c:v>403000</c:v>
                </c:pt>
                <c:pt idx="50">
                  <c:v>194500</c:v>
                </c:pt>
                <c:pt idx="51">
                  <c:v>318000</c:v>
                </c:pt>
                <c:pt idx="52">
                  <c:v>262500</c:v>
                </c:pt>
                <c:pt idx="53">
                  <c:v>205000</c:v>
                </c:pt>
                <c:pt idx="54">
                  <c:v>180000</c:v>
                </c:pt>
                <c:pt idx="55">
                  <c:v>277000</c:v>
                </c:pt>
                <c:pt idx="56">
                  <c:v>173000</c:v>
                </c:pt>
                <c:pt idx="57">
                  <c:v>207500</c:v>
                </c:pt>
                <c:pt idx="58">
                  <c:v>220000</c:v>
                </c:pt>
                <c:pt idx="59">
                  <c:v>231500</c:v>
                </c:pt>
                <c:pt idx="60">
                  <c:v>276000</c:v>
                </c:pt>
                <c:pt idx="61">
                  <c:v>266000</c:v>
                </c:pt>
                <c:pt idx="62">
                  <c:v>290000</c:v>
                </c:pt>
                <c:pt idx="63">
                  <c:v>201000</c:v>
                </c:pt>
                <c:pt idx="64">
                  <c:v>415298</c:v>
                </c:pt>
                <c:pt idx="65">
                  <c:v>192000</c:v>
                </c:pt>
                <c:pt idx="66">
                  <c:v>228500</c:v>
                </c:pt>
                <c:pt idx="67">
                  <c:v>233230</c:v>
                </c:pt>
                <c:pt idx="68">
                  <c:v>239000</c:v>
                </c:pt>
                <c:pt idx="69">
                  <c:v>267000</c:v>
                </c:pt>
                <c:pt idx="70">
                  <c:v>205000</c:v>
                </c:pt>
                <c:pt idx="71">
                  <c:v>305900</c:v>
                </c:pt>
                <c:pt idx="72">
                  <c:v>225000</c:v>
                </c:pt>
                <c:pt idx="73">
                  <c:v>360000</c:v>
                </c:pt>
                <c:pt idx="74">
                  <c:v>375000</c:v>
                </c:pt>
                <c:pt idx="75">
                  <c:v>270000</c:v>
                </c:pt>
                <c:pt idx="76">
                  <c:v>260000</c:v>
                </c:pt>
                <c:pt idx="77">
                  <c:v>342643</c:v>
                </c:pt>
                <c:pt idx="78">
                  <c:v>354000</c:v>
                </c:pt>
                <c:pt idx="79">
                  <c:v>301000</c:v>
                </c:pt>
                <c:pt idx="80">
                  <c:v>284000</c:v>
                </c:pt>
                <c:pt idx="81">
                  <c:v>377426</c:v>
                </c:pt>
                <c:pt idx="82">
                  <c:v>214000</c:v>
                </c:pt>
                <c:pt idx="83">
                  <c:v>202900</c:v>
                </c:pt>
                <c:pt idx="84">
                  <c:v>437154</c:v>
                </c:pt>
                <c:pt idx="85">
                  <c:v>280000</c:v>
                </c:pt>
                <c:pt idx="86">
                  <c:v>134432</c:v>
                </c:pt>
                <c:pt idx="87">
                  <c:v>219500</c:v>
                </c:pt>
                <c:pt idx="88">
                  <c:v>340000</c:v>
                </c:pt>
                <c:pt idx="89">
                  <c:v>394432</c:v>
                </c:pt>
                <c:pt idx="90">
                  <c:v>213500</c:v>
                </c:pt>
                <c:pt idx="91">
                  <c:v>240000</c:v>
                </c:pt>
                <c:pt idx="92">
                  <c:v>426000</c:v>
                </c:pt>
                <c:pt idx="93">
                  <c:v>215000</c:v>
                </c:pt>
                <c:pt idx="94">
                  <c:v>241000</c:v>
                </c:pt>
                <c:pt idx="95">
                  <c:v>258000</c:v>
                </c:pt>
                <c:pt idx="96">
                  <c:v>150000</c:v>
                </c:pt>
                <c:pt idx="97">
                  <c:v>280000</c:v>
                </c:pt>
                <c:pt idx="98">
                  <c:v>339750</c:v>
                </c:pt>
                <c:pt idx="99">
                  <c:v>228000</c:v>
                </c:pt>
                <c:pt idx="100">
                  <c:v>315000</c:v>
                </c:pt>
                <c:pt idx="101">
                  <c:v>275000</c:v>
                </c:pt>
                <c:pt idx="102">
                  <c:v>212000</c:v>
                </c:pt>
                <c:pt idx="103">
                  <c:v>555000</c:v>
                </c:pt>
                <c:pt idx="104">
                  <c:v>210000</c:v>
                </c:pt>
                <c:pt idx="105">
                  <c:v>280000</c:v>
                </c:pt>
                <c:pt idx="106">
                  <c:v>204000</c:v>
                </c:pt>
                <c:pt idx="107">
                  <c:v>210000</c:v>
                </c:pt>
                <c:pt idx="108">
                  <c:v>256000</c:v>
                </c:pt>
                <c:pt idx="109">
                  <c:v>263435</c:v>
                </c:pt>
                <c:pt idx="110">
                  <c:v>250000</c:v>
                </c:pt>
                <c:pt idx="111">
                  <c:v>187000</c:v>
                </c:pt>
                <c:pt idx="112">
                  <c:v>440000</c:v>
                </c:pt>
                <c:pt idx="113">
                  <c:v>380000</c:v>
                </c:pt>
                <c:pt idx="114">
                  <c:v>297000</c:v>
                </c:pt>
                <c:pt idx="115">
                  <c:v>326000</c:v>
                </c:pt>
                <c:pt idx="116">
                  <c:v>374000</c:v>
                </c:pt>
                <c:pt idx="117">
                  <c:v>430000</c:v>
                </c:pt>
                <c:pt idx="118">
                  <c:v>226700</c:v>
                </c:pt>
                <c:pt idx="119">
                  <c:v>215000</c:v>
                </c:pt>
                <c:pt idx="120">
                  <c:v>402861</c:v>
                </c:pt>
                <c:pt idx="121">
                  <c:v>265000</c:v>
                </c:pt>
                <c:pt idx="122">
                  <c:v>211000</c:v>
                </c:pt>
                <c:pt idx="123">
                  <c:v>315750</c:v>
                </c:pt>
                <c:pt idx="124">
                  <c:v>446261</c:v>
                </c:pt>
                <c:pt idx="125">
                  <c:v>188000</c:v>
                </c:pt>
                <c:pt idx="126">
                  <c:v>272000</c:v>
                </c:pt>
                <c:pt idx="127">
                  <c:v>315000</c:v>
                </c:pt>
                <c:pt idx="128">
                  <c:v>248000</c:v>
                </c:pt>
                <c:pt idx="129">
                  <c:v>263000</c:v>
                </c:pt>
                <c:pt idx="130">
                  <c:v>255500</c:v>
                </c:pt>
                <c:pt idx="131">
                  <c:v>284000</c:v>
                </c:pt>
                <c:pt idx="132">
                  <c:v>268000</c:v>
                </c:pt>
                <c:pt idx="133">
                  <c:v>325000</c:v>
                </c:pt>
                <c:pt idx="134">
                  <c:v>214000</c:v>
                </c:pt>
                <c:pt idx="135">
                  <c:v>316600</c:v>
                </c:pt>
                <c:pt idx="136">
                  <c:v>224500</c:v>
                </c:pt>
                <c:pt idx="137">
                  <c:v>253293</c:v>
                </c:pt>
                <c:pt idx="138">
                  <c:v>369900</c:v>
                </c:pt>
                <c:pt idx="139">
                  <c:v>185900</c:v>
                </c:pt>
                <c:pt idx="140">
                  <c:v>451950</c:v>
                </c:pt>
                <c:pt idx="141">
                  <c:v>319000</c:v>
                </c:pt>
                <c:pt idx="142">
                  <c:v>275000</c:v>
                </c:pt>
                <c:pt idx="143">
                  <c:v>220000</c:v>
                </c:pt>
                <c:pt idx="144">
                  <c:v>313000</c:v>
                </c:pt>
                <c:pt idx="145">
                  <c:v>261500</c:v>
                </c:pt>
                <c:pt idx="146">
                  <c:v>314813</c:v>
                </c:pt>
                <c:pt idx="147">
                  <c:v>305000</c:v>
                </c:pt>
                <c:pt idx="148">
                  <c:v>226000</c:v>
                </c:pt>
                <c:pt idx="149">
                  <c:v>370878</c:v>
                </c:pt>
                <c:pt idx="150">
                  <c:v>205950</c:v>
                </c:pt>
                <c:pt idx="151">
                  <c:v>191000</c:v>
                </c:pt>
                <c:pt idx="152">
                  <c:v>350000</c:v>
                </c:pt>
                <c:pt idx="153">
                  <c:v>402000</c:v>
                </c:pt>
                <c:pt idx="154">
                  <c:v>423000</c:v>
                </c:pt>
                <c:pt idx="155">
                  <c:v>193500</c:v>
                </c:pt>
                <c:pt idx="156">
                  <c:v>372500</c:v>
                </c:pt>
                <c:pt idx="157">
                  <c:v>285000</c:v>
                </c:pt>
                <c:pt idx="158">
                  <c:v>221000</c:v>
                </c:pt>
                <c:pt idx="159">
                  <c:v>227875</c:v>
                </c:pt>
                <c:pt idx="160">
                  <c:v>755000</c:v>
                </c:pt>
                <c:pt idx="161">
                  <c:v>335000</c:v>
                </c:pt>
                <c:pt idx="162">
                  <c:v>312500</c:v>
                </c:pt>
                <c:pt idx="163">
                  <c:v>361919</c:v>
                </c:pt>
                <c:pt idx="164">
                  <c:v>302000</c:v>
                </c:pt>
                <c:pt idx="165">
                  <c:v>341000</c:v>
                </c:pt>
                <c:pt idx="166">
                  <c:v>275000</c:v>
                </c:pt>
                <c:pt idx="167">
                  <c:v>222500</c:v>
                </c:pt>
                <c:pt idx="168">
                  <c:v>190000</c:v>
                </c:pt>
                <c:pt idx="169">
                  <c:v>260400</c:v>
                </c:pt>
                <c:pt idx="170">
                  <c:v>275500</c:v>
                </c:pt>
                <c:pt idx="171">
                  <c:v>212000</c:v>
                </c:pt>
                <c:pt idx="172">
                  <c:v>290000</c:v>
                </c:pt>
                <c:pt idx="173">
                  <c:v>215200</c:v>
                </c:pt>
                <c:pt idx="174">
                  <c:v>337000</c:v>
                </c:pt>
                <c:pt idx="175">
                  <c:v>160000</c:v>
                </c:pt>
                <c:pt idx="176">
                  <c:v>216837</c:v>
                </c:pt>
                <c:pt idx="177">
                  <c:v>538000</c:v>
                </c:pt>
                <c:pt idx="178">
                  <c:v>395000</c:v>
                </c:pt>
                <c:pt idx="179">
                  <c:v>221500</c:v>
                </c:pt>
                <c:pt idx="180">
                  <c:v>175900</c:v>
                </c:pt>
                <c:pt idx="181">
                  <c:v>233000</c:v>
                </c:pt>
                <c:pt idx="182">
                  <c:v>187500</c:v>
                </c:pt>
                <c:pt idx="183">
                  <c:v>269790</c:v>
                </c:pt>
                <c:pt idx="184">
                  <c:v>171000</c:v>
                </c:pt>
                <c:pt idx="185">
                  <c:v>485000</c:v>
                </c:pt>
                <c:pt idx="186">
                  <c:v>200000</c:v>
                </c:pt>
                <c:pt idx="187">
                  <c:v>582933</c:v>
                </c:pt>
                <c:pt idx="188">
                  <c:v>224900</c:v>
                </c:pt>
                <c:pt idx="189">
                  <c:v>271000</c:v>
                </c:pt>
                <c:pt idx="190">
                  <c:v>183000</c:v>
                </c:pt>
                <c:pt idx="191">
                  <c:v>385000</c:v>
                </c:pt>
                <c:pt idx="192">
                  <c:v>185000</c:v>
                </c:pt>
                <c:pt idx="193">
                  <c:v>237000</c:v>
                </c:pt>
                <c:pt idx="194">
                  <c:v>171000</c:v>
                </c:pt>
                <c:pt idx="195">
                  <c:v>213000</c:v>
                </c:pt>
                <c:pt idx="196">
                  <c:v>240000</c:v>
                </c:pt>
                <c:pt idx="197">
                  <c:v>187000</c:v>
                </c:pt>
                <c:pt idx="198">
                  <c:v>170000</c:v>
                </c:pt>
                <c:pt idx="199">
                  <c:v>248900</c:v>
                </c:pt>
                <c:pt idx="200">
                  <c:v>236000</c:v>
                </c:pt>
                <c:pt idx="201">
                  <c:v>200500</c:v>
                </c:pt>
                <c:pt idx="202">
                  <c:v>303477</c:v>
                </c:pt>
                <c:pt idx="203">
                  <c:v>350000</c:v>
                </c:pt>
                <c:pt idx="204">
                  <c:v>187500</c:v>
                </c:pt>
                <c:pt idx="205">
                  <c:v>172500</c:v>
                </c:pt>
                <c:pt idx="206">
                  <c:v>611657</c:v>
                </c:pt>
                <c:pt idx="207">
                  <c:v>255000</c:v>
                </c:pt>
                <c:pt idx="208">
                  <c:v>238000</c:v>
                </c:pt>
                <c:pt idx="209">
                  <c:v>201000</c:v>
                </c:pt>
                <c:pt idx="210">
                  <c:v>285000</c:v>
                </c:pt>
                <c:pt idx="211">
                  <c:v>236500</c:v>
                </c:pt>
                <c:pt idx="212">
                  <c:v>320000</c:v>
                </c:pt>
                <c:pt idx="213">
                  <c:v>253000</c:v>
                </c:pt>
                <c:pt idx="214">
                  <c:v>239799</c:v>
                </c:pt>
                <c:pt idx="215">
                  <c:v>244400</c:v>
                </c:pt>
                <c:pt idx="216">
                  <c:v>270000</c:v>
                </c:pt>
                <c:pt idx="217">
                  <c:v>192500</c:v>
                </c:pt>
                <c:pt idx="218">
                  <c:v>172000</c:v>
                </c:pt>
                <c:pt idx="219">
                  <c:v>239000</c:v>
                </c:pt>
                <c:pt idx="220">
                  <c:v>214900</c:v>
                </c:pt>
                <c:pt idx="221">
                  <c:v>336000</c:v>
                </c:pt>
                <c:pt idx="222">
                  <c:v>255900</c:v>
                </c:pt>
                <c:pt idx="223">
                  <c:v>395192</c:v>
                </c:pt>
                <c:pt idx="224">
                  <c:v>197000</c:v>
                </c:pt>
                <c:pt idx="225">
                  <c:v>348000</c:v>
                </c:pt>
                <c:pt idx="226">
                  <c:v>337500</c:v>
                </c:pt>
                <c:pt idx="227">
                  <c:v>232000</c:v>
                </c:pt>
                <c:pt idx="228">
                  <c:v>240000</c:v>
                </c:pt>
                <c:pt idx="229">
                  <c:v>287000</c:v>
                </c:pt>
                <c:pt idx="230">
                  <c:v>293077</c:v>
                </c:pt>
                <c:pt idx="231">
                  <c:v>310000</c:v>
                </c:pt>
                <c:pt idx="232">
                  <c:v>230000</c:v>
                </c:pt>
                <c:pt idx="233">
                  <c:v>315500</c:v>
                </c:pt>
                <c:pt idx="234">
                  <c:v>287000</c:v>
                </c:pt>
                <c:pt idx="235">
                  <c:v>155000</c:v>
                </c:pt>
                <c:pt idx="236">
                  <c:v>262280</c:v>
                </c:pt>
                <c:pt idx="237">
                  <c:v>556581</c:v>
                </c:pt>
                <c:pt idx="238">
                  <c:v>115000</c:v>
                </c:pt>
                <c:pt idx="239">
                  <c:v>255000</c:v>
                </c:pt>
                <c:pt idx="240">
                  <c:v>248000</c:v>
                </c:pt>
                <c:pt idx="241">
                  <c:v>335000</c:v>
                </c:pt>
                <c:pt idx="242">
                  <c:v>328000</c:v>
                </c:pt>
                <c:pt idx="243">
                  <c:v>252000</c:v>
                </c:pt>
                <c:pt idx="244">
                  <c:v>325000</c:v>
                </c:pt>
                <c:pt idx="245">
                  <c:v>280000</c:v>
                </c:pt>
                <c:pt idx="246">
                  <c:v>318000</c:v>
                </c:pt>
                <c:pt idx="247">
                  <c:v>140000</c:v>
                </c:pt>
                <c:pt idx="248">
                  <c:v>212900</c:v>
                </c:pt>
                <c:pt idx="249">
                  <c:v>239500</c:v>
                </c:pt>
                <c:pt idx="250">
                  <c:v>196000</c:v>
                </c:pt>
                <c:pt idx="251">
                  <c:v>424870</c:v>
                </c:pt>
                <c:pt idx="252">
                  <c:v>235128</c:v>
                </c:pt>
                <c:pt idx="253">
                  <c:v>245350</c:v>
                </c:pt>
                <c:pt idx="254">
                  <c:v>625000</c:v>
                </c:pt>
                <c:pt idx="255">
                  <c:v>200500</c:v>
                </c:pt>
                <c:pt idx="256">
                  <c:v>285000</c:v>
                </c:pt>
                <c:pt idx="257">
                  <c:v>250000</c:v>
                </c:pt>
                <c:pt idx="258">
                  <c:v>745000</c:v>
                </c:pt>
                <c:pt idx="259">
                  <c:v>186700</c:v>
                </c:pt>
                <c:pt idx="260">
                  <c:v>262000</c:v>
                </c:pt>
                <c:pt idx="261">
                  <c:v>195000</c:v>
                </c:pt>
                <c:pt idx="262">
                  <c:v>197900</c:v>
                </c:pt>
                <c:pt idx="263">
                  <c:v>213000</c:v>
                </c:pt>
                <c:pt idx="264">
                  <c:v>271900</c:v>
                </c:pt>
                <c:pt idx="265">
                  <c:v>200000</c:v>
                </c:pt>
                <c:pt idx="266">
                  <c:v>290000</c:v>
                </c:pt>
                <c:pt idx="267">
                  <c:v>189000</c:v>
                </c:pt>
                <c:pt idx="268">
                  <c:v>214000</c:v>
                </c:pt>
                <c:pt idx="269">
                  <c:v>195000</c:v>
                </c:pt>
                <c:pt idx="270">
                  <c:v>224900</c:v>
                </c:pt>
                <c:pt idx="271">
                  <c:v>248328</c:v>
                </c:pt>
                <c:pt idx="272">
                  <c:v>465000</c:v>
                </c:pt>
                <c:pt idx="273">
                  <c:v>186500</c:v>
                </c:pt>
                <c:pt idx="274">
                  <c:v>294000</c:v>
                </c:pt>
                <c:pt idx="275">
                  <c:v>301500</c:v>
                </c:pt>
                <c:pt idx="276">
                  <c:v>161500</c:v>
                </c:pt>
                <c:pt idx="277">
                  <c:v>378500</c:v>
                </c:pt>
                <c:pt idx="278">
                  <c:v>260000</c:v>
                </c:pt>
                <c:pt idx="279">
                  <c:v>237000</c:v>
                </c:pt>
                <c:pt idx="280">
                  <c:v>227000</c:v>
                </c:pt>
                <c:pt idx="281">
                  <c:v>190000</c:v>
                </c:pt>
                <c:pt idx="282">
                  <c:v>281000</c:v>
                </c:pt>
                <c:pt idx="283">
                  <c:v>290000</c:v>
                </c:pt>
                <c:pt idx="284">
                  <c:v>232000</c:v>
                </c:pt>
                <c:pt idx="285">
                  <c:v>325000</c:v>
                </c:pt>
                <c:pt idx="286">
                  <c:v>302000</c:v>
                </c:pt>
                <c:pt idx="287">
                  <c:v>333168</c:v>
                </c:pt>
                <c:pt idx="288">
                  <c:v>295493</c:v>
                </c:pt>
                <c:pt idx="289">
                  <c:v>275000</c:v>
                </c:pt>
                <c:pt idx="290">
                  <c:v>190000</c:v>
                </c:pt>
                <c:pt idx="291">
                  <c:v>147000</c:v>
                </c:pt>
                <c:pt idx="292">
                  <c:v>227000</c:v>
                </c:pt>
                <c:pt idx="293">
                  <c:v>200000</c:v>
                </c:pt>
                <c:pt idx="294">
                  <c:v>228500</c:v>
                </c:pt>
                <c:pt idx="295">
                  <c:v>283463</c:v>
                </c:pt>
                <c:pt idx="296">
                  <c:v>410000</c:v>
                </c:pt>
                <c:pt idx="297">
                  <c:v>235000</c:v>
                </c:pt>
                <c:pt idx="298">
                  <c:v>315000</c:v>
                </c:pt>
                <c:pt idx="299">
                  <c:v>260000</c:v>
                </c:pt>
                <c:pt idx="300">
                  <c:v>216000</c:v>
                </c:pt>
                <c:pt idx="301">
                  <c:v>193000</c:v>
                </c:pt>
                <c:pt idx="302">
                  <c:v>232000</c:v>
                </c:pt>
                <c:pt idx="303">
                  <c:v>274300</c:v>
                </c:pt>
                <c:pt idx="304">
                  <c:v>466500</c:v>
                </c:pt>
                <c:pt idx="305">
                  <c:v>250000</c:v>
                </c:pt>
                <c:pt idx="306">
                  <c:v>239000</c:v>
                </c:pt>
                <c:pt idx="307">
                  <c:v>235000</c:v>
                </c:pt>
                <c:pt idx="308">
                  <c:v>281213</c:v>
                </c:pt>
                <c:pt idx="309">
                  <c:v>160000</c:v>
                </c:pt>
                <c:pt idx="310">
                  <c:v>230000</c:v>
                </c:pt>
                <c:pt idx="311">
                  <c:v>257000</c:v>
                </c:pt>
                <c:pt idx="312">
                  <c:v>340000</c:v>
                </c:pt>
                <c:pt idx="313">
                  <c:v>271000</c:v>
                </c:pt>
                <c:pt idx="314">
                  <c:v>394617</c:v>
                </c:pt>
                <c:pt idx="315">
                  <c:v>310000</c:v>
                </c:pt>
                <c:pt idx="316">
                  <c:v>240000</c:v>
                </c:pt>
                <c:pt idx="317">
                  <c:v>287090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0E-4182-ADF3-90AF5F428DE0}"/>
            </c:ext>
          </c:extLst>
        </c:ser>
        <c:ser>
          <c:idx val="0"/>
          <c:order val="1"/>
          <c:tx>
            <c:strRef>
              <c:f>[1]Staging_Living_Area!$S$4</c:f>
              <c:strCache>
                <c:ptCount val="1"/>
                <c:pt idx="0">
                  <c:v>Sale Price</c:v>
                </c:pt>
              </c:strCache>
            </c:strRef>
          </c:tx>
          <c:spPr>
            <a:ln w="19050" cap="rnd" cmpd="sng" algn="ctr">
              <a:noFill/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rgbClr val="00AAFF"/>
              </a:solidFill>
              <a:ln w="6350" cap="flat" cmpd="sng" algn="ctr">
                <a:solidFill>
                  <a:schemeClr val="accent5">
                    <a:shade val="76000"/>
                  </a:schemeClr>
                </a:solidFill>
                <a:prstDash val="solid"/>
                <a:round/>
              </a:ln>
              <a:effectLst/>
            </c:spPr>
          </c:marker>
          <c:xVal>
            <c:numRef>
              <c:f>[1]Staging_Living_Area!$R$5:$R$232</c:f>
              <c:numCache>
                <c:formatCode>General</c:formatCode>
                <c:ptCount val="228"/>
                <c:pt idx="0">
                  <c:v>1262</c:v>
                </c:pt>
                <c:pt idx="1">
                  <c:v>1362</c:v>
                </c:pt>
                <c:pt idx="2">
                  <c:v>1040</c:v>
                </c:pt>
                <c:pt idx="3">
                  <c:v>912</c:v>
                </c:pt>
                <c:pt idx="4">
                  <c:v>1494</c:v>
                </c:pt>
                <c:pt idx="5">
                  <c:v>1114</c:v>
                </c:pt>
                <c:pt idx="6">
                  <c:v>1060</c:v>
                </c:pt>
                <c:pt idx="7">
                  <c:v>1228</c:v>
                </c:pt>
                <c:pt idx="8">
                  <c:v>1234</c:v>
                </c:pt>
                <c:pt idx="9">
                  <c:v>1097</c:v>
                </c:pt>
                <c:pt idx="10">
                  <c:v>1328</c:v>
                </c:pt>
                <c:pt idx="11">
                  <c:v>884</c:v>
                </c:pt>
                <c:pt idx="12">
                  <c:v>938</c:v>
                </c:pt>
                <c:pt idx="13">
                  <c:v>955</c:v>
                </c:pt>
                <c:pt idx="14">
                  <c:v>780</c:v>
                </c:pt>
                <c:pt idx="15">
                  <c:v>1158</c:v>
                </c:pt>
                <c:pt idx="16">
                  <c:v>1479</c:v>
                </c:pt>
                <c:pt idx="17">
                  <c:v>845</c:v>
                </c:pt>
                <c:pt idx="18">
                  <c:v>990</c:v>
                </c:pt>
                <c:pt idx="19">
                  <c:v>1226</c:v>
                </c:pt>
                <c:pt idx="20">
                  <c:v>1092</c:v>
                </c:pt>
                <c:pt idx="21">
                  <c:v>1456</c:v>
                </c:pt>
                <c:pt idx="22">
                  <c:v>988</c:v>
                </c:pt>
                <c:pt idx="23">
                  <c:v>1296</c:v>
                </c:pt>
                <c:pt idx="24">
                  <c:v>1501</c:v>
                </c:pt>
                <c:pt idx="25">
                  <c:v>1080</c:v>
                </c:pt>
                <c:pt idx="26">
                  <c:v>969</c:v>
                </c:pt>
                <c:pt idx="27">
                  <c:v>1252</c:v>
                </c:pt>
                <c:pt idx="28">
                  <c:v>1232</c:v>
                </c:pt>
                <c:pt idx="29">
                  <c:v>1217</c:v>
                </c:pt>
                <c:pt idx="30">
                  <c:v>1431</c:v>
                </c:pt>
                <c:pt idx="31">
                  <c:v>864</c:v>
                </c:pt>
                <c:pt idx="32">
                  <c:v>1279</c:v>
                </c:pt>
                <c:pt idx="33">
                  <c:v>990</c:v>
                </c:pt>
                <c:pt idx="34">
                  <c:v>1392</c:v>
                </c:pt>
                <c:pt idx="35">
                  <c:v>1436</c:v>
                </c:pt>
                <c:pt idx="36">
                  <c:v>1498</c:v>
                </c:pt>
                <c:pt idx="37">
                  <c:v>912</c:v>
                </c:pt>
                <c:pt idx="38">
                  <c:v>894</c:v>
                </c:pt>
                <c:pt idx="39">
                  <c:v>1414</c:v>
                </c:pt>
                <c:pt idx="40">
                  <c:v>1212</c:v>
                </c:pt>
                <c:pt idx="41">
                  <c:v>1363</c:v>
                </c:pt>
                <c:pt idx="42">
                  <c:v>816</c:v>
                </c:pt>
                <c:pt idx="43">
                  <c:v>1262</c:v>
                </c:pt>
                <c:pt idx="44">
                  <c:v>1468</c:v>
                </c:pt>
                <c:pt idx="45">
                  <c:v>900</c:v>
                </c:pt>
                <c:pt idx="46">
                  <c:v>1003</c:v>
                </c:pt>
                <c:pt idx="47">
                  <c:v>894</c:v>
                </c:pt>
                <c:pt idx="48">
                  <c:v>841</c:v>
                </c:pt>
                <c:pt idx="49">
                  <c:v>1453</c:v>
                </c:pt>
                <c:pt idx="50">
                  <c:v>1200</c:v>
                </c:pt>
                <c:pt idx="51">
                  <c:v>1352</c:v>
                </c:pt>
                <c:pt idx="52">
                  <c:v>912</c:v>
                </c:pt>
                <c:pt idx="53">
                  <c:v>914</c:v>
                </c:pt>
                <c:pt idx="54">
                  <c:v>1301</c:v>
                </c:pt>
                <c:pt idx="55">
                  <c:v>784</c:v>
                </c:pt>
                <c:pt idx="56">
                  <c:v>1479</c:v>
                </c:pt>
                <c:pt idx="57">
                  <c:v>894</c:v>
                </c:pt>
                <c:pt idx="58">
                  <c:v>1310</c:v>
                </c:pt>
                <c:pt idx="59">
                  <c:v>672</c:v>
                </c:pt>
                <c:pt idx="60">
                  <c:v>1478</c:v>
                </c:pt>
                <c:pt idx="61">
                  <c:v>1400</c:v>
                </c:pt>
                <c:pt idx="62">
                  <c:v>988</c:v>
                </c:pt>
                <c:pt idx="63">
                  <c:v>1208</c:v>
                </c:pt>
                <c:pt idx="64">
                  <c:v>1412</c:v>
                </c:pt>
                <c:pt idx="65">
                  <c:v>864</c:v>
                </c:pt>
                <c:pt idx="66">
                  <c:v>1040</c:v>
                </c:pt>
                <c:pt idx="67">
                  <c:v>970</c:v>
                </c:pt>
                <c:pt idx="68">
                  <c:v>1493</c:v>
                </c:pt>
                <c:pt idx="69">
                  <c:v>999</c:v>
                </c:pt>
                <c:pt idx="70">
                  <c:v>899</c:v>
                </c:pt>
                <c:pt idx="71">
                  <c:v>1218</c:v>
                </c:pt>
                <c:pt idx="72">
                  <c:v>1080</c:v>
                </c:pt>
                <c:pt idx="73">
                  <c:v>1266</c:v>
                </c:pt>
                <c:pt idx="74">
                  <c:v>1509</c:v>
                </c:pt>
                <c:pt idx="75">
                  <c:v>1159</c:v>
                </c:pt>
                <c:pt idx="76">
                  <c:v>768</c:v>
                </c:pt>
                <c:pt idx="77">
                  <c:v>1392</c:v>
                </c:pt>
                <c:pt idx="78">
                  <c:v>1389</c:v>
                </c:pt>
                <c:pt idx="79">
                  <c:v>1320</c:v>
                </c:pt>
                <c:pt idx="80">
                  <c:v>860</c:v>
                </c:pt>
                <c:pt idx="81">
                  <c:v>1473</c:v>
                </c:pt>
                <c:pt idx="82">
                  <c:v>816</c:v>
                </c:pt>
                <c:pt idx="83">
                  <c:v>924</c:v>
                </c:pt>
                <c:pt idx="84">
                  <c:v>1494</c:v>
                </c:pt>
                <c:pt idx="85">
                  <c:v>1040</c:v>
                </c:pt>
                <c:pt idx="86">
                  <c:v>1029</c:v>
                </c:pt>
                <c:pt idx="87">
                  <c:v>1120</c:v>
                </c:pt>
                <c:pt idx="88">
                  <c:v>980</c:v>
                </c:pt>
                <c:pt idx="89">
                  <c:v>1437</c:v>
                </c:pt>
                <c:pt idx="90">
                  <c:v>1476</c:v>
                </c:pt>
                <c:pt idx="91">
                  <c:v>1208</c:v>
                </c:pt>
                <c:pt idx="92">
                  <c:v>988</c:v>
                </c:pt>
                <c:pt idx="93">
                  <c:v>1291</c:v>
                </c:pt>
                <c:pt idx="94">
                  <c:v>1419</c:v>
                </c:pt>
                <c:pt idx="95">
                  <c:v>1137</c:v>
                </c:pt>
                <c:pt idx="96">
                  <c:v>894</c:v>
                </c:pt>
                <c:pt idx="97">
                  <c:v>1484</c:v>
                </c:pt>
                <c:pt idx="98">
                  <c:v>904</c:v>
                </c:pt>
                <c:pt idx="99">
                  <c:v>1479</c:v>
                </c:pt>
                <c:pt idx="100">
                  <c:v>971</c:v>
                </c:pt>
                <c:pt idx="101">
                  <c:v>1232</c:v>
                </c:pt>
                <c:pt idx="102">
                  <c:v>1146</c:v>
                </c:pt>
                <c:pt idx="103">
                  <c:v>1144</c:v>
                </c:pt>
                <c:pt idx="104">
                  <c:v>948</c:v>
                </c:pt>
                <c:pt idx="105">
                  <c:v>912</c:v>
                </c:pt>
                <c:pt idx="106">
                  <c:v>1349</c:v>
                </c:pt>
                <c:pt idx="107">
                  <c:v>1464</c:v>
                </c:pt>
                <c:pt idx="108">
                  <c:v>1494</c:v>
                </c:pt>
                <c:pt idx="109">
                  <c:v>1386</c:v>
                </c:pt>
                <c:pt idx="110">
                  <c:v>1506</c:v>
                </c:pt>
                <c:pt idx="111">
                  <c:v>858</c:v>
                </c:pt>
                <c:pt idx="112">
                  <c:v>894</c:v>
                </c:pt>
                <c:pt idx="113">
                  <c:v>1430</c:v>
                </c:pt>
                <c:pt idx="114">
                  <c:v>1110</c:v>
                </c:pt>
                <c:pt idx="115">
                  <c:v>1062</c:v>
                </c:pt>
                <c:pt idx="116">
                  <c:v>1496</c:v>
                </c:pt>
                <c:pt idx="117">
                  <c:v>1285</c:v>
                </c:pt>
                <c:pt idx="118">
                  <c:v>1456</c:v>
                </c:pt>
                <c:pt idx="119">
                  <c:v>1428</c:v>
                </c:pt>
                <c:pt idx="120">
                  <c:v>1052</c:v>
                </c:pt>
                <c:pt idx="121">
                  <c:v>1489</c:v>
                </c:pt>
                <c:pt idx="122">
                  <c:v>1434</c:v>
                </c:pt>
                <c:pt idx="123">
                  <c:v>1067</c:v>
                </c:pt>
                <c:pt idx="124">
                  <c:v>1099</c:v>
                </c:pt>
                <c:pt idx="125">
                  <c:v>864</c:v>
                </c:pt>
                <c:pt idx="126">
                  <c:v>1040</c:v>
                </c:pt>
                <c:pt idx="127">
                  <c:v>1026</c:v>
                </c:pt>
                <c:pt idx="128">
                  <c:v>1097</c:v>
                </c:pt>
                <c:pt idx="129">
                  <c:v>1372</c:v>
                </c:pt>
                <c:pt idx="130">
                  <c:v>1120</c:v>
                </c:pt>
                <c:pt idx="131">
                  <c:v>1040</c:v>
                </c:pt>
                <c:pt idx="132">
                  <c:v>1155</c:v>
                </c:pt>
                <c:pt idx="133">
                  <c:v>864</c:v>
                </c:pt>
                <c:pt idx="134">
                  <c:v>1068</c:v>
                </c:pt>
                <c:pt idx="135">
                  <c:v>1383</c:v>
                </c:pt>
                <c:pt idx="136">
                  <c:v>1236</c:v>
                </c:pt>
                <c:pt idx="137">
                  <c:v>902</c:v>
                </c:pt>
                <c:pt idx="138">
                  <c:v>902</c:v>
                </c:pt>
                <c:pt idx="139">
                  <c:v>1268</c:v>
                </c:pt>
                <c:pt idx="140">
                  <c:v>1466</c:v>
                </c:pt>
                <c:pt idx="141">
                  <c:v>1500</c:v>
                </c:pt>
                <c:pt idx="142">
                  <c:v>1200</c:v>
                </c:pt>
                <c:pt idx="143">
                  <c:v>1344</c:v>
                </c:pt>
                <c:pt idx="144">
                  <c:v>965</c:v>
                </c:pt>
                <c:pt idx="145">
                  <c:v>768</c:v>
                </c:pt>
                <c:pt idx="146">
                  <c:v>1057</c:v>
                </c:pt>
                <c:pt idx="147">
                  <c:v>1337</c:v>
                </c:pt>
                <c:pt idx="148">
                  <c:v>1428</c:v>
                </c:pt>
                <c:pt idx="149">
                  <c:v>1121</c:v>
                </c:pt>
                <c:pt idx="150">
                  <c:v>1266</c:v>
                </c:pt>
                <c:pt idx="151">
                  <c:v>1500</c:v>
                </c:pt>
                <c:pt idx="152">
                  <c:v>1208</c:v>
                </c:pt>
                <c:pt idx="153">
                  <c:v>985</c:v>
                </c:pt>
                <c:pt idx="154">
                  <c:v>1271</c:v>
                </c:pt>
                <c:pt idx="155">
                  <c:v>1504</c:v>
                </c:pt>
                <c:pt idx="156">
                  <c:v>1220</c:v>
                </c:pt>
                <c:pt idx="157">
                  <c:v>882</c:v>
                </c:pt>
                <c:pt idx="158">
                  <c:v>990</c:v>
                </c:pt>
                <c:pt idx="159">
                  <c:v>1316</c:v>
                </c:pt>
                <c:pt idx="160">
                  <c:v>1240</c:v>
                </c:pt>
                <c:pt idx="161">
                  <c:v>990</c:v>
                </c:pt>
                <c:pt idx="162">
                  <c:v>1040</c:v>
                </c:pt>
                <c:pt idx="163">
                  <c:v>1459</c:v>
                </c:pt>
                <c:pt idx="164">
                  <c:v>996</c:v>
                </c:pt>
                <c:pt idx="165">
                  <c:v>1314</c:v>
                </c:pt>
                <c:pt idx="166">
                  <c:v>1442</c:v>
                </c:pt>
                <c:pt idx="167">
                  <c:v>894</c:v>
                </c:pt>
                <c:pt idx="168">
                  <c:v>974</c:v>
                </c:pt>
                <c:pt idx="169">
                  <c:v>1020</c:v>
                </c:pt>
                <c:pt idx="170">
                  <c:v>1006</c:v>
                </c:pt>
                <c:pt idx="171">
                  <c:v>1298</c:v>
                </c:pt>
                <c:pt idx="172">
                  <c:v>1437</c:v>
                </c:pt>
                <c:pt idx="173">
                  <c:v>894</c:v>
                </c:pt>
                <c:pt idx="174">
                  <c:v>1432</c:v>
                </c:pt>
                <c:pt idx="175">
                  <c:v>1502</c:v>
                </c:pt>
                <c:pt idx="176">
                  <c:v>1118</c:v>
                </c:pt>
                <c:pt idx="177">
                  <c:v>923</c:v>
                </c:pt>
                <c:pt idx="178">
                  <c:v>1352</c:v>
                </c:pt>
                <c:pt idx="179">
                  <c:v>1212</c:v>
                </c:pt>
                <c:pt idx="180">
                  <c:v>1382</c:v>
                </c:pt>
                <c:pt idx="181">
                  <c:v>1056</c:v>
                </c:pt>
                <c:pt idx="182">
                  <c:v>960</c:v>
                </c:pt>
                <c:pt idx="183">
                  <c:v>894</c:v>
                </c:pt>
                <c:pt idx="184">
                  <c:v>1314</c:v>
                </c:pt>
                <c:pt idx="185">
                  <c:v>1211</c:v>
                </c:pt>
                <c:pt idx="186">
                  <c:v>1141</c:v>
                </c:pt>
                <c:pt idx="187">
                  <c:v>1484</c:v>
                </c:pt>
                <c:pt idx="188">
                  <c:v>1034</c:v>
                </c:pt>
                <c:pt idx="189">
                  <c:v>874</c:v>
                </c:pt>
                <c:pt idx="190">
                  <c:v>935</c:v>
                </c:pt>
                <c:pt idx="191">
                  <c:v>1339</c:v>
                </c:pt>
                <c:pt idx="192">
                  <c:v>1040</c:v>
                </c:pt>
                <c:pt idx="193">
                  <c:v>990</c:v>
                </c:pt>
                <c:pt idx="194">
                  <c:v>1294</c:v>
                </c:pt>
                <c:pt idx="195">
                  <c:v>1274</c:v>
                </c:pt>
                <c:pt idx="196">
                  <c:v>816</c:v>
                </c:pt>
                <c:pt idx="197">
                  <c:v>954</c:v>
                </c:pt>
                <c:pt idx="198">
                  <c:v>864</c:v>
                </c:pt>
                <c:pt idx="199">
                  <c:v>1114</c:v>
                </c:pt>
                <c:pt idx="200">
                  <c:v>1456</c:v>
                </c:pt>
                <c:pt idx="201">
                  <c:v>1494</c:v>
                </c:pt>
                <c:pt idx="202">
                  <c:v>1394</c:v>
                </c:pt>
                <c:pt idx="203">
                  <c:v>1416</c:v>
                </c:pt>
                <c:pt idx="204">
                  <c:v>1294</c:v>
                </c:pt>
                <c:pt idx="205">
                  <c:v>1464</c:v>
                </c:pt>
                <c:pt idx="206">
                  <c:v>768</c:v>
                </c:pt>
                <c:pt idx="207">
                  <c:v>833</c:v>
                </c:pt>
                <c:pt idx="208">
                  <c:v>1126</c:v>
                </c:pt>
                <c:pt idx="209">
                  <c:v>1422</c:v>
                </c:pt>
                <c:pt idx="210">
                  <c:v>913</c:v>
                </c:pt>
                <c:pt idx="211">
                  <c:v>1188</c:v>
                </c:pt>
                <c:pt idx="212">
                  <c:v>1140</c:v>
                </c:pt>
                <c:pt idx="213">
                  <c:v>1221</c:v>
                </c:pt>
              </c:numCache>
            </c:numRef>
          </c:xVal>
          <c:yVal>
            <c:numRef>
              <c:f>[1]Staging_Living_Area!$S$5:$S$232</c:f>
              <c:numCache>
                <c:formatCode>General</c:formatCode>
                <c:ptCount val="228"/>
                <c:pt idx="0">
                  <c:v>181500</c:v>
                </c:pt>
                <c:pt idx="1">
                  <c:v>143000</c:v>
                </c:pt>
                <c:pt idx="2">
                  <c:v>129500</c:v>
                </c:pt>
                <c:pt idx="3">
                  <c:v>144000</c:v>
                </c:pt>
                <c:pt idx="4">
                  <c:v>279500</c:v>
                </c:pt>
                <c:pt idx="5">
                  <c:v>159000</c:v>
                </c:pt>
                <c:pt idx="6">
                  <c:v>154000</c:v>
                </c:pt>
                <c:pt idx="7">
                  <c:v>149350</c:v>
                </c:pt>
                <c:pt idx="8">
                  <c:v>179900</c:v>
                </c:pt>
                <c:pt idx="9">
                  <c:v>145000</c:v>
                </c:pt>
                <c:pt idx="10">
                  <c:v>170000</c:v>
                </c:pt>
                <c:pt idx="11">
                  <c:v>144000</c:v>
                </c:pt>
                <c:pt idx="12">
                  <c:v>130250</c:v>
                </c:pt>
                <c:pt idx="13">
                  <c:v>127000</c:v>
                </c:pt>
                <c:pt idx="14">
                  <c:v>124900</c:v>
                </c:pt>
                <c:pt idx="15">
                  <c:v>158000</c:v>
                </c:pt>
                <c:pt idx="16">
                  <c:v>226000</c:v>
                </c:pt>
                <c:pt idx="17">
                  <c:v>129500</c:v>
                </c:pt>
                <c:pt idx="18">
                  <c:v>123600</c:v>
                </c:pt>
                <c:pt idx="19">
                  <c:v>198900</c:v>
                </c:pt>
                <c:pt idx="20">
                  <c:v>139000</c:v>
                </c:pt>
                <c:pt idx="21">
                  <c:v>163990</c:v>
                </c:pt>
                <c:pt idx="22">
                  <c:v>180000</c:v>
                </c:pt>
                <c:pt idx="23">
                  <c:v>220000</c:v>
                </c:pt>
                <c:pt idx="24">
                  <c:v>204000</c:v>
                </c:pt>
                <c:pt idx="25">
                  <c:v>141000</c:v>
                </c:pt>
                <c:pt idx="26">
                  <c:v>122000</c:v>
                </c:pt>
                <c:pt idx="27">
                  <c:v>235000</c:v>
                </c:pt>
                <c:pt idx="28">
                  <c:v>162500</c:v>
                </c:pt>
                <c:pt idx="29">
                  <c:v>173000</c:v>
                </c:pt>
                <c:pt idx="30">
                  <c:v>192000</c:v>
                </c:pt>
                <c:pt idx="31">
                  <c:v>127000</c:v>
                </c:pt>
                <c:pt idx="32">
                  <c:v>171500</c:v>
                </c:pt>
                <c:pt idx="33">
                  <c:v>156000</c:v>
                </c:pt>
                <c:pt idx="34">
                  <c:v>161750</c:v>
                </c:pt>
                <c:pt idx="35">
                  <c:v>210000</c:v>
                </c:pt>
                <c:pt idx="36">
                  <c:v>204900</c:v>
                </c:pt>
                <c:pt idx="37">
                  <c:v>125000</c:v>
                </c:pt>
                <c:pt idx="38">
                  <c:v>128200</c:v>
                </c:pt>
                <c:pt idx="39">
                  <c:v>185500</c:v>
                </c:pt>
                <c:pt idx="40">
                  <c:v>151000</c:v>
                </c:pt>
                <c:pt idx="41">
                  <c:v>241500</c:v>
                </c:pt>
                <c:pt idx="42">
                  <c:v>124500</c:v>
                </c:pt>
                <c:pt idx="43">
                  <c:v>185000</c:v>
                </c:pt>
                <c:pt idx="44">
                  <c:v>244600</c:v>
                </c:pt>
                <c:pt idx="45">
                  <c:v>122000</c:v>
                </c:pt>
                <c:pt idx="46">
                  <c:v>142500</c:v>
                </c:pt>
                <c:pt idx="47">
                  <c:v>149900</c:v>
                </c:pt>
                <c:pt idx="48">
                  <c:v>82000</c:v>
                </c:pt>
                <c:pt idx="49">
                  <c:v>190000</c:v>
                </c:pt>
                <c:pt idx="50">
                  <c:v>177500</c:v>
                </c:pt>
                <c:pt idx="51">
                  <c:v>130000</c:v>
                </c:pt>
                <c:pt idx="52">
                  <c:v>156000</c:v>
                </c:pt>
                <c:pt idx="53">
                  <c:v>148000</c:v>
                </c:pt>
                <c:pt idx="54">
                  <c:v>187750</c:v>
                </c:pt>
                <c:pt idx="55">
                  <c:v>76000</c:v>
                </c:pt>
                <c:pt idx="56">
                  <c:v>191000</c:v>
                </c:pt>
                <c:pt idx="57">
                  <c:v>123000</c:v>
                </c:pt>
                <c:pt idx="58">
                  <c:v>164990</c:v>
                </c:pt>
                <c:pt idx="59">
                  <c:v>108000</c:v>
                </c:pt>
                <c:pt idx="60">
                  <c:v>222000</c:v>
                </c:pt>
                <c:pt idx="61">
                  <c:v>149500</c:v>
                </c:pt>
                <c:pt idx="62">
                  <c:v>113000</c:v>
                </c:pt>
                <c:pt idx="63">
                  <c:v>195400</c:v>
                </c:pt>
                <c:pt idx="64">
                  <c:v>175000</c:v>
                </c:pt>
                <c:pt idx="65">
                  <c:v>62383</c:v>
                </c:pt>
                <c:pt idx="66">
                  <c:v>124000</c:v>
                </c:pt>
                <c:pt idx="67">
                  <c:v>132500</c:v>
                </c:pt>
                <c:pt idx="68">
                  <c:v>208900</c:v>
                </c:pt>
                <c:pt idx="69">
                  <c:v>132500</c:v>
                </c:pt>
                <c:pt idx="70">
                  <c:v>130000</c:v>
                </c:pt>
                <c:pt idx="71">
                  <c:v>208300</c:v>
                </c:pt>
                <c:pt idx="72">
                  <c:v>134000</c:v>
                </c:pt>
                <c:pt idx="73">
                  <c:v>176000</c:v>
                </c:pt>
                <c:pt idx="74">
                  <c:v>175000</c:v>
                </c:pt>
                <c:pt idx="75">
                  <c:v>158000</c:v>
                </c:pt>
                <c:pt idx="76">
                  <c:v>129500</c:v>
                </c:pt>
                <c:pt idx="77">
                  <c:v>121500</c:v>
                </c:pt>
                <c:pt idx="78">
                  <c:v>170000</c:v>
                </c:pt>
                <c:pt idx="79">
                  <c:v>164500</c:v>
                </c:pt>
                <c:pt idx="80">
                  <c:v>137000</c:v>
                </c:pt>
                <c:pt idx="81">
                  <c:v>143000</c:v>
                </c:pt>
                <c:pt idx="82">
                  <c:v>138000</c:v>
                </c:pt>
                <c:pt idx="83">
                  <c:v>110000</c:v>
                </c:pt>
                <c:pt idx="84">
                  <c:v>221000</c:v>
                </c:pt>
                <c:pt idx="85">
                  <c:v>152000</c:v>
                </c:pt>
                <c:pt idx="86">
                  <c:v>118500</c:v>
                </c:pt>
                <c:pt idx="87">
                  <c:v>147000</c:v>
                </c:pt>
                <c:pt idx="88">
                  <c:v>135000</c:v>
                </c:pt>
                <c:pt idx="89">
                  <c:v>168000</c:v>
                </c:pt>
                <c:pt idx="90">
                  <c:v>173500</c:v>
                </c:pt>
                <c:pt idx="91">
                  <c:v>165000</c:v>
                </c:pt>
                <c:pt idx="92">
                  <c:v>128500</c:v>
                </c:pt>
                <c:pt idx="93">
                  <c:v>173000</c:v>
                </c:pt>
                <c:pt idx="94">
                  <c:v>392000</c:v>
                </c:pt>
                <c:pt idx="95">
                  <c:v>176000</c:v>
                </c:pt>
                <c:pt idx="96">
                  <c:v>138500</c:v>
                </c:pt>
                <c:pt idx="97">
                  <c:v>213000</c:v>
                </c:pt>
                <c:pt idx="98">
                  <c:v>109900</c:v>
                </c:pt>
                <c:pt idx="99">
                  <c:v>130500</c:v>
                </c:pt>
                <c:pt idx="100">
                  <c:v>128500</c:v>
                </c:pt>
                <c:pt idx="101">
                  <c:v>194500</c:v>
                </c:pt>
                <c:pt idx="102">
                  <c:v>187500</c:v>
                </c:pt>
                <c:pt idx="103">
                  <c:v>131400</c:v>
                </c:pt>
                <c:pt idx="104">
                  <c:v>108000</c:v>
                </c:pt>
                <c:pt idx="105">
                  <c:v>142000</c:v>
                </c:pt>
                <c:pt idx="106">
                  <c:v>179000</c:v>
                </c:pt>
                <c:pt idx="107">
                  <c:v>175000</c:v>
                </c:pt>
                <c:pt idx="108">
                  <c:v>217000</c:v>
                </c:pt>
                <c:pt idx="109">
                  <c:v>158900</c:v>
                </c:pt>
                <c:pt idx="110">
                  <c:v>264132</c:v>
                </c:pt>
                <c:pt idx="111">
                  <c:v>134900</c:v>
                </c:pt>
                <c:pt idx="112">
                  <c:v>142500</c:v>
                </c:pt>
                <c:pt idx="113">
                  <c:v>187100</c:v>
                </c:pt>
                <c:pt idx="114">
                  <c:v>165500</c:v>
                </c:pt>
                <c:pt idx="115">
                  <c:v>146800</c:v>
                </c:pt>
                <c:pt idx="116">
                  <c:v>225000</c:v>
                </c:pt>
                <c:pt idx="117">
                  <c:v>143500</c:v>
                </c:pt>
                <c:pt idx="118">
                  <c:v>189000</c:v>
                </c:pt>
                <c:pt idx="119">
                  <c:v>227680</c:v>
                </c:pt>
                <c:pt idx="120">
                  <c:v>155000</c:v>
                </c:pt>
                <c:pt idx="121">
                  <c:v>232600</c:v>
                </c:pt>
                <c:pt idx="122">
                  <c:v>189000</c:v>
                </c:pt>
                <c:pt idx="123">
                  <c:v>128000</c:v>
                </c:pt>
                <c:pt idx="124">
                  <c:v>144000</c:v>
                </c:pt>
                <c:pt idx="125">
                  <c:v>133500</c:v>
                </c:pt>
                <c:pt idx="126">
                  <c:v>127000</c:v>
                </c:pt>
                <c:pt idx="127">
                  <c:v>147000</c:v>
                </c:pt>
                <c:pt idx="128">
                  <c:v>152000</c:v>
                </c:pt>
                <c:pt idx="129">
                  <c:v>250580</c:v>
                </c:pt>
                <c:pt idx="130">
                  <c:v>129000</c:v>
                </c:pt>
                <c:pt idx="131">
                  <c:v>132250</c:v>
                </c:pt>
                <c:pt idx="132">
                  <c:v>148000</c:v>
                </c:pt>
                <c:pt idx="133">
                  <c:v>136500</c:v>
                </c:pt>
                <c:pt idx="134">
                  <c:v>154500</c:v>
                </c:pt>
                <c:pt idx="135">
                  <c:v>165000</c:v>
                </c:pt>
                <c:pt idx="136">
                  <c:v>135000</c:v>
                </c:pt>
                <c:pt idx="137">
                  <c:v>125500</c:v>
                </c:pt>
                <c:pt idx="138">
                  <c:v>131000</c:v>
                </c:pt>
                <c:pt idx="139">
                  <c:v>143500</c:v>
                </c:pt>
                <c:pt idx="140">
                  <c:v>201000</c:v>
                </c:pt>
                <c:pt idx="141">
                  <c:v>190000</c:v>
                </c:pt>
                <c:pt idx="142">
                  <c:v>184900</c:v>
                </c:pt>
                <c:pt idx="143">
                  <c:v>137500</c:v>
                </c:pt>
                <c:pt idx="144">
                  <c:v>119900</c:v>
                </c:pt>
                <c:pt idx="145">
                  <c:v>133900</c:v>
                </c:pt>
                <c:pt idx="146">
                  <c:v>132000</c:v>
                </c:pt>
                <c:pt idx="147">
                  <c:v>185000</c:v>
                </c:pt>
                <c:pt idx="148">
                  <c:v>182000</c:v>
                </c:pt>
                <c:pt idx="149">
                  <c:v>139000</c:v>
                </c:pt>
                <c:pt idx="150">
                  <c:v>159895</c:v>
                </c:pt>
                <c:pt idx="151">
                  <c:v>173900</c:v>
                </c:pt>
                <c:pt idx="152">
                  <c:v>206000</c:v>
                </c:pt>
                <c:pt idx="153">
                  <c:v>149900</c:v>
                </c:pt>
                <c:pt idx="154">
                  <c:v>135000</c:v>
                </c:pt>
                <c:pt idx="155">
                  <c:v>203000</c:v>
                </c:pt>
                <c:pt idx="156">
                  <c:v>194000</c:v>
                </c:pt>
                <c:pt idx="157">
                  <c:v>112500</c:v>
                </c:pt>
                <c:pt idx="158">
                  <c:v>145000</c:v>
                </c:pt>
                <c:pt idx="159">
                  <c:v>200141</c:v>
                </c:pt>
                <c:pt idx="160">
                  <c:v>194000</c:v>
                </c:pt>
                <c:pt idx="161">
                  <c:v>126000</c:v>
                </c:pt>
                <c:pt idx="162">
                  <c:v>133000</c:v>
                </c:pt>
                <c:pt idx="163">
                  <c:v>192000</c:v>
                </c:pt>
                <c:pt idx="164">
                  <c:v>147000</c:v>
                </c:pt>
                <c:pt idx="165">
                  <c:v>176432</c:v>
                </c:pt>
                <c:pt idx="166">
                  <c:v>179900</c:v>
                </c:pt>
                <c:pt idx="167">
                  <c:v>130000</c:v>
                </c:pt>
                <c:pt idx="168">
                  <c:v>93500</c:v>
                </c:pt>
                <c:pt idx="169">
                  <c:v>94000</c:v>
                </c:pt>
                <c:pt idx="170">
                  <c:v>80000</c:v>
                </c:pt>
                <c:pt idx="171">
                  <c:v>180000</c:v>
                </c:pt>
                <c:pt idx="172">
                  <c:v>218000</c:v>
                </c:pt>
                <c:pt idx="173">
                  <c:v>129000</c:v>
                </c:pt>
                <c:pt idx="174">
                  <c:v>194000</c:v>
                </c:pt>
                <c:pt idx="175">
                  <c:v>233170</c:v>
                </c:pt>
                <c:pt idx="176">
                  <c:v>171000</c:v>
                </c:pt>
                <c:pt idx="177">
                  <c:v>119500</c:v>
                </c:pt>
                <c:pt idx="178">
                  <c:v>158000</c:v>
                </c:pt>
                <c:pt idx="179">
                  <c:v>178000</c:v>
                </c:pt>
                <c:pt idx="180">
                  <c:v>148000</c:v>
                </c:pt>
                <c:pt idx="181">
                  <c:v>107000</c:v>
                </c:pt>
                <c:pt idx="182">
                  <c:v>145000</c:v>
                </c:pt>
                <c:pt idx="183">
                  <c:v>125000</c:v>
                </c:pt>
                <c:pt idx="184">
                  <c:v>229456</c:v>
                </c:pt>
                <c:pt idx="185">
                  <c:v>134000</c:v>
                </c:pt>
                <c:pt idx="186">
                  <c:v>142500</c:v>
                </c:pt>
                <c:pt idx="187">
                  <c:v>265900</c:v>
                </c:pt>
                <c:pt idx="188">
                  <c:v>169900</c:v>
                </c:pt>
                <c:pt idx="189">
                  <c:v>130000</c:v>
                </c:pt>
                <c:pt idx="190">
                  <c:v>137000</c:v>
                </c:pt>
                <c:pt idx="191">
                  <c:v>180000</c:v>
                </c:pt>
                <c:pt idx="192">
                  <c:v>150500</c:v>
                </c:pt>
                <c:pt idx="193">
                  <c:v>138000</c:v>
                </c:pt>
                <c:pt idx="194">
                  <c:v>179200</c:v>
                </c:pt>
                <c:pt idx="195">
                  <c:v>203000</c:v>
                </c:pt>
                <c:pt idx="196">
                  <c:v>130500</c:v>
                </c:pt>
                <c:pt idx="197">
                  <c:v>132500</c:v>
                </c:pt>
                <c:pt idx="198">
                  <c:v>128500</c:v>
                </c:pt>
                <c:pt idx="199">
                  <c:v>155000</c:v>
                </c:pt>
                <c:pt idx="200">
                  <c:v>155835</c:v>
                </c:pt>
                <c:pt idx="201">
                  <c:v>215000</c:v>
                </c:pt>
                <c:pt idx="202">
                  <c:v>167500</c:v>
                </c:pt>
                <c:pt idx="203">
                  <c:v>112000</c:v>
                </c:pt>
                <c:pt idx="204">
                  <c:v>193879</c:v>
                </c:pt>
                <c:pt idx="205">
                  <c:v>282922</c:v>
                </c:pt>
                <c:pt idx="206">
                  <c:v>133000</c:v>
                </c:pt>
                <c:pt idx="207">
                  <c:v>112000</c:v>
                </c:pt>
                <c:pt idx="208">
                  <c:v>160000</c:v>
                </c:pt>
                <c:pt idx="209">
                  <c:v>179600</c:v>
                </c:pt>
                <c:pt idx="210">
                  <c:v>129000</c:v>
                </c:pt>
                <c:pt idx="211">
                  <c:v>157900</c:v>
                </c:pt>
                <c:pt idx="212">
                  <c:v>84500</c:v>
                </c:pt>
                <c:pt idx="213">
                  <c:v>185000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0E-4182-ADF3-90AF5F428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8688688"/>
        <c:axId val="1208690336"/>
      </c:scatterChart>
      <c:valAx>
        <c:axId val="1208688688"/>
        <c:scaling>
          <c:orientation val="minMax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8690336"/>
        <c:crosses val="autoZero"/>
        <c:crossBetween val="midCat"/>
      </c:valAx>
      <c:valAx>
        <c:axId val="1208690336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8688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/>
              <a:t>Living Area</a:t>
            </a:r>
          </a:p>
          <a:p>
            <a:pPr>
              <a:defRPr sz="15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baseline="0"/>
              <a:t> Average Price Per SF</a:t>
            </a:r>
            <a:endParaRPr lang="en-US" sz="1500" b="1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91440" rIns="36576" bIns="18288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"/>
        <c:spPr>
          <a:solidFill>
            <a:srgbClr val="00AAFF"/>
          </a:solidFill>
          <a:ln>
            <a:solidFill>
              <a:srgbClr val="0CCFE5"/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0CCFE5"/>
            </a:solidFill>
            <a:ln>
              <a:solidFill>
                <a:srgbClr val="0CCFE5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AAFF"/>
              </a:solidFill>
              <a:ln>
                <a:solidFill>
                  <a:srgbClr val="0CCFE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D0-4764-A16B-B2C5D0EEE1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91440" rIns="36576" bIns="18288" anchor="ctr">
                <a:spAutoFit/>
              </a:bodyPr>
              <a:lstStyle/>
              <a:p>
                <a:pPr>
                  <a:defRPr sz="13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errBars>
            <c:errBarType val="both"/>
            <c:errValType val="cust"/>
            <c:noEndCap val="0"/>
            <c:plus>
              <c:numRef>
                <c:f>'[1]T-TEST_Living_Area_SalePrice'!$R$8:$S$8</c:f>
                <c:numCache>
                  <c:formatCode>General</c:formatCode>
                  <c:ptCount val="2"/>
                  <c:pt idx="0">
                    <c:v>10003.032106663359</c:v>
                  </c:pt>
                  <c:pt idx="1">
                    <c:v>5544.5932185956326</c:v>
                  </c:pt>
                </c:numCache>
              </c:numRef>
            </c:plus>
            <c:minus>
              <c:numRef>
                <c:f>'[1]T-TEST_Living_Area_SalePrice'!$R$9:$S$9</c:f>
                <c:numCache>
                  <c:formatCode>General</c:formatCode>
                  <c:ptCount val="2"/>
                  <c:pt idx="0">
                    <c:v>10003.032106663359</c:v>
                  </c:pt>
                  <c:pt idx="1">
                    <c:v>5544.5932185956326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Above Average</c:v>
              </c:pt>
              <c:pt idx="1">
                <c:v>Below Average</c:v>
              </c:pt>
            </c:strLit>
          </c:cat>
          <c:val>
            <c:numLit>
              <c:formatCode>General</c:formatCode>
              <c:ptCount val="2"/>
              <c:pt idx="0">
                <c:v>275875.91823899373</c:v>
              </c:pt>
              <c:pt idx="1">
                <c:v>160573.99532710281</c:v>
              </c:pt>
            </c:numLit>
          </c:val>
          <c:extLst>
            <c:ext xmlns:c16="http://schemas.microsoft.com/office/drawing/2014/chart" uri="{C3380CC4-5D6E-409C-BE32-E72D297353CC}">
              <c16:uniqueId val="{00000002-4FD0-4764-A16B-B2C5D0EEE10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7594159"/>
        <c:axId val="831942047"/>
      </c:barChart>
      <c:catAx>
        <c:axId val="837594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942047"/>
        <c:crosses val="autoZero"/>
        <c:auto val="1"/>
        <c:lblAlgn val="ctr"/>
        <c:lblOffset val="100"/>
        <c:noMultiLvlLbl val="0"/>
      </c:catAx>
      <c:valAx>
        <c:axId val="831942047"/>
        <c:scaling>
          <c:orientation val="minMax"/>
          <c:max val="300000"/>
          <c:min val="0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594159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Neighborhood </a:t>
            </a:r>
          </a:p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Average Sale Price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196F0"/>
          </a:solidFill>
          <a:ln>
            <a:solidFill>
              <a:srgbClr val="0196F0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3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4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5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6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7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8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9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10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11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12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13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14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18"/>
        <c:spPr>
          <a:solidFill>
            <a:srgbClr val="0CCFE5"/>
          </a:solidFill>
          <a:ln>
            <a:noFill/>
          </a:ln>
          <a:effectLst/>
        </c:spPr>
      </c:pivotFmt>
      <c:pivotFmt>
        <c:idx val="19"/>
        <c:spPr>
          <a:solidFill>
            <a:srgbClr val="0CCFE5"/>
          </a:solidFill>
          <a:ln>
            <a:noFill/>
          </a:ln>
          <a:effectLst/>
        </c:spPr>
      </c:pivotFmt>
      <c:pivotFmt>
        <c:idx val="20"/>
        <c:spPr>
          <a:solidFill>
            <a:srgbClr val="0CCFE5"/>
          </a:solidFill>
          <a:ln>
            <a:noFill/>
          </a:ln>
          <a:effectLst/>
        </c:spPr>
      </c:pivotFmt>
      <c:pivotFmt>
        <c:idx val="21"/>
        <c:spPr>
          <a:solidFill>
            <a:srgbClr val="0CCFE5"/>
          </a:solidFill>
          <a:ln>
            <a:noFill/>
          </a:ln>
          <a:effectLst/>
        </c:spPr>
      </c:pivotFmt>
      <c:pivotFmt>
        <c:idx val="22"/>
        <c:spPr>
          <a:solidFill>
            <a:srgbClr val="0CCFE5"/>
          </a:solidFill>
          <a:ln>
            <a:noFill/>
          </a:ln>
          <a:effectLst/>
        </c:spPr>
      </c:pivotFmt>
      <c:pivotFmt>
        <c:idx val="23"/>
        <c:spPr>
          <a:solidFill>
            <a:srgbClr val="0CCFE5"/>
          </a:solidFill>
          <a:ln>
            <a:noFill/>
          </a:ln>
          <a:effectLst/>
        </c:spPr>
      </c:pivotFmt>
      <c:pivotFmt>
        <c:idx val="24"/>
        <c:spPr>
          <a:solidFill>
            <a:srgbClr val="0CCFE5"/>
          </a:solidFill>
          <a:ln>
            <a:noFill/>
          </a:ln>
          <a:effectLst/>
        </c:spPr>
      </c:pivotFmt>
      <c:pivotFmt>
        <c:idx val="25"/>
        <c:spPr>
          <a:solidFill>
            <a:srgbClr val="0CCFE5"/>
          </a:solidFill>
          <a:ln>
            <a:noFill/>
          </a:ln>
          <a:effectLst/>
        </c:spPr>
      </c:pivotFmt>
      <c:pivotFmt>
        <c:idx val="26"/>
        <c:spPr>
          <a:solidFill>
            <a:srgbClr val="0CCFE5"/>
          </a:solidFill>
          <a:ln>
            <a:noFill/>
          </a:ln>
          <a:effectLst/>
        </c:spPr>
      </c:pivotFmt>
      <c:pivotFmt>
        <c:idx val="27"/>
        <c:spPr>
          <a:solidFill>
            <a:srgbClr val="0CCFE5"/>
          </a:solidFill>
          <a:ln>
            <a:noFill/>
          </a:ln>
          <a:effectLst/>
        </c:spPr>
      </c:pivotFmt>
      <c:pivotFmt>
        <c:idx val="28"/>
        <c:spPr>
          <a:solidFill>
            <a:srgbClr val="0CCFE5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31"/>
        <c:spPr>
          <a:solidFill>
            <a:srgbClr val="0CCFE5"/>
          </a:solidFill>
          <a:ln>
            <a:noFill/>
          </a:ln>
          <a:effectLst/>
        </c:spPr>
      </c:pivotFmt>
      <c:pivotFmt>
        <c:idx val="32"/>
        <c:spPr>
          <a:solidFill>
            <a:srgbClr val="0CCFE5"/>
          </a:solidFill>
          <a:ln>
            <a:noFill/>
          </a:ln>
          <a:effectLst/>
        </c:spPr>
      </c:pivotFmt>
      <c:pivotFmt>
        <c:idx val="33"/>
        <c:spPr>
          <a:solidFill>
            <a:srgbClr val="0CCFE5"/>
          </a:solidFill>
          <a:ln>
            <a:noFill/>
          </a:ln>
          <a:effectLst/>
        </c:spPr>
      </c:pivotFmt>
      <c:pivotFmt>
        <c:idx val="34"/>
        <c:spPr>
          <a:solidFill>
            <a:srgbClr val="0CCFE5"/>
          </a:solidFill>
          <a:ln>
            <a:noFill/>
          </a:ln>
          <a:effectLst/>
        </c:spPr>
      </c:pivotFmt>
      <c:pivotFmt>
        <c:idx val="35"/>
        <c:spPr>
          <a:solidFill>
            <a:srgbClr val="0CCFE5"/>
          </a:solidFill>
          <a:ln>
            <a:noFill/>
          </a:ln>
          <a:effectLst/>
        </c:spPr>
      </c:pivotFmt>
      <c:pivotFmt>
        <c:idx val="36"/>
        <c:spPr>
          <a:solidFill>
            <a:srgbClr val="0CCFE5"/>
          </a:solidFill>
          <a:ln>
            <a:noFill/>
          </a:ln>
          <a:effectLst/>
        </c:spPr>
      </c:pivotFmt>
      <c:pivotFmt>
        <c:idx val="37"/>
        <c:spPr>
          <a:solidFill>
            <a:srgbClr val="0CCFE5"/>
          </a:solidFill>
          <a:ln>
            <a:noFill/>
          </a:ln>
          <a:effectLst/>
        </c:spPr>
      </c:pivotFmt>
      <c:pivotFmt>
        <c:idx val="38"/>
        <c:spPr>
          <a:solidFill>
            <a:srgbClr val="0CCFE5"/>
          </a:solidFill>
          <a:ln>
            <a:noFill/>
          </a:ln>
          <a:effectLst/>
        </c:spPr>
      </c:pivotFmt>
      <c:pivotFmt>
        <c:idx val="39"/>
        <c:spPr>
          <a:solidFill>
            <a:srgbClr val="0CCFE5"/>
          </a:solidFill>
          <a:ln>
            <a:noFill/>
          </a:ln>
          <a:effectLst/>
        </c:spPr>
      </c:pivotFmt>
      <c:pivotFmt>
        <c:idx val="40"/>
        <c:spPr>
          <a:solidFill>
            <a:srgbClr val="0CCFE5"/>
          </a:solidFill>
          <a:ln>
            <a:noFill/>
          </a:ln>
          <a:effectLst/>
        </c:spPr>
      </c:pivotFmt>
      <c:pivotFmt>
        <c:idx val="41"/>
        <c:spPr>
          <a:solidFill>
            <a:srgbClr val="0CCFE5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44"/>
        <c:spPr>
          <a:solidFill>
            <a:srgbClr val="0CCFE5"/>
          </a:solidFill>
          <a:ln>
            <a:noFill/>
          </a:ln>
          <a:effectLst/>
        </c:spPr>
      </c:pivotFmt>
      <c:pivotFmt>
        <c:idx val="45"/>
        <c:spPr>
          <a:solidFill>
            <a:srgbClr val="0CCFE5"/>
          </a:solidFill>
          <a:ln>
            <a:noFill/>
          </a:ln>
          <a:effectLst/>
        </c:spPr>
      </c:pivotFmt>
      <c:pivotFmt>
        <c:idx val="46"/>
        <c:spPr>
          <a:solidFill>
            <a:srgbClr val="0CCFE5"/>
          </a:solidFill>
          <a:ln>
            <a:noFill/>
          </a:ln>
          <a:effectLst/>
        </c:spPr>
      </c:pivotFmt>
      <c:pivotFmt>
        <c:idx val="47"/>
        <c:spPr>
          <a:solidFill>
            <a:srgbClr val="0CCFE5"/>
          </a:solidFill>
          <a:ln>
            <a:noFill/>
          </a:ln>
          <a:effectLst/>
        </c:spPr>
      </c:pivotFmt>
      <c:pivotFmt>
        <c:idx val="48"/>
        <c:spPr>
          <a:solidFill>
            <a:srgbClr val="0CCFE5"/>
          </a:solidFill>
          <a:ln>
            <a:noFill/>
          </a:ln>
          <a:effectLst/>
        </c:spPr>
      </c:pivotFmt>
      <c:pivotFmt>
        <c:idx val="49"/>
        <c:spPr>
          <a:solidFill>
            <a:srgbClr val="0CCFE5"/>
          </a:solidFill>
          <a:ln>
            <a:noFill/>
          </a:ln>
          <a:effectLst/>
        </c:spPr>
      </c:pivotFmt>
      <c:pivotFmt>
        <c:idx val="50"/>
        <c:spPr>
          <a:solidFill>
            <a:srgbClr val="0CCFE5"/>
          </a:solidFill>
          <a:ln>
            <a:noFill/>
          </a:ln>
          <a:effectLst/>
        </c:spPr>
      </c:pivotFmt>
      <c:pivotFmt>
        <c:idx val="51"/>
        <c:spPr>
          <a:solidFill>
            <a:srgbClr val="0CCFE5"/>
          </a:solidFill>
          <a:ln>
            <a:noFill/>
          </a:ln>
          <a:effectLst/>
        </c:spPr>
      </c:pivotFmt>
      <c:pivotFmt>
        <c:idx val="52"/>
        <c:spPr>
          <a:solidFill>
            <a:srgbClr val="0CCFE5"/>
          </a:solidFill>
          <a:ln>
            <a:noFill/>
          </a:ln>
          <a:effectLst/>
        </c:spPr>
      </c:pivotFmt>
      <c:pivotFmt>
        <c:idx val="53"/>
        <c:spPr>
          <a:solidFill>
            <a:srgbClr val="0CCFE5"/>
          </a:solidFill>
          <a:ln>
            <a:noFill/>
          </a:ln>
          <a:effectLst/>
        </c:spPr>
      </c:pivotFmt>
      <c:pivotFmt>
        <c:idx val="54"/>
        <c:spPr>
          <a:solidFill>
            <a:srgbClr val="0CCFE5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</c:pivotFmt>
      <c:pivotFmt>
        <c:idx val="57"/>
        <c:spPr>
          <a:solidFill>
            <a:srgbClr val="0CCFE5"/>
          </a:solidFill>
          <a:ln>
            <a:noFill/>
          </a:ln>
          <a:effectLst/>
        </c:spPr>
      </c:pivotFmt>
      <c:pivotFmt>
        <c:idx val="58"/>
        <c:spPr>
          <a:solidFill>
            <a:srgbClr val="0CCFE5"/>
          </a:solidFill>
          <a:ln>
            <a:noFill/>
          </a:ln>
          <a:effectLst/>
        </c:spPr>
      </c:pivotFmt>
      <c:pivotFmt>
        <c:idx val="59"/>
        <c:spPr>
          <a:solidFill>
            <a:srgbClr val="0CCFE5"/>
          </a:solidFill>
          <a:ln>
            <a:noFill/>
          </a:ln>
          <a:effectLst/>
        </c:spPr>
      </c:pivotFmt>
      <c:pivotFmt>
        <c:idx val="60"/>
        <c:spPr>
          <a:solidFill>
            <a:srgbClr val="0CCFE5"/>
          </a:solidFill>
          <a:ln>
            <a:noFill/>
          </a:ln>
          <a:effectLst/>
        </c:spPr>
      </c:pivotFmt>
      <c:pivotFmt>
        <c:idx val="61"/>
        <c:spPr>
          <a:solidFill>
            <a:srgbClr val="0CCFE5"/>
          </a:solidFill>
          <a:ln>
            <a:noFill/>
          </a:ln>
          <a:effectLst/>
        </c:spPr>
      </c:pivotFmt>
      <c:pivotFmt>
        <c:idx val="62"/>
        <c:spPr>
          <a:solidFill>
            <a:srgbClr val="0CCFE5"/>
          </a:solidFill>
          <a:ln>
            <a:noFill/>
          </a:ln>
          <a:effectLst/>
        </c:spPr>
      </c:pivotFmt>
      <c:pivotFmt>
        <c:idx val="63"/>
        <c:spPr>
          <a:solidFill>
            <a:srgbClr val="0CCFE5"/>
          </a:solidFill>
          <a:ln>
            <a:noFill/>
          </a:ln>
          <a:effectLst/>
        </c:spPr>
      </c:pivotFmt>
      <c:pivotFmt>
        <c:idx val="64"/>
        <c:spPr>
          <a:solidFill>
            <a:srgbClr val="0CCFE5"/>
          </a:solidFill>
          <a:ln>
            <a:noFill/>
          </a:ln>
          <a:effectLst/>
        </c:spPr>
      </c:pivotFmt>
      <c:pivotFmt>
        <c:idx val="65"/>
        <c:spPr>
          <a:solidFill>
            <a:srgbClr val="0CCFE5"/>
          </a:solidFill>
          <a:ln>
            <a:noFill/>
          </a:ln>
          <a:effectLst/>
        </c:spPr>
      </c:pivotFmt>
      <c:pivotFmt>
        <c:idx val="66"/>
        <c:spPr>
          <a:solidFill>
            <a:srgbClr val="0CCFE5"/>
          </a:solidFill>
          <a:ln>
            <a:noFill/>
          </a:ln>
          <a:effectLst/>
        </c:spPr>
      </c:pivotFmt>
      <c:pivotFmt>
        <c:idx val="67"/>
        <c:spPr>
          <a:solidFill>
            <a:srgbClr val="0CCFE5"/>
          </a:solidFill>
          <a:ln>
            <a:noFill/>
          </a:ln>
          <a:effectLst/>
        </c:spPr>
      </c:pivotFmt>
      <c:pivotFmt>
        <c:idx val="68"/>
        <c:spPr>
          <a:solidFill>
            <a:srgbClr val="00AAFF"/>
          </a:solidFill>
          <a:ln>
            <a:noFill/>
          </a:ln>
          <a:effectLst/>
        </c:spPr>
      </c:pivotFmt>
      <c:pivotFmt>
        <c:idx val="69"/>
        <c:spPr>
          <a:solidFill>
            <a:srgbClr val="00AAFF"/>
          </a:solidFill>
          <a:ln>
            <a:noFill/>
          </a:ln>
          <a:effectLst/>
        </c:spPr>
      </c:pivotFmt>
      <c:pivotFmt>
        <c:idx val="70"/>
        <c:spPr>
          <a:solidFill>
            <a:srgbClr val="00AAFF"/>
          </a:solidFill>
          <a:ln>
            <a:noFill/>
          </a:ln>
          <a:effectLst/>
        </c:spPr>
      </c:pivotFmt>
      <c:pivotFmt>
        <c:idx val="71"/>
        <c:spPr>
          <a:solidFill>
            <a:srgbClr val="00AAFF"/>
          </a:solidFill>
          <a:ln>
            <a:noFill/>
          </a:ln>
          <a:effectLst/>
        </c:spPr>
      </c:pivotFmt>
      <c:pivotFmt>
        <c:idx val="72"/>
        <c:spPr>
          <a:solidFill>
            <a:srgbClr val="00AAFF"/>
          </a:solidFill>
          <a:ln>
            <a:noFill/>
          </a:ln>
          <a:effectLst/>
        </c:spPr>
      </c:pivotFmt>
      <c:pivotFmt>
        <c:idx val="73"/>
        <c:spPr>
          <a:solidFill>
            <a:srgbClr val="00AAFF"/>
          </a:solidFill>
          <a:ln>
            <a:noFill/>
          </a:ln>
          <a:effectLst/>
        </c:spPr>
      </c:pivotFmt>
      <c:pivotFmt>
        <c:idx val="74"/>
        <c:spPr>
          <a:solidFill>
            <a:srgbClr val="00AAFF"/>
          </a:solidFill>
          <a:ln>
            <a:noFill/>
          </a:ln>
          <a:effectLst/>
        </c:spPr>
      </c:pivotFmt>
      <c:pivotFmt>
        <c:idx val="75"/>
        <c:spPr>
          <a:solidFill>
            <a:srgbClr val="00AAFF"/>
          </a:solidFill>
          <a:ln>
            <a:noFill/>
          </a:ln>
          <a:effectLst/>
        </c:spPr>
      </c:pivotFmt>
      <c:pivotFmt>
        <c:idx val="76"/>
        <c:spPr>
          <a:solidFill>
            <a:srgbClr val="00AAFF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8.1734905692309998E-2"/>
          <c:y val="0.11484312279732149"/>
          <c:w val="0.89627138069984724"/>
          <c:h val="0.52945351963633458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CCFE5"/>
              </a:solidFill>
              <a:ln>
                <a:solidFill>
                  <a:srgbClr val="0CCFE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BD-41D0-AB9F-3EEB1A2C51BA}"/>
              </c:ext>
            </c:extLst>
          </c:dPt>
          <c:dPt>
            <c:idx val="1"/>
            <c:invertIfNegative val="0"/>
            <c:bubble3D val="0"/>
            <c:spPr>
              <a:solidFill>
                <a:srgbClr val="0CCFE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BD-41D0-AB9F-3EEB1A2C51BA}"/>
              </c:ext>
            </c:extLst>
          </c:dPt>
          <c:dPt>
            <c:idx val="2"/>
            <c:invertIfNegative val="0"/>
            <c:bubble3D val="0"/>
            <c:spPr>
              <a:solidFill>
                <a:srgbClr val="0CCFE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BD-41D0-AB9F-3EEB1A2C51BA}"/>
              </c:ext>
            </c:extLst>
          </c:dPt>
          <c:dPt>
            <c:idx val="3"/>
            <c:invertIfNegative val="0"/>
            <c:bubble3D val="0"/>
            <c:spPr>
              <a:solidFill>
                <a:srgbClr val="0CCFE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BD-41D0-AB9F-3EEB1A2C51BA}"/>
              </c:ext>
            </c:extLst>
          </c:dPt>
          <c:dPt>
            <c:idx val="4"/>
            <c:invertIfNegative val="0"/>
            <c:bubble3D val="0"/>
            <c:spPr>
              <a:solidFill>
                <a:srgbClr val="0CCFE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5BD-41D0-AB9F-3EEB1A2C51BA}"/>
              </c:ext>
            </c:extLst>
          </c:dPt>
          <c:dPt>
            <c:idx val="5"/>
            <c:invertIfNegative val="0"/>
            <c:bubble3D val="0"/>
            <c:spPr>
              <a:solidFill>
                <a:srgbClr val="0CCFE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5BD-41D0-AB9F-3EEB1A2C51BA}"/>
              </c:ext>
            </c:extLst>
          </c:dPt>
          <c:dPt>
            <c:idx val="6"/>
            <c:invertIfNegative val="0"/>
            <c:bubble3D val="0"/>
            <c:spPr>
              <a:solidFill>
                <a:srgbClr val="0CCFE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5BD-41D0-AB9F-3EEB1A2C51BA}"/>
              </c:ext>
            </c:extLst>
          </c:dPt>
          <c:dPt>
            <c:idx val="7"/>
            <c:invertIfNegative val="0"/>
            <c:bubble3D val="0"/>
            <c:spPr>
              <a:solidFill>
                <a:srgbClr val="0CCFE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5BD-41D0-AB9F-3EEB1A2C51BA}"/>
              </c:ext>
            </c:extLst>
          </c:dPt>
          <c:dPt>
            <c:idx val="8"/>
            <c:invertIfNegative val="0"/>
            <c:bubble3D val="0"/>
            <c:spPr>
              <a:solidFill>
                <a:srgbClr val="0CCFE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5BD-41D0-AB9F-3EEB1A2C51BA}"/>
              </c:ext>
            </c:extLst>
          </c:dPt>
          <c:dPt>
            <c:idx val="9"/>
            <c:invertIfNegative val="0"/>
            <c:bubble3D val="0"/>
            <c:spPr>
              <a:solidFill>
                <a:srgbClr val="0CCFE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5BD-41D0-AB9F-3EEB1A2C51BA}"/>
              </c:ext>
            </c:extLst>
          </c:dPt>
          <c:dPt>
            <c:idx val="10"/>
            <c:invertIfNegative val="0"/>
            <c:bubble3D val="0"/>
            <c:spPr>
              <a:solidFill>
                <a:srgbClr val="0CCFE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55BD-41D0-AB9F-3EEB1A2C51BA}"/>
              </c:ext>
            </c:extLst>
          </c:dPt>
          <c:dPt>
            <c:idx val="11"/>
            <c:invertIfNegative val="0"/>
            <c:bubble3D val="0"/>
            <c:spPr>
              <a:solidFill>
                <a:srgbClr val="0CCFE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55BD-41D0-AB9F-3EEB1A2C51BA}"/>
              </c:ext>
            </c:extLst>
          </c:dPt>
          <c:dPt>
            <c:idx val="12"/>
            <c:invertIfNegative val="0"/>
            <c:bubble3D val="0"/>
            <c:spPr>
              <a:solidFill>
                <a:srgbClr val="00AA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55BD-41D0-AB9F-3EEB1A2C51BA}"/>
              </c:ext>
            </c:extLst>
          </c:dPt>
          <c:dPt>
            <c:idx val="13"/>
            <c:invertIfNegative val="0"/>
            <c:bubble3D val="0"/>
            <c:spPr>
              <a:solidFill>
                <a:srgbClr val="00AA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55BD-41D0-AB9F-3EEB1A2C51BA}"/>
              </c:ext>
            </c:extLst>
          </c:dPt>
          <c:dPt>
            <c:idx val="14"/>
            <c:invertIfNegative val="0"/>
            <c:bubble3D val="0"/>
            <c:spPr>
              <a:solidFill>
                <a:srgbClr val="00AA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55BD-41D0-AB9F-3EEB1A2C51BA}"/>
              </c:ext>
            </c:extLst>
          </c:dPt>
          <c:dPt>
            <c:idx val="15"/>
            <c:invertIfNegative val="0"/>
            <c:bubble3D val="0"/>
            <c:spPr>
              <a:solidFill>
                <a:srgbClr val="00AA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55BD-41D0-AB9F-3EEB1A2C51BA}"/>
              </c:ext>
            </c:extLst>
          </c:dPt>
          <c:dPt>
            <c:idx val="16"/>
            <c:invertIfNegative val="0"/>
            <c:bubble3D val="0"/>
            <c:spPr>
              <a:solidFill>
                <a:srgbClr val="00AA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55BD-41D0-AB9F-3EEB1A2C51BA}"/>
              </c:ext>
            </c:extLst>
          </c:dPt>
          <c:dPt>
            <c:idx val="17"/>
            <c:invertIfNegative val="0"/>
            <c:bubble3D val="0"/>
            <c:spPr>
              <a:solidFill>
                <a:srgbClr val="00AA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55BD-41D0-AB9F-3EEB1A2C51BA}"/>
              </c:ext>
            </c:extLst>
          </c:dPt>
          <c:dPt>
            <c:idx val="18"/>
            <c:invertIfNegative val="0"/>
            <c:bubble3D val="0"/>
            <c:spPr>
              <a:solidFill>
                <a:srgbClr val="00AA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55BD-41D0-AB9F-3EEB1A2C51BA}"/>
              </c:ext>
            </c:extLst>
          </c:dPt>
          <c:dPt>
            <c:idx val="19"/>
            <c:invertIfNegative val="0"/>
            <c:bubble3D val="0"/>
            <c:spPr>
              <a:solidFill>
                <a:srgbClr val="00AA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55BD-41D0-AB9F-3EEB1A2C51BA}"/>
              </c:ext>
            </c:extLst>
          </c:dPt>
          <c:dPt>
            <c:idx val="20"/>
            <c:invertIfNegative val="0"/>
            <c:bubble3D val="0"/>
            <c:spPr>
              <a:solidFill>
                <a:srgbClr val="00AA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55BD-41D0-AB9F-3EEB1A2C51BA}"/>
              </c:ext>
            </c:extLst>
          </c:dPt>
          <c:cat>
            <c:strLit>
              <c:ptCount val="21"/>
              <c:pt idx="0">
                <c:v>Above Average StoneBr</c:v>
              </c:pt>
              <c:pt idx="1">
                <c:v>Above Average NridgHt</c:v>
              </c:pt>
              <c:pt idx="2">
                <c:v>Above Average Somerst</c:v>
              </c:pt>
              <c:pt idx="3">
                <c:v>Above Average Veenker</c:v>
              </c:pt>
              <c:pt idx="4">
                <c:v>Above Average Timber</c:v>
              </c:pt>
              <c:pt idx="5">
                <c:v>Above Average CollgCr</c:v>
              </c:pt>
              <c:pt idx="6">
                <c:v>Above Average NoRidge</c:v>
              </c:pt>
              <c:pt idx="7">
                <c:v>Above Average Mitchel</c:v>
              </c:pt>
              <c:pt idx="8">
                <c:v>Above Average Blmngtn</c:v>
              </c:pt>
              <c:pt idx="9">
                <c:v>Above Average ClearCr</c:v>
              </c:pt>
              <c:pt idx="10">
                <c:v>Above Average SawyerW</c:v>
              </c:pt>
              <c:pt idx="11">
                <c:v>Above Average Sawyer</c:v>
              </c:pt>
              <c:pt idx="12">
                <c:v>Below Average Gilbert</c:v>
              </c:pt>
              <c:pt idx="13">
                <c:v>Below Average NAmes</c:v>
              </c:pt>
              <c:pt idx="14">
                <c:v>Below Average Crawfor</c:v>
              </c:pt>
              <c:pt idx="15">
                <c:v>Below Average NWAmes</c:v>
              </c:pt>
              <c:pt idx="16">
                <c:v>Below Average BrkSide</c:v>
              </c:pt>
              <c:pt idx="17">
                <c:v>Below Average Edwards</c:v>
              </c:pt>
              <c:pt idx="18">
                <c:v>Below Average OldTown</c:v>
              </c:pt>
              <c:pt idx="19">
                <c:v>Below Average IDOTRR</c:v>
              </c:pt>
              <c:pt idx="20">
                <c:v>Below Average SWISU</c:v>
              </c:pt>
            </c:strLit>
          </c:cat>
          <c:val>
            <c:numLit>
              <c:formatCode>General</c:formatCode>
              <c:ptCount val="21"/>
              <c:pt idx="0">
                <c:v>182.44283626609652</c:v>
              </c:pt>
              <c:pt idx="1">
                <c:v>169.20321064412437</c:v>
              </c:pt>
              <c:pt idx="2">
                <c:v>146.93260285721982</c:v>
              </c:pt>
              <c:pt idx="3">
                <c:v>143.12248677966045</c:v>
              </c:pt>
              <c:pt idx="4">
                <c:v>140.0793208922465</c:v>
              </c:pt>
              <c:pt idx="5">
                <c:v>134.46920514158168</c:v>
              </c:pt>
              <c:pt idx="6">
                <c:v>132.27168705070491</c:v>
              </c:pt>
              <c:pt idx="7">
                <c:v>131.78838043687125</c:v>
              </c:pt>
              <c:pt idx="8">
                <c:v>126.29936808846762</c:v>
              </c:pt>
              <c:pt idx="9">
                <c:v>124.24298891029503</c:v>
              </c:pt>
              <c:pt idx="10">
                <c:v>122.50238067194589</c:v>
              </c:pt>
              <c:pt idx="11">
                <c:v>121.75800631014013</c:v>
              </c:pt>
              <c:pt idx="12">
                <c:v>118.8816533747171</c:v>
              </c:pt>
              <c:pt idx="13">
                <c:v>118.28883583152741</c:v>
              </c:pt>
              <c:pt idx="14">
                <c:v>118.21601271217736</c:v>
              </c:pt>
              <c:pt idx="15">
                <c:v>112.70305190156738</c:v>
              </c:pt>
              <c:pt idx="16">
                <c:v>105.39529095040163</c:v>
              </c:pt>
              <c:pt idx="17">
                <c:v>102.40255203516264</c:v>
              </c:pt>
              <c:pt idx="18">
                <c:v>93.514953121400325</c:v>
              </c:pt>
              <c:pt idx="19">
                <c:v>88.258658395171267</c:v>
              </c:pt>
              <c:pt idx="20">
                <c:v>86.26305980569424</c:v>
              </c:pt>
            </c:numLit>
          </c:val>
          <c:extLst>
            <c:ext xmlns:c16="http://schemas.microsoft.com/office/drawing/2014/chart" uri="{C3380CC4-5D6E-409C-BE32-E72D297353CC}">
              <c16:uniqueId val="{0000002A-55BD-41D0-AB9F-3EEB1A2C5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8680384"/>
        <c:axId val="1379575824"/>
      </c:barChart>
      <c:catAx>
        <c:axId val="145868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575824"/>
        <c:crosses val="autoZero"/>
        <c:auto val="1"/>
        <c:lblAlgn val="ctr"/>
        <c:lblOffset val="100"/>
        <c:noMultiLvlLbl val="0"/>
      </c:catAx>
      <c:valAx>
        <c:axId val="1379575824"/>
        <c:scaling>
          <c:orientation val="minMax"/>
          <c:max val="2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680384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Neighborhood Group</a:t>
            </a:r>
            <a:r>
              <a:rPr lang="en-US" sz="2000" b="1" baseline="0"/>
              <a:t> </a:t>
            </a:r>
          </a:p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baseline="0">
                <a:effectLst/>
              </a:rPr>
              <a:t>Average Price Per SF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9144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"/>
        <c:spPr>
          <a:solidFill>
            <a:srgbClr val="00AAFF"/>
          </a:solidFill>
          <a:ln>
            <a:solidFill>
              <a:srgbClr val="0CCFE5"/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0CCFE5"/>
            </a:solidFill>
            <a:ln>
              <a:solidFill>
                <a:srgbClr val="0CCFE5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AAFF"/>
              </a:solidFill>
              <a:ln>
                <a:solidFill>
                  <a:srgbClr val="0CCFE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23-4A11-A2CF-5545343496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91440" rIns="38100" bIns="19050" anchor="ctr">
                <a:spAutoFit/>
              </a:bodyPr>
              <a:lstStyle/>
              <a:p>
                <a:pPr>
                  <a:defRPr sz="12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errBars>
            <c:errBarType val="both"/>
            <c:errValType val="cust"/>
            <c:noEndCap val="0"/>
            <c:plus>
              <c:numRef>
                <c:f>'[1]T-TEST_Neighborhood'!$R$8:$S$8</c:f>
                <c:numCache>
                  <c:formatCode>General</c:formatCode>
                  <c:ptCount val="2"/>
                  <c:pt idx="0">
                    <c:v>2.4454901208271931</c:v>
                  </c:pt>
                  <c:pt idx="1">
                    <c:v>1.8727461604875448</c:v>
                  </c:pt>
                </c:numCache>
              </c:numRef>
            </c:plus>
            <c:minus>
              <c:numRef>
                <c:f>'[1]T-TEST_Neighborhood'!$R$9:$S$9</c:f>
                <c:numCache>
                  <c:formatCode>General</c:formatCode>
                  <c:ptCount val="2"/>
                  <c:pt idx="0">
                    <c:v>2.4454901208271931</c:v>
                  </c:pt>
                  <c:pt idx="1">
                    <c:v>1.8727461604875448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Above Average</c:v>
              </c:pt>
              <c:pt idx="1">
                <c:v>Below Average</c:v>
              </c:pt>
            </c:strLit>
          </c:cat>
          <c:val>
            <c:numLit>
              <c:formatCode>General</c:formatCode>
              <c:ptCount val="2"/>
              <c:pt idx="0">
                <c:v>137.5725239648078</c:v>
              </c:pt>
              <c:pt idx="1">
                <c:v>108.89008397476249</c:v>
              </c:pt>
            </c:numLit>
          </c:val>
          <c:extLst>
            <c:ext xmlns:c16="http://schemas.microsoft.com/office/drawing/2014/chart" uri="{C3380CC4-5D6E-409C-BE32-E72D297353CC}">
              <c16:uniqueId val="{00000002-4823-4A11-A2CF-5545343496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7594159"/>
        <c:axId val="831942047"/>
      </c:barChart>
      <c:catAx>
        <c:axId val="837594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942047"/>
        <c:crosses val="autoZero"/>
        <c:auto val="1"/>
        <c:lblAlgn val="ctr"/>
        <c:lblOffset val="100"/>
        <c:noMultiLvlLbl val="0"/>
      </c:catAx>
      <c:valAx>
        <c:axId val="831942047"/>
        <c:scaling>
          <c:orientation val="minMax"/>
          <c:max val="160"/>
          <c:min val="0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594159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baseline="0"/>
              <a:t>Number of Floors</a:t>
            </a:r>
          </a:p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baseline="0"/>
              <a:t>Average Price Per SF</a:t>
            </a:r>
            <a:endParaRPr lang="en-US" sz="1600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CCFE5"/>
            </a:solidFill>
            <a:ln>
              <a:solidFill>
                <a:srgbClr val="0CCFE5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AAFF"/>
              </a:solidFill>
              <a:ln>
                <a:solidFill>
                  <a:srgbClr val="0CCFE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D1-4EA7-96DE-2134A971F9D3}"/>
              </c:ext>
            </c:extLst>
          </c:dPt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9144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'[1]T-TEST_NumFloors'!$R$8:$S$8</c:f>
                <c:numCache>
                  <c:formatCode>General</c:formatCode>
                  <c:ptCount val="2"/>
                  <c:pt idx="0">
                    <c:v>3.2182478645934731</c:v>
                  </c:pt>
                  <c:pt idx="1">
                    <c:v>2.85471565579528</c:v>
                  </c:pt>
                </c:numCache>
              </c:numRef>
            </c:plus>
            <c:minus>
              <c:numRef>
                <c:f>'[1]T-TEST_NumFloors'!$R$9:$S$9</c:f>
                <c:numCache>
                  <c:formatCode>General</c:formatCode>
                  <c:ptCount val="2"/>
                  <c:pt idx="0">
                    <c:v>3.2182478645934731</c:v>
                  </c:pt>
                  <c:pt idx="1">
                    <c:v>2.85471565579528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'[1]T-TEST_NumFloors'!$R$3:$S$3</c:f>
              <c:strCache>
                <c:ptCount val="2"/>
                <c:pt idx="0">
                  <c:v>1 Floor</c:v>
                </c:pt>
                <c:pt idx="1">
                  <c:v>2 Floors</c:v>
                </c:pt>
              </c:strCache>
            </c:strRef>
          </c:cat>
          <c:val>
            <c:numRef>
              <c:f>'[1]T-TEST_NumFloors'!$R$4:$S$4</c:f>
              <c:numCache>
                <c:formatCode>General</c:formatCode>
                <c:ptCount val="2"/>
                <c:pt idx="0">
                  <c:v>146.65728628102897</c:v>
                </c:pt>
                <c:pt idx="1">
                  <c:v>123.5324367488298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D1-4EA7-96DE-2134A971F9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7594159"/>
        <c:axId val="831942047"/>
      </c:barChart>
      <c:catAx>
        <c:axId val="837594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942047"/>
        <c:crosses val="autoZero"/>
        <c:auto val="1"/>
        <c:lblAlgn val="ctr"/>
        <c:lblOffset val="100"/>
        <c:noMultiLvlLbl val="0"/>
      </c:catAx>
      <c:valAx>
        <c:axId val="831942047"/>
        <c:scaling>
          <c:orientation val="minMax"/>
          <c:max val="160"/>
          <c:min val="0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594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dirty="0"/>
              <a:t>Number</a:t>
            </a:r>
            <a:r>
              <a:rPr lang="en-US" sz="1500" b="1" baseline="0" dirty="0"/>
              <a:t> of Floors </a:t>
            </a:r>
          </a:p>
          <a:p>
            <a:pPr>
              <a:defRPr sz="15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baseline="0" dirty="0"/>
              <a:t>Average Sale Price</a:t>
            </a:r>
          </a:p>
          <a:p>
            <a:pPr>
              <a:defRPr sz="15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baseline="0" dirty="0"/>
              <a:t>Similar Living Area</a:t>
            </a:r>
            <a:endParaRPr lang="en-US" sz="1500" b="1" dirty="0"/>
          </a:p>
        </c:rich>
      </c:tx>
      <c:layout>
        <c:manualLayout>
          <c:xMode val="edge"/>
          <c:yMode val="edge"/>
          <c:x val="0.3878244437636168"/>
          <c:y val="4.6956246206757962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CCFE5"/>
            </a:solidFill>
            <a:ln>
              <a:solidFill>
                <a:srgbClr val="0CCFE5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AAFF"/>
              </a:solidFill>
              <a:ln>
                <a:solidFill>
                  <a:srgbClr val="0CCFE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C3-4CB7-8BDF-B77CC44CCBAE}"/>
              </c:ext>
            </c:extLst>
          </c:dPt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3716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'[1]T-TEST_NumFloorsEffectOnPrice'!$S$8:$T$8</c:f>
                <c:numCache>
                  <c:formatCode>General</c:formatCode>
                  <c:ptCount val="2"/>
                  <c:pt idx="0">
                    <c:v>9621.0482532626502</c:v>
                  </c:pt>
                  <c:pt idx="1">
                    <c:v>7708.2562181270769</c:v>
                  </c:pt>
                </c:numCache>
              </c:numRef>
            </c:plus>
            <c:minus>
              <c:numRef>
                <c:f>'[1]T-TEST_NumFloorsEffectOnPrice'!$S$9:$T$9</c:f>
                <c:numCache>
                  <c:formatCode>General</c:formatCode>
                  <c:ptCount val="2"/>
                  <c:pt idx="0">
                    <c:v>9621.0482532626502</c:v>
                  </c:pt>
                  <c:pt idx="1">
                    <c:v>7708.2562181270769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'[1]T-TEST_NumFloorsEffectOnPrice'!$S$3:$T$3</c:f>
              <c:strCache>
                <c:ptCount val="2"/>
                <c:pt idx="0">
                  <c:v>1 Floor</c:v>
                </c:pt>
                <c:pt idx="1">
                  <c:v>2 Floors</c:v>
                </c:pt>
              </c:strCache>
            </c:strRef>
          </c:cat>
          <c:val>
            <c:numRef>
              <c:f>'[1]T-TEST_NumFloorsEffectOnPrice'!$S$4:$T$4</c:f>
              <c:numCache>
                <c:formatCode>General</c:formatCode>
                <c:ptCount val="2"/>
                <c:pt idx="0">
                  <c:v>240597.73958333334</c:v>
                </c:pt>
                <c:pt idx="1">
                  <c:v>195094.6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C3-4CB7-8BDF-B77CC44CCB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7594159"/>
        <c:axId val="831942047"/>
      </c:barChart>
      <c:catAx>
        <c:axId val="837594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942047"/>
        <c:crosses val="autoZero"/>
        <c:auto val="1"/>
        <c:lblAlgn val="ctr"/>
        <c:lblOffset val="100"/>
        <c:noMultiLvlLbl val="0"/>
      </c:catAx>
      <c:valAx>
        <c:axId val="831942047"/>
        <c:scaling>
          <c:orientation val="minMax"/>
          <c:max val="260000"/>
          <c:min val="0"/>
        </c:scaling>
        <c:delete val="0"/>
        <c:axPos val="l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594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/>
              <a:t>Living Area</a:t>
            </a:r>
          </a:p>
          <a:p>
            <a:pPr>
              <a:defRPr sz="15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baseline="0"/>
              <a:t> Average Price Per SF</a:t>
            </a:r>
            <a:endParaRPr lang="en-US" sz="1500" b="1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91440" rIns="36576" bIns="18288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"/>
        <c:spPr>
          <a:solidFill>
            <a:srgbClr val="00AAFF"/>
          </a:solidFill>
          <a:ln>
            <a:solidFill>
              <a:srgbClr val="0CCFE5"/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0CCFE5"/>
            </a:solidFill>
            <a:ln>
              <a:solidFill>
                <a:srgbClr val="0CCFE5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AAFF"/>
              </a:solidFill>
              <a:ln>
                <a:solidFill>
                  <a:srgbClr val="0CCFE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3C-41C6-A8BF-251E84125E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91440" rIns="36576" bIns="18288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</c:ext>
            </c:extLst>
          </c:dLbls>
          <c:errBars>
            <c:errBarType val="both"/>
            <c:errValType val="cust"/>
            <c:noEndCap val="0"/>
            <c:plus>
              <c:numRef>
                <c:f>'[1]T-TEST_Living_Area_SalePrice'!$R$8:$S$8</c:f>
                <c:numCache>
                  <c:formatCode>General</c:formatCode>
                  <c:ptCount val="2"/>
                  <c:pt idx="0">
                    <c:v>10003.032106663359</c:v>
                  </c:pt>
                  <c:pt idx="1">
                    <c:v>5544.5932185956326</c:v>
                  </c:pt>
                </c:numCache>
              </c:numRef>
            </c:plus>
            <c:minus>
              <c:numRef>
                <c:f>'[1]T-TEST_Living_Area_SalePrice'!$R$9:$S$9</c:f>
                <c:numCache>
                  <c:formatCode>General</c:formatCode>
                  <c:ptCount val="2"/>
                  <c:pt idx="0">
                    <c:v>10003.032106663359</c:v>
                  </c:pt>
                  <c:pt idx="1">
                    <c:v>5544.5932185956326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Above Average</c:v>
              </c:pt>
              <c:pt idx="1">
                <c:v>Below Average</c:v>
              </c:pt>
            </c:strLit>
          </c:cat>
          <c:val>
            <c:numLit>
              <c:formatCode>General</c:formatCode>
              <c:ptCount val="2"/>
              <c:pt idx="0">
                <c:v>275875.91823899373</c:v>
              </c:pt>
              <c:pt idx="1">
                <c:v>160573.99532710281</c:v>
              </c:pt>
            </c:numLit>
          </c:val>
          <c:extLst>
            <c:ext xmlns:c16="http://schemas.microsoft.com/office/drawing/2014/chart" uri="{C3380CC4-5D6E-409C-BE32-E72D297353CC}">
              <c16:uniqueId val="{00000002-123C-41C6-A8BF-251E84125E9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7594159"/>
        <c:axId val="831942047"/>
      </c:barChart>
      <c:catAx>
        <c:axId val="837594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942047"/>
        <c:crosses val="autoZero"/>
        <c:auto val="1"/>
        <c:lblAlgn val="ctr"/>
        <c:lblOffset val="100"/>
        <c:noMultiLvlLbl val="0"/>
      </c:catAx>
      <c:valAx>
        <c:axId val="831942047"/>
        <c:scaling>
          <c:orientation val="minMax"/>
          <c:max val="300000"/>
          <c:min val="0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594159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cap="none" dirty="0">
                <a:solidFill>
                  <a:schemeClr val="tx1"/>
                </a:solidFill>
              </a:rPr>
              <a:t>Neighborhood Group </a:t>
            </a:r>
          </a:p>
          <a:p>
            <a:pPr>
              <a:defRPr/>
            </a:pPr>
            <a:r>
              <a:rPr lang="en-US" sz="1500" cap="none" dirty="0">
                <a:solidFill>
                  <a:schemeClr val="tx1"/>
                </a:solidFill>
              </a:rPr>
              <a:t>Average Price Per SF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CCFE5"/>
          </a:solidFill>
          <a:ln>
            <a:solidFill>
              <a:srgbClr val="0CCFE5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91440" rIns="38100" bIns="19050" anchor="ctr" anchorCtr="1">
              <a:spAutoFit/>
            </a:bodyPr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rgbClr val="00AAFF"/>
          </a:solidFill>
          <a:ln>
            <a:solidFill>
              <a:srgbClr val="0CCFE5"/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F2B-4580-AE35-1FAC62CB098F}"/>
              </c:ext>
            </c:extLst>
          </c:dPt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'[1]T-TEST_Neighborhood'!$R$8:$S$8</c:f>
                <c:numCache>
                  <c:formatCode>General</c:formatCode>
                  <c:ptCount val="2"/>
                  <c:pt idx="0">
                    <c:v>2.4454901208271931</c:v>
                  </c:pt>
                  <c:pt idx="1">
                    <c:v>1.8727461604875448</c:v>
                  </c:pt>
                </c:numCache>
              </c:numRef>
            </c:plus>
            <c:minus>
              <c:numRef>
                <c:f>'[1]T-TEST_Neighborhood'!$R$9:$S$9</c:f>
                <c:numCache>
                  <c:formatCode>General</c:formatCode>
                  <c:ptCount val="2"/>
                  <c:pt idx="0">
                    <c:v>2.4454901208271931</c:v>
                  </c:pt>
                  <c:pt idx="1">
                    <c:v>1.8727461604875448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Above Average</c:v>
              </c:pt>
              <c:pt idx="1">
                <c:v>Below Average</c:v>
              </c:pt>
            </c:strLit>
          </c:cat>
          <c:val>
            <c:numLit>
              <c:formatCode>General</c:formatCode>
              <c:ptCount val="2"/>
              <c:pt idx="0">
                <c:v>137.5725239648078</c:v>
              </c:pt>
              <c:pt idx="1">
                <c:v>108.89008397476249</c:v>
              </c:pt>
            </c:numLit>
          </c:val>
          <c:extLst>
            <c:ext xmlns:c16="http://schemas.microsoft.com/office/drawing/2014/chart" uri="{C3380CC4-5D6E-409C-BE32-E72D297353CC}">
              <c16:uniqueId val="{00000002-6F2B-4580-AE35-1FAC62CB09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837594159"/>
        <c:axId val="831942047"/>
      </c:barChart>
      <c:catAx>
        <c:axId val="837594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942047"/>
        <c:crosses val="autoZero"/>
        <c:auto val="1"/>
        <c:lblAlgn val="ctr"/>
        <c:lblOffset val="100"/>
        <c:noMultiLvlLbl val="0"/>
      </c:catAx>
      <c:valAx>
        <c:axId val="831942047"/>
        <c:scaling>
          <c:orientation val="minMax"/>
          <c:max val="160"/>
          <c:min val="0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594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baseline="0"/>
              <a:t>Number of Floors</a:t>
            </a:r>
          </a:p>
          <a:p>
            <a:pPr>
              <a:defRPr sz="15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500" b="1" baseline="0"/>
              <a:t>Average Price Per SF</a:t>
            </a:r>
            <a:endParaRPr lang="en-US" sz="1500" b="1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CCFE5"/>
            </a:solidFill>
            <a:ln>
              <a:solidFill>
                <a:srgbClr val="0CCFE5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AAFF"/>
              </a:solidFill>
              <a:ln>
                <a:solidFill>
                  <a:srgbClr val="0CCFE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A2-4C54-8918-EB52759FEB57}"/>
              </c:ext>
            </c:extLst>
          </c:dPt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9144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'[1]T-TEST_NumFloors'!$R$8:$S$8</c:f>
                <c:numCache>
                  <c:formatCode>General</c:formatCode>
                  <c:ptCount val="2"/>
                  <c:pt idx="0">
                    <c:v>3.2182478645934731</c:v>
                  </c:pt>
                  <c:pt idx="1">
                    <c:v>2.85471565579528</c:v>
                  </c:pt>
                </c:numCache>
              </c:numRef>
            </c:plus>
            <c:minus>
              <c:numRef>
                <c:f>'[1]T-TEST_NumFloors'!$R$9:$S$9</c:f>
                <c:numCache>
                  <c:formatCode>General</c:formatCode>
                  <c:ptCount val="2"/>
                  <c:pt idx="0">
                    <c:v>3.2182478645934731</c:v>
                  </c:pt>
                  <c:pt idx="1">
                    <c:v>2.85471565579528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Ref>
              <c:f>'[1]T-TEST_NumFloors'!$R$3:$S$3</c:f>
              <c:strCache>
                <c:ptCount val="2"/>
                <c:pt idx="0">
                  <c:v>1 Floor</c:v>
                </c:pt>
                <c:pt idx="1">
                  <c:v>2 Floors</c:v>
                </c:pt>
              </c:strCache>
            </c:strRef>
          </c:cat>
          <c:val>
            <c:numRef>
              <c:f>'[1]T-TEST_NumFloors'!$R$4:$S$4</c:f>
              <c:numCache>
                <c:formatCode>General</c:formatCode>
                <c:ptCount val="2"/>
                <c:pt idx="0">
                  <c:v>146.65728628102897</c:v>
                </c:pt>
                <c:pt idx="1">
                  <c:v>123.5324367488298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9A2-4C54-8918-EB52759FEB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7594159"/>
        <c:axId val="831942047"/>
      </c:barChart>
      <c:catAx>
        <c:axId val="837594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1942047"/>
        <c:crosses val="autoZero"/>
        <c:auto val="1"/>
        <c:lblAlgn val="ctr"/>
        <c:lblOffset val="100"/>
        <c:noMultiLvlLbl val="0"/>
      </c:catAx>
      <c:valAx>
        <c:axId val="831942047"/>
        <c:scaling>
          <c:orientation val="minMax"/>
          <c:max val="160"/>
          <c:min val="0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594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4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0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5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80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63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4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4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993" y="677918"/>
            <a:ext cx="7265071" cy="359059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Analysis of ARLINGTON Housing Data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by Abdul</a:t>
            </a:r>
            <a:endParaRPr lang="en-US" dirty="0">
              <a:solidFill>
                <a:schemeClr val="bg1"/>
              </a:solidFill>
              <a:latin typeface="Avenir Next LT Pro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-342899"/>
            <a:ext cx="9768802" cy="1077686"/>
          </a:xfrm>
        </p:spPr>
        <p:txBody>
          <a:bodyPr>
            <a:normAutofit/>
          </a:bodyPr>
          <a:lstStyle/>
          <a:p>
            <a:pPr algn="ctr"/>
            <a:br>
              <a:rPr lang="en-GB" sz="3000" b="1" u="none" strike="noStrike" dirty="0"/>
            </a:br>
            <a:r>
              <a:rPr lang="en-GB" sz="3000" b="1" u="none" strike="noStrike" dirty="0"/>
              <a:t>Main Factors Driving Home Prices</a:t>
            </a:r>
            <a:endParaRPr lang="en-US" sz="3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FB6A550-8BB3-4B93-9572-C5C59E88E3E9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2350712021"/>
              </p:ext>
            </p:extLst>
          </p:nvPr>
        </p:nvGraphicFramePr>
        <p:xfrm>
          <a:off x="195944" y="870179"/>
          <a:ext cx="3102428" cy="505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9A9DBD-1805-435F-B027-54C86B1BE3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166840"/>
              </p:ext>
            </p:extLst>
          </p:nvPr>
        </p:nvGraphicFramePr>
        <p:xfrm>
          <a:off x="3755571" y="870179"/>
          <a:ext cx="3526971" cy="505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50189F-563D-4124-8E1D-72E7799D9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972864"/>
              </p:ext>
            </p:extLst>
          </p:nvPr>
        </p:nvGraphicFramePr>
        <p:xfrm>
          <a:off x="7968343" y="849087"/>
          <a:ext cx="3154952" cy="4849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0C27265-79BA-B38B-5707-0DB4C8B783AA}"/>
              </a:ext>
            </a:extLst>
          </p:cNvPr>
          <p:cNvSpPr txBox="1"/>
          <p:nvPr/>
        </p:nvSpPr>
        <p:spPr>
          <a:xfrm>
            <a:off x="611505" y="5987018"/>
            <a:ext cx="310242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Percent Difference of 41.79%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440C9-1BD6-6A77-8AF7-72B198394B2A}"/>
              </a:ext>
            </a:extLst>
          </p:cNvPr>
          <p:cNvSpPr txBox="1"/>
          <p:nvPr/>
        </p:nvSpPr>
        <p:spPr>
          <a:xfrm>
            <a:off x="4131128" y="5987019"/>
            <a:ext cx="336368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Percent Difference of 20.85%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3C6F2-9E7D-5020-EFB2-62C2FCB60D59}"/>
              </a:ext>
            </a:extLst>
          </p:cNvPr>
          <p:cNvSpPr txBox="1"/>
          <p:nvPr/>
        </p:nvSpPr>
        <p:spPr>
          <a:xfrm>
            <a:off x="8057606" y="5859502"/>
            <a:ext cx="613137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/>
              <a:t>Percent Difference of 15.77%</a:t>
            </a:r>
          </a:p>
        </p:txBody>
      </p:sp>
    </p:spTree>
    <p:extLst>
      <p:ext uri="{BB962C8B-B14F-4D97-AF65-F5344CB8AC3E}">
        <p14:creationId xmlns:p14="http://schemas.microsoft.com/office/powerpoint/2010/main" val="35319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2"/>
            <a:ext cx="6343650" cy="1415963"/>
          </a:xfrm>
        </p:spPr>
        <p:txBody>
          <a:bodyPr>
            <a:normAutofit/>
          </a:bodyPr>
          <a:lstStyle/>
          <a:p>
            <a:r>
              <a:rPr lang="en-GB" dirty="0"/>
              <a:t>Objective 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2194560"/>
            <a:ext cx="6338887" cy="3774441"/>
          </a:xfrm>
        </p:spPr>
        <p:txBody>
          <a:bodyPr>
            <a:normAutofit/>
          </a:bodyPr>
          <a:lstStyle/>
          <a:p>
            <a:r>
              <a:rPr lang="en-GB" sz="4000" b="1" dirty="0"/>
              <a:t>Determine the most influential factors affecting home prices in Arlington </a:t>
            </a:r>
            <a:endParaRPr lang="en-US" sz="40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498764"/>
            <a:ext cx="9768802" cy="1030777"/>
          </a:xfrm>
        </p:spPr>
        <p:txBody>
          <a:bodyPr>
            <a:normAutofit fontScale="90000"/>
          </a:bodyPr>
          <a:lstStyle/>
          <a:p>
            <a:r>
              <a:rPr lang="en-US" i="0" dirty="0"/>
              <a:t>State</a:t>
            </a:r>
            <a:r>
              <a:rPr lang="en-GB" sz="4400" dirty="0"/>
              <a:t>Significant Factors Driving Home Prices</a:t>
            </a:r>
            <a:br>
              <a:rPr lang="en-GB" sz="4400" dirty="0"/>
            </a:br>
            <a:br>
              <a:rPr lang="en-US" dirty="0"/>
            </a:br>
            <a:r>
              <a:rPr lang="en-US" dirty="0"/>
              <a:t>​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1926771"/>
            <a:ext cx="9389287" cy="479470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GB" sz="2400" dirty="0"/>
              <a:t>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/>
              <a:t>Living Area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GB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en-GB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/>
              <a:t>Neighbourhood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GB" sz="2400" dirty="0"/>
          </a:p>
          <a:p>
            <a:pPr algn="just">
              <a:buFont typeface="Wingdings" panose="05000000000000000000" pitchFamily="2" charset="2"/>
              <a:buChar char="v"/>
            </a:pPr>
            <a:endParaRPr lang="en-GB" sz="24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GB" sz="2400" dirty="0"/>
              <a:t>Number of Floors 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GB" sz="2400" i="0" dirty="0">
              <a:solidFill>
                <a:schemeClr val="tx1"/>
              </a:solidFill>
              <a:effectLst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GB" sz="2400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1"/>
            <a:ext cx="9768802" cy="914400"/>
          </a:xfrm>
        </p:spPr>
        <p:txBody>
          <a:bodyPr>
            <a:normAutofit/>
          </a:bodyPr>
          <a:lstStyle/>
          <a:p>
            <a:pPr algn="ctr"/>
            <a:r>
              <a:rPr lang="en-GB" sz="3000" dirty="0"/>
              <a:t>Living area - Single-Family Homes in Above-Average Neighbourhoods</a:t>
            </a:r>
            <a:endParaRPr lang="en-U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4" y="783771"/>
            <a:ext cx="9389287" cy="59377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6900" indent="0" algn="just">
              <a:buNone/>
            </a:pPr>
            <a:endParaRPr lang="en-GB" sz="2400" b="1" dirty="0">
              <a:solidFill>
                <a:schemeClr val="tx1"/>
              </a:solidFill>
            </a:endParaRPr>
          </a:p>
          <a:p>
            <a:pPr marL="36900" indent="0" algn="just"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341F840-F2C4-4063-9359-131A30EC3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311771"/>
              </p:ext>
            </p:extLst>
          </p:nvPr>
        </p:nvGraphicFramePr>
        <p:xfrm>
          <a:off x="0" y="1524000"/>
          <a:ext cx="6776357" cy="483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F5E412-8D77-0F2C-F647-DBDC597FA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20802"/>
              </p:ext>
            </p:extLst>
          </p:nvPr>
        </p:nvGraphicFramePr>
        <p:xfrm>
          <a:off x="7037613" y="3004457"/>
          <a:ext cx="3804557" cy="30362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025737">
                  <a:extLst>
                    <a:ext uri="{9D8B030D-6E8A-4147-A177-3AD203B41FA5}">
                      <a16:colId xmlns:a16="http://schemas.microsoft.com/office/drawing/2014/main" val="3173640497"/>
                    </a:ext>
                  </a:extLst>
                </a:gridCol>
                <a:gridCol w="1341907">
                  <a:extLst>
                    <a:ext uri="{9D8B030D-6E8A-4147-A177-3AD203B41FA5}">
                      <a16:colId xmlns:a16="http://schemas.microsoft.com/office/drawing/2014/main" val="2419804539"/>
                    </a:ext>
                  </a:extLst>
                </a:gridCol>
                <a:gridCol w="1436913">
                  <a:extLst>
                    <a:ext uri="{9D8B030D-6E8A-4147-A177-3AD203B41FA5}">
                      <a16:colId xmlns:a16="http://schemas.microsoft.com/office/drawing/2014/main" val="183360779"/>
                    </a:ext>
                  </a:extLst>
                </a:gridCol>
              </a:tblGrid>
              <a:tr h="481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Living Area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Count of Id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</a:rPr>
                        <a:t>Average of SalePrice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38716476"/>
                  </a:ext>
                </a:extLst>
              </a:tr>
              <a:tr h="857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Above Average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u="none" strike="noStrike" dirty="0">
                          <a:effectLst/>
                        </a:rPr>
                        <a:t>318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u="none" strike="noStrike">
                          <a:effectLst/>
                        </a:rPr>
                        <a:t>$275,876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6070841"/>
                  </a:ext>
                </a:extLst>
              </a:tr>
              <a:tr h="84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</a:rPr>
                        <a:t>Below Average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u="none" strike="noStrike" dirty="0">
                          <a:effectLst/>
                        </a:rPr>
                        <a:t>214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u="none" strike="noStrike" dirty="0">
                          <a:effectLst/>
                        </a:rPr>
                        <a:t>$160,574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22539622"/>
                  </a:ext>
                </a:extLst>
              </a:tr>
              <a:tr h="848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>
                          <a:effectLst/>
                        </a:rPr>
                        <a:t>Grand Total</a:t>
                      </a:r>
                      <a:endParaRPr lang="en-US" sz="1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u="none" strike="noStrike" dirty="0">
                          <a:effectLst/>
                        </a:rPr>
                        <a:t>532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500" b="1" u="none" strike="noStrike" dirty="0">
                          <a:effectLst/>
                        </a:rPr>
                        <a:t>$229,495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1956757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BC41497-E764-C40D-C9A6-061F5AC526C3}"/>
              </a:ext>
            </a:extLst>
          </p:cNvPr>
          <p:cNvSpPr txBox="1"/>
          <p:nvPr/>
        </p:nvSpPr>
        <p:spPr>
          <a:xfrm>
            <a:off x="8057606" y="2433788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Living</a:t>
            </a:r>
            <a:r>
              <a:rPr lang="en-US" dirty="0"/>
              <a:t> </a:t>
            </a:r>
            <a:r>
              <a:rPr lang="en-US" b="1" dirty="0"/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66669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1"/>
            <a:ext cx="9768802" cy="914400"/>
          </a:xfrm>
        </p:spPr>
        <p:txBody>
          <a:bodyPr>
            <a:normAutofit/>
          </a:bodyPr>
          <a:lstStyle/>
          <a:p>
            <a:pPr algn="ctr"/>
            <a:r>
              <a:rPr lang="en-GB" sz="3000" dirty="0"/>
              <a:t>Living area - Single-Family Homes in Above-Average Neighbourhoods</a:t>
            </a:r>
            <a:endParaRPr lang="en-U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0" y="758597"/>
            <a:ext cx="11008809" cy="59377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6900" indent="0" algn="just">
              <a:buNone/>
            </a:pPr>
            <a:endParaRPr lang="en-GB" sz="2400" b="1" dirty="0">
              <a:solidFill>
                <a:schemeClr val="tx1"/>
              </a:solidFill>
            </a:endParaRPr>
          </a:p>
          <a:p>
            <a:pPr marL="36900" indent="0" algn="just"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FB6A550-8BB3-4B93-9572-C5C59E88E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9325894"/>
              </p:ext>
            </p:extLst>
          </p:nvPr>
        </p:nvGraphicFramePr>
        <p:xfrm>
          <a:off x="4506686" y="1672997"/>
          <a:ext cx="6616609" cy="4564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181F779-473E-C834-5A9E-86019EBFC1F5}"/>
              </a:ext>
            </a:extLst>
          </p:cNvPr>
          <p:cNvSpPr txBox="1"/>
          <p:nvPr/>
        </p:nvSpPr>
        <p:spPr>
          <a:xfrm>
            <a:off x="0" y="1268174"/>
            <a:ext cx="40494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• </a:t>
            </a:r>
            <a:r>
              <a:rPr lang="en-GB" b="1" dirty="0"/>
              <a:t>Above Average Living Area </a:t>
            </a:r>
          </a:p>
          <a:p>
            <a:r>
              <a:rPr lang="en-GB" dirty="0"/>
              <a:t>        • Average Sale Price: $275,876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• </a:t>
            </a:r>
            <a:r>
              <a:rPr lang="en-GB" b="1" dirty="0"/>
              <a:t>Below Average Living Area </a:t>
            </a:r>
          </a:p>
          <a:p>
            <a:r>
              <a:rPr lang="en-GB" dirty="0"/>
              <a:t>        • Average Sale Price: $160,574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• Difference in Average Total Sale Price </a:t>
            </a:r>
          </a:p>
          <a:p>
            <a:r>
              <a:rPr lang="en-GB" dirty="0"/>
              <a:t>        • $103,865 to $126,739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6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1"/>
            <a:ext cx="9768802" cy="914400"/>
          </a:xfrm>
        </p:spPr>
        <p:txBody>
          <a:bodyPr>
            <a:normAutofit/>
          </a:bodyPr>
          <a:lstStyle/>
          <a:p>
            <a:pPr algn="ctr"/>
            <a:r>
              <a:rPr lang="en-GB" sz="3000" dirty="0"/>
              <a:t>Neighbourhood - Single-Family</a:t>
            </a:r>
            <a:endParaRPr lang="en-U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0" y="758597"/>
            <a:ext cx="11008809" cy="59377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6900" indent="0" algn="just">
              <a:buNone/>
            </a:pPr>
            <a:endParaRPr lang="en-GB" sz="2400" b="1" dirty="0">
              <a:solidFill>
                <a:schemeClr val="tx1"/>
              </a:solidFill>
            </a:endParaRPr>
          </a:p>
          <a:p>
            <a:pPr marL="36900" indent="0" algn="just"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5E02B8A-A2E3-41A3-99F3-7CC2B125C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538877"/>
              </p:ext>
            </p:extLst>
          </p:nvPr>
        </p:nvGraphicFramePr>
        <p:xfrm>
          <a:off x="0" y="587829"/>
          <a:ext cx="6351815" cy="610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F97E5A-AB2A-36DB-FA02-BBCB47610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21070"/>
              </p:ext>
            </p:extLst>
          </p:nvPr>
        </p:nvGraphicFramePr>
        <p:xfrm>
          <a:off x="6662055" y="2955471"/>
          <a:ext cx="4212774" cy="294054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404258">
                  <a:extLst>
                    <a:ext uri="{9D8B030D-6E8A-4147-A177-3AD203B41FA5}">
                      <a16:colId xmlns:a16="http://schemas.microsoft.com/office/drawing/2014/main" val="2081864476"/>
                    </a:ext>
                  </a:extLst>
                </a:gridCol>
                <a:gridCol w="1061358">
                  <a:extLst>
                    <a:ext uri="{9D8B030D-6E8A-4147-A177-3AD203B41FA5}">
                      <a16:colId xmlns:a16="http://schemas.microsoft.com/office/drawing/2014/main" val="3029123341"/>
                    </a:ext>
                  </a:extLst>
                </a:gridCol>
                <a:gridCol w="1747158">
                  <a:extLst>
                    <a:ext uri="{9D8B030D-6E8A-4147-A177-3AD203B41FA5}">
                      <a16:colId xmlns:a16="http://schemas.microsoft.com/office/drawing/2014/main" val="368002750"/>
                    </a:ext>
                  </a:extLst>
                </a:gridCol>
              </a:tblGrid>
              <a:tr h="395935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 dirty="0" err="1">
                          <a:effectLst/>
                        </a:rPr>
                        <a:t>Neighbourhoods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effectLst/>
                        </a:rPr>
                        <a:t>Count of ID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effectLst/>
                        </a:rPr>
                        <a:t>Average Price/SF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9692454"/>
                  </a:ext>
                </a:extLst>
              </a:tr>
              <a:tr h="876013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effectLst/>
                        </a:rPr>
                        <a:t>Above Average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>
                          <a:effectLst/>
                        </a:rPr>
                        <a:t>532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effectLst/>
                        </a:rPr>
                        <a:t>$137.57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70294979"/>
                  </a:ext>
                </a:extLst>
              </a:tr>
              <a:tr h="834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effectLst/>
                        </a:rPr>
                        <a:t>Below Average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>
                          <a:effectLst/>
                        </a:rPr>
                        <a:t>688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>
                          <a:effectLst/>
                        </a:rPr>
                        <a:t>$108.89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4545075"/>
                  </a:ext>
                </a:extLst>
              </a:tr>
              <a:tr h="834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u="none" strike="noStrike">
                          <a:effectLst/>
                        </a:rPr>
                        <a:t>Grand Total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>
                          <a:effectLst/>
                        </a:rPr>
                        <a:t>1220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1" u="none" strike="noStrike" dirty="0">
                          <a:effectLst/>
                        </a:rPr>
                        <a:t>$121.40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805456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05E6F4D-851D-E166-96BA-42A899872749}"/>
              </a:ext>
            </a:extLst>
          </p:cNvPr>
          <p:cNvSpPr txBox="1"/>
          <p:nvPr/>
        </p:nvSpPr>
        <p:spPr>
          <a:xfrm>
            <a:off x="7641767" y="222803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Neighborhoods</a:t>
            </a:r>
          </a:p>
        </p:txBody>
      </p:sp>
    </p:spTree>
    <p:extLst>
      <p:ext uri="{BB962C8B-B14F-4D97-AF65-F5344CB8AC3E}">
        <p14:creationId xmlns:p14="http://schemas.microsoft.com/office/powerpoint/2010/main" val="385065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1"/>
            <a:ext cx="9768802" cy="914400"/>
          </a:xfrm>
        </p:spPr>
        <p:txBody>
          <a:bodyPr>
            <a:normAutofit/>
          </a:bodyPr>
          <a:lstStyle/>
          <a:p>
            <a:pPr algn="ctr"/>
            <a:r>
              <a:rPr lang="en-GB" sz="3000" dirty="0"/>
              <a:t>Neighbourhood - Single-Family</a:t>
            </a:r>
            <a:endParaRPr lang="en-U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0" y="758597"/>
            <a:ext cx="11008809" cy="59377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6900" indent="0" algn="just">
              <a:buNone/>
            </a:pPr>
            <a:endParaRPr lang="en-GB" sz="2400" b="1" dirty="0">
              <a:solidFill>
                <a:schemeClr val="tx1"/>
              </a:solidFill>
            </a:endParaRPr>
          </a:p>
          <a:p>
            <a:pPr marL="36900" indent="0" algn="just"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FFDBA-DEEA-91EA-9A63-218A45171663}"/>
              </a:ext>
            </a:extLst>
          </p:cNvPr>
          <p:cNvSpPr txBox="1"/>
          <p:nvPr/>
        </p:nvSpPr>
        <p:spPr>
          <a:xfrm>
            <a:off x="277587" y="1310278"/>
            <a:ext cx="326571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• Above Average </a:t>
            </a:r>
            <a:r>
              <a:rPr lang="en-GB" sz="2000" b="1" dirty="0" err="1"/>
              <a:t>Neighborhoods</a:t>
            </a:r>
            <a:r>
              <a:rPr lang="en-GB" sz="2000" b="1" dirty="0"/>
              <a:t> </a:t>
            </a:r>
          </a:p>
          <a:p>
            <a:r>
              <a:rPr lang="en-GB" sz="2000" dirty="0"/>
              <a:t>    • Average Price Per SF:     	$137.57 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• Below Average </a:t>
            </a:r>
            <a:r>
              <a:rPr lang="en-GB" sz="2000" b="1" dirty="0" err="1"/>
              <a:t>Neighborhoods</a:t>
            </a:r>
            <a:r>
              <a:rPr lang="en-GB" sz="2000" b="1" dirty="0"/>
              <a:t> </a:t>
            </a:r>
          </a:p>
          <a:p>
            <a:r>
              <a:rPr lang="en-GB" sz="2000" dirty="0"/>
              <a:t>    • Average Price Per SF:  	$108.89 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• Difference in Average Price Per SF </a:t>
            </a:r>
          </a:p>
          <a:p>
            <a:r>
              <a:rPr lang="en-GB" sz="2000" dirty="0"/>
              <a:t>    • $25.60 to $31.76</a:t>
            </a:r>
            <a:endParaRPr lang="en-US" sz="20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99A9DBD-1805-435F-B027-54C86B1BE3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912177"/>
              </p:ext>
            </p:extLst>
          </p:nvPr>
        </p:nvGraphicFramePr>
        <p:xfrm>
          <a:off x="3820887" y="1159329"/>
          <a:ext cx="7187921" cy="5372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768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0"/>
            <a:ext cx="9768802" cy="1147157"/>
          </a:xfrm>
        </p:spPr>
        <p:txBody>
          <a:bodyPr>
            <a:normAutofit/>
          </a:bodyPr>
          <a:lstStyle/>
          <a:p>
            <a:pPr algn="ctr"/>
            <a:r>
              <a:rPr lang="en-GB" sz="3000" dirty="0"/>
              <a:t>NUMBER OF floors - Single Family Homes in Above Average </a:t>
            </a:r>
            <a:r>
              <a:rPr lang="en-GB" sz="3000" dirty="0" err="1"/>
              <a:t>Neighborhoods</a:t>
            </a:r>
            <a:r>
              <a:rPr lang="en-GB" sz="3000" dirty="0"/>
              <a:t> </a:t>
            </a:r>
            <a:endParaRPr lang="en-U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77587" y="1147157"/>
            <a:ext cx="2041070" cy="52091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6900" indent="0" algn="just">
              <a:buNone/>
            </a:pPr>
            <a:endParaRPr lang="en-GB" sz="2400" b="1" dirty="0"/>
          </a:p>
          <a:p>
            <a:pPr marL="36900" indent="0" algn="just">
              <a:buNone/>
            </a:pPr>
            <a:r>
              <a:rPr lang="en-GB" sz="2000" b="1" dirty="0"/>
              <a:t>• 1 Floor </a:t>
            </a:r>
          </a:p>
          <a:p>
            <a:pPr marL="36900" indent="0" algn="just">
              <a:buNone/>
            </a:pPr>
            <a:r>
              <a:rPr lang="en-GB" sz="2000" dirty="0"/>
              <a:t>• Average Price Per SF: $146.66 </a:t>
            </a:r>
          </a:p>
          <a:p>
            <a:pPr marL="36900" indent="0" algn="just">
              <a:buNone/>
            </a:pPr>
            <a:endParaRPr lang="en-GB" sz="2000" dirty="0"/>
          </a:p>
          <a:p>
            <a:pPr marL="36900" indent="0" algn="just">
              <a:buNone/>
            </a:pPr>
            <a:r>
              <a:rPr lang="en-GB" sz="2000" b="1" dirty="0"/>
              <a:t>• 2 Floors </a:t>
            </a:r>
          </a:p>
          <a:p>
            <a:pPr marL="36900" indent="0" algn="just">
              <a:buNone/>
            </a:pPr>
            <a:r>
              <a:rPr lang="en-GB" sz="2000" dirty="0"/>
              <a:t>    • Average Price Per SF: $123.53 </a:t>
            </a:r>
          </a:p>
          <a:p>
            <a:pPr marL="36900" indent="0" algn="just">
              <a:buNone/>
            </a:pPr>
            <a:endParaRPr lang="en-GB" sz="2000" dirty="0"/>
          </a:p>
          <a:p>
            <a:pPr marL="36900" indent="0" algn="just">
              <a:buNone/>
            </a:pPr>
            <a:r>
              <a:rPr lang="en-GB" sz="2000" b="1" dirty="0"/>
              <a:t>•Difference in Average Price Per SF   </a:t>
            </a:r>
          </a:p>
          <a:p>
            <a:pPr marL="36900" indent="0" algn="just">
              <a:buNone/>
            </a:pPr>
            <a:r>
              <a:rPr lang="en-GB" sz="1900" dirty="0"/>
              <a:t>•$18.82 to $27.43</a:t>
            </a:r>
          </a:p>
          <a:p>
            <a:pPr marL="36900" indent="0" algn="just">
              <a:buNone/>
            </a:pPr>
            <a:endParaRPr lang="en-GB" sz="24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450189F-563D-4124-8E1D-72E7799D9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574073"/>
              </p:ext>
            </p:extLst>
          </p:nvPr>
        </p:nvGraphicFramePr>
        <p:xfrm>
          <a:off x="3200400" y="1420586"/>
          <a:ext cx="7922895" cy="4675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172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0"/>
            <a:ext cx="9768802" cy="114715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000" dirty="0"/>
              <a:t>NUMBER OF floors - Single Family Homes in Above Average </a:t>
            </a:r>
            <a:r>
              <a:rPr lang="en-GB" sz="3000" dirty="0" err="1"/>
              <a:t>Neighborhoods</a:t>
            </a:r>
            <a:r>
              <a:rPr lang="en-GB" sz="3000" dirty="0"/>
              <a:t> Similar Living Area</a:t>
            </a:r>
            <a:endParaRPr lang="en-U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77586" y="1147157"/>
            <a:ext cx="6074227" cy="52091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6900" indent="0" algn="just">
              <a:buNone/>
            </a:pPr>
            <a:endParaRPr lang="en-GB" sz="2400" b="1" dirty="0"/>
          </a:p>
          <a:p>
            <a:pPr marL="36900" indent="0" algn="just">
              <a:buNone/>
            </a:pPr>
            <a:endParaRPr lang="en-GB" sz="2400" b="1" i="0" dirty="0">
              <a:solidFill>
                <a:schemeClr val="tx1"/>
              </a:solidFill>
              <a:effectLst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 txBox="1">
            <a:spLocks/>
          </p:cNvSpPr>
          <p:nvPr/>
        </p:nvSpPr>
        <p:spPr>
          <a:xfrm>
            <a:off x="163287" y="1147156"/>
            <a:ext cx="3102428" cy="52091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algn="just"/>
            <a:endParaRPr lang="en-GB" sz="2400" b="1" dirty="0"/>
          </a:p>
          <a:p>
            <a:pPr marL="36900" algn="just"/>
            <a:r>
              <a:rPr lang="en-GB" sz="2000" b="1" dirty="0"/>
              <a:t>•</a:t>
            </a:r>
            <a:r>
              <a:rPr lang="en-GB" sz="2400" b="1" dirty="0"/>
              <a:t>1 Floor </a:t>
            </a:r>
          </a:p>
          <a:p>
            <a:pPr marL="36900" algn="just"/>
            <a:r>
              <a:rPr lang="en-GB" sz="2400" dirty="0"/>
              <a:t>• Average Sale Price: $240,597 </a:t>
            </a:r>
          </a:p>
          <a:p>
            <a:pPr marL="36900" algn="just"/>
            <a:endParaRPr lang="en-GB" sz="2400" b="1" dirty="0"/>
          </a:p>
          <a:p>
            <a:pPr marL="36900" algn="just"/>
            <a:r>
              <a:rPr lang="en-GB" sz="2400" b="1" dirty="0"/>
              <a:t>2 Floors </a:t>
            </a:r>
          </a:p>
          <a:p>
            <a:pPr marL="36900" algn="just"/>
            <a:r>
              <a:rPr lang="en-GB" sz="2400" dirty="0"/>
              <a:t>• Average Sale Price: $195,094 </a:t>
            </a:r>
          </a:p>
          <a:p>
            <a:pPr marL="36900" algn="just"/>
            <a:endParaRPr lang="en-GB" sz="2400" dirty="0"/>
          </a:p>
          <a:p>
            <a:pPr marL="36900" algn="just"/>
            <a:endParaRPr lang="en-GB" sz="2400" dirty="0"/>
          </a:p>
          <a:p>
            <a:pPr marL="36900" algn="just"/>
            <a:r>
              <a:rPr lang="en-GB" sz="2400" b="1" dirty="0"/>
              <a:t>• Difference in Average Sale Price </a:t>
            </a:r>
          </a:p>
          <a:p>
            <a:pPr marL="36900" algn="just"/>
            <a:r>
              <a:rPr lang="en-GB" sz="2400" dirty="0"/>
              <a:t>• $33,175 to $57,831</a:t>
            </a:r>
            <a:endParaRPr lang="en-GB" sz="2400" b="1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9F5B649-1DFD-4848-ADEF-44E7CD299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20448"/>
              </p:ext>
            </p:extLst>
          </p:nvPr>
        </p:nvGraphicFramePr>
        <p:xfrm>
          <a:off x="3608614" y="947057"/>
          <a:ext cx="7249886" cy="5409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72250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9B7A9F-83D5-4264-91C0-B309A9EDBFB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1950151-0FE0-482F-ADBD-EE52BFC46C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D375C2-2973-4C8B-9800-5B5271D300B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</Words>
  <Application>Microsoft Office PowerPoint</Application>
  <PresentationFormat>Widescreen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Avenir Next LT Pro (Headings)</vt:lpstr>
      <vt:lpstr>Calibri</vt:lpstr>
      <vt:lpstr>Times New Roman</vt:lpstr>
      <vt:lpstr>Wingdings</vt:lpstr>
      <vt:lpstr>Custom</vt:lpstr>
      <vt:lpstr>Analysis of ARLINGTON Housing Data  by Abdul</vt:lpstr>
      <vt:lpstr>Objective </vt:lpstr>
      <vt:lpstr>StateSignificant Factors Driving Home Prices  ​</vt:lpstr>
      <vt:lpstr>Living area - Single-Family Homes in Above-Average Neighbourhoods</vt:lpstr>
      <vt:lpstr>Living area - Single-Family Homes in Above-Average Neighbourhoods</vt:lpstr>
      <vt:lpstr>Neighbourhood - Single-Family</vt:lpstr>
      <vt:lpstr>Neighbourhood - Single-Family</vt:lpstr>
      <vt:lpstr>NUMBER OF floors - Single Family Homes in Above Average Neighborhoods </vt:lpstr>
      <vt:lpstr>NUMBER OF floors - Single Family Homes in Above Average Neighborhoods Similar Living Area</vt:lpstr>
      <vt:lpstr> Main Factors Driving Home Prices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2023-12-19T13:11:42Z</dcterms:created>
  <dcterms:modified xsi:type="dcterms:W3CDTF">2024-04-19T19:04:10Z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