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Maven Pro Bold" charset="1" panose="00000800000000000000"/>
      <p:regular r:id="rId21"/>
    </p:embeddedFont>
    <p:embeddedFont>
      <p:font typeface="Maven Pro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jpe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8.pn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22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9.png" Type="http://schemas.openxmlformats.org/officeDocument/2006/relationships/image"/><Relationship Id="rId9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7820" y="3784599"/>
            <a:ext cx="13112360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b="true" sz="9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RESTAURANT SURVEY APP PRESENTATION</a:t>
            </a:r>
          </a:p>
          <a:p>
            <a:pPr algn="ctr">
              <a:lnSpc>
                <a:spcPts val="72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14297025" y="62960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8039083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657548" y="293921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14542983" y="-104775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73649" y="2298278"/>
            <a:ext cx="3924172" cy="4809265"/>
          </a:xfrm>
          <a:custGeom>
            <a:avLst/>
            <a:gdLst/>
            <a:ahLst/>
            <a:cxnLst/>
            <a:rect r="r" b="b" t="t" l="l"/>
            <a:pathLst>
              <a:path h="4809265" w="3924172">
                <a:moveTo>
                  <a:pt x="0" y="0"/>
                </a:moveTo>
                <a:lnTo>
                  <a:pt x="3924172" y="0"/>
                </a:lnTo>
                <a:lnTo>
                  <a:pt x="3924172" y="4809265"/>
                </a:lnTo>
                <a:lnTo>
                  <a:pt x="0" y="480926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06483" y="2298278"/>
            <a:ext cx="3905092" cy="4809265"/>
          </a:xfrm>
          <a:custGeom>
            <a:avLst/>
            <a:gdLst/>
            <a:ahLst/>
            <a:cxnLst/>
            <a:rect r="r" b="b" t="t" l="l"/>
            <a:pathLst>
              <a:path h="4809265" w="3905092">
                <a:moveTo>
                  <a:pt x="0" y="0"/>
                </a:moveTo>
                <a:lnTo>
                  <a:pt x="3905092" y="0"/>
                </a:lnTo>
                <a:lnTo>
                  <a:pt x="3905092" y="4809265"/>
                </a:lnTo>
                <a:lnTo>
                  <a:pt x="0" y="480926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416921" y="6789312"/>
            <a:ext cx="5667899" cy="3239578"/>
          </a:xfrm>
          <a:custGeom>
            <a:avLst/>
            <a:gdLst/>
            <a:ahLst/>
            <a:cxnLst/>
            <a:rect r="r" b="b" t="t" l="l"/>
            <a:pathLst>
              <a:path h="3239578" w="5667899">
                <a:moveTo>
                  <a:pt x="0" y="0"/>
                </a:moveTo>
                <a:lnTo>
                  <a:pt x="5667899" y="0"/>
                </a:lnTo>
                <a:lnTo>
                  <a:pt x="5667899" y="3239578"/>
                </a:lnTo>
                <a:lnTo>
                  <a:pt x="0" y="323957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1394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323669" y="403382"/>
            <a:ext cx="7640663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MANAG</a:t>
            </a: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ER JOURNEY: ACCESSING INSIGHTS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67508" y="1741383"/>
            <a:ext cx="2856161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1. Verify Access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35748" y="1741383"/>
            <a:ext cx="3446562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2. View Dashboard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08131" y="6232417"/>
            <a:ext cx="2885480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3. Analyze Data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711495" y="1400175"/>
            <a:ext cx="8865010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USER ST</a:t>
            </a:r>
            <a:r>
              <a:rPr lang="en-US" b="true" sz="6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ORIES: MEETING USER NEEDS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4739323"/>
            <a:ext cx="16422885" cy="1678037"/>
            <a:chOff x="0" y="0"/>
            <a:chExt cx="4325369" cy="4419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25369" cy="441952"/>
            </a:xfrm>
            <a:custGeom>
              <a:avLst/>
              <a:gdLst/>
              <a:ahLst/>
              <a:cxnLst/>
              <a:rect r="r" b="b" t="t" l="l"/>
              <a:pathLst>
                <a:path h="441952" w="4325369">
                  <a:moveTo>
                    <a:pt x="24042" y="0"/>
                  </a:moveTo>
                  <a:lnTo>
                    <a:pt x="4301327" y="0"/>
                  </a:lnTo>
                  <a:cubicBezTo>
                    <a:pt x="4314605" y="0"/>
                    <a:pt x="4325369" y="10764"/>
                    <a:pt x="4325369" y="24042"/>
                  </a:cubicBezTo>
                  <a:lnTo>
                    <a:pt x="4325369" y="417910"/>
                  </a:lnTo>
                  <a:cubicBezTo>
                    <a:pt x="4325369" y="424286"/>
                    <a:pt x="4322836" y="430402"/>
                    <a:pt x="4318327" y="434910"/>
                  </a:cubicBezTo>
                  <a:cubicBezTo>
                    <a:pt x="4313818" y="439419"/>
                    <a:pt x="4307703" y="441952"/>
                    <a:pt x="4301327" y="441952"/>
                  </a:cubicBezTo>
                  <a:lnTo>
                    <a:pt x="24042" y="441952"/>
                  </a:lnTo>
                  <a:cubicBezTo>
                    <a:pt x="10764" y="441952"/>
                    <a:pt x="0" y="431188"/>
                    <a:pt x="0" y="417910"/>
                  </a:cubicBezTo>
                  <a:lnTo>
                    <a:pt x="0" y="24042"/>
                  </a:lnTo>
                  <a:cubicBezTo>
                    <a:pt x="0" y="17666"/>
                    <a:pt x="2533" y="11550"/>
                    <a:pt x="7042" y="7042"/>
                  </a:cubicBezTo>
                  <a:cubicBezTo>
                    <a:pt x="11550" y="2533"/>
                    <a:pt x="17666" y="0"/>
                    <a:pt x="24042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325369" cy="480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86800" y="4962708"/>
            <a:ext cx="15506686" cy="1155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7070" indent="-353535" lvl="1">
              <a:lnSpc>
                <a:spcPts val="4584"/>
              </a:lnSpc>
              <a:buFont typeface="Arial"/>
              <a:buChar char="•"/>
            </a:pPr>
            <a:r>
              <a:rPr lang="en-US" sz="32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Manag</a:t>
            </a:r>
            <a:r>
              <a:rPr lang="en-US" sz="32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er: "As a manager, I want to see average ratings for each meal so I can identify popular or problematic dishes."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2887956"/>
            <a:ext cx="16422885" cy="1678037"/>
            <a:chOff x="0" y="0"/>
            <a:chExt cx="4325369" cy="4419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25369" cy="441952"/>
            </a:xfrm>
            <a:custGeom>
              <a:avLst/>
              <a:gdLst/>
              <a:ahLst/>
              <a:cxnLst/>
              <a:rect r="r" b="b" t="t" l="l"/>
              <a:pathLst>
                <a:path h="441952" w="4325369">
                  <a:moveTo>
                    <a:pt x="24042" y="0"/>
                  </a:moveTo>
                  <a:lnTo>
                    <a:pt x="4301327" y="0"/>
                  </a:lnTo>
                  <a:cubicBezTo>
                    <a:pt x="4314605" y="0"/>
                    <a:pt x="4325369" y="10764"/>
                    <a:pt x="4325369" y="24042"/>
                  </a:cubicBezTo>
                  <a:lnTo>
                    <a:pt x="4325369" y="417910"/>
                  </a:lnTo>
                  <a:cubicBezTo>
                    <a:pt x="4325369" y="424286"/>
                    <a:pt x="4322836" y="430402"/>
                    <a:pt x="4318327" y="434910"/>
                  </a:cubicBezTo>
                  <a:cubicBezTo>
                    <a:pt x="4313818" y="439419"/>
                    <a:pt x="4307703" y="441952"/>
                    <a:pt x="4301327" y="441952"/>
                  </a:cubicBezTo>
                  <a:lnTo>
                    <a:pt x="24042" y="441952"/>
                  </a:lnTo>
                  <a:cubicBezTo>
                    <a:pt x="10764" y="441952"/>
                    <a:pt x="0" y="431188"/>
                    <a:pt x="0" y="417910"/>
                  </a:cubicBezTo>
                  <a:lnTo>
                    <a:pt x="0" y="24042"/>
                  </a:lnTo>
                  <a:cubicBezTo>
                    <a:pt x="0" y="17666"/>
                    <a:pt x="2533" y="11550"/>
                    <a:pt x="7042" y="7042"/>
                  </a:cubicBezTo>
                  <a:cubicBezTo>
                    <a:pt x="11550" y="2533"/>
                    <a:pt x="17666" y="0"/>
                    <a:pt x="24042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325369" cy="480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028700" y="6600019"/>
            <a:ext cx="16422885" cy="1678037"/>
            <a:chOff x="0" y="0"/>
            <a:chExt cx="4325369" cy="44195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25369" cy="441952"/>
            </a:xfrm>
            <a:custGeom>
              <a:avLst/>
              <a:gdLst/>
              <a:ahLst/>
              <a:cxnLst/>
              <a:rect r="r" b="b" t="t" l="l"/>
              <a:pathLst>
                <a:path h="441952" w="4325369">
                  <a:moveTo>
                    <a:pt x="24042" y="0"/>
                  </a:moveTo>
                  <a:lnTo>
                    <a:pt x="4301327" y="0"/>
                  </a:lnTo>
                  <a:cubicBezTo>
                    <a:pt x="4314605" y="0"/>
                    <a:pt x="4325369" y="10764"/>
                    <a:pt x="4325369" y="24042"/>
                  </a:cubicBezTo>
                  <a:lnTo>
                    <a:pt x="4325369" y="417910"/>
                  </a:lnTo>
                  <a:cubicBezTo>
                    <a:pt x="4325369" y="424286"/>
                    <a:pt x="4322836" y="430402"/>
                    <a:pt x="4318327" y="434910"/>
                  </a:cubicBezTo>
                  <a:cubicBezTo>
                    <a:pt x="4313818" y="439419"/>
                    <a:pt x="4307703" y="441952"/>
                    <a:pt x="4301327" y="441952"/>
                  </a:cubicBezTo>
                  <a:lnTo>
                    <a:pt x="24042" y="441952"/>
                  </a:lnTo>
                  <a:cubicBezTo>
                    <a:pt x="10764" y="441952"/>
                    <a:pt x="0" y="431188"/>
                    <a:pt x="0" y="417910"/>
                  </a:cubicBezTo>
                  <a:lnTo>
                    <a:pt x="0" y="24042"/>
                  </a:lnTo>
                  <a:cubicBezTo>
                    <a:pt x="0" y="17666"/>
                    <a:pt x="2533" y="11550"/>
                    <a:pt x="7042" y="7042"/>
                  </a:cubicBezTo>
                  <a:cubicBezTo>
                    <a:pt x="11550" y="2533"/>
                    <a:pt x="17666" y="0"/>
                    <a:pt x="24042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325369" cy="4800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86800" y="3111341"/>
            <a:ext cx="15506686" cy="1155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7070" indent="-353535" lvl="1">
              <a:lnSpc>
                <a:spcPts val="4584"/>
              </a:lnSpc>
              <a:buFont typeface="Arial"/>
              <a:buChar char="•"/>
            </a:pPr>
            <a:r>
              <a:rPr lang="en-US" sz="32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-US" sz="32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ustomer: "As a customer, I want to easily rate multiple meals so my specific feedback is captured."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86800" y="6817409"/>
            <a:ext cx="15506686" cy="1155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07070" indent="-353535" lvl="1">
              <a:lnSpc>
                <a:spcPts val="4584"/>
              </a:lnSpc>
              <a:buFont typeface="Arial"/>
              <a:buChar char="•"/>
            </a:pPr>
            <a:r>
              <a:rPr lang="en-US" sz="32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B</a:t>
            </a:r>
            <a:r>
              <a:rPr lang="en-US" sz="3274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usiness Owner: "As a business owner, I want to understand customer preferences to optimize my menu and reduce waste."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34345" y="2536826"/>
            <a:ext cx="10219310" cy="6724650"/>
          </a:xfrm>
          <a:custGeom>
            <a:avLst/>
            <a:gdLst/>
            <a:ahLst/>
            <a:cxnLst/>
            <a:rect r="r" b="b" t="t" l="l"/>
            <a:pathLst>
              <a:path h="6724650" w="10219310">
                <a:moveTo>
                  <a:pt x="0" y="0"/>
                </a:moveTo>
                <a:lnTo>
                  <a:pt x="10219310" y="0"/>
                </a:lnTo>
                <a:lnTo>
                  <a:pt x="10219310" y="6724650"/>
                </a:lnTo>
                <a:lnTo>
                  <a:pt x="0" y="67246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3758" r="0" b="-375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6220" y="1355725"/>
            <a:ext cx="7640663" cy="577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</a:t>
            </a: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 CASE DIAGRAM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22636" y="1857375"/>
            <a:ext cx="3526929" cy="679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App Use Cases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04617" y="9237380"/>
            <a:ext cx="1107876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Actors: Customer, Manager, System (Supabase). Key Use Cases.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064632" y="1634241"/>
            <a:ext cx="5756601" cy="8136538"/>
          </a:xfrm>
          <a:custGeom>
            <a:avLst/>
            <a:gdLst/>
            <a:ahLst/>
            <a:cxnLst/>
            <a:rect r="r" b="b" t="t" l="l"/>
            <a:pathLst>
              <a:path h="8136538" w="5756601">
                <a:moveTo>
                  <a:pt x="0" y="0"/>
                </a:moveTo>
                <a:lnTo>
                  <a:pt x="5756601" y="0"/>
                </a:lnTo>
                <a:lnTo>
                  <a:pt x="5756601" y="8136539"/>
                </a:lnTo>
                <a:lnTo>
                  <a:pt x="0" y="81365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16220" y="1815216"/>
            <a:ext cx="8912355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</a:t>
            </a: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ER FLOW: CUSTOMER FEEDBACK PROCESS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6220" y="2988511"/>
            <a:ext cx="6728264" cy="1384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Cu</a:t>
            </a:r>
            <a:r>
              <a:rPr lang="en-US" b="true" sz="3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stomer Feedback Flow &amp; Admin Flow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50265" y="1807383"/>
            <a:ext cx="11187470" cy="150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b="true" sz="6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 TE</a:t>
            </a:r>
            <a:r>
              <a:rPr lang="en-US" b="true" sz="6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CHNOLOGY STACK (BRIEFLY)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-252838" y="625453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18057" y="3938811"/>
            <a:ext cx="2810765" cy="2810765"/>
          </a:xfrm>
          <a:custGeom>
            <a:avLst/>
            <a:gdLst/>
            <a:ahLst/>
            <a:cxnLst/>
            <a:rect r="r" b="b" t="t" l="l"/>
            <a:pathLst>
              <a:path h="2810765" w="2810765">
                <a:moveTo>
                  <a:pt x="0" y="0"/>
                </a:moveTo>
                <a:lnTo>
                  <a:pt x="2810765" y="0"/>
                </a:lnTo>
                <a:lnTo>
                  <a:pt x="2810765" y="2810765"/>
                </a:lnTo>
                <a:lnTo>
                  <a:pt x="0" y="28107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18057" y="6713046"/>
            <a:ext cx="5585000" cy="2156573"/>
          </a:xfrm>
          <a:custGeom>
            <a:avLst/>
            <a:gdLst/>
            <a:ahLst/>
            <a:cxnLst/>
            <a:rect r="r" b="b" t="t" l="l"/>
            <a:pathLst>
              <a:path h="2156573" w="5585000">
                <a:moveTo>
                  <a:pt x="0" y="0"/>
                </a:moveTo>
                <a:lnTo>
                  <a:pt x="5585000" y="0"/>
                </a:lnTo>
                <a:lnTo>
                  <a:pt x="5585000" y="2156573"/>
                </a:lnTo>
                <a:lnTo>
                  <a:pt x="0" y="21565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54" t="-4667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28822" y="3938811"/>
            <a:ext cx="2774235" cy="2774235"/>
          </a:xfrm>
          <a:custGeom>
            <a:avLst/>
            <a:gdLst/>
            <a:ahLst/>
            <a:cxnLst/>
            <a:rect r="r" b="b" t="t" l="l"/>
            <a:pathLst>
              <a:path h="2774235" w="2774235">
                <a:moveTo>
                  <a:pt x="0" y="0"/>
                </a:moveTo>
                <a:lnTo>
                  <a:pt x="2774235" y="0"/>
                </a:lnTo>
                <a:lnTo>
                  <a:pt x="2774235" y="2774235"/>
                </a:lnTo>
                <a:lnTo>
                  <a:pt x="0" y="277423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060825"/>
            <a:ext cx="7885212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Frontend: Flutter (Cross-platform)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State Management: GetX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Backend &amp; DB: Supabase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54150" y="3832722"/>
            <a:ext cx="12779699" cy="1791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b="true" sz="15544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43940" y="5955758"/>
            <a:ext cx="9800119" cy="790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Q</a:t>
            </a: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uestions?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6974593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3969" y="8304597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7582856" y="118636"/>
            <a:ext cx="809919" cy="3227938"/>
          </a:xfrm>
          <a:custGeom>
            <a:avLst/>
            <a:gdLst/>
            <a:ahLst/>
            <a:cxnLst/>
            <a:rect r="r" b="b" t="t" l="l"/>
            <a:pathLst>
              <a:path h="3227938" w="809919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2517066" y="-114300"/>
            <a:ext cx="4261740" cy="2130870"/>
          </a:xfrm>
          <a:custGeom>
            <a:avLst/>
            <a:gdLst/>
            <a:ahLst/>
            <a:cxnLst/>
            <a:rect r="r" b="b" t="t" l="l"/>
            <a:pathLst>
              <a:path h="2130870" w="426174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0009" y="3429683"/>
            <a:ext cx="13967983" cy="5060039"/>
            <a:chOff x="0" y="0"/>
            <a:chExt cx="3678810" cy="1332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78810" cy="1332685"/>
            </a:xfrm>
            <a:custGeom>
              <a:avLst/>
              <a:gdLst/>
              <a:ahLst/>
              <a:cxnLst/>
              <a:rect r="r" b="b" t="t" l="l"/>
              <a:pathLst>
                <a:path h="1332685" w="3678810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907324" y="3960171"/>
            <a:ext cx="5094018" cy="4100313"/>
            <a:chOff x="0" y="0"/>
            <a:chExt cx="6792024" cy="546708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304800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Abstract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246541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Introduction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797883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Problem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4349224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Objectives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882025" y="3950646"/>
            <a:ext cx="5236893" cy="4100313"/>
            <a:chOff x="0" y="0"/>
            <a:chExt cx="6982524" cy="5467084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90500" y="-304800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Methodology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127000" y="1246541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3500" y="2797883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Conclusion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349224"/>
              <a:ext cx="6792024" cy="11178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872741" indent="-436370" lvl="1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Reference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2608289" y="1238250"/>
            <a:ext cx="10651546" cy="192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b="true" sz="6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THE NEED: UND</a:t>
            </a:r>
            <a:r>
              <a:rPr lang="en-US" b="true" sz="6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ERSTANDING OUR DINERS</a:t>
            </a:r>
          </a:p>
          <a:p>
            <a:pPr algn="l">
              <a:lnSpc>
                <a:spcPts val="4800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73342" y="3258344"/>
            <a:ext cx="4885958" cy="5999956"/>
          </a:xfrm>
          <a:custGeom>
            <a:avLst/>
            <a:gdLst/>
            <a:ahLst/>
            <a:cxnLst/>
            <a:rect r="r" b="b" t="t" l="l"/>
            <a:pathLst>
              <a:path h="5999956" w="4885958">
                <a:moveTo>
                  <a:pt x="0" y="0"/>
                </a:moveTo>
                <a:lnTo>
                  <a:pt x="4885958" y="0"/>
                </a:lnTo>
                <a:lnTo>
                  <a:pt x="4885958" y="5999956"/>
                </a:lnTo>
                <a:lnTo>
                  <a:pt x="0" y="59999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3756017"/>
            <a:ext cx="7067106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</a:t>
            </a:r>
            <a:r>
              <a:rPr lang="en-US" sz="34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ow can we easily collect detailed meal feedback?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12633" y="811212"/>
            <a:ext cx="9095826" cy="2540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THE NEED: UNDER</a:t>
            </a:r>
            <a:r>
              <a:rPr lang="en-US" b="true" sz="8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STANDING OUR DINERS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4124" y="5381618"/>
            <a:ext cx="7101681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9"/>
              </a:lnSpc>
            </a:pPr>
            <a:r>
              <a:rPr lang="en-US" sz="34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H</a:t>
            </a:r>
            <a:r>
              <a:rPr lang="en-US" sz="34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ow can managers quickly see what customers think?</a:t>
            </a:r>
          </a:p>
          <a:p>
            <a:pPr algn="just"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99625" y="1971604"/>
            <a:ext cx="12288749" cy="1136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9"/>
              </a:lnSpc>
            </a:pPr>
            <a:r>
              <a:rPr lang="en-US" b="true" sz="52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THE CHALLENGE: MISSI</a:t>
            </a:r>
            <a:r>
              <a:rPr lang="en-US" b="true" sz="52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NG THE MARK ON CUSTOMER EXPERIENCE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05901" y="3204901"/>
            <a:ext cx="6053399" cy="6053399"/>
          </a:xfrm>
          <a:custGeom>
            <a:avLst/>
            <a:gdLst/>
            <a:ahLst/>
            <a:cxnLst/>
            <a:rect r="r" b="b" t="t" l="l"/>
            <a:pathLst>
              <a:path h="6053399" w="6053399">
                <a:moveTo>
                  <a:pt x="0" y="0"/>
                </a:moveTo>
                <a:lnTo>
                  <a:pt x="6053399" y="0"/>
                </a:lnTo>
                <a:lnTo>
                  <a:pt x="6053399" y="6053399"/>
                </a:lnTo>
                <a:lnTo>
                  <a:pt x="0" y="605339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45450" y="4039235"/>
            <a:ext cx="7514208" cy="419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T</a:t>
            </a: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raditional feedback is often too general or too late.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Difficulty in pinpointing specific meal issues.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Missed opportunities to improve and retain customers.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209675"/>
            <a:ext cx="14314228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OU</a:t>
            </a: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 SOLUTION: RESTAURANT SURVEY APP - DIRECT INSIGHTS, BETTER DINING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353798" y="3077352"/>
            <a:ext cx="4905502" cy="5999956"/>
          </a:xfrm>
          <a:custGeom>
            <a:avLst/>
            <a:gdLst/>
            <a:ahLst/>
            <a:cxnLst/>
            <a:rect r="r" b="b" t="t" l="l"/>
            <a:pathLst>
              <a:path h="5999956" w="4905502">
                <a:moveTo>
                  <a:pt x="0" y="0"/>
                </a:moveTo>
                <a:lnTo>
                  <a:pt x="4905502" y="0"/>
                </a:lnTo>
                <a:lnTo>
                  <a:pt x="4905502" y="5999956"/>
                </a:lnTo>
                <a:lnTo>
                  <a:pt x="0" y="599995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3914775"/>
            <a:ext cx="8648679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An</a:t>
            </a: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intuitive app for rich, meal-specific customer feedback.</a:t>
            </a:r>
          </a:p>
          <a:p>
            <a:pPr algn="just" marL="755649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 powerful dashboard for actionable managerial insights.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00663"/>
            <a:ext cx="10217099" cy="617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Impr</a:t>
            </a: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oved Menu: Identify popular/unpopular dishes directly from customer ratings.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Enhanced Quality: Pinpoint issues with specific meals for targeted improvements.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Increased Customer Satisfaction: Show customers that their feedback is valued and acted upon.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Data-Driven Decisions: Make informed choices about menu changes, chef training, and operations.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Boosted Loyalty &amp; Retention: Address concerns promptly, leading to happier, returning customers.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542983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649844" y="3023909"/>
            <a:ext cx="5886580" cy="5886580"/>
          </a:xfrm>
          <a:custGeom>
            <a:avLst/>
            <a:gdLst/>
            <a:ahLst/>
            <a:cxnLst/>
            <a:rect r="r" b="b" t="t" l="l"/>
            <a:pathLst>
              <a:path h="5886580" w="5886580">
                <a:moveTo>
                  <a:pt x="0" y="0"/>
                </a:moveTo>
                <a:lnTo>
                  <a:pt x="5886580" y="0"/>
                </a:lnTo>
                <a:lnTo>
                  <a:pt x="5886580" y="5886580"/>
                </a:lnTo>
                <a:lnTo>
                  <a:pt x="0" y="58865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23669" y="1209675"/>
            <a:ext cx="7640663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BUSIN</a:t>
            </a:r>
            <a:r>
              <a:rPr lang="en-US" b="true" sz="500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ESS BENEFITS: WHY THIS MATTERS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53137"/>
            <a:ext cx="16230600" cy="6224171"/>
            <a:chOff x="0" y="0"/>
            <a:chExt cx="4274726" cy="16392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4726" cy="1639288"/>
            </a:xfrm>
            <a:custGeom>
              <a:avLst/>
              <a:gdLst/>
              <a:ahLst/>
              <a:cxnLst/>
              <a:rect r="r" b="b" t="t" l="l"/>
              <a:pathLst>
                <a:path h="1639288" w="4274726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1614961"/>
                  </a:lnTo>
                  <a:cubicBezTo>
                    <a:pt x="4274726" y="1621413"/>
                    <a:pt x="4272163" y="1627601"/>
                    <a:pt x="4267601" y="1632163"/>
                  </a:cubicBezTo>
                  <a:cubicBezTo>
                    <a:pt x="4263039" y="1636725"/>
                    <a:pt x="4256851" y="1639288"/>
                    <a:pt x="4250399" y="1639288"/>
                  </a:cubicBezTo>
                  <a:lnTo>
                    <a:pt x="24327" y="1639288"/>
                  </a:lnTo>
                  <a:cubicBezTo>
                    <a:pt x="10891" y="1639288"/>
                    <a:pt x="0" y="1628397"/>
                    <a:pt x="0" y="1614961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4726" cy="16773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077308"/>
            <a:ext cx="2716317" cy="1358159"/>
          </a:xfrm>
          <a:custGeom>
            <a:avLst/>
            <a:gdLst/>
            <a:ahLst/>
            <a:cxnLst/>
            <a:rect r="r" b="b" t="t" l="l"/>
            <a:pathLst>
              <a:path h="1358159" w="2716317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507882" y="3094146"/>
            <a:ext cx="6528992" cy="5552307"/>
          </a:xfrm>
          <a:custGeom>
            <a:avLst/>
            <a:gdLst/>
            <a:ahLst/>
            <a:cxnLst/>
            <a:rect r="r" b="b" t="t" l="l"/>
            <a:pathLst>
              <a:path h="5552307" w="6528992">
                <a:moveTo>
                  <a:pt x="0" y="0"/>
                </a:moveTo>
                <a:lnTo>
                  <a:pt x="6528992" y="0"/>
                </a:lnTo>
                <a:lnTo>
                  <a:pt x="6528992" y="5552307"/>
                </a:lnTo>
                <a:lnTo>
                  <a:pt x="0" y="55523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819" t="-417" r="0" b="-41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209675"/>
            <a:ext cx="10441907" cy="158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WHAT </a:t>
            </a: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MAKES US DIFFERENT: KEY DIFFERENTIATORS (FEATURES)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2020" y="3252128"/>
            <a:ext cx="7541980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Me</a:t>
            </a:r>
            <a:r>
              <a:rPr lang="en-US" b="true" sz="3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al-Specific Feedback: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2020" y="3782353"/>
            <a:ext cx="677131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ustomers rate individual dishes, not just the overall experience.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2020" y="5153953"/>
            <a:ext cx="8042437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Inst</a:t>
            </a:r>
            <a:r>
              <a:rPr lang="en-US" b="true" sz="3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ant Admin Dashboard: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02020" y="5681003"/>
            <a:ext cx="677131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eal-time access to aggregated ratings and comments.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02020" y="7052603"/>
            <a:ext cx="7402963" cy="450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9"/>
              </a:lnSpc>
            </a:pPr>
            <a:r>
              <a:rPr lang="en-US" sz="3999" b="true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User-Frie</a:t>
            </a:r>
            <a:r>
              <a:rPr lang="en-US" b="true" sz="3999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ndly Interface: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02020" y="7579653"/>
            <a:ext cx="6771311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Si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mple for both customers and managers.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684415"/>
            <a:ext cx="13057087" cy="1225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47" indent="-377824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</a:t>
            </a:r>
            <a:r>
              <a:rPr lang="en-US" sz="34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ustomers: Select Meals -&gt; Rate &amp; Comment -&gt; Share Info (Optional)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23669" y="1694589"/>
            <a:ext cx="7640663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b="true" sz="6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USER </a:t>
            </a:r>
            <a:r>
              <a:rPr lang="en-US" b="true" sz="6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ROLES &amp; KEY ACTIONS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211950" y="-10477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77365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59724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58389" y="7686675"/>
            <a:ext cx="12228893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12468" indent="-356234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Managers: Secure Login -&gt; View Feedback -&gt; Filter Insights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463634" y="3009039"/>
            <a:ext cx="2601044" cy="3181356"/>
          </a:xfrm>
          <a:custGeom>
            <a:avLst/>
            <a:gdLst/>
            <a:ahLst/>
            <a:cxnLst/>
            <a:rect r="r" b="b" t="t" l="l"/>
            <a:pathLst>
              <a:path h="3181356" w="2601044">
                <a:moveTo>
                  <a:pt x="0" y="0"/>
                </a:moveTo>
                <a:lnTo>
                  <a:pt x="2601043" y="0"/>
                </a:lnTo>
                <a:lnTo>
                  <a:pt x="2601043" y="3181357"/>
                </a:lnTo>
                <a:lnTo>
                  <a:pt x="0" y="318135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01632" y="6402913"/>
            <a:ext cx="3357668" cy="2855387"/>
          </a:xfrm>
          <a:custGeom>
            <a:avLst/>
            <a:gdLst/>
            <a:ahLst/>
            <a:cxnLst/>
            <a:rect r="r" b="b" t="t" l="l"/>
            <a:pathLst>
              <a:path h="2855387" w="3357668">
                <a:moveTo>
                  <a:pt x="0" y="0"/>
                </a:moveTo>
                <a:lnTo>
                  <a:pt x="3357668" y="0"/>
                </a:lnTo>
                <a:lnTo>
                  <a:pt x="3357668" y="2855387"/>
                </a:lnTo>
                <a:lnTo>
                  <a:pt x="0" y="285538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819" t="-417" r="0" b="-417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3E6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822960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54175" y="-1238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799290" y="9000190"/>
            <a:ext cx="516220" cy="2057400"/>
          </a:xfrm>
          <a:custGeom>
            <a:avLst/>
            <a:gdLst/>
            <a:ahLst/>
            <a:cxnLst/>
            <a:rect r="r" b="b" t="t" l="l"/>
            <a:pathLst>
              <a:path h="2057400" w="51622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6034" y="3456216"/>
            <a:ext cx="4040132" cy="4941516"/>
          </a:xfrm>
          <a:custGeom>
            <a:avLst/>
            <a:gdLst/>
            <a:ahLst/>
            <a:cxnLst/>
            <a:rect r="r" b="b" t="t" l="l"/>
            <a:pathLst>
              <a:path h="4941516" w="4040132">
                <a:moveTo>
                  <a:pt x="0" y="0"/>
                </a:moveTo>
                <a:lnTo>
                  <a:pt x="4040132" y="0"/>
                </a:lnTo>
                <a:lnTo>
                  <a:pt x="4040132" y="4941516"/>
                </a:lnTo>
                <a:lnTo>
                  <a:pt x="0" y="494151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09257" y="3481269"/>
            <a:ext cx="4051881" cy="4941516"/>
          </a:xfrm>
          <a:custGeom>
            <a:avLst/>
            <a:gdLst/>
            <a:ahLst/>
            <a:cxnLst/>
            <a:rect r="r" b="b" t="t" l="l"/>
            <a:pathLst>
              <a:path h="4941516" w="4051881">
                <a:moveTo>
                  <a:pt x="0" y="0"/>
                </a:moveTo>
                <a:lnTo>
                  <a:pt x="4051881" y="0"/>
                </a:lnTo>
                <a:lnTo>
                  <a:pt x="4051881" y="4941516"/>
                </a:lnTo>
                <a:lnTo>
                  <a:pt x="0" y="4941516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765938" y="3481269"/>
            <a:ext cx="4033563" cy="4941516"/>
          </a:xfrm>
          <a:custGeom>
            <a:avLst/>
            <a:gdLst/>
            <a:ahLst/>
            <a:cxnLst/>
            <a:rect r="r" b="b" t="t" l="l"/>
            <a:pathLst>
              <a:path h="4941516" w="4033563">
                <a:moveTo>
                  <a:pt x="0" y="0"/>
                </a:moveTo>
                <a:lnTo>
                  <a:pt x="4033563" y="0"/>
                </a:lnTo>
                <a:lnTo>
                  <a:pt x="4033563" y="4941516"/>
                </a:lnTo>
                <a:lnTo>
                  <a:pt x="0" y="494151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104301" y="3738154"/>
            <a:ext cx="3776390" cy="4659578"/>
          </a:xfrm>
          <a:custGeom>
            <a:avLst/>
            <a:gdLst/>
            <a:ahLst/>
            <a:cxnLst/>
            <a:rect r="r" b="b" t="t" l="l"/>
            <a:pathLst>
              <a:path h="4659578" w="3776390">
                <a:moveTo>
                  <a:pt x="0" y="0"/>
                </a:moveTo>
                <a:lnTo>
                  <a:pt x="3776390" y="0"/>
                </a:lnTo>
                <a:lnTo>
                  <a:pt x="3776390" y="4659578"/>
                </a:lnTo>
                <a:lnTo>
                  <a:pt x="0" y="465957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323669" y="1209675"/>
            <a:ext cx="7640663" cy="108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CUSTOM</a:t>
            </a:r>
            <a:r>
              <a:rPr lang="en-US" b="true" sz="500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ER JOURNEY: GIVING FEEDBACK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22673" y="2899321"/>
            <a:ext cx="2926854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1. Choose Meals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630657" y="2924374"/>
            <a:ext cx="3609082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2. Rate &amp; Comment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45847" y="2899321"/>
            <a:ext cx="1873746" cy="55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3. Submit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DAGnhyjlhwk</dc:identifier>
  <dcterms:modified xsi:type="dcterms:W3CDTF">2011-08-01T06:04:30Z</dcterms:modified>
  <cp:revision>1</cp:revision>
  <dc:title>Ivory Black Simple Geometric Research Project Presentation</dc:title>
</cp:coreProperties>
</file>