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7315200" cy="9601200"/>
  <p:embeddedFontLst>
    <p:embeddedFont>
      <p:font typeface="Calibri" panose="020F0502020204030204"/>
      <p:regular r:id="rId31"/>
    </p:embeddedFont>
    <p:embeddedFont>
      <p:font typeface="Montserrat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B4E5040-8C0B-4862-AFB0-9DB82A9879DF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9817F1B-E068-45C1-9D2F-46822686B522}" styleName="Table_1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E6E6E6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6E6E6"/>
          </a:solidFill>
        </a:fill>
      </a:tcStyle>
    </a:band1V>
    <a:band2V>
      <a:tcStyle>
        <a:tcBdr/>
      </a:tcStyle>
    </a:band2V>
    <a:la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20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3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e8dd73fbb_0_0:notes"/>
          <p:cNvSpPr/>
          <p:nvPr>
            <p:ph type="sldImg" idx="2"/>
          </p:nvPr>
        </p:nvSpPr>
        <p:spPr>
          <a:xfrm>
            <a:off x="777875" y="1200150"/>
            <a:ext cx="5759400" cy="32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e8dd73fbb_0_0:notes"/>
          <p:cNvSpPr txBox="1"/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g22e8dd73fbb_0_0:notes"/>
          <p:cNvSpPr txBox="1"/>
          <p:nvPr>
            <p:ph type="sldNum" idx="12"/>
          </p:nvPr>
        </p:nvSpPr>
        <p:spPr>
          <a:xfrm>
            <a:off x="4143587" y="9119474"/>
            <a:ext cx="3169800" cy="4818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10:notes"/>
          <p:cNvSpPr/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11:notes"/>
          <p:cNvSpPr/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p12:notes"/>
          <p:cNvSpPr/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" name="Google Shape;207;p13:notes"/>
          <p:cNvSpPr/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/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p14:notes"/>
          <p:cNvSpPr/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p15:notes"/>
          <p:cNvSpPr/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16:notes"/>
          <p:cNvSpPr/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/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" name="Google Shape;246;p17:notes"/>
          <p:cNvSpPr/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/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" name="Google Shape;255;p18:notes"/>
          <p:cNvSpPr/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:notes"/>
          <p:cNvSpPr txBox="1"/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" name="Google Shape;270;p19:notes"/>
          <p:cNvSpPr/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2:notes"/>
          <p:cNvSpPr/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:notes"/>
          <p:cNvSpPr txBox="1"/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9" name="Google Shape;289;p20:notes"/>
          <p:cNvSpPr/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:notes"/>
          <p:cNvSpPr txBox="1"/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0" name="Google Shape;300;p21:notes"/>
          <p:cNvSpPr/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:notes"/>
          <p:cNvSpPr txBox="1"/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5" name="Google Shape;315;p22:notes"/>
          <p:cNvSpPr/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:notes"/>
          <p:cNvSpPr txBox="1"/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4" name="Google Shape;334;p23:notes"/>
          <p:cNvSpPr/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/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2" name="Google Shape;342;p24:notes"/>
          <p:cNvSpPr/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3:notes"/>
          <p:cNvSpPr/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4:notes"/>
          <p:cNvSpPr/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/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6:notes"/>
          <p:cNvSpPr/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7:notes"/>
          <p:cNvSpPr/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8:notes"/>
          <p:cNvSpPr/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9:notes"/>
          <p:cNvSpPr/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Заголовок и объект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Заголовок и вертикальный текст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Вертикальный заголовок и текст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Титульный слайд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Заголовок раздела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Два объекта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Сравнение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6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Только заголовок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Пустой слайд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Объект с подписью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Рисунок с подписью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999" cy="684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/>
        </p:nvSpPr>
        <p:spPr>
          <a:xfrm>
            <a:off x="350000" y="1981200"/>
            <a:ext cx="53883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 panose="020B0604020202020204"/>
              <a:buNone/>
            </a:pPr>
            <a:r>
              <a:rPr lang="en-CA" sz="4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FINAL CAPSTONE PROJECT</a:t>
            </a:r>
            <a:endParaRPr lang="en-CA" sz="4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/>
        </p:nvSpPr>
        <p:spPr>
          <a:xfrm>
            <a:off x="228600" y="228600"/>
            <a:ext cx="9372600" cy="102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 panose="020B0604020202020204"/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TUGAS FINAL CAPSTONE PROJECT</a:t>
            </a:r>
            <a:endParaRPr lang="en-CA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76200" y="1139475"/>
            <a:ext cx="11933400" cy="50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</a:pPr>
            <a:r>
              <a:rPr lang="en-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Dalam proyek ini, kita akan melakukan Exploratory Data Analysis (EDA) dasar pada Dataset penyakit Kyphosis.</a:t>
            </a:r>
            <a:endParaRPr lang="en-CA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</a:pPr>
            <a:r>
              <a:rPr lang="en-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Kyphosis adalah kelengkungan tulang belakang cembung yang berlebihan secara tidak normal.</a:t>
            </a:r>
            <a:endParaRPr lang="en-CA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</a:pPr>
            <a:r>
              <a:rPr lang="en-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Dataset berisi 81 baris dan 4 kolom data anak-anak yang menjalani operasi tulang belakang korektif.</a:t>
            </a:r>
            <a:endParaRPr lang="en-CA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</a:pPr>
            <a:r>
              <a:rPr lang="en-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INPUT: 1. “Age”: dalam bulan, 2. “Number”: jumlah vertebra yang terlibat, 3. “Start”: jumlah vertebra pertama (paling atas) yang dioperasi.</a:t>
            </a:r>
            <a:endParaRPr lang="en-CA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</a:pPr>
            <a:r>
              <a:rPr lang="en-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KELUARAN: “Kyphosis” dengan 2 unique values: “absent” dan “present” yang menunjukkan apakah ada kifosis (sejenis deformasi) setelah dilakukan operasi.</a:t>
            </a:r>
            <a:endParaRPr lang="en-CA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</a:pPr>
            <a:r>
              <a:rPr lang="en-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"kyphosis.csv" yang telah disertakan dalam lampiran, tulis skrip Python untuk melakukan tugas-tugas berikut:</a:t>
            </a:r>
            <a:endParaRPr lang="en-CA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AutoNum type="arabicPeriod"/>
            </a:pPr>
            <a:r>
              <a:rPr lang="en-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Impor file "kyphosis.csv" menggunakan Pandas</a:t>
            </a:r>
            <a:endParaRPr lang="en-CA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AutoNum type="arabicPeriod"/>
            </a:pPr>
            <a:r>
              <a:rPr lang="en-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Lakukan </a:t>
            </a:r>
            <a:r>
              <a:rPr lang="en-CA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 (EDA) </a:t>
            </a:r>
            <a:r>
              <a:rPr lang="en-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pada</a:t>
            </a:r>
            <a:r>
              <a:rPr lang="en-CA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data</a:t>
            </a:r>
            <a:endParaRPr lang="en-CA" sz="16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AutoNum type="arabicPeriod"/>
            </a:pPr>
            <a:r>
              <a:rPr lang="en-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Hitung usia rata-rata, minimum dan maksimum (dalam tahun) dengan menggunakan 2 metode</a:t>
            </a:r>
            <a:endParaRPr lang="en-CA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AutoNum type="arabicPeriod"/>
            </a:pPr>
            <a:r>
              <a:rPr lang="en-CA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Plot matr</a:t>
            </a:r>
            <a:r>
              <a:rPr lang="en-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iks korelasi</a:t>
            </a:r>
            <a:r>
              <a:rPr lang="en-CA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CA" sz="16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AutoNum type="arabicPeriod"/>
            </a:pPr>
            <a:r>
              <a:rPr lang="en-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Ubah tipe data kolom “Age” dari int64 ke float64</a:t>
            </a:r>
            <a:endParaRPr lang="en-CA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AutoNum type="arabicPeriod"/>
            </a:pPr>
            <a:r>
              <a:rPr lang="en-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Definisikan fungsi untuk mengubah umur dari satuan bulan ke tahun</a:t>
            </a:r>
            <a:r>
              <a:rPr lang="en-CA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CA" sz="16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AutoNum type="arabicPeriod"/>
            </a:pPr>
            <a:r>
              <a:rPr lang="en-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Terapkan </a:t>
            </a:r>
            <a:r>
              <a:rPr lang="en-CA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</a:t>
            </a:r>
            <a:r>
              <a:rPr lang="en-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gsi tsb</a:t>
            </a:r>
            <a:r>
              <a:rPr lang="en-CA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pada kolom</a:t>
            </a:r>
            <a:r>
              <a:rPr lang="en-CA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“Age” </a:t>
            </a:r>
            <a:r>
              <a:rPr lang="en-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dan tambahkan hasilnya ke dalam kolom baru berjudul “Age in Years”</a:t>
            </a:r>
            <a:endParaRPr lang="en-CA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AutoNum type="arabicPeriod"/>
            </a:pPr>
            <a:r>
              <a:rPr lang="en-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Apa ciri-ciri anak paling tua dan muda dalam penelitian ini?</a:t>
            </a:r>
            <a:endParaRPr lang="en-CA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AutoNum type="arabicPeriod"/>
            </a:pPr>
            <a:r>
              <a:rPr lang="en-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Lakukan penskalaan pada kolom “Age” mentah (dalam bulan) menggunakan standarisasi &amp;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Normalisasi. Lalu, lakukan </a:t>
            </a:r>
            <a:r>
              <a:rPr lang="en-CA" sz="16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sanity check</a:t>
            </a:r>
            <a:r>
              <a:rPr lang="en-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CA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 txBox="1"/>
          <p:nvPr/>
        </p:nvSpPr>
        <p:spPr>
          <a:xfrm>
            <a:off x="349997" y="1981200"/>
            <a:ext cx="5740923" cy="102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 panose="020B0604020202020204"/>
              <a:buNone/>
            </a:pPr>
            <a:r>
              <a:rPr lang="en-CA" sz="4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ONE-HOT ENCODING</a:t>
            </a:r>
            <a:endParaRPr lang="en-CA" sz="44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5"/>
          <p:cNvPicPr preferRelativeResize="0"/>
          <p:nvPr/>
        </p:nvPicPr>
        <p:blipFill rotWithShape="1">
          <a:blip r:embed="rId1"/>
          <a:srcRect b="31110"/>
          <a:stretch>
            <a:fillRect/>
          </a:stretch>
        </p:blipFill>
        <p:spPr>
          <a:xfrm>
            <a:off x="0" y="0"/>
            <a:ext cx="12192001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/>
          <p:nvPr/>
        </p:nvSpPr>
        <p:spPr>
          <a:xfrm>
            <a:off x="171450" y="184744"/>
            <a:ext cx="11353800" cy="108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ONE-HOT ENCODING</a:t>
            </a: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457200" y="1151162"/>
            <a:ext cx="1156335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Bisakah kita mengganti “color” dengan nilai integer?</a:t>
            </a:r>
            <a:endParaRPr lang="en-CA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Machine Learning akan berasumsi bahwa:</a:t>
            </a:r>
            <a:endParaRPr lang="en-CA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12" name="Google Shape;212;p25"/>
          <p:cNvGraphicFramePr/>
          <p:nvPr/>
        </p:nvGraphicFramePr>
        <p:xfrm>
          <a:off x="2459551" y="2345594"/>
          <a:ext cx="3000000" cy="3644850"/>
        </p:xfrm>
        <a:graphic>
          <a:graphicData uri="http://schemas.openxmlformats.org/drawingml/2006/table">
            <a:tbl>
              <a:tblPr firstRow="1" bandRow="1">
                <a:noFill/>
                <a:tableStyleId>{7B4E5040-8C0B-4862-AFB0-9DB82A9879DF}</a:tableStyleId>
              </a:tblPr>
              <a:tblGrid>
                <a:gridCol w="2278125"/>
              </a:tblGrid>
              <a:tr h="607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3200" u="none" strike="noStrike" cap="none"/>
                        <a:t>COLOR</a:t>
                      </a:r>
                      <a:endParaRPr sz="3200" u="none" strike="noStrike" cap="none"/>
                    </a:p>
                  </a:txBody>
                  <a:tcPr marL="91450" marR="91450" marT="45725" marB="45725"/>
                </a:tc>
              </a:tr>
              <a:tr h="607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3200" u="none" strike="noStrike" cap="none"/>
                        <a:t>RED</a:t>
                      </a:r>
                      <a:endParaRPr sz="3200" u="none" strike="noStrike" cap="none"/>
                    </a:p>
                  </a:txBody>
                  <a:tcPr marL="91450" marR="91450" marT="45725" marB="45725"/>
                </a:tc>
              </a:tr>
              <a:tr h="607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3200" u="none" strike="noStrike" cap="none"/>
                        <a:t>RED</a:t>
                      </a:r>
                      <a:endParaRPr sz="3200" u="none" strike="noStrike" cap="none"/>
                    </a:p>
                  </a:txBody>
                  <a:tcPr marL="91450" marR="91450" marT="45725" marB="45725"/>
                </a:tc>
              </a:tr>
              <a:tr h="607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3200" u="none" strike="noStrike" cap="none"/>
                        <a:t>YELLOW</a:t>
                      </a:r>
                      <a:endParaRPr sz="3200" u="none" strike="noStrike" cap="none"/>
                    </a:p>
                  </a:txBody>
                  <a:tcPr marL="91450" marR="91450" marT="45725" marB="45725"/>
                </a:tc>
              </a:tr>
              <a:tr h="607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3200" u="none" strike="noStrike" cap="none"/>
                        <a:t>GREEN</a:t>
                      </a:r>
                      <a:endParaRPr sz="3200" u="none" strike="noStrike" cap="none"/>
                    </a:p>
                  </a:txBody>
                  <a:tcPr marL="91450" marR="91450" marT="45725" marB="45725"/>
                </a:tc>
              </a:tr>
              <a:tr h="607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3200" u="none" strike="noStrike" cap="none"/>
                        <a:t>YELLOW</a:t>
                      </a:r>
                      <a:endParaRPr sz="32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13" name="Google Shape;213;p25"/>
          <p:cNvGraphicFramePr/>
          <p:nvPr/>
        </p:nvGraphicFramePr>
        <p:xfrm>
          <a:off x="6629400" y="2345594"/>
          <a:ext cx="3360675" cy="3561900"/>
        </p:xfrm>
        <a:graphic>
          <a:graphicData uri="http://schemas.openxmlformats.org/drawingml/2006/table">
            <a:tbl>
              <a:tblPr firstRow="1" bandRow="1">
                <a:noFill/>
                <a:tableStyleId>{7B4E5040-8C0B-4862-AFB0-9DB82A9879DF}</a:tableStyleId>
              </a:tblPr>
              <a:tblGrid>
                <a:gridCol w="3360675"/>
              </a:tblGrid>
              <a:tr h="593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3200" u="none" strike="noStrike" cap="none"/>
                        <a:t>ENCODED </a:t>
                      </a:r>
                      <a:r>
                        <a:rPr lang="en-CA" sz="3200" b="1" u="none" strike="noStrike" cap="none">
                          <a:solidFill>
                            <a:schemeClr val="dk1"/>
                          </a:solidFill>
                        </a:rPr>
                        <a:t>COLOR</a:t>
                      </a:r>
                      <a:endParaRPr sz="3200" b="1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/>
                </a:tc>
              </a:tr>
              <a:tr h="593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3200"/>
                        <a:t>1</a:t>
                      </a:r>
                      <a:endParaRPr sz="3200"/>
                    </a:p>
                  </a:txBody>
                  <a:tcPr marL="91450" marR="91450" marT="45725" marB="45725"/>
                </a:tc>
              </a:tr>
              <a:tr h="593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3200"/>
                        <a:t>1</a:t>
                      </a:r>
                      <a:endParaRPr sz="3200"/>
                    </a:p>
                  </a:txBody>
                  <a:tcPr marL="91450" marR="91450" marT="45725" marB="45725"/>
                </a:tc>
              </a:tr>
              <a:tr h="593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3200"/>
                        <a:t>2</a:t>
                      </a:r>
                      <a:endParaRPr sz="3200"/>
                    </a:p>
                  </a:txBody>
                  <a:tcPr marL="91450" marR="91450" marT="45725" marB="45725"/>
                </a:tc>
              </a:tr>
              <a:tr h="593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3200"/>
                        <a:t>3</a:t>
                      </a:r>
                      <a:endParaRPr sz="3200"/>
                    </a:p>
                  </a:txBody>
                  <a:tcPr marL="91450" marR="91450" marT="45725" marB="45725"/>
                </a:tc>
              </a:tr>
              <a:tr h="593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3200"/>
                        <a:t>2</a:t>
                      </a:r>
                      <a:endParaRPr sz="32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14" name="Google Shape;214;p25"/>
          <p:cNvSpPr/>
          <p:nvPr/>
        </p:nvSpPr>
        <p:spPr>
          <a:xfrm>
            <a:off x="4837479" y="3719619"/>
            <a:ext cx="1801821" cy="8967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872649" y="1760819"/>
            <a:ext cx="7190558" cy="58477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lang="en-CA" sz="1800" b="0" i="0" u="none" strike="noStrike" cap="none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 rot="-2448108">
            <a:off x="4705294" y="3876722"/>
            <a:ext cx="4984051" cy="120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2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SALAH!</a:t>
            </a:r>
            <a:endParaRPr lang="en-CA" sz="72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6"/>
          <p:cNvPicPr preferRelativeResize="0"/>
          <p:nvPr/>
        </p:nvPicPr>
        <p:blipFill rotWithShape="1">
          <a:blip r:embed="rId1"/>
          <a:srcRect b="27777"/>
          <a:stretch>
            <a:fillRect/>
          </a:stretch>
        </p:blipFill>
        <p:spPr>
          <a:xfrm>
            <a:off x="0" y="0"/>
            <a:ext cx="12192001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/>
          <p:nvPr/>
        </p:nvSpPr>
        <p:spPr>
          <a:xfrm>
            <a:off x="554183" y="297659"/>
            <a:ext cx="98274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ONE-HOT ENCODING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532106" y="1271531"/>
            <a:ext cx="1156335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One-Hot Encoding (OHE) bekerja </a:t>
            </a: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dengan mengkonversi nilai seperti "color" menjadi kolom dengan 1 dan 0 di dalamnya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Karena model Data Science berurusan dengan angka, kita perlu menerapkan OHE untuk mengubah dari data kategori menjadi numerik.</a:t>
            </a:r>
            <a:endParaRPr lang="en-CA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24" name="Google Shape;224;p26"/>
          <p:cNvGraphicFramePr/>
          <p:nvPr/>
        </p:nvGraphicFramePr>
        <p:xfrm>
          <a:off x="3087412" y="328586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{7B4E5040-8C0B-4862-AFB0-9DB82A9879DF}</a:tableStyleId>
              </a:tblPr>
              <a:tblGrid>
                <a:gridCol w="13747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COLOR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RED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RED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YELLOW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GREEN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YELLOW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25" name="Google Shape;225;p26"/>
          <p:cNvGraphicFramePr/>
          <p:nvPr/>
        </p:nvGraphicFramePr>
        <p:xfrm>
          <a:off x="5382936" y="3285861"/>
          <a:ext cx="3530025" cy="3000000"/>
        </p:xfrm>
        <a:graphic>
          <a:graphicData uri="http://schemas.openxmlformats.org/drawingml/2006/table">
            <a:tbl>
              <a:tblPr firstRow="1" bandRow="1">
                <a:noFill/>
                <a:tableStyleId>{7B4E5040-8C0B-4862-AFB0-9DB82A9879DF}</a:tableStyleId>
              </a:tblPr>
              <a:tblGrid>
                <a:gridCol w="1176675"/>
                <a:gridCol w="1176675"/>
                <a:gridCol w="11766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RED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YELLOW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GREEN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26" name="Google Shape;226;p26"/>
          <p:cNvSpPr/>
          <p:nvPr/>
        </p:nvSpPr>
        <p:spPr>
          <a:xfrm>
            <a:off x="4491927" y="4212202"/>
            <a:ext cx="861270" cy="62078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F243B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7"/>
          <p:cNvSpPr txBox="1"/>
          <p:nvPr/>
        </p:nvSpPr>
        <p:spPr>
          <a:xfrm>
            <a:off x="89350" y="1752600"/>
            <a:ext cx="5974603" cy="102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 panose="020B0604020202020204"/>
              <a:buNone/>
            </a:pPr>
            <a:r>
              <a:rPr lang="en-CA"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PENSKALAAN</a:t>
            </a:r>
            <a:r>
              <a:rPr lang="en-CA"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NORMALISASI &amp; STANDARDISASI</a:t>
            </a:r>
            <a:endParaRPr lang="en-CA" sz="4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/>
          <p:nvPr/>
        </p:nvSpPr>
        <p:spPr>
          <a:xfrm>
            <a:off x="554183" y="297659"/>
            <a:ext cx="98274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PENSKALAAN FITUR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449411" y="1076250"/>
            <a:ext cx="1129317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Penskalaan Fitur adalah langkah penting yang harus diambil sebelum melatih model Machine Learning untuk memastikan bahwa fitur berada dalam skala yang sama.</a:t>
            </a:r>
            <a:endParaRPr lang="en-CA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Contoh: tingkat suku bunga dan skor pekerjaan berada pada skala yang berbeda. Hal ini akan mengakibatkan salah satu fitur mendominasi fitur lainnya.</a:t>
            </a:r>
            <a:endParaRPr lang="en-CA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Scikit Learn menawarkan beberapa metode untuk melakukan penskalaan fitur.</a:t>
            </a:r>
            <a:endParaRPr lang="en-CA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0" name="Google Shape;240;p2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00130" y="2836799"/>
            <a:ext cx="2845329" cy="318491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 txBox="1"/>
          <p:nvPr/>
        </p:nvSpPr>
        <p:spPr>
          <a:xfrm>
            <a:off x="7318888" y="3045460"/>
            <a:ext cx="16234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QUICK STATS!</a:t>
            </a:r>
            <a:endParaRPr lang="en-CA" sz="20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42" name="Google Shape;242;p2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461693" y="3352800"/>
            <a:ext cx="3337849" cy="2347163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8"/>
          <p:cNvSpPr txBox="1"/>
          <p:nvPr/>
        </p:nvSpPr>
        <p:spPr>
          <a:xfrm>
            <a:off x="554160" y="2878724"/>
            <a:ext cx="28006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RAW ORIGINAL DATASET</a:t>
            </a:r>
            <a:endParaRPr lang="en-CA" sz="20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9"/>
          <p:cNvSpPr/>
          <p:nvPr/>
        </p:nvSpPr>
        <p:spPr>
          <a:xfrm>
            <a:off x="554183" y="297659"/>
            <a:ext cx="98274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NORMALISASI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314325" y="1382401"/>
            <a:ext cx="115633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Normalisasi dilakukan untuk membuat nilai fitur berkisar antara 0 hingga 1.</a:t>
            </a:r>
            <a:endParaRPr lang="en-CA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29"/>
          <p:cNvSpPr/>
          <p:nvPr/>
        </p:nvSpPr>
        <p:spPr>
          <a:xfrm>
            <a:off x="3799834" y="2201043"/>
            <a:ext cx="3367140" cy="87459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lang="en-CA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52" name="Google Shape;252;p29"/>
          <p:cNvPicPr preferRelativeResize="0"/>
          <p:nvPr/>
        </p:nvPicPr>
        <p:blipFill rotWithShape="1">
          <a:blip r:embed="rId3"/>
          <a:srcRect r="34724"/>
          <a:stretch>
            <a:fillRect/>
          </a:stretch>
        </p:blipFill>
        <p:spPr>
          <a:xfrm>
            <a:off x="1219201" y="3581400"/>
            <a:ext cx="8686800" cy="1353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0"/>
          <p:cNvPicPr preferRelativeResize="0"/>
          <p:nvPr/>
        </p:nvPicPr>
        <p:blipFill rotWithShape="1">
          <a:blip r:embed="rId1"/>
          <a:srcRect b="11582"/>
          <a:stretch>
            <a:fillRect/>
          </a:stretch>
        </p:blipFill>
        <p:spPr>
          <a:xfrm>
            <a:off x="0" y="0"/>
            <a:ext cx="12192001" cy="606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477000" y="1325583"/>
            <a:ext cx="3263303" cy="2874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78598" y="1325583"/>
            <a:ext cx="3254608" cy="30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0"/>
          <p:cNvSpPr/>
          <p:nvPr/>
        </p:nvSpPr>
        <p:spPr>
          <a:xfrm>
            <a:off x="4833206" y="2429121"/>
            <a:ext cx="1491466" cy="5418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1" name="Google Shape;261;p30"/>
          <p:cNvSpPr/>
          <p:nvPr/>
        </p:nvSpPr>
        <p:spPr>
          <a:xfrm>
            <a:off x="314325" y="1058690"/>
            <a:ext cx="115633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Normalisasi dilakukan untuk membuat nilai fitur berkisar antara 0 hingga 1.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4833206" y="5128313"/>
            <a:ext cx="1574756" cy="5418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63" name="Google Shape;263;p3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477000" y="4329158"/>
            <a:ext cx="3330229" cy="2263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0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494647" y="4496594"/>
            <a:ext cx="3337849" cy="2347163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/>
          <p:nvPr/>
        </p:nvSpPr>
        <p:spPr>
          <a:xfrm>
            <a:off x="6477000" y="5375819"/>
            <a:ext cx="3436440" cy="291955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6" name="Google Shape;266;p30"/>
          <p:cNvSpPr/>
          <p:nvPr/>
        </p:nvSpPr>
        <p:spPr>
          <a:xfrm>
            <a:off x="6477000" y="6347396"/>
            <a:ext cx="3436440" cy="291955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7" name="Google Shape;267;p30"/>
          <p:cNvSpPr/>
          <p:nvPr/>
        </p:nvSpPr>
        <p:spPr>
          <a:xfrm>
            <a:off x="554183" y="297659"/>
            <a:ext cx="982749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NORMALISASI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3" name="Google Shape;273;p31"/>
          <p:cNvGraphicFramePr/>
          <p:nvPr/>
        </p:nvGraphicFramePr>
        <p:xfrm>
          <a:off x="1254125" y="2423294"/>
          <a:ext cx="3000000" cy="3499875"/>
        </p:xfrm>
        <a:graphic>
          <a:graphicData uri="http://schemas.openxmlformats.org/drawingml/2006/table">
            <a:tbl>
              <a:tblPr firstRow="1" bandRow="1">
                <a:noFill/>
                <a:tableStyleId>{A9817F1B-E068-45C1-9D2F-46822686B522}</a:tableStyleId>
              </a:tblPr>
              <a:tblGrid>
                <a:gridCol w="1949450"/>
              </a:tblGrid>
              <a:tr h="69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>
                          <a:solidFill>
                            <a:schemeClr val="dk1"/>
                          </a:solidFill>
                        </a:rPr>
                        <a:t>HARGA IHSG</a:t>
                      </a:r>
                      <a:endParaRPr lang="en-CA" sz="20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CA" sz="2000" b="1" i="1">
                          <a:solidFill>
                            <a:schemeClr val="dk1"/>
                          </a:solidFill>
                        </a:rPr>
                        <a:t>ORIGINAL</a:t>
                      </a:r>
                      <a:r>
                        <a:rPr lang="en-CA" sz="2000" b="1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CA"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</a:tr>
              <a:tr h="69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>
                          <a:solidFill>
                            <a:schemeClr val="dk1"/>
                          </a:solidFill>
                        </a:rPr>
                        <a:t>2206</a:t>
                      </a:r>
                      <a:endParaRPr lang="en-CA"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</a:tr>
              <a:tr h="69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/>
                        <a:t>2319</a:t>
                      </a:r>
                      <a:endParaRPr lang="en-CA" sz="2000" b="1"/>
                    </a:p>
                  </a:txBody>
                  <a:tcPr marL="91450" marR="91450" marT="45725" marB="45725" anchor="ctr"/>
                </a:tc>
              </a:tr>
              <a:tr h="69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/>
                        <a:t>3000</a:t>
                      </a:r>
                      <a:endParaRPr lang="en-CA" sz="2000" b="1"/>
                    </a:p>
                  </a:txBody>
                  <a:tcPr marL="91450" marR="91450" marT="45725" marB="45725" anchor="ctr"/>
                </a:tc>
              </a:tr>
              <a:tr h="69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/>
                        <a:t>1800</a:t>
                      </a:r>
                      <a:endParaRPr lang="en-CA" sz="2000" b="1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graphicFrame>
        <p:nvGraphicFramePr>
          <p:cNvPr id="274" name="Google Shape;274;p31"/>
          <p:cNvGraphicFramePr/>
          <p:nvPr/>
        </p:nvGraphicFramePr>
        <p:xfrm>
          <a:off x="7010400" y="2438400"/>
          <a:ext cx="3000000" cy="3499875"/>
        </p:xfrm>
        <a:graphic>
          <a:graphicData uri="http://schemas.openxmlformats.org/drawingml/2006/table">
            <a:tbl>
              <a:tblPr firstRow="1" bandRow="1">
                <a:noFill/>
                <a:tableStyleId>{A9817F1B-E068-45C1-9D2F-46822686B522}</a:tableStyleId>
              </a:tblPr>
              <a:tblGrid>
                <a:gridCol w="1949450"/>
              </a:tblGrid>
              <a:tr h="69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 panose="020F0502020204030204"/>
                        <a:buNone/>
                      </a:pPr>
                      <a:r>
                        <a:rPr lang="en-CA" sz="2000">
                          <a:solidFill>
                            <a:schemeClr val="dk1"/>
                          </a:solidFill>
                        </a:rPr>
                        <a:t>HARGA IHSG</a:t>
                      </a:r>
                      <a:r>
                        <a:rPr lang="en-CA" sz="2000" b="1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en-CA" sz="2000" b="1" i="1">
                          <a:solidFill>
                            <a:schemeClr val="dk1"/>
                          </a:solidFill>
                        </a:rPr>
                        <a:t>NORMALIZED</a:t>
                      </a:r>
                      <a:r>
                        <a:rPr lang="en-CA" sz="2000" b="1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CA"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</a:tr>
              <a:tr h="69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/>
                        <a:t>0.338</a:t>
                      </a:r>
                      <a:endParaRPr lang="en-CA" sz="2000" b="1"/>
                    </a:p>
                  </a:txBody>
                  <a:tcPr marL="91450" marR="91450" marT="45725" marB="45725" anchor="ctr"/>
                </a:tc>
              </a:tr>
              <a:tr h="69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/>
                        <a:t>0.432</a:t>
                      </a:r>
                      <a:endParaRPr lang="en-CA" sz="2000" b="1"/>
                    </a:p>
                  </a:txBody>
                  <a:tcPr marL="91450" marR="91450" marT="45725" marB="45725" anchor="ctr"/>
                </a:tc>
              </a:tr>
              <a:tr h="69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/>
                        <a:t>1</a:t>
                      </a:r>
                      <a:endParaRPr lang="en-CA" sz="2000" b="1"/>
                    </a:p>
                  </a:txBody>
                  <a:tcPr marL="91450" marR="91450" marT="45725" marB="45725" anchor="ctr"/>
                </a:tc>
              </a:tr>
              <a:tr h="69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/>
                        <a:t>0</a:t>
                      </a:r>
                      <a:endParaRPr lang="en-CA" sz="2000" b="1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75" name="Google Shape;275;p31"/>
          <p:cNvSpPr/>
          <p:nvPr/>
        </p:nvSpPr>
        <p:spPr>
          <a:xfrm>
            <a:off x="3424237" y="3715490"/>
            <a:ext cx="3430034" cy="47286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6" name="Google Shape;276;p31"/>
          <p:cNvSpPr txBox="1"/>
          <p:nvPr/>
        </p:nvSpPr>
        <p:spPr>
          <a:xfrm>
            <a:off x="3910796" y="3105756"/>
            <a:ext cx="2185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NORMALISASI</a:t>
            </a:r>
            <a:r>
              <a:rPr lang="en-CA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/</a:t>
            </a:r>
            <a:endParaRPr lang="en-CA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PENSKALAAN</a:t>
            </a:r>
            <a:endParaRPr lang="en-CA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7" name="Google Shape;277;p31"/>
          <p:cNvSpPr/>
          <p:nvPr/>
        </p:nvSpPr>
        <p:spPr>
          <a:xfrm>
            <a:off x="3128722" y="4998892"/>
            <a:ext cx="395653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CA" sz="20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HARGA </a:t>
            </a:r>
            <a:r>
              <a:rPr lang="en-CA" sz="20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IHSG </a:t>
            </a:r>
            <a:r>
              <a:rPr lang="en-CA" sz="20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(Max) = 3000</a:t>
            </a:r>
            <a:endParaRPr lang="en-CA" sz="20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CA" sz="20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HARGA </a:t>
            </a:r>
            <a:r>
              <a:rPr lang="en-CA" sz="20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IHSG</a:t>
            </a:r>
            <a:r>
              <a:rPr lang="en-CA" sz="20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(Min) = 1800</a:t>
            </a:r>
            <a:endParaRPr lang="en-CA" sz="20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58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1696144" y="1257796"/>
            <a:ext cx="7986482" cy="100495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lang="en-CA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9" name="Google Shape;279;p31"/>
          <p:cNvSpPr/>
          <p:nvPr/>
        </p:nvSpPr>
        <p:spPr>
          <a:xfrm>
            <a:off x="7396480" y="4019550"/>
            <a:ext cx="1290320" cy="2225040"/>
          </a:xfrm>
          <a:prstGeom prst="ellipse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80" name="Google Shape;280;p31"/>
          <p:cNvCxnSpPr/>
          <p:nvPr/>
        </p:nvCxnSpPr>
        <p:spPr>
          <a:xfrm rot="10800000" flipH="1">
            <a:off x="8278330" y="3951915"/>
            <a:ext cx="1266900" cy="842400"/>
          </a:xfrm>
          <a:prstGeom prst="curvedConnector3">
            <a:avLst>
              <a:gd name="adj1" fmla="val 50000"/>
            </a:avLst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1" name="Google Shape;281;p31"/>
          <p:cNvSpPr txBox="1"/>
          <p:nvPr/>
        </p:nvSpPr>
        <p:spPr>
          <a:xfrm>
            <a:off x="9285201" y="2515825"/>
            <a:ext cx="22599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PERHATIKAN BAHWA ANGKA SEKARANG BERADA DALAM RENTANG DARI 0 SAMPAI 1 SETELAH NORMALISASI</a:t>
            </a:r>
            <a:endParaRPr lang="en-CA" sz="16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224101" y="4019350"/>
            <a:ext cx="97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Rataan</a:t>
            </a:r>
            <a:endParaRPr lang="en-CA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151831" y="4691115"/>
            <a:ext cx="101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Maks</a:t>
            </a:r>
            <a:endParaRPr lang="en-CA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164783" y="5370714"/>
            <a:ext cx="97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Min</a:t>
            </a:r>
            <a:endParaRPr lang="en-CA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85075" y="3244356"/>
            <a:ext cx="114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Nilai Acak</a:t>
            </a:r>
            <a:endParaRPr lang="en-CA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6" name="Google Shape;286;p31"/>
          <p:cNvSpPr/>
          <p:nvPr/>
        </p:nvSpPr>
        <p:spPr>
          <a:xfrm>
            <a:off x="554183" y="297659"/>
            <a:ext cx="982749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NORMALISASI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228600" y="1524000"/>
            <a:ext cx="5740923" cy="102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 panose="020B0604020202020204"/>
              <a:buNone/>
            </a:pPr>
            <a:r>
              <a:rPr lang="en-CA" sz="4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WRANGLING &amp; EXPLORATORY DATA ANALYSIS (EDA) </a:t>
            </a:r>
            <a:endParaRPr lang="en-CA" sz="44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2"/>
          <p:cNvSpPr/>
          <p:nvPr/>
        </p:nvSpPr>
        <p:spPr>
          <a:xfrm>
            <a:off x="554183" y="297659"/>
            <a:ext cx="98274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STANDARISASI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2"/>
          <p:cNvSpPr/>
          <p:nvPr/>
        </p:nvSpPr>
        <p:spPr>
          <a:xfrm>
            <a:off x="208629" y="1137421"/>
            <a:ext cx="921029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Standarisasi dilakukan untuk mengubah data menjadi rata-rata nol dan standar deviasi 1.</a:t>
            </a:r>
            <a:endParaRPr lang="en-CA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Standardisasi juga dikenal sebagai normalisasi Z-score di mana properti akan memiliki perilaku distribusi normal standar.</a:t>
            </a:r>
            <a:endParaRPr lang="en-CA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32"/>
          <p:cNvSpPr/>
          <p:nvPr/>
        </p:nvSpPr>
        <p:spPr>
          <a:xfrm>
            <a:off x="4029056" y="2626006"/>
            <a:ext cx="1981633" cy="1008289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57150" cap="flat" cmpd="sng">
            <a:solidFill>
              <a:srgbClr val="EF25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lang="en-CA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95" name="Google Shape;295;p3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1499" y="3825748"/>
            <a:ext cx="8449366" cy="1157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082059" y="1368560"/>
            <a:ext cx="4418541" cy="424837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2"/>
          <p:cNvSpPr txBox="1"/>
          <p:nvPr/>
        </p:nvSpPr>
        <p:spPr>
          <a:xfrm>
            <a:off x="211499" y="6269832"/>
            <a:ext cx="72456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Sumber Gambar</a:t>
            </a:r>
            <a:r>
              <a:rPr lang="en-CA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https://commons.wikimedia.org/wiki/File:Wechsler.svg</a:t>
            </a:r>
            <a:endParaRPr lang="en-CA"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3"/>
          <p:cNvPicPr preferRelativeResize="0"/>
          <p:nvPr/>
        </p:nvPicPr>
        <p:blipFill rotWithShape="1">
          <a:blip r:embed="rId1"/>
          <a:srcRect b="18875"/>
          <a:stretch>
            <a:fillRect/>
          </a:stretch>
        </p:blipFill>
        <p:spPr>
          <a:xfrm>
            <a:off x="0" y="0"/>
            <a:ext cx="12192001" cy="55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3"/>
          <p:cNvSpPr/>
          <p:nvPr/>
        </p:nvSpPr>
        <p:spPr>
          <a:xfrm>
            <a:off x="554183" y="297659"/>
            <a:ext cx="98274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STANDARDISASI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4" name="Google Shape;304;p3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93134" y="1436265"/>
            <a:ext cx="3254608" cy="30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3"/>
          <p:cNvSpPr/>
          <p:nvPr/>
        </p:nvSpPr>
        <p:spPr>
          <a:xfrm>
            <a:off x="4101438" y="2524835"/>
            <a:ext cx="1491466" cy="5418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6" name="Google Shape;306;p33"/>
          <p:cNvSpPr/>
          <p:nvPr/>
        </p:nvSpPr>
        <p:spPr>
          <a:xfrm>
            <a:off x="228600" y="1036150"/>
            <a:ext cx="119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Standarisasi dilakukan untuk mengubah data menjadi rata-rata nol dan standar deviasi 1.</a:t>
            </a: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CA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33"/>
          <p:cNvSpPr/>
          <p:nvPr/>
        </p:nvSpPr>
        <p:spPr>
          <a:xfrm>
            <a:off x="4101438" y="5257478"/>
            <a:ext cx="1574756" cy="5418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08" name="Google Shape;308;p3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791200" y="1469717"/>
            <a:ext cx="3505539" cy="3093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897395" y="4569166"/>
            <a:ext cx="3391194" cy="2293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3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22753" y="4515822"/>
            <a:ext cx="3337849" cy="2347163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3"/>
          <p:cNvSpPr/>
          <p:nvPr/>
        </p:nvSpPr>
        <p:spPr>
          <a:xfrm>
            <a:off x="5852149" y="5093017"/>
            <a:ext cx="3436440" cy="291955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2" name="Google Shape;312;p33"/>
          <p:cNvSpPr/>
          <p:nvPr/>
        </p:nvSpPr>
        <p:spPr>
          <a:xfrm>
            <a:off x="5860819" y="5363948"/>
            <a:ext cx="3436440" cy="291955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4"/>
          <p:cNvPicPr preferRelativeResize="0"/>
          <p:nvPr/>
        </p:nvPicPr>
        <p:blipFill rotWithShape="1">
          <a:blip r:embed="rId1"/>
          <a:srcRect b="18875"/>
          <a:stretch>
            <a:fillRect/>
          </a:stretch>
        </p:blipFill>
        <p:spPr>
          <a:xfrm>
            <a:off x="0" y="0"/>
            <a:ext cx="12192001" cy="5563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8" name="Google Shape;318;p34"/>
          <p:cNvGraphicFramePr/>
          <p:nvPr/>
        </p:nvGraphicFramePr>
        <p:xfrm>
          <a:off x="7189913" y="2335165"/>
          <a:ext cx="3000000" cy="3499875"/>
        </p:xfrm>
        <a:graphic>
          <a:graphicData uri="http://schemas.openxmlformats.org/drawingml/2006/table">
            <a:tbl>
              <a:tblPr firstRow="1" bandRow="1">
                <a:noFill/>
                <a:tableStyleId>{A9817F1B-E068-45C1-9D2F-46822686B522}</a:tableStyleId>
              </a:tblPr>
              <a:tblGrid>
                <a:gridCol w="1949450"/>
              </a:tblGrid>
              <a:tr h="69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 panose="020F0502020204030204"/>
                        <a:buNone/>
                      </a:pPr>
                      <a:r>
                        <a:rPr lang="en-CA" sz="2000">
                          <a:solidFill>
                            <a:schemeClr val="dk1"/>
                          </a:solidFill>
                        </a:rPr>
                        <a:t>HARGA IHSG</a:t>
                      </a:r>
                      <a:r>
                        <a:rPr lang="en-CA" sz="2000" b="1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en-CA" sz="2000" b="1" i="1">
                          <a:solidFill>
                            <a:schemeClr val="dk1"/>
                          </a:solidFill>
                        </a:rPr>
                        <a:t>STANDARIZED</a:t>
                      </a:r>
                      <a:r>
                        <a:rPr lang="en-CA" sz="2000" b="1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CA"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</a:tr>
              <a:tr h="69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>
                          <a:solidFill>
                            <a:schemeClr val="dk1"/>
                          </a:solidFill>
                        </a:rPr>
                        <a:t>-0.583</a:t>
                      </a:r>
                      <a:endParaRPr lang="en-CA"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</a:tr>
              <a:tr h="69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/>
                        <a:t>0</a:t>
                      </a:r>
                      <a:endParaRPr lang="en-CA" sz="2000" b="1"/>
                    </a:p>
                  </a:txBody>
                  <a:tcPr marL="91450" marR="91450" marT="45725" marB="45725" anchor="ctr"/>
                </a:tc>
              </a:tr>
              <a:tr h="69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/>
                        <a:t>3.513</a:t>
                      </a:r>
                      <a:endParaRPr lang="en-CA" sz="2000" b="1"/>
                    </a:p>
                  </a:txBody>
                  <a:tcPr marL="91450" marR="91450" marT="45725" marB="45725" anchor="ctr"/>
                </a:tc>
              </a:tr>
              <a:tr h="69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/>
                        <a:t>-2.67</a:t>
                      </a:r>
                      <a:endParaRPr lang="en-CA" sz="2000" b="1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319" name="Google Shape;319;p34"/>
          <p:cNvSpPr/>
          <p:nvPr/>
        </p:nvSpPr>
        <p:spPr>
          <a:xfrm>
            <a:off x="3620578" y="3409715"/>
            <a:ext cx="2687638" cy="47286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0" name="Google Shape;320;p34"/>
          <p:cNvSpPr txBox="1"/>
          <p:nvPr/>
        </p:nvSpPr>
        <p:spPr>
          <a:xfrm>
            <a:off x="4078496" y="3036237"/>
            <a:ext cx="223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STANDARDISASI</a:t>
            </a:r>
            <a:endParaRPr lang="en-CA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1" name="Google Shape;321;p34"/>
          <p:cNvSpPr/>
          <p:nvPr/>
        </p:nvSpPr>
        <p:spPr>
          <a:xfrm>
            <a:off x="3169920" y="4604605"/>
            <a:ext cx="411362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CA" sz="20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HARGA IHSG </a:t>
            </a:r>
            <a:r>
              <a:rPr lang="en-CA" sz="20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(Rataan) = 2319</a:t>
            </a:r>
            <a:endParaRPr lang="en-CA" sz="20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CA" sz="20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HARGA IHSG</a:t>
            </a:r>
            <a:r>
              <a:rPr lang="en-CA" sz="20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(Std) = 193.8</a:t>
            </a:r>
            <a:endParaRPr lang="en-CA" sz="20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58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2" name="Google Shape;322;p34"/>
          <p:cNvSpPr txBox="1"/>
          <p:nvPr/>
        </p:nvSpPr>
        <p:spPr>
          <a:xfrm>
            <a:off x="1927400" y="1139703"/>
            <a:ext cx="6946004" cy="101771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lang="en-CA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3" name="Google Shape;323;p34"/>
          <p:cNvSpPr/>
          <p:nvPr/>
        </p:nvSpPr>
        <p:spPr>
          <a:xfrm>
            <a:off x="7786302" y="3697359"/>
            <a:ext cx="756600" cy="714300"/>
          </a:xfrm>
          <a:prstGeom prst="ellipse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24" name="Google Shape;324;p34"/>
          <p:cNvCxnSpPr/>
          <p:nvPr/>
        </p:nvCxnSpPr>
        <p:spPr>
          <a:xfrm rot="10800000" flipH="1">
            <a:off x="8542980" y="3230620"/>
            <a:ext cx="900600" cy="800100"/>
          </a:xfrm>
          <a:prstGeom prst="curvedConnector3">
            <a:avLst>
              <a:gd name="adj1" fmla="val 50000"/>
            </a:avLst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5" name="Google Shape;325;p34"/>
          <p:cNvSpPr txBox="1"/>
          <p:nvPr/>
        </p:nvSpPr>
        <p:spPr>
          <a:xfrm>
            <a:off x="9443660" y="2423293"/>
            <a:ext cx="2399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PERHATIKAN BAHWA SETELAH STANDARDISASI RATA-RATA DISET KE NOL</a:t>
            </a:r>
            <a:endParaRPr lang="en-CA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6" name="Google Shape;326;p34"/>
          <p:cNvSpPr/>
          <p:nvPr/>
        </p:nvSpPr>
        <p:spPr>
          <a:xfrm>
            <a:off x="554183" y="297659"/>
            <a:ext cx="982749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STANDARDISASI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27" name="Google Shape;327;p34"/>
          <p:cNvGraphicFramePr/>
          <p:nvPr/>
        </p:nvGraphicFramePr>
        <p:xfrm>
          <a:off x="1254125" y="2423294"/>
          <a:ext cx="3000000" cy="3499875"/>
        </p:xfrm>
        <a:graphic>
          <a:graphicData uri="http://schemas.openxmlformats.org/drawingml/2006/table">
            <a:tbl>
              <a:tblPr firstRow="1" bandRow="1">
                <a:noFill/>
                <a:tableStyleId>{A9817F1B-E068-45C1-9D2F-46822686B522}</a:tableStyleId>
              </a:tblPr>
              <a:tblGrid>
                <a:gridCol w="1949450"/>
              </a:tblGrid>
              <a:tr h="69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>
                          <a:solidFill>
                            <a:schemeClr val="dk1"/>
                          </a:solidFill>
                        </a:rPr>
                        <a:t>HARGA IHSG</a:t>
                      </a:r>
                      <a:endParaRPr lang="en-CA" sz="20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CA" sz="2000" b="1" i="1">
                          <a:solidFill>
                            <a:schemeClr val="dk1"/>
                          </a:solidFill>
                        </a:rPr>
                        <a:t>ORIGINAL</a:t>
                      </a:r>
                      <a:r>
                        <a:rPr lang="en-CA" sz="2000" b="1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CA"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</a:tr>
              <a:tr h="69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>
                          <a:solidFill>
                            <a:schemeClr val="dk1"/>
                          </a:solidFill>
                        </a:rPr>
                        <a:t>2206</a:t>
                      </a:r>
                      <a:endParaRPr lang="en-CA"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</a:tr>
              <a:tr h="69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/>
                        <a:t>2319</a:t>
                      </a:r>
                      <a:endParaRPr lang="en-CA" sz="2000" b="1"/>
                    </a:p>
                  </a:txBody>
                  <a:tcPr marL="91450" marR="91450" marT="45725" marB="45725" anchor="ctr"/>
                </a:tc>
              </a:tr>
              <a:tr h="69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/>
                        <a:t>3000</a:t>
                      </a:r>
                      <a:endParaRPr lang="en-CA" sz="2000" b="1"/>
                    </a:p>
                  </a:txBody>
                  <a:tcPr marL="91450" marR="91450" marT="45725" marB="45725" anchor="ctr"/>
                </a:tc>
              </a:tr>
              <a:tr h="69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/>
                        <a:t>1800</a:t>
                      </a:r>
                      <a:endParaRPr lang="en-CA" sz="2000" b="1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328" name="Google Shape;328;p34"/>
          <p:cNvSpPr txBox="1"/>
          <p:nvPr/>
        </p:nvSpPr>
        <p:spPr>
          <a:xfrm>
            <a:off x="224101" y="4019350"/>
            <a:ext cx="97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Rataan</a:t>
            </a:r>
            <a:endParaRPr lang="en-CA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9" name="Google Shape;329;p34"/>
          <p:cNvSpPr txBox="1"/>
          <p:nvPr/>
        </p:nvSpPr>
        <p:spPr>
          <a:xfrm>
            <a:off x="151831" y="4691115"/>
            <a:ext cx="101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Maks</a:t>
            </a:r>
            <a:endParaRPr lang="en-CA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0" name="Google Shape;330;p34"/>
          <p:cNvSpPr txBox="1"/>
          <p:nvPr/>
        </p:nvSpPr>
        <p:spPr>
          <a:xfrm>
            <a:off x="164783" y="5370714"/>
            <a:ext cx="97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Min</a:t>
            </a:r>
            <a:endParaRPr lang="en-CA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1" name="Google Shape;331;p34"/>
          <p:cNvSpPr txBox="1"/>
          <p:nvPr/>
        </p:nvSpPr>
        <p:spPr>
          <a:xfrm>
            <a:off x="85075" y="3244356"/>
            <a:ext cx="114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Nilai Acak</a:t>
            </a:r>
            <a:endParaRPr lang="en-CA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5"/>
          <p:cNvPicPr preferRelativeResize="0"/>
          <p:nvPr/>
        </p:nvPicPr>
        <p:blipFill rotWithShape="1">
          <a:blip r:embed="rId1"/>
          <a:srcRect b="18875"/>
          <a:stretch>
            <a:fillRect/>
          </a:stretch>
        </p:blipFill>
        <p:spPr>
          <a:xfrm>
            <a:off x="0" y="0"/>
            <a:ext cx="12192001" cy="55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5"/>
          <p:cNvSpPr txBox="1"/>
          <p:nvPr>
            <p:ph type="body" idx="1"/>
          </p:nvPr>
        </p:nvSpPr>
        <p:spPr>
          <a:xfrm>
            <a:off x="830645" y="2415265"/>
            <a:ext cx="99066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 b="1" i="1">
                <a:latin typeface="Montserrat"/>
                <a:ea typeface="Montserrat"/>
                <a:cs typeface="Montserrat"/>
                <a:sym typeface="Montserrat"/>
              </a:rPr>
              <a:t>“Dataset yang distandardisasi </a:t>
            </a:r>
            <a:r>
              <a:rPr lang="en-CA" b="1" i="1">
                <a:latin typeface="Montserrat"/>
                <a:ea typeface="Montserrat"/>
                <a:cs typeface="Montserrat"/>
                <a:sym typeface="Montserrat"/>
              </a:rPr>
              <a:t>akan selalu memiliki rata-rata 0 dan standar deviasi 1, tetapi dapat memiliki nilai atas dan bawah apapun</a:t>
            </a:r>
            <a:r>
              <a:rPr lang="en-CA" b="1" i="1"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lang="en-CA" b="1"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35"/>
          <p:cNvSpPr/>
          <p:nvPr/>
        </p:nvSpPr>
        <p:spPr>
          <a:xfrm>
            <a:off x="554182" y="297659"/>
            <a:ext cx="114976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PENTING</a:t>
            </a: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35"/>
          <p:cNvSpPr txBox="1"/>
          <p:nvPr/>
        </p:nvSpPr>
        <p:spPr>
          <a:xfrm>
            <a:off x="741631" y="1221987"/>
            <a:ext cx="113103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-CA" sz="2800" b="1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Dataset yang dinormalisasi akan selalu berkisar dari 0 hingga 1</a:t>
            </a:r>
            <a:r>
              <a:rPr lang="en-CA" sz="2800" b="1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lang="en-CA" sz="2800" b="1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6"/>
          <p:cNvSpPr/>
          <p:nvPr/>
        </p:nvSpPr>
        <p:spPr>
          <a:xfrm>
            <a:off x="349882" y="295358"/>
            <a:ext cx="108858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PERTANYAAN YANG TEPAT UNTUK DIAJUKAN</a:t>
            </a:r>
            <a:r>
              <a:rPr lang="en-CA"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3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36"/>
          <p:cNvSpPr/>
          <p:nvPr/>
        </p:nvSpPr>
        <p:spPr>
          <a:xfrm>
            <a:off x="504688" y="1249693"/>
            <a:ext cx="115599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Sebagai Data Scientist, Anda perlu menjawab pertanyaan-pertanyaan berikut:</a:t>
            </a:r>
            <a:endParaRPr lang="en-CA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6"/>
          <p:cNvSpPr txBox="1"/>
          <p:nvPr/>
        </p:nvSpPr>
        <p:spPr>
          <a:xfrm>
            <a:off x="516074" y="3414350"/>
            <a:ext cx="98187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Penting untuk memilih fitur yang paling relevan dengan masalah.</a:t>
            </a: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CA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Menambahkan fitur baru yang tidak diperlukan akan meningkatkan kompleksitas komputasi yang diperlukan untuk melatih model (</a:t>
            </a:r>
            <a:r>
              <a:rPr lang="en-CA" sz="18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curse of dimensionality</a:t>
            </a: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lang="en-CA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 banyak teknik yang dapat digunakan untuk mengurangi jumlah fitur. Contoh: Principal Component Analysis (PCA).</a:t>
            </a:r>
            <a:endParaRPr lang="en-CA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36"/>
          <p:cNvSpPr txBox="1"/>
          <p:nvPr/>
        </p:nvSpPr>
        <p:spPr>
          <a:xfrm>
            <a:off x="1752600" y="1791688"/>
            <a:ext cx="93144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Fitur mana yang harus saya pilih?</a:t>
            </a:r>
            <a:endParaRPr lang="en-CA" sz="2000" b="1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Bisakah saya menambahkan pengetahuan domain saya untuk menggunakan lebih sedikit fitur?</a:t>
            </a:r>
            <a:endParaRPr lang="en-CA" sz="2000" b="1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Bisakah saya membuat fitur baru dari data yang saya miliki?</a:t>
            </a:r>
            <a:endParaRPr lang="en-CA" sz="2000" b="1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Apa yang harus saya lakukan pada missing values?</a:t>
            </a:r>
            <a:endParaRPr lang="en-CA" sz="2000" b="1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349997" y="1981200"/>
            <a:ext cx="5740923" cy="102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 panose="020B0604020202020204"/>
              <a:buNone/>
            </a:pPr>
            <a:r>
              <a:rPr lang="en-CA" sz="4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PENDAHULUAN &amp; TINJAUAN PROYEK</a:t>
            </a:r>
            <a:endParaRPr lang="en-CA" sz="4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381000" y="263740"/>
            <a:ext cx="982749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APA ITU</a:t>
            </a:r>
            <a:r>
              <a:rPr lang="en-CA"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DATA WRANGLING?</a:t>
            </a:r>
            <a:endParaRPr lang="en-CA"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598533" y="1118411"/>
            <a:ext cx="1155993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 dunia nyata, data jarang tersedia dalam bentuk yang bisa langsung digunakan.</a:t>
            </a:r>
            <a:endParaRPr lang="en-CA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CA"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wrangling </a:t>
            </a: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adalah proses mentransformasi data mentah menjadi format yang lebih bermanfaat.</a:t>
            </a:r>
            <a:endParaRPr sz="20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Perhatikan data dibawah ini dan lihat apa yang salah dengan data tersebut!</a:t>
            </a:r>
            <a:endParaRPr lang="en-CA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9" name="Google Shape;109;p16"/>
          <p:cNvGraphicFramePr/>
          <p:nvPr/>
        </p:nvGraphicFramePr>
        <p:xfrm>
          <a:off x="1321475" y="2658600"/>
          <a:ext cx="8482000" cy="3304925"/>
        </p:xfrm>
        <a:graphic>
          <a:graphicData uri="http://schemas.openxmlformats.org/drawingml/2006/table">
            <a:tbl>
              <a:tblPr firstRow="1" bandRow="1">
                <a:noFill/>
                <a:tableStyleId>{7B4E5040-8C0B-4862-AFB0-9DB82A9879DF}</a:tableStyleId>
              </a:tblPr>
              <a:tblGrid>
                <a:gridCol w="2120500"/>
                <a:gridCol w="2120500"/>
                <a:gridCol w="2120500"/>
                <a:gridCol w="2120500"/>
              </a:tblGrid>
              <a:tr h="749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u="none" strike="noStrike" cap="none"/>
                        <a:t>CUSTOMER ID</a:t>
                      </a:r>
                      <a:endParaRPr sz="2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u="none" strike="noStrike" cap="none"/>
                        <a:t>CUSTOMER NAME</a:t>
                      </a:r>
                      <a:endParaRPr sz="2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u="none" strike="noStrike" cap="none"/>
                        <a:t>LOCATION</a:t>
                      </a:r>
                      <a:endParaRPr sz="2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u="none" strike="noStrike" cap="none"/>
                        <a:t>CLICK ON AD?</a:t>
                      </a:r>
                      <a:endParaRPr sz="2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</a:tr>
              <a:tr h="425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1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Georgina 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USA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Yes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</a:tr>
              <a:tr h="425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2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Leila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Canada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1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</a:tr>
              <a:tr h="425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3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Sarah 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France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0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</a:tr>
              <a:tr h="425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4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Bird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1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</a:tr>
              <a:tr h="425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5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Max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Netherlands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0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</a:tr>
              <a:tr h="425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6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Sarah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France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0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/>
          <p:nvPr/>
        </p:nvSpPr>
        <p:spPr>
          <a:xfrm>
            <a:off x="411819" y="239854"/>
            <a:ext cx="982749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CONTOH </a:t>
            </a:r>
            <a:r>
              <a:rPr lang="en-CA"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WRANGLING</a:t>
            </a: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16" name="Google Shape;116;p17"/>
          <p:cNvGraphicFramePr/>
          <p:nvPr/>
        </p:nvGraphicFramePr>
        <p:xfrm>
          <a:off x="533889" y="1828800"/>
          <a:ext cx="9583400" cy="3888200"/>
        </p:xfrm>
        <a:graphic>
          <a:graphicData uri="http://schemas.openxmlformats.org/drawingml/2006/table">
            <a:tbl>
              <a:tblPr firstRow="1" bandRow="1">
                <a:noFill/>
                <a:tableStyleId>{7B4E5040-8C0B-4862-AFB0-9DB82A9879DF}</a:tableStyleId>
              </a:tblPr>
              <a:tblGrid>
                <a:gridCol w="2395850"/>
                <a:gridCol w="2395850"/>
                <a:gridCol w="2395850"/>
                <a:gridCol w="2395850"/>
              </a:tblGrid>
              <a:tr h="88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 u="none" strike="noStrike" cap="none">
                          <a:solidFill>
                            <a:schemeClr val="dk1"/>
                          </a:solidFill>
                        </a:rPr>
                        <a:t>CUSTOMER ID</a:t>
                      </a:r>
                      <a:endParaRPr sz="2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 u="none" strike="noStrike" cap="none">
                          <a:solidFill>
                            <a:schemeClr val="dk1"/>
                          </a:solidFill>
                        </a:rPr>
                        <a:t>CUSTOMER NAME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 u="none" strike="noStrike" cap="none">
                          <a:solidFill>
                            <a:schemeClr val="dk1"/>
                          </a:solidFill>
                        </a:rPr>
                        <a:t>LOCATION</a:t>
                      </a:r>
                      <a:endParaRPr lang="en-CA" sz="2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 u="none" strike="noStrike" cap="none">
                          <a:solidFill>
                            <a:schemeClr val="dk1"/>
                          </a:solidFill>
                        </a:rPr>
                        <a:t>CLICK ON AD?</a:t>
                      </a:r>
                      <a:endParaRPr sz="2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</a:tr>
              <a:tr h="501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1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Georgina 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USA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Yes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</a:tr>
              <a:tr h="501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2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>
                          <a:solidFill>
                            <a:schemeClr val="dk1"/>
                          </a:solidFill>
                        </a:rPr>
                        <a:t>Leila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Canada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1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</a:tr>
              <a:tr h="501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3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Sarah 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France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0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</a:tr>
              <a:tr h="501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4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Bird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1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</a:tr>
              <a:tr h="501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5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Max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Netherlands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0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</a:tr>
              <a:tr h="501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6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Sarah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France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strike="noStrike" cap="none"/>
                        <a:t>0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17" name="Google Shape;117;p17"/>
          <p:cNvSpPr/>
          <p:nvPr/>
        </p:nvSpPr>
        <p:spPr>
          <a:xfrm>
            <a:off x="5325567" y="4261536"/>
            <a:ext cx="2383138" cy="438150"/>
          </a:xfrm>
          <a:prstGeom prst="rect">
            <a:avLst/>
          </a:prstGeom>
          <a:noFill/>
          <a:ln w="57150" cap="flat" cmpd="sng">
            <a:solidFill>
              <a:srgbClr val="EF253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18" name="Google Shape;118;p17"/>
          <p:cNvCxnSpPr>
            <a:stCxn id="117" idx="3"/>
          </p:cNvCxnSpPr>
          <p:nvPr/>
        </p:nvCxnSpPr>
        <p:spPr>
          <a:xfrm rot="10800000" flipH="1">
            <a:off x="7708705" y="1828911"/>
            <a:ext cx="2766300" cy="2651700"/>
          </a:xfrm>
          <a:prstGeom prst="curvedConnector3">
            <a:avLst>
              <a:gd name="adj1" fmla="val 50000"/>
            </a:avLst>
          </a:prstGeom>
          <a:noFill/>
          <a:ln w="57150" cap="flat" cmpd="sng">
            <a:solidFill>
              <a:srgbClr val="EF253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9" name="Google Shape;119;p17"/>
          <p:cNvSpPr txBox="1"/>
          <p:nvPr/>
        </p:nvSpPr>
        <p:spPr>
          <a:xfrm>
            <a:off x="10420108" y="1524676"/>
            <a:ext cx="1571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INFORMASI YANG HILANG</a:t>
            </a:r>
            <a:endParaRPr lang="en-CA" sz="180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533887" y="3690036"/>
            <a:ext cx="9583357" cy="504825"/>
          </a:xfrm>
          <a:prstGeom prst="rect">
            <a:avLst/>
          </a:prstGeom>
          <a:noFill/>
          <a:ln w="57150" cap="flat" cmpd="sng">
            <a:solidFill>
              <a:srgbClr val="EF253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533887" y="5204511"/>
            <a:ext cx="9583357" cy="504825"/>
          </a:xfrm>
          <a:prstGeom prst="rect">
            <a:avLst/>
          </a:prstGeom>
          <a:noFill/>
          <a:ln w="57150" cap="flat" cmpd="sng">
            <a:solidFill>
              <a:srgbClr val="EF253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22" name="Google Shape;122;p17"/>
          <p:cNvCxnSpPr>
            <a:endCxn id="123" idx="0"/>
          </p:cNvCxnSpPr>
          <p:nvPr/>
        </p:nvCxnSpPr>
        <p:spPr>
          <a:xfrm flipH="1">
            <a:off x="2421863" y="4185701"/>
            <a:ext cx="1403400" cy="294900"/>
          </a:xfrm>
          <a:prstGeom prst="curvedConnector2">
            <a:avLst/>
          </a:prstGeom>
          <a:noFill/>
          <a:ln w="57150" cap="flat" cmpd="sng">
            <a:solidFill>
              <a:srgbClr val="EF253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4" name="Google Shape;124;p17"/>
          <p:cNvCxnSpPr>
            <a:endCxn id="123" idx="2"/>
          </p:cNvCxnSpPr>
          <p:nvPr/>
        </p:nvCxnSpPr>
        <p:spPr>
          <a:xfrm rot="10800000">
            <a:off x="2421863" y="4849901"/>
            <a:ext cx="1259400" cy="333900"/>
          </a:xfrm>
          <a:prstGeom prst="curvedConnector2">
            <a:avLst/>
          </a:prstGeom>
          <a:noFill/>
          <a:ln w="57150" cap="flat" cmpd="sng">
            <a:solidFill>
              <a:srgbClr val="EF253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3" name="Google Shape;123;p17"/>
          <p:cNvSpPr txBox="1"/>
          <p:nvPr/>
        </p:nvSpPr>
        <p:spPr>
          <a:xfrm>
            <a:off x="1450013" y="4480601"/>
            <a:ext cx="19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 DUPLIKAT</a:t>
            </a:r>
            <a:endParaRPr lang="en-CA" sz="180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764050" y="1182400"/>
            <a:ext cx="282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PERLU DITERAPKAN ENCODING</a:t>
            </a:r>
            <a:endParaRPr lang="en-CA" sz="180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26" name="Google Shape;126;p17"/>
          <p:cNvCxnSpPr/>
          <p:nvPr/>
        </p:nvCxnSpPr>
        <p:spPr>
          <a:xfrm rot="10800000" flipH="1">
            <a:off x="6342404" y="1563132"/>
            <a:ext cx="533400" cy="457200"/>
          </a:xfrm>
          <a:prstGeom prst="curvedConnector3">
            <a:avLst>
              <a:gd name="adj1" fmla="val 50000"/>
            </a:avLst>
          </a:prstGeom>
          <a:noFill/>
          <a:ln w="57150" cap="flat" cmpd="sng">
            <a:solidFill>
              <a:srgbClr val="EF253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7" name="Google Shape;127;p17"/>
          <p:cNvSpPr/>
          <p:nvPr/>
        </p:nvSpPr>
        <p:spPr>
          <a:xfrm>
            <a:off x="7708705" y="2716557"/>
            <a:ext cx="2383138" cy="438150"/>
          </a:xfrm>
          <a:prstGeom prst="rect">
            <a:avLst/>
          </a:prstGeom>
          <a:noFill/>
          <a:ln w="57150" cap="flat" cmpd="sng">
            <a:solidFill>
              <a:srgbClr val="EF253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28" name="Google Shape;128;p17"/>
          <p:cNvCxnSpPr/>
          <p:nvPr/>
        </p:nvCxnSpPr>
        <p:spPr>
          <a:xfrm>
            <a:off x="10084714" y="2916130"/>
            <a:ext cx="704100" cy="672300"/>
          </a:xfrm>
          <a:prstGeom prst="curvedConnector3">
            <a:avLst>
              <a:gd name="adj1" fmla="val 50000"/>
            </a:avLst>
          </a:prstGeom>
          <a:noFill/>
          <a:ln w="57150" cap="flat" cmpd="sng">
            <a:solidFill>
              <a:srgbClr val="EF253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9" name="Google Shape;129;p17"/>
          <p:cNvSpPr txBox="1"/>
          <p:nvPr/>
        </p:nvSpPr>
        <p:spPr>
          <a:xfrm>
            <a:off x="10475011" y="3712510"/>
            <a:ext cx="1571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PERLU PENYESUAIAN FORMAT</a:t>
            </a:r>
            <a:endParaRPr lang="en-CA" sz="180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554182" y="297659"/>
            <a:ext cx="104948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HAL PENTING DALAM </a:t>
            </a:r>
            <a:r>
              <a:rPr lang="en-CA"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WRANGLING</a:t>
            </a:r>
            <a:endParaRPr lang="en-CA"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48650" y="4941325"/>
            <a:ext cx="101262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CA" sz="1800" b="0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 (EDA) </a:t>
            </a:r>
            <a:r>
              <a:rPr lang="en-CA" sz="18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 Analisis Data Eksploratif adalah proses menganalisis data untuk mendapatkan informasi berharga seperti ringkasan statistik &amp; visualisasi.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7" name="Google Shape;137;p18"/>
          <p:cNvGrpSpPr/>
          <p:nvPr/>
        </p:nvGrpSpPr>
        <p:grpSpPr>
          <a:xfrm>
            <a:off x="1467758" y="1373700"/>
            <a:ext cx="8818985" cy="3102990"/>
            <a:chOff x="553388" y="2096"/>
            <a:chExt cx="7638130" cy="3102990"/>
          </a:xfrm>
        </p:grpSpPr>
        <p:sp>
          <p:nvSpPr>
            <p:cNvPr id="138" name="Google Shape;138;p18"/>
            <p:cNvSpPr/>
            <p:nvPr/>
          </p:nvSpPr>
          <p:spPr>
            <a:xfrm>
              <a:off x="553388" y="2096"/>
              <a:ext cx="2386915" cy="1432149"/>
            </a:xfrm>
            <a:prstGeom prst="rect">
              <a:avLst/>
            </a:prstGeom>
            <a:gradFill>
              <a:gsLst>
                <a:gs pos="0">
                  <a:srgbClr val="878787"/>
                </a:gs>
                <a:gs pos="50000">
                  <a:srgbClr val="787878"/>
                </a:gs>
                <a:gs pos="100000">
                  <a:srgbClr val="69696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18"/>
            <p:cNvSpPr txBox="1"/>
            <p:nvPr/>
          </p:nvSpPr>
          <p:spPr>
            <a:xfrm>
              <a:off x="553388" y="2096"/>
              <a:ext cx="2386915" cy="14321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CA"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Memilih informasi penting dari data mentah</a:t>
              </a: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3178996" y="2096"/>
              <a:ext cx="2386915" cy="1432149"/>
            </a:xfrm>
            <a:prstGeom prst="rect">
              <a:avLst/>
            </a:prstGeom>
            <a:gradFill>
              <a:gsLst>
                <a:gs pos="0">
                  <a:srgbClr val="A7A7A7"/>
                </a:gs>
                <a:gs pos="50000">
                  <a:srgbClr val="9C9C9C"/>
                </a:gs>
                <a:gs pos="100000">
                  <a:srgbClr val="89898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3178996" y="2096"/>
              <a:ext cx="2386915" cy="14321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"/>
                <a:buNone/>
              </a:pPr>
              <a:r>
                <a:rPr lang="en-CA"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Menghapus informasi yang tidak perlu (mis.: outlier)</a:t>
              </a:r>
              <a:endPara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5804603" y="2096"/>
              <a:ext cx="2386915" cy="1432149"/>
            </a:xfrm>
            <a:prstGeom prst="rect">
              <a:avLst/>
            </a:prstGeom>
            <a:gradFill>
              <a:gsLst>
                <a:gs pos="0">
                  <a:srgbClr val="C8C8C8"/>
                </a:gs>
                <a:gs pos="50000">
                  <a:srgbClr val="C1C1C1"/>
                </a:gs>
                <a:gs pos="100000">
                  <a:srgbClr val="AAAAA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18"/>
            <p:cNvSpPr txBox="1"/>
            <p:nvPr/>
          </p:nvSpPr>
          <p:spPr>
            <a:xfrm>
              <a:off x="5804603" y="2096"/>
              <a:ext cx="2386915" cy="14321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"/>
                <a:buNone/>
              </a:pPr>
              <a:r>
                <a:rPr lang="en-CA"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Menambahkan pengetahuan domain Anda sendiri untuk meningkatkan kualitas  data</a:t>
              </a:r>
              <a:endPara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1866192" y="1672937"/>
              <a:ext cx="2386915" cy="1432149"/>
            </a:xfrm>
            <a:prstGeom prst="rect">
              <a:avLst/>
            </a:prstGeom>
            <a:gradFill>
              <a:gsLst>
                <a:gs pos="0">
                  <a:srgbClr val="C8C8C8"/>
                </a:gs>
                <a:gs pos="50000">
                  <a:srgbClr val="C1C1C1"/>
                </a:gs>
                <a:gs pos="100000">
                  <a:srgbClr val="AAAAA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866192" y="1672937"/>
              <a:ext cx="2386915" cy="14321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"/>
                <a:buNone/>
              </a:pPr>
              <a:r>
                <a:rPr lang="en-CA"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Melakukan imputasi data yang hilang (</a:t>
              </a:r>
              <a:r>
                <a:rPr lang="en-CA" sz="1800" i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missing values</a:t>
              </a:r>
              <a:r>
                <a:rPr lang="en-CA"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)</a:t>
              </a:r>
              <a:endPara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4491799" y="1672937"/>
              <a:ext cx="2386915" cy="1432149"/>
            </a:xfrm>
            <a:prstGeom prst="rect">
              <a:avLst/>
            </a:prstGeom>
            <a:gradFill>
              <a:gsLst>
                <a:gs pos="0">
                  <a:srgbClr val="A7A7A7"/>
                </a:gs>
                <a:gs pos="50000">
                  <a:srgbClr val="9C9C9C"/>
                </a:gs>
                <a:gs pos="100000">
                  <a:srgbClr val="89898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18"/>
            <p:cNvSpPr txBox="1"/>
            <p:nvPr/>
          </p:nvSpPr>
          <p:spPr>
            <a:xfrm>
              <a:off x="4491799" y="1672937"/>
              <a:ext cx="2386915" cy="14321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"/>
                <a:buNone/>
              </a:pPr>
              <a:r>
                <a:rPr lang="en-CA"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Menggabungkan beberapa sumber data menjadi satu dataset tunggal</a:t>
              </a:r>
              <a:endPara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8" name="Google Shape;148;p18"/>
          <p:cNvSpPr txBox="1"/>
          <p:nvPr/>
        </p:nvSpPr>
        <p:spPr>
          <a:xfrm>
            <a:off x="648650" y="4788375"/>
            <a:ext cx="11198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CA" sz="1800" b="0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“Data scientist </a:t>
            </a:r>
            <a:r>
              <a:rPr lang="en-CA" sz="18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menghabiskan</a:t>
            </a:r>
            <a:r>
              <a:rPr lang="en-CA" sz="1800" b="0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~80% </a:t>
            </a:r>
            <a:r>
              <a:rPr lang="en-CA" sz="18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dari waktu mereka hanya untuk melakukan </a:t>
            </a:r>
            <a:r>
              <a:rPr lang="en-CA" sz="1800" b="0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wrangling &amp; EDA*” </a:t>
            </a:r>
            <a:endParaRPr lang="en-CA" sz="1800" b="0" i="1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9"/>
          <p:cNvPicPr preferRelativeResize="0"/>
          <p:nvPr/>
        </p:nvPicPr>
        <p:blipFill rotWithShape="1">
          <a:blip r:embed="rId1"/>
          <a:srcRect b="13333"/>
          <a:stretch>
            <a:fillRect/>
          </a:stretch>
        </p:blipFill>
        <p:spPr>
          <a:xfrm>
            <a:off x="0" y="0"/>
            <a:ext cx="121920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152399" y="273160"/>
            <a:ext cx="112014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TINJAUAN PROYEK</a:t>
            </a:r>
            <a:endParaRPr lang="en-CA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161657" y="1123008"/>
            <a:ext cx="120303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Dalam proyek ini, kita akan menganalisis data </a:t>
            </a:r>
            <a:r>
              <a:rPr lang="en-CA" sz="20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Human Resources </a:t>
            </a: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dengan melakukan data wrangling &amp; EDA.</a:t>
            </a:r>
            <a:endParaRPr lang="en-CA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CA"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Pandas </a:t>
            </a: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adalah library analisis data open source yang ampuh di Python</a:t>
            </a:r>
            <a:r>
              <a:rPr lang="en-CA"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20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Kita akan belajar untuk melakukan hal2 berikut</a:t>
            </a:r>
            <a:r>
              <a:rPr lang="en-CA"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lang="en-CA" sz="20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800100" marR="0" lvl="1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endParaRPr sz="20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rgbClr val="292F63"/>
              </a:buClr>
              <a:buSzPts val="2000"/>
              <a:buFont typeface="Arial" panose="020B0604020202020204"/>
              <a:buNone/>
            </a:pPr>
            <a:endParaRPr sz="20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6" name="Google Shape;156;p19"/>
          <p:cNvGrpSpPr/>
          <p:nvPr/>
        </p:nvGrpSpPr>
        <p:grpSpPr>
          <a:xfrm>
            <a:off x="533275" y="2550924"/>
            <a:ext cx="8261227" cy="4092320"/>
            <a:chOff x="0" y="703220"/>
            <a:chExt cx="7782597" cy="3406860"/>
          </a:xfrm>
        </p:grpSpPr>
        <p:sp>
          <p:nvSpPr>
            <p:cNvPr id="157" name="Google Shape;157;p19"/>
            <p:cNvSpPr/>
            <p:nvPr/>
          </p:nvSpPr>
          <p:spPr>
            <a:xfrm>
              <a:off x="0" y="703220"/>
              <a:ext cx="7644383" cy="442260"/>
            </a:xfrm>
            <a:prstGeom prst="roundRect">
              <a:avLst>
                <a:gd name="adj" fmla="val 16667"/>
              </a:avLst>
            </a:prstGeom>
            <a:solidFill>
              <a:srgbClr val="95959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21589" y="724809"/>
              <a:ext cx="7601100" cy="39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CA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Melakukan analisis statistik pada jenis data yang anda akan temukan di dunia nyata</a:t>
              </a: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0" y="1197320"/>
              <a:ext cx="7644383" cy="442260"/>
            </a:xfrm>
            <a:prstGeom prst="roundRect">
              <a:avLst>
                <a:gd name="adj" fmla="val 16667"/>
              </a:avLst>
            </a:prstGeom>
            <a:solidFill>
              <a:srgbClr val="9D9D9D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19"/>
            <p:cNvSpPr txBox="1"/>
            <p:nvPr/>
          </p:nvSpPr>
          <p:spPr>
            <a:xfrm>
              <a:off x="21589" y="1218909"/>
              <a:ext cx="7601100" cy="39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CA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Menangani data hilang (missing value) menggunakan Pandas</a:t>
              </a: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0" y="1691420"/>
              <a:ext cx="7644383" cy="44226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19"/>
            <p:cNvSpPr txBox="1"/>
            <p:nvPr/>
          </p:nvSpPr>
          <p:spPr>
            <a:xfrm>
              <a:off x="21597" y="1713003"/>
              <a:ext cx="7761000" cy="39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"/>
                <a:buNone/>
              </a:pPr>
              <a:r>
                <a:rPr lang="en-CA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Menerapkan </a:t>
              </a:r>
              <a:r>
                <a:rPr lang="en-CA" i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</a:t>
              </a:r>
              <a:r>
                <a:rPr lang="en-CA" b="0" i="1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ne-</a:t>
              </a:r>
              <a:r>
                <a:rPr lang="en-CA" i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</a:t>
              </a:r>
              <a:r>
                <a:rPr lang="en-CA" b="0" i="1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ot </a:t>
              </a:r>
              <a:r>
                <a:rPr lang="en-CA" i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</a:t>
              </a:r>
              <a:r>
                <a:rPr lang="en-CA" b="0" i="1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ncoding</a:t>
              </a:r>
              <a:endParaRPr b="0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0" y="2185520"/>
              <a:ext cx="7644383" cy="442260"/>
            </a:xfrm>
            <a:prstGeom prst="roundRect">
              <a:avLst>
                <a:gd name="adj" fmla="val 16667"/>
              </a:avLst>
            </a:prstGeom>
            <a:solidFill>
              <a:srgbClr val="ADADAD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19"/>
            <p:cNvSpPr txBox="1"/>
            <p:nvPr/>
          </p:nvSpPr>
          <p:spPr>
            <a:xfrm>
              <a:off x="21589" y="2207109"/>
              <a:ext cx="7601100" cy="39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"/>
                <a:buNone/>
              </a:pPr>
              <a:r>
                <a:rPr lang="en-CA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Menerapkan penskalaan termasuk normalisasi dan standardisasi</a:t>
              </a:r>
              <a:endPara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0" y="2679620"/>
              <a:ext cx="7644383" cy="442260"/>
            </a:xfrm>
            <a:prstGeom prst="roundRect">
              <a:avLst>
                <a:gd name="adj" fmla="val 16667"/>
              </a:avLst>
            </a:prstGeom>
            <a:solidFill>
              <a:srgbClr val="B5B5B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19"/>
            <p:cNvSpPr txBox="1"/>
            <p:nvPr/>
          </p:nvSpPr>
          <p:spPr>
            <a:xfrm>
              <a:off x="21589" y="2701209"/>
              <a:ext cx="7601205" cy="399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CA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Mendefinisikan fungsi dan menerapkannya pada kolom di Pandas DataFrame</a:t>
              </a: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0" y="3173720"/>
              <a:ext cx="7644383" cy="442260"/>
            </a:xfrm>
            <a:prstGeom prst="roundRect">
              <a:avLst>
                <a:gd name="adj" fmla="val 16667"/>
              </a:avLst>
            </a:prstGeom>
            <a:solidFill>
              <a:srgbClr val="BDBDBD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19"/>
            <p:cNvSpPr txBox="1"/>
            <p:nvPr/>
          </p:nvSpPr>
          <p:spPr>
            <a:xfrm>
              <a:off x="21589" y="3195309"/>
              <a:ext cx="7601205" cy="399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"/>
                <a:buNone/>
              </a:pPr>
              <a:r>
                <a:rPr lang="en-CA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Menerapkan berbagai operasi dan pemfilteran pada Pandas DataFrame</a:t>
              </a:r>
              <a:endPara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0" y="3667820"/>
              <a:ext cx="7644383" cy="442260"/>
            </a:xfrm>
            <a:prstGeom prst="roundRect">
              <a:avLst>
                <a:gd name="adj" fmla="val 16667"/>
              </a:avLst>
            </a:prstGeom>
            <a:solidFill>
              <a:srgbClr val="C5C5C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19"/>
            <p:cNvSpPr txBox="1"/>
            <p:nvPr/>
          </p:nvSpPr>
          <p:spPr>
            <a:xfrm>
              <a:off x="21589" y="3689409"/>
              <a:ext cx="7601100" cy="39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CA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Menghitung dan menampilkan peta panas (heatmap) dari matriks korelasi</a:t>
              </a: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71" name="Google Shape;171;p19" descr="Image result for pandas numpy matplotlib"/>
          <p:cNvPicPr preferRelativeResize="0"/>
          <p:nvPr/>
        </p:nvPicPr>
        <p:blipFill rotWithShape="1">
          <a:blip r:embed="rId2"/>
          <a:srcRect l="43103" b="6714"/>
          <a:stretch>
            <a:fillRect/>
          </a:stretch>
        </p:blipFill>
        <p:spPr>
          <a:xfrm>
            <a:off x="8724412" y="3956849"/>
            <a:ext cx="3086588" cy="1054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 descr="Image result for pandas numpy matplotlib"/>
          <p:cNvPicPr preferRelativeResize="0"/>
          <p:nvPr/>
        </p:nvPicPr>
        <p:blipFill rotWithShape="1">
          <a:blip r:embed="rId2"/>
          <a:srcRect r="56896"/>
          <a:stretch>
            <a:fillRect/>
          </a:stretch>
        </p:blipFill>
        <p:spPr>
          <a:xfrm>
            <a:off x="8734450" y="2474726"/>
            <a:ext cx="3066498" cy="14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/>
        </p:nvSpPr>
        <p:spPr>
          <a:xfrm>
            <a:off x="349997" y="1981200"/>
            <a:ext cx="5740923" cy="102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 panose="020B0604020202020204"/>
              <a:buNone/>
            </a:pPr>
            <a:r>
              <a:rPr lang="en-CA" sz="4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DEMO PROYEK</a:t>
            </a:r>
            <a:endParaRPr lang="en-CA" sz="4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228600" y="228600"/>
            <a:ext cx="7696200" cy="102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 panose="020B0604020202020204"/>
              <a:buNone/>
            </a:pPr>
            <a:r>
              <a:rPr lang="en-CA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DEMO PROYEK</a:t>
            </a:r>
            <a:endParaRPr lang="en-CA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638100" y="1396296"/>
            <a:ext cx="8403226" cy="42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6213</Words>
  <Application>WPS Presentation</Application>
  <PresentationFormat/>
  <Paragraphs>418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SimSun</vt:lpstr>
      <vt:lpstr>Wingdings</vt:lpstr>
      <vt:lpstr>Arial</vt:lpstr>
      <vt:lpstr>Calibri</vt:lpstr>
      <vt:lpstr>Montserrat</vt:lpstr>
      <vt:lpstr>Courier New</vt:lpstr>
      <vt:lpstr>Microsoft YaHei</vt:lpstr>
      <vt:lpstr>Arial Unicode MS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Aulia Kurniasih</cp:lastModifiedBy>
  <cp:revision>1</cp:revision>
  <dcterms:created xsi:type="dcterms:W3CDTF">2023-07-23T09:14:42Z</dcterms:created>
  <dcterms:modified xsi:type="dcterms:W3CDTF">2023-07-23T09:14:44Z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D451828921BE4F1EAFE5C678A1110CF0</vt:lpwstr>
  </property>
  <property fmtid="{D5CDD505-2E9C-101B-9397-08002B2CF9AE}" pid="3" name="KSOProductBuildVer">
    <vt:lpwstr>1057-11.2.0.11537</vt:lpwstr>
  </property>
</Properties>
</file>