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6858000" cx="12192000"/>
  <p:notesSz cx="7315200" cy="9601200"/>
  <p:embeddedFontLst>
    <p:embeddedFont>
      <p:font typeface="Montserrat"/>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font" Target="fonts/Montserrat-bold.fntdata"/><Relationship Id="rId10" Type="http://schemas.openxmlformats.org/officeDocument/2006/relationships/slide" Target="slides/slide5.xml"/><Relationship Id="rId21" Type="http://schemas.openxmlformats.org/officeDocument/2006/relationships/font" Target="fonts/Montserrat-regular.fntdata"/><Relationship Id="rId13" Type="http://schemas.openxmlformats.org/officeDocument/2006/relationships/slide" Target="slides/slide8.xml"/><Relationship Id="rId24" Type="http://schemas.openxmlformats.org/officeDocument/2006/relationships/font" Target="fonts/Montserrat-boldItalic.fntdata"/><Relationship Id="rId12" Type="http://schemas.openxmlformats.org/officeDocument/2006/relationships/slide" Target="slides/slide7.xml"/><Relationship Id="rId23" Type="http://schemas.openxmlformats.org/officeDocument/2006/relationships/font" Target="fonts/Montserrat-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3169920" cy="481727"/>
          </a:xfrm>
          <a:prstGeom prst="rect">
            <a:avLst/>
          </a:prstGeom>
          <a:noFill/>
          <a:ln>
            <a:noFill/>
          </a:ln>
        </p:spPr>
        <p:txBody>
          <a:bodyPr anchorCtr="0" anchor="t" bIns="48325" lIns="96650" spcFirstLastPara="1" rIns="96650" wrap="square" tIns="48325">
            <a:noAutofit/>
          </a:bodyPr>
          <a:lstStyle>
            <a:lvl1pPr lvl="0" marR="0" rtl="0" algn="l">
              <a:spcBef>
                <a:spcPts val="0"/>
              </a:spcBef>
              <a:spcAft>
                <a:spcPts val="0"/>
              </a:spcAft>
              <a:buSzPts val="1400"/>
              <a:buNone/>
              <a:defRPr b="0" i="0" sz="13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4143587" y="0"/>
            <a:ext cx="3169920" cy="481727"/>
          </a:xfrm>
          <a:prstGeom prst="rect">
            <a:avLst/>
          </a:prstGeom>
          <a:noFill/>
          <a:ln>
            <a:noFill/>
          </a:ln>
        </p:spPr>
        <p:txBody>
          <a:bodyPr anchorCtr="0" anchor="t" bIns="48325" lIns="96650" spcFirstLastPara="1" rIns="96650" wrap="square" tIns="48325">
            <a:noAutofit/>
          </a:bodyPr>
          <a:lstStyle>
            <a:lvl1pPr lvl="0" marR="0" rtl="0" algn="r">
              <a:spcBef>
                <a:spcPts val="0"/>
              </a:spcBef>
              <a:spcAft>
                <a:spcPts val="0"/>
              </a:spcAft>
              <a:buSzPts val="1400"/>
              <a:buNone/>
              <a:defRPr b="0" i="0" sz="13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777875" y="1200150"/>
            <a:ext cx="5759450" cy="32400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731520" y="4620577"/>
            <a:ext cx="5852160" cy="3780473"/>
          </a:xfrm>
          <a:prstGeom prst="rect">
            <a:avLst/>
          </a:prstGeom>
          <a:noFill/>
          <a:ln>
            <a:noFill/>
          </a:ln>
        </p:spPr>
        <p:txBody>
          <a:bodyPr anchorCtr="0" anchor="t" bIns="48325" lIns="96650" spcFirstLastPara="1" rIns="96650" wrap="square" tIns="48325">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9119474"/>
            <a:ext cx="3169920" cy="481726"/>
          </a:xfrm>
          <a:prstGeom prst="rect">
            <a:avLst/>
          </a:prstGeom>
          <a:noFill/>
          <a:ln>
            <a:noFill/>
          </a:ln>
        </p:spPr>
        <p:txBody>
          <a:bodyPr anchorCtr="0" anchor="b" bIns="48325" lIns="96650" spcFirstLastPara="1" rIns="96650" wrap="square" tIns="48325">
            <a:noAutofit/>
          </a:bodyPr>
          <a:lstStyle>
            <a:lvl1pPr lvl="0" marR="0" rtl="0" algn="l">
              <a:spcBef>
                <a:spcPts val="0"/>
              </a:spcBef>
              <a:spcAft>
                <a:spcPts val="0"/>
              </a:spcAft>
              <a:buSzPts val="1400"/>
              <a:buNone/>
              <a:defRPr b="0" i="0" sz="13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4143587" y="9119474"/>
            <a:ext cx="3169920" cy="481726"/>
          </a:xfrm>
          <a:prstGeom prst="rect">
            <a:avLst/>
          </a:prstGeom>
          <a:noFill/>
          <a:ln>
            <a:noFill/>
          </a:ln>
        </p:spPr>
        <p:txBody>
          <a:bodyPr anchorCtr="0" anchor="b" bIns="48325" lIns="96650" spcFirstLastPara="1" rIns="96650" wrap="square" tIns="48325">
            <a:noAutofit/>
          </a:bodyPr>
          <a:lstStyle/>
          <a:p>
            <a:pPr indent="0" lvl="0" marL="0" marR="0" rtl="0" algn="r">
              <a:spcBef>
                <a:spcPts val="0"/>
              </a:spcBef>
              <a:spcAft>
                <a:spcPts val="0"/>
              </a:spcAft>
              <a:buNone/>
            </a:pPr>
            <a:fld id="{00000000-1234-1234-1234-123412341234}" type="slidenum">
              <a:rPr b="0" i="0" lang="en-US" sz="1300" u="none" cap="none" strike="noStrike">
                <a:solidFill>
                  <a:schemeClr val="dk1"/>
                </a:solidFill>
                <a:latin typeface="Calibri"/>
                <a:ea typeface="Calibri"/>
                <a:cs typeface="Calibri"/>
                <a:sym typeface="Calibri"/>
              </a:rPr>
              <a:t>‹#›</a:t>
            </a:fld>
            <a:endParaRPr b="0" i="0" sz="13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22e8a73445f_0_0:notes"/>
          <p:cNvSpPr/>
          <p:nvPr>
            <p:ph idx="2" type="sldImg"/>
          </p:nvPr>
        </p:nvSpPr>
        <p:spPr>
          <a:xfrm>
            <a:off x="777875" y="1200150"/>
            <a:ext cx="5759400" cy="3240000"/>
          </a:xfrm>
          <a:custGeom>
            <a:rect b="b" l="l" r="r" t="t"/>
            <a:pathLst>
              <a:path extrusionOk="0" h="120000" w="120000">
                <a:moveTo>
                  <a:pt x="0" y="0"/>
                </a:moveTo>
                <a:lnTo>
                  <a:pt x="120000" y="0"/>
                </a:lnTo>
                <a:lnTo>
                  <a:pt x="120000" y="120000"/>
                </a:lnTo>
                <a:lnTo>
                  <a:pt x="0" y="120000"/>
                </a:lnTo>
                <a:close/>
              </a:path>
            </a:pathLst>
          </a:custGeom>
        </p:spPr>
      </p:sp>
      <p:sp>
        <p:nvSpPr>
          <p:cNvPr id="86" name="Google Shape;86;g22e8a73445f_0_0:notes"/>
          <p:cNvSpPr txBox="1"/>
          <p:nvPr>
            <p:ph idx="1" type="body"/>
          </p:nvPr>
        </p:nvSpPr>
        <p:spPr>
          <a:xfrm>
            <a:off x="731520" y="4620577"/>
            <a:ext cx="5852100" cy="3780600"/>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87" name="Google Shape;87;g22e8a73445f_0_0:notes"/>
          <p:cNvSpPr txBox="1"/>
          <p:nvPr>
            <p:ph idx="12" type="sldNum"/>
          </p:nvPr>
        </p:nvSpPr>
        <p:spPr>
          <a:xfrm>
            <a:off x="4143587" y="9119474"/>
            <a:ext cx="3169800" cy="481800"/>
          </a:xfrm>
          <a:prstGeom prst="rect">
            <a:avLst/>
          </a:prstGeom>
        </p:spPr>
        <p:txBody>
          <a:bodyPr anchorCtr="0" anchor="b" bIns="48325" lIns="96650" spcFirstLastPara="1" rIns="96650" wrap="square" tIns="483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10:notes"/>
          <p:cNvSpPr txBox="1"/>
          <p:nvPr>
            <p:ph idx="1" type="body"/>
          </p:nvPr>
        </p:nvSpPr>
        <p:spPr>
          <a:xfrm>
            <a:off x="731520" y="4620577"/>
            <a:ext cx="5852160" cy="3780473"/>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175" name="Google Shape;175;p10:notes"/>
          <p:cNvSpPr/>
          <p:nvPr>
            <p:ph idx="2" type="sldImg"/>
          </p:nvPr>
        </p:nvSpPr>
        <p:spPr>
          <a:xfrm>
            <a:off x="777875" y="1200150"/>
            <a:ext cx="5759450" cy="32400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3" name="Google Shape;193;p11:notes"/>
          <p:cNvSpPr txBox="1"/>
          <p:nvPr>
            <p:ph idx="1" type="body"/>
          </p:nvPr>
        </p:nvSpPr>
        <p:spPr>
          <a:xfrm>
            <a:off x="731520" y="4620577"/>
            <a:ext cx="5852160" cy="3780473"/>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194" name="Google Shape;194;p11:notes"/>
          <p:cNvSpPr txBox="1"/>
          <p:nvPr>
            <p:ph idx="12" type="sldNum"/>
          </p:nvPr>
        </p:nvSpPr>
        <p:spPr>
          <a:xfrm>
            <a:off x="4143587" y="9119474"/>
            <a:ext cx="3169920" cy="481726"/>
          </a:xfrm>
          <a:prstGeom prst="rect">
            <a:avLst/>
          </a:prstGeom>
          <a:noFill/>
          <a:ln>
            <a:noFill/>
          </a:ln>
        </p:spPr>
        <p:txBody>
          <a:bodyPr anchorCtr="0" anchor="b" bIns="48325" lIns="96650" spcFirstLastPara="1" rIns="96650" wrap="square" tIns="483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12:notes"/>
          <p:cNvSpPr txBox="1"/>
          <p:nvPr>
            <p:ph idx="1" type="body"/>
          </p:nvPr>
        </p:nvSpPr>
        <p:spPr>
          <a:xfrm>
            <a:off x="731520" y="4620577"/>
            <a:ext cx="5852160" cy="3780473"/>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207" name="Google Shape;207;p12:notes"/>
          <p:cNvSpPr/>
          <p:nvPr>
            <p:ph idx="2" type="sldImg"/>
          </p:nvPr>
        </p:nvSpPr>
        <p:spPr>
          <a:xfrm>
            <a:off x="777875" y="1200150"/>
            <a:ext cx="5759450" cy="32400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p13:notes"/>
          <p:cNvSpPr txBox="1"/>
          <p:nvPr>
            <p:ph idx="1" type="body"/>
          </p:nvPr>
        </p:nvSpPr>
        <p:spPr>
          <a:xfrm>
            <a:off x="731520" y="4620577"/>
            <a:ext cx="5852160" cy="3780473"/>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213" name="Google Shape;213;p13:notes"/>
          <p:cNvSpPr/>
          <p:nvPr>
            <p:ph idx="2" type="sldImg"/>
          </p:nvPr>
        </p:nvSpPr>
        <p:spPr>
          <a:xfrm>
            <a:off x="777875" y="1200150"/>
            <a:ext cx="5759450" cy="32400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14:notes"/>
          <p:cNvSpPr txBox="1"/>
          <p:nvPr>
            <p:ph idx="1" type="body"/>
          </p:nvPr>
        </p:nvSpPr>
        <p:spPr>
          <a:xfrm>
            <a:off x="731520" y="4620577"/>
            <a:ext cx="5852160" cy="3780473"/>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220" name="Google Shape;220;p14:notes"/>
          <p:cNvSpPr/>
          <p:nvPr>
            <p:ph idx="2" type="sldImg"/>
          </p:nvPr>
        </p:nvSpPr>
        <p:spPr>
          <a:xfrm>
            <a:off x="777875" y="1200150"/>
            <a:ext cx="5759450" cy="32400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p15:notes"/>
          <p:cNvSpPr txBox="1"/>
          <p:nvPr>
            <p:ph idx="1" type="body"/>
          </p:nvPr>
        </p:nvSpPr>
        <p:spPr>
          <a:xfrm>
            <a:off x="731520" y="4620577"/>
            <a:ext cx="5852160" cy="3780473"/>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226" name="Google Shape;226;p15:notes"/>
          <p:cNvSpPr/>
          <p:nvPr>
            <p:ph idx="2" type="sldImg"/>
          </p:nvPr>
        </p:nvSpPr>
        <p:spPr>
          <a:xfrm>
            <a:off x="777875" y="1200150"/>
            <a:ext cx="5759450" cy="32400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2:notes"/>
          <p:cNvSpPr txBox="1"/>
          <p:nvPr>
            <p:ph idx="1" type="body"/>
          </p:nvPr>
        </p:nvSpPr>
        <p:spPr>
          <a:xfrm>
            <a:off x="731520" y="4620577"/>
            <a:ext cx="5852160" cy="3780473"/>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92" name="Google Shape;92;p2:notes"/>
          <p:cNvSpPr/>
          <p:nvPr>
            <p:ph idx="2" type="sldImg"/>
          </p:nvPr>
        </p:nvSpPr>
        <p:spPr>
          <a:xfrm>
            <a:off x="777875" y="1200150"/>
            <a:ext cx="5759450" cy="32400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3:notes"/>
          <p:cNvSpPr txBox="1"/>
          <p:nvPr>
            <p:ph idx="1" type="body"/>
          </p:nvPr>
        </p:nvSpPr>
        <p:spPr>
          <a:xfrm>
            <a:off x="731520" y="4620577"/>
            <a:ext cx="5852160" cy="3780473"/>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98" name="Google Shape;98;p3:notes"/>
          <p:cNvSpPr/>
          <p:nvPr>
            <p:ph idx="2" type="sldImg"/>
          </p:nvPr>
        </p:nvSpPr>
        <p:spPr>
          <a:xfrm>
            <a:off x="777875" y="1200150"/>
            <a:ext cx="5759450" cy="32400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4:notes"/>
          <p:cNvSpPr txBox="1"/>
          <p:nvPr>
            <p:ph idx="1" type="body"/>
          </p:nvPr>
        </p:nvSpPr>
        <p:spPr>
          <a:xfrm>
            <a:off x="731520" y="4620577"/>
            <a:ext cx="5852160" cy="3780473"/>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104" name="Google Shape;104;p4:notes"/>
          <p:cNvSpPr/>
          <p:nvPr>
            <p:ph idx="2" type="sldImg"/>
          </p:nvPr>
        </p:nvSpPr>
        <p:spPr>
          <a:xfrm>
            <a:off x="777875" y="1200150"/>
            <a:ext cx="5759450" cy="32400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5:notes"/>
          <p:cNvSpPr txBox="1"/>
          <p:nvPr>
            <p:ph idx="1" type="body"/>
          </p:nvPr>
        </p:nvSpPr>
        <p:spPr>
          <a:xfrm>
            <a:off x="731520" y="4620577"/>
            <a:ext cx="5852160" cy="3780473"/>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113" name="Google Shape;113;p5:notes"/>
          <p:cNvSpPr/>
          <p:nvPr>
            <p:ph idx="2" type="sldImg"/>
          </p:nvPr>
        </p:nvSpPr>
        <p:spPr>
          <a:xfrm>
            <a:off x="777875" y="1200150"/>
            <a:ext cx="5759450" cy="32400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6:notes"/>
          <p:cNvSpPr txBox="1"/>
          <p:nvPr>
            <p:ph idx="1" type="body"/>
          </p:nvPr>
        </p:nvSpPr>
        <p:spPr>
          <a:xfrm>
            <a:off x="731520" y="4620577"/>
            <a:ext cx="5852160" cy="3780473"/>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124" name="Google Shape;124;p6:notes"/>
          <p:cNvSpPr/>
          <p:nvPr>
            <p:ph idx="2" type="sldImg"/>
          </p:nvPr>
        </p:nvSpPr>
        <p:spPr>
          <a:xfrm>
            <a:off x="777875" y="1200150"/>
            <a:ext cx="5759450" cy="32400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7:notes"/>
          <p:cNvSpPr txBox="1"/>
          <p:nvPr>
            <p:ph idx="1" type="body"/>
          </p:nvPr>
        </p:nvSpPr>
        <p:spPr>
          <a:xfrm>
            <a:off x="731520" y="4620577"/>
            <a:ext cx="5852160" cy="3780473"/>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130" name="Google Shape;130;p7:notes"/>
          <p:cNvSpPr/>
          <p:nvPr>
            <p:ph idx="2" type="sldImg"/>
          </p:nvPr>
        </p:nvSpPr>
        <p:spPr>
          <a:xfrm>
            <a:off x="777875" y="1200150"/>
            <a:ext cx="5759450" cy="32400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4" name="Google Shape;144;p8:notes"/>
          <p:cNvSpPr txBox="1"/>
          <p:nvPr>
            <p:ph idx="1" type="body"/>
          </p:nvPr>
        </p:nvSpPr>
        <p:spPr>
          <a:xfrm>
            <a:off x="731520" y="4620577"/>
            <a:ext cx="5852160" cy="3780473"/>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145" name="Google Shape;145;p8:notes"/>
          <p:cNvSpPr txBox="1"/>
          <p:nvPr>
            <p:ph idx="12" type="sldNum"/>
          </p:nvPr>
        </p:nvSpPr>
        <p:spPr>
          <a:xfrm>
            <a:off x="4143587" y="9119474"/>
            <a:ext cx="3169920" cy="481726"/>
          </a:xfrm>
          <a:prstGeom prst="rect">
            <a:avLst/>
          </a:prstGeom>
          <a:noFill/>
          <a:ln>
            <a:noFill/>
          </a:ln>
        </p:spPr>
        <p:txBody>
          <a:bodyPr anchorCtr="0" anchor="b" bIns="48325" lIns="96650" spcFirstLastPara="1" rIns="96650" wrap="square" tIns="483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3" name="Google Shape;163;p9:notes"/>
          <p:cNvSpPr txBox="1"/>
          <p:nvPr>
            <p:ph idx="1" type="body"/>
          </p:nvPr>
        </p:nvSpPr>
        <p:spPr>
          <a:xfrm>
            <a:off x="731520" y="4620577"/>
            <a:ext cx="5852160" cy="3780473"/>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164" name="Google Shape;164;p9:notes"/>
          <p:cNvSpPr txBox="1"/>
          <p:nvPr>
            <p:ph idx="12" type="sldNum"/>
          </p:nvPr>
        </p:nvSpPr>
        <p:spPr>
          <a:xfrm>
            <a:off x="4143587" y="9119474"/>
            <a:ext cx="3169920" cy="481726"/>
          </a:xfrm>
          <a:prstGeom prst="rect">
            <a:avLst/>
          </a:prstGeom>
          <a:noFill/>
          <a:ln>
            <a:noFill/>
          </a:ln>
        </p:spPr>
        <p:txBody>
          <a:bodyPr anchorCtr="0" anchor="b" bIns="48325" lIns="96650" spcFirstLastPara="1" rIns="96650" wrap="square" tIns="483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Заголовок и объект" type="obj">
  <p:cSld name="OBJECT">
    <p:spTree>
      <p:nvGrpSpPr>
        <p:cNvPr id="15" name="Shape 15"/>
        <p:cNvGrpSpPr/>
        <p:nvPr/>
      </p:nvGrpSpPr>
      <p:grpSpPr>
        <a:xfrm>
          <a:off x="0" y="0"/>
          <a:ext cx="0" cy="0"/>
          <a:chOff x="0" y="0"/>
          <a:chExt cx="0" cy="0"/>
        </a:xfrm>
      </p:grpSpPr>
      <p:sp>
        <p:nvSpPr>
          <p:cNvPr id="16" name="Google Shape;16;p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8" name="Google Shape;18;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Заголовок и вертикальный текст" type="vertTx">
  <p:cSld name="VERTICAL_TEXT">
    <p:spTree>
      <p:nvGrpSpPr>
        <p:cNvPr id="72" name="Shape 72"/>
        <p:cNvGrpSpPr/>
        <p:nvPr/>
      </p:nvGrpSpPr>
      <p:grpSpPr>
        <a:xfrm>
          <a:off x="0" y="0"/>
          <a:ext cx="0" cy="0"/>
          <a:chOff x="0" y="0"/>
          <a:chExt cx="0" cy="0"/>
        </a:xfrm>
      </p:grpSpPr>
      <p:sp>
        <p:nvSpPr>
          <p:cNvPr id="73" name="Google Shape;73;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Вертикальный заголовок и текст" type="vertTitleAndTx">
  <p:cSld name="VERTICAL_TITLE_AND_VERTICAL_TEXT">
    <p:spTree>
      <p:nvGrpSpPr>
        <p:cNvPr id="78" name="Shape 78"/>
        <p:cNvGrpSpPr/>
        <p:nvPr/>
      </p:nvGrpSpPr>
      <p:grpSpPr>
        <a:xfrm>
          <a:off x="0" y="0"/>
          <a:ext cx="0" cy="0"/>
          <a:chOff x="0" y="0"/>
          <a:chExt cx="0" cy="0"/>
        </a:xfrm>
      </p:grpSpPr>
      <p:sp>
        <p:nvSpPr>
          <p:cNvPr id="79" name="Google Shape;79;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Пустой слайд" type="blank">
  <p:cSld name="BLANK">
    <p:spTree>
      <p:nvGrpSpPr>
        <p:cNvPr id="21" name="Shape 21"/>
        <p:cNvGrpSpPr/>
        <p:nvPr/>
      </p:nvGrpSpPr>
      <p:grpSpPr>
        <a:xfrm>
          <a:off x="0" y="0"/>
          <a:ext cx="0" cy="0"/>
          <a:chOff x="0" y="0"/>
          <a:chExt cx="0" cy="0"/>
        </a:xfrm>
      </p:grpSpPr>
      <p:sp>
        <p:nvSpPr>
          <p:cNvPr id="22" name="Google Shape;22;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Титульный слайд" type="title">
  <p:cSld name="TITLE">
    <p:spTree>
      <p:nvGrpSpPr>
        <p:cNvPr id="25" name="Shape 25"/>
        <p:cNvGrpSpPr/>
        <p:nvPr/>
      </p:nvGrpSpPr>
      <p:grpSpPr>
        <a:xfrm>
          <a:off x="0" y="0"/>
          <a:ext cx="0" cy="0"/>
          <a:chOff x="0" y="0"/>
          <a:chExt cx="0" cy="0"/>
        </a:xfrm>
      </p:grpSpPr>
      <p:sp>
        <p:nvSpPr>
          <p:cNvPr id="26" name="Google Shape;26;p4"/>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4"/>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8" name="Google Shape;28;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Заголовок раздела" type="secHead">
  <p:cSld name="SECTION_HEADER">
    <p:spTree>
      <p:nvGrpSpPr>
        <p:cNvPr id="31" name="Shape 31"/>
        <p:cNvGrpSpPr/>
        <p:nvPr/>
      </p:nvGrpSpPr>
      <p:grpSpPr>
        <a:xfrm>
          <a:off x="0" y="0"/>
          <a:ext cx="0" cy="0"/>
          <a:chOff x="0" y="0"/>
          <a:chExt cx="0" cy="0"/>
        </a:xfrm>
      </p:grpSpPr>
      <p:sp>
        <p:nvSpPr>
          <p:cNvPr id="32" name="Google Shape;32;p5"/>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5"/>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4" name="Google Shape;34;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Два объекта" type="twoObj">
  <p:cSld name="TWO_OBJECTS">
    <p:spTree>
      <p:nvGrpSpPr>
        <p:cNvPr id="37" name="Shape 37"/>
        <p:cNvGrpSpPr/>
        <p:nvPr/>
      </p:nvGrpSpPr>
      <p:grpSpPr>
        <a:xfrm>
          <a:off x="0" y="0"/>
          <a:ext cx="0" cy="0"/>
          <a:chOff x="0" y="0"/>
          <a:chExt cx="0" cy="0"/>
        </a:xfrm>
      </p:grpSpPr>
      <p:sp>
        <p:nvSpPr>
          <p:cNvPr id="38" name="Google Shape;38;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6"/>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6"/>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1" name="Google Shape;41;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Сравнение" type="twoTxTwoObj">
  <p:cSld name="TWO_OBJECTS_WITH_TEXT">
    <p:spTree>
      <p:nvGrpSpPr>
        <p:cNvPr id="44" name="Shape 44"/>
        <p:cNvGrpSpPr/>
        <p:nvPr/>
      </p:nvGrpSpPr>
      <p:grpSpPr>
        <a:xfrm>
          <a:off x="0" y="0"/>
          <a:ext cx="0" cy="0"/>
          <a:chOff x="0" y="0"/>
          <a:chExt cx="0" cy="0"/>
        </a:xfrm>
      </p:grpSpPr>
      <p:sp>
        <p:nvSpPr>
          <p:cNvPr id="45" name="Google Shape;45;p7"/>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6" name="Google Shape;46;p7"/>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7" name="Google Shape;47;p7"/>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8" name="Google Shape;48;p7"/>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9" name="Google Shape;49;p7"/>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0" name="Google Shape;50;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Только заголовок" type="titleOnly">
  <p:cSld name="TITLE_ONLY">
    <p:spTree>
      <p:nvGrpSpPr>
        <p:cNvPr id="53" name="Shape 53"/>
        <p:cNvGrpSpPr/>
        <p:nvPr/>
      </p:nvGrpSpPr>
      <p:grpSpPr>
        <a:xfrm>
          <a:off x="0" y="0"/>
          <a:ext cx="0" cy="0"/>
          <a:chOff x="0" y="0"/>
          <a:chExt cx="0" cy="0"/>
        </a:xfrm>
      </p:grpSpPr>
      <p:sp>
        <p:nvSpPr>
          <p:cNvPr id="54" name="Google Shape;54;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5" name="Google Shape;55;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Объект с подписью" type="objTx">
  <p:cSld name="OBJECT_WITH_CAPTION_TEXT">
    <p:spTree>
      <p:nvGrpSpPr>
        <p:cNvPr id="58" name="Shape 58"/>
        <p:cNvGrpSpPr/>
        <p:nvPr/>
      </p:nvGrpSpPr>
      <p:grpSpPr>
        <a:xfrm>
          <a:off x="0" y="0"/>
          <a:ext cx="0" cy="0"/>
          <a:chOff x="0" y="0"/>
          <a:chExt cx="0" cy="0"/>
        </a:xfrm>
      </p:grpSpPr>
      <p:sp>
        <p:nvSpPr>
          <p:cNvPr id="59" name="Google Shape;59;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Рисунок с подписью" type="picTx">
  <p:cSld name="PICTURE_WITH_CAPTION_TEXT">
    <p:spTree>
      <p:nvGrpSpPr>
        <p:cNvPr id="65" name="Shape 65"/>
        <p:cNvGrpSpPr/>
        <p:nvPr/>
      </p:nvGrpSpPr>
      <p:grpSpPr>
        <a:xfrm>
          <a:off x="0" y="0"/>
          <a:ext cx="0" cy="0"/>
          <a:chOff x="0" y="0"/>
          <a:chExt cx="0" cy="0"/>
        </a:xfrm>
      </p:grpSpPr>
      <p:sp>
        <p:nvSpPr>
          <p:cNvPr id="66" name="Google Shape;66;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0"/>
          <p:cNvSpPr/>
          <p:nvPr>
            <p:ph idx="2" type="pic"/>
          </p:nvPr>
        </p:nvSpPr>
        <p:spPr>
          <a:xfrm>
            <a:off x="5183188" y="987425"/>
            <a:ext cx="6172200" cy="4873625"/>
          </a:xfrm>
          <a:prstGeom prst="rect">
            <a:avLst/>
          </a:prstGeom>
          <a:noFill/>
          <a:ln>
            <a:noFill/>
          </a:ln>
        </p:spPr>
      </p:sp>
      <p:sp>
        <p:nvSpPr>
          <p:cNvPr id="68" name="Google Shape;68;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png"/><Relationship Id="rId4" Type="http://schemas.openxmlformats.org/officeDocument/2006/relationships/image" Target="../media/image13.png"/><Relationship Id="rId5" Type="http://schemas.openxmlformats.org/officeDocument/2006/relationships/hyperlink" Target="https://commons.wikimedia.org/wiki/File:Elements_of_a_boxplot_en.svg"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png"/><Relationship Id="rId4" Type="http://schemas.openxmlformats.org/officeDocument/2006/relationships/image" Target="../media/image6.png"/><Relationship Id="rId11" Type="http://schemas.openxmlformats.org/officeDocument/2006/relationships/image" Target="../media/image10.jpg"/><Relationship Id="rId10" Type="http://schemas.openxmlformats.org/officeDocument/2006/relationships/hyperlink" Target="https://commons.wikimedia.org/wiki/File:Pie-chart.jpg" TargetMode="External"/><Relationship Id="rId9" Type="http://schemas.openxmlformats.org/officeDocument/2006/relationships/hyperlink" Target="https://commons.wikimedia.org/wiki/File:Broad_and_standard_mileage_operated_by_GWR.png" TargetMode="External"/><Relationship Id="rId5" Type="http://schemas.openxmlformats.org/officeDocument/2006/relationships/image" Target="../media/image17.png"/><Relationship Id="rId6" Type="http://schemas.openxmlformats.org/officeDocument/2006/relationships/hyperlink" Target="https://commons.wikimedia.org/wiki/File:Broad_and_standard_mileage_operated_by_GWR.png" TargetMode="External"/><Relationship Id="rId7" Type="http://schemas.openxmlformats.org/officeDocument/2006/relationships/hyperlink" Target="https://commons.wikimedia.org/wiki/File:Broad_and_standard_mileage_operated_by_GWR.png" TargetMode="External"/><Relationship Id="rId8" Type="http://schemas.openxmlformats.org/officeDocument/2006/relationships/hyperlink" Target="https://commons.wikimedia.org/wiki/File:Charts_SVG_Example_12_-_Stacked_100%25_Area_Chart.svg"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png"/><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1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hyperlink" Target="https://matplotlib.org/" TargetMode="External"/><Relationship Id="rId5" Type="http://schemas.openxmlformats.org/officeDocument/2006/relationships/image" Target="../media/image16.png"/><Relationship Id="rId6" Type="http://schemas.openxmlformats.org/officeDocument/2006/relationships/hyperlink" Target="https://seaborn.pydata.org/examples/index.html" TargetMode="External"/><Relationship Id="rId7"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7.jpg"/><Relationship Id="rId5" Type="http://schemas.openxmlformats.org/officeDocument/2006/relationships/image" Target="../media/image15.jpg"/><Relationship Id="rId6" Type="http://schemas.openxmlformats.org/officeDocument/2006/relationships/hyperlink" Target="https://commons.wikimedia.org/wiki/File:Example_of_Scatter_Plot.jpg" TargetMode="External"/><Relationship Id="rId7" Type="http://schemas.openxmlformats.org/officeDocument/2006/relationships/hyperlink" Target="https://commons.wikimedia.org/wiki/File:Bubble_chart.jpg"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image" Target="../media/image8.png"/><Relationship Id="rId5" Type="http://schemas.openxmlformats.org/officeDocument/2006/relationships/hyperlink" Target="https://www.needpix.com/photo/89660/productivity-statistics-bar-chart-chart-graph-diagram-results" TargetMode="External"/><Relationship Id="rId6" Type="http://schemas.openxmlformats.org/officeDocument/2006/relationships/hyperlink" Target="https://commons.wikimedia.org/wiki/File:Median_and_Average_Sales_Prices_of_New_Homes_Sold_in_the_US_1963-2010_Monthly.png" TargetMode="External"/><Relationship Id="rId7"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 Id="rId4" Type="http://schemas.openxmlformats.org/officeDocument/2006/relationships/image" Target="../media/image11.png"/><Relationship Id="rId5" Type="http://schemas.openxmlformats.org/officeDocument/2006/relationships/image" Target="../media/image13.png"/><Relationship Id="rId6" Type="http://schemas.openxmlformats.org/officeDocument/2006/relationships/hyperlink" Target="https://commons.wikimedia.org/wiki/File:Elements_of_a_boxplot_en.svg"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pic>
        <p:nvPicPr>
          <p:cNvPr id="89" name="Google Shape;89;p13"/>
          <p:cNvPicPr preferRelativeResize="0"/>
          <p:nvPr/>
        </p:nvPicPr>
        <p:blipFill>
          <a:blip r:embed="rId3">
            <a:alphaModFix/>
          </a:blip>
          <a:stretch>
            <a:fillRect/>
          </a:stretch>
        </p:blipFill>
        <p:spPr>
          <a:xfrm>
            <a:off x="0" y="0"/>
            <a:ext cx="12191999" cy="6844376"/>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pic>
        <p:nvPicPr>
          <p:cNvPr id="177" name="Google Shape;177;p22"/>
          <p:cNvPicPr preferRelativeResize="0"/>
          <p:nvPr/>
        </p:nvPicPr>
        <p:blipFill rotWithShape="1">
          <a:blip r:embed="rId3">
            <a:alphaModFix/>
          </a:blip>
          <a:srcRect b="0" l="0" r="0" t="0"/>
          <a:stretch/>
        </p:blipFill>
        <p:spPr>
          <a:xfrm>
            <a:off x="0" y="0"/>
            <a:ext cx="12192001" cy="6858000"/>
          </a:xfrm>
          <a:prstGeom prst="rect">
            <a:avLst/>
          </a:prstGeom>
          <a:noFill/>
          <a:ln>
            <a:noFill/>
          </a:ln>
        </p:spPr>
      </p:pic>
      <p:sp>
        <p:nvSpPr>
          <p:cNvPr id="178" name="Google Shape;178;p22"/>
          <p:cNvSpPr txBox="1"/>
          <p:nvPr/>
        </p:nvSpPr>
        <p:spPr>
          <a:xfrm>
            <a:off x="228600" y="228600"/>
            <a:ext cx="7696200" cy="1027521"/>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lt1"/>
              </a:buClr>
              <a:buSzPts val="3600"/>
              <a:buFont typeface="Arial"/>
              <a:buNone/>
            </a:pPr>
            <a:r>
              <a:rPr lang="en-US" sz="3600">
                <a:solidFill>
                  <a:schemeClr val="lt1"/>
                </a:solidFill>
                <a:latin typeface="Montserrat"/>
                <a:ea typeface="Montserrat"/>
                <a:cs typeface="Montserrat"/>
                <a:sym typeface="Montserrat"/>
              </a:rPr>
              <a:t>BOX PLOT</a:t>
            </a:r>
            <a:endParaRPr/>
          </a:p>
        </p:txBody>
      </p:sp>
      <p:pic>
        <p:nvPicPr>
          <p:cNvPr descr="File:Elements of a boxplot en.svg" id="179" name="Google Shape;179;p22"/>
          <p:cNvPicPr preferRelativeResize="0"/>
          <p:nvPr/>
        </p:nvPicPr>
        <p:blipFill rotWithShape="1">
          <a:blip r:embed="rId4">
            <a:alphaModFix/>
          </a:blip>
          <a:srcRect b="23902" l="0" r="0" t="31008"/>
          <a:stretch/>
        </p:blipFill>
        <p:spPr>
          <a:xfrm>
            <a:off x="2971800" y="2154925"/>
            <a:ext cx="7338729" cy="1317961"/>
          </a:xfrm>
          <a:prstGeom prst="rect">
            <a:avLst/>
          </a:prstGeom>
          <a:noFill/>
          <a:ln>
            <a:noFill/>
          </a:ln>
        </p:spPr>
      </p:pic>
      <p:sp>
        <p:nvSpPr>
          <p:cNvPr id="180" name="Google Shape;180;p22"/>
          <p:cNvSpPr/>
          <p:nvPr/>
        </p:nvSpPr>
        <p:spPr>
          <a:xfrm>
            <a:off x="19085" y="6355403"/>
            <a:ext cx="9686924" cy="30777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u="sng">
                <a:solidFill>
                  <a:schemeClr val="dk1"/>
                </a:solidFill>
                <a:latin typeface="Calibri"/>
                <a:ea typeface="Calibri"/>
                <a:cs typeface="Calibri"/>
                <a:sym typeface="Calibri"/>
                <a:hlinkClick r:id="rId5">
                  <a:extLst>
                    <a:ext uri="{A12FA001-AC4F-418D-AE19-62706E023703}">
                      <ahyp:hlinkClr val="tx"/>
                    </a:ext>
                  </a:extLst>
                </a:hlinkClick>
              </a:rPr>
              <a:t>Photo Credit: https://commons.wikimedia.org/wiki/File:Elements_of_a_boxplot_en.svg</a:t>
            </a:r>
            <a:endParaRPr sz="1400">
              <a:solidFill>
                <a:schemeClr val="dk1"/>
              </a:solidFill>
              <a:latin typeface="Calibri"/>
              <a:ea typeface="Calibri"/>
              <a:cs typeface="Calibri"/>
              <a:sym typeface="Calibri"/>
            </a:endParaRPr>
          </a:p>
        </p:txBody>
      </p:sp>
      <p:cxnSp>
        <p:nvCxnSpPr>
          <p:cNvPr id="181" name="Google Shape;181;p22"/>
          <p:cNvCxnSpPr/>
          <p:nvPr/>
        </p:nvCxnSpPr>
        <p:spPr>
          <a:xfrm rot="10800000">
            <a:off x="4163729" y="3472886"/>
            <a:ext cx="0" cy="1199334"/>
          </a:xfrm>
          <a:prstGeom prst="straightConnector1">
            <a:avLst/>
          </a:prstGeom>
          <a:noFill/>
          <a:ln cap="flat" cmpd="sng" w="76200">
            <a:solidFill>
              <a:srgbClr val="FF0000"/>
            </a:solidFill>
            <a:prstDash val="solid"/>
            <a:miter lim="800000"/>
            <a:headEnd len="sm" w="sm" type="none"/>
            <a:tailEnd len="med" w="med" type="triangle"/>
          </a:ln>
        </p:spPr>
      </p:cxnSp>
      <p:cxnSp>
        <p:nvCxnSpPr>
          <p:cNvPr id="182" name="Google Shape;182;p22"/>
          <p:cNvCxnSpPr/>
          <p:nvPr/>
        </p:nvCxnSpPr>
        <p:spPr>
          <a:xfrm rot="10800000">
            <a:off x="9586629" y="3472886"/>
            <a:ext cx="0" cy="1199334"/>
          </a:xfrm>
          <a:prstGeom prst="straightConnector1">
            <a:avLst/>
          </a:prstGeom>
          <a:noFill/>
          <a:ln cap="flat" cmpd="sng" w="76200">
            <a:solidFill>
              <a:srgbClr val="FF0000"/>
            </a:solidFill>
            <a:prstDash val="solid"/>
            <a:miter lim="800000"/>
            <a:headEnd len="sm" w="sm" type="none"/>
            <a:tailEnd len="med" w="med" type="triangle"/>
          </a:ln>
        </p:spPr>
      </p:cxnSp>
      <p:sp>
        <p:nvSpPr>
          <p:cNvPr id="183" name="Google Shape;183;p22"/>
          <p:cNvSpPr txBox="1"/>
          <p:nvPr/>
        </p:nvSpPr>
        <p:spPr>
          <a:xfrm>
            <a:off x="3213661" y="4702041"/>
            <a:ext cx="1215397"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rgbClr val="FF0000"/>
                </a:solidFill>
                <a:latin typeface="Calibri"/>
                <a:ea typeface="Calibri"/>
                <a:cs typeface="Calibri"/>
                <a:sym typeface="Calibri"/>
              </a:rPr>
              <a:t>MINIMUM</a:t>
            </a:r>
            <a:endParaRPr/>
          </a:p>
        </p:txBody>
      </p:sp>
      <p:sp>
        <p:nvSpPr>
          <p:cNvPr id="184" name="Google Shape;184;p22"/>
          <p:cNvSpPr txBox="1"/>
          <p:nvPr/>
        </p:nvSpPr>
        <p:spPr>
          <a:xfrm>
            <a:off x="8952481" y="4702041"/>
            <a:ext cx="126829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rgbClr val="FF0000"/>
                </a:solidFill>
                <a:latin typeface="Calibri"/>
                <a:ea typeface="Calibri"/>
                <a:cs typeface="Calibri"/>
                <a:sym typeface="Calibri"/>
              </a:rPr>
              <a:t>MAXIMUM</a:t>
            </a:r>
            <a:endParaRPr/>
          </a:p>
        </p:txBody>
      </p:sp>
      <p:cxnSp>
        <p:nvCxnSpPr>
          <p:cNvPr id="185" name="Google Shape;185;p22"/>
          <p:cNvCxnSpPr/>
          <p:nvPr/>
        </p:nvCxnSpPr>
        <p:spPr>
          <a:xfrm rot="10800000">
            <a:off x="7605428" y="3472886"/>
            <a:ext cx="0" cy="1199334"/>
          </a:xfrm>
          <a:prstGeom prst="straightConnector1">
            <a:avLst/>
          </a:prstGeom>
          <a:noFill/>
          <a:ln cap="flat" cmpd="sng" w="76200">
            <a:solidFill>
              <a:srgbClr val="FF0000"/>
            </a:solidFill>
            <a:prstDash val="solid"/>
            <a:miter lim="800000"/>
            <a:headEnd len="sm" w="sm" type="none"/>
            <a:tailEnd len="med" w="med" type="triangle"/>
          </a:ln>
        </p:spPr>
      </p:cxnSp>
      <p:sp>
        <p:nvSpPr>
          <p:cNvPr id="186" name="Google Shape;186;p22"/>
          <p:cNvSpPr txBox="1"/>
          <p:nvPr/>
        </p:nvSpPr>
        <p:spPr>
          <a:xfrm>
            <a:off x="7106733" y="4705232"/>
            <a:ext cx="99738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rgbClr val="FF0000"/>
                </a:solidFill>
                <a:latin typeface="Calibri"/>
                <a:ea typeface="Calibri"/>
                <a:cs typeface="Calibri"/>
                <a:sym typeface="Calibri"/>
              </a:rPr>
              <a:t>MEDIAN</a:t>
            </a:r>
            <a:endParaRPr/>
          </a:p>
        </p:txBody>
      </p:sp>
      <p:sp>
        <p:nvSpPr>
          <p:cNvPr id="187" name="Google Shape;187;p22"/>
          <p:cNvSpPr/>
          <p:nvPr/>
        </p:nvSpPr>
        <p:spPr>
          <a:xfrm rot="5400000">
            <a:off x="7005223" y="906519"/>
            <a:ext cx="495300" cy="2463800"/>
          </a:xfrm>
          <a:prstGeom prst="leftBrace">
            <a:avLst>
              <a:gd fmla="val 113241" name="adj1"/>
              <a:gd fmla="val 50000" name="adj2"/>
            </a:avLst>
          </a:prstGeom>
          <a:noFill/>
          <a:ln cap="flat" cmpd="sng" w="762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188" name="Google Shape;188;p22"/>
          <p:cNvSpPr txBox="1"/>
          <p:nvPr/>
        </p:nvSpPr>
        <p:spPr>
          <a:xfrm>
            <a:off x="6367528" y="1131275"/>
            <a:ext cx="21171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MAYORITAS</a:t>
            </a:r>
            <a:r>
              <a:rPr b="1" lang="en-US" sz="1800">
                <a:solidFill>
                  <a:schemeClr val="dk1"/>
                </a:solidFill>
                <a:latin typeface="Calibri"/>
                <a:ea typeface="Calibri"/>
                <a:cs typeface="Calibri"/>
                <a:sym typeface="Calibri"/>
              </a:rPr>
              <a:t> DATA</a:t>
            </a:r>
            <a:endParaRPr/>
          </a:p>
        </p:txBody>
      </p:sp>
      <p:sp>
        <p:nvSpPr>
          <p:cNvPr id="189" name="Google Shape;189;p22"/>
          <p:cNvSpPr txBox="1"/>
          <p:nvPr/>
        </p:nvSpPr>
        <p:spPr>
          <a:xfrm>
            <a:off x="6510769" y="1549567"/>
            <a:ext cx="182768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rgbClr val="FF0000"/>
                </a:solidFill>
                <a:latin typeface="Calibri"/>
                <a:ea typeface="Calibri"/>
                <a:cs typeface="Calibri"/>
                <a:sym typeface="Calibri"/>
              </a:rPr>
              <a:t>50% PERCENTILE</a:t>
            </a:r>
            <a:endParaRPr/>
          </a:p>
        </p:txBody>
      </p:sp>
      <p:sp>
        <p:nvSpPr>
          <p:cNvPr id="190" name="Google Shape;190;p22"/>
          <p:cNvSpPr txBox="1"/>
          <p:nvPr/>
        </p:nvSpPr>
        <p:spPr>
          <a:xfrm>
            <a:off x="108461" y="1229070"/>
            <a:ext cx="4387925"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1" lang="en-US" sz="1800">
                <a:solidFill>
                  <a:schemeClr val="dk1"/>
                </a:solidFill>
                <a:latin typeface="Calibri"/>
                <a:ea typeface="Calibri"/>
                <a:cs typeface="Calibri"/>
                <a:sym typeface="Calibri"/>
              </a:rPr>
              <a:t>Recall: </a:t>
            </a:r>
            <a:r>
              <a:rPr i="1" lang="en-US" sz="1800">
                <a:solidFill>
                  <a:schemeClr val="dk1"/>
                </a:solidFill>
                <a:latin typeface="Calibri"/>
                <a:ea typeface="Calibri"/>
                <a:cs typeface="Calibri"/>
                <a:sym typeface="Calibri"/>
              </a:rPr>
              <a:t>Median adalah angka tengah dalam daftar angka yang diurutkan. Ini adalah titik di atas dan di bawah dari 50% data.</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pic>
        <p:nvPicPr>
          <p:cNvPr id="196" name="Google Shape;196;p23"/>
          <p:cNvPicPr preferRelativeResize="0"/>
          <p:nvPr/>
        </p:nvPicPr>
        <p:blipFill rotWithShape="1">
          <a:blip r:embed="rId3">
            <a:alphaModFix/>
          </a:blip>
          <a:srcRect b="0" l="0" r="0" t="0"/>
          <a:stretch/>
        </p:blipFill>
        <p:spPr>
          <a:xfrm>
            <a:off x="0" y="0"/>
            <a:ext cx="12192001" cy="6858000"/>
          </a:xfrm>
          <a:prstGeom prst="rect">
            <a:avLst/>
          </a:prstGeom>
          <a:noFill/>
          <a:ln>
            <a:noFill/>
          </a:ln>
        </p:spPr>
      </p:pic>
      <p:sp>
        <p:nvSpPr>
          <p:cNvPr id="197" name="Google Shape;197;p23"/>
          <p:cNvSpPr txBox="1"/>
          <p:nvPr/>
        </p:nvSpPr>
        <p:spPr>
          <a:xfrm>
            <a:off x="719157" y="1064813"/>
            <a:ext cx="1569660"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dk1"/>
                </a:solidFill>
                <a:latin typeface="Calibri"/>
                <a:ea typeface="Calibri"/>
                <a:cs typeface="Calibri"/>
                <a:sym typeface="Calibri"/>
              </a:rPr>
              <a:t>PIE CHART</a:t>
            </a:r>
            <a:endParaRPr/>
          </a:p>
        </p:txBody>
      </p:sp>
      <p:sp>
        <p:nvSpPr>
          <p:cNvPr id="198" name="Google Shape;198;p23"/>
          <p:cNvSpPr txBox="1"/>
          <p:nvPr/>
        </p:nvSpPr>
        <p:spPr>
          <a:xfrm>
            <a:off x="3608767" y="1064813"/>
            <a:ext cx="3098925"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dk1"/>
                </a:solidFill>
                <a:latin typeface="Calibri"/>
                <a:ea typeface="Calibri"/>
                <a:cs typeface="Calibri"/>
                <a:sym typeface="Calibri"/>
              </a:rPr>
              <a:t>STACKED BAR CHART </a:t>
            </a:r>
            <a:endParaRPr/>
          </a:p>
        </p:txBody>
      </p:sp>
      <p:sp>
        <p:nvSpPr>
          <p:cNvPr id="199" name="Google Shape;199;p23"/>
          <p:cNvSpPr txBox="1"/>
          <p:nvPr/>
        </p:nvSpPr>
        <p:spPr>
          <a:xfrm>
            <a:off x="7816432" y="1056229"/>
            <a:ext cx="3199915"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dk1"/>
                </a:solidFill>
                <a:latin typeface="Calibri"/>
                <a:ea typeface="Calibri"/>
                <a:cs typeface="Calibri"/>
                <a:sym typeface="Calibri"/>
              </a:rPr>
              <a:t>STACKED AREA CHART</a:t>
            </a:r>
            <a:endParaRPr/>
          </a:p>
        </p:txBody>
      </p:sp>
      <p:pic>
        <p:nvPicPr>
          <p:cNvPr descr="File:Charts SVG Example 12 - Stacked 100% Area Chart.svg" id="200" name="Google Shape;200;p23"/>
          <p:cNvPicPr preferRelativeResize="0"/>
          <p:nvPr/>
        </p:nvPicPr>
        <p:blipFill rotWithShape="1">
          <a:blip r:embed="rId4">
            <a:alphaModFix/>
          </a:blip>
          <a:srcRect b="0" l="0" r="21945" t="0"/>
          <a:stretch/>
        </p:blipFill>
        <p:spPr>
          <a:xfrm>
            <a:off x="7396417" y="1597439"/>
            <a:ext cx="4039947" cy="2954367"/>
          </a:xfrm>
          <a:prstGeom prst="rect">
            <a:avLst/>
          </a:prstGeom>
          <a:noFill/>
          <a:ln>
            <a:noFill/>
          </a:ln>
        </p:spPr>
      </p:pic>
      <p:pic>
        <p:nvPicPr>
          <p:cNvPr descr="Image result for stacked column chart" id="201" name="Google Shape;201;p23"/>
          <p:cNvPicPr preferRelativeResize="0"/>
          <p:nvPr/>
        </p:nvPicPr>
        <p:blipFill rotWithShape="1">
          <a:blip r:embed="rId5">
            <a:alphaModFix/>
          </a:blip>
          <a:srcRect b="0" l="0" r="0" t="9320"/>
          <a:stretch/>
        </p:blipFill>
        <p:spPr>
          <a:xfrm>
            <a:off x="3124200" y="1578290"/>
            <a:ext cx="3739767" cy="2799206"/>
          </a:xfrm>
          <a:prstGeom prst="rect">
            <a:avLst/>
          </a:prstGeom>
          <a:noFill/>
          <a:ln>
            <a:noFill/>
          </a:ln>
        </p:spPr>
      </p:pic>
      <p:sp>
        <p:nvSpPr>
          <p:cNvPr id="202" name="Google Shape;202;p23"/>
          <p:cNvSpPr/>
          <p:nvPr/>
        </p:nvSpPr>
        <p:spPr>
          <a:xfrm>
            <a:off x="223520" y="6193794"/>
            <a:ext cx="11332442" cy="6463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200" u="sng">
                <a:solidFill>
                  <a:schemeClr val="dk1"/>
                </a:solidFill>
                <a:latin typeface="Calibri"/>
                <a:ea typeface="Calibri"/>
                <a:cs typeface="Calibri"/>
                <a:sym typeface="Calibri"/>
                <a:hlinkClick r:id="rId6">
                  <a:extLst>
                    <a:ext uri="{A12FA001-AC4F-418D-AE19-62706E023703}">
                      <ahyp:hlinkClr val="tx"/>
                    </a:ext>
                  </a:extLst>
                </a:hlinkClick>
              </a:rPr>
              <a:t>Photo Credit: https://commons.wikimedia.org/wiki/File:Broad_and_standard_mileage_operated_by_GWR.png</a:t>
            </a:r>
            <a:endParaRPr sz="1200">
              <a:solidFill>
                <a:schemeClr val="dk1"/>
              </a:solidFill>
              <a:latin typeface="Calibri"/>
              <a:ea typeface="Calibri"/>
              <a:cs typeface="Calibri"/>
              <a:sym typeface="Calibri"/>
            </a:endParaRPr>
          </a:p>
          <a:p>
            <a:pPr indent="0" lvl="0" marL="0" marR="0" rtl="0" algn="l">
              <a:spcBef>
                <a:spcPts val="0"/>
              </a:spcBef>
              <a:spcAft>
                <a:spcPts val="0"/>
              </a:spcAft>
              <a:buNone/>
            </a:pPr>
            <a:r>
              <a:rPr lang="en-US" sz="1200" u="sng">
                <a:solidFill>
                  <a:schemeClr val="dk1"/>
                </a:solidFill>
                <a:latin typeface="Calibri"/>
                <a:ea typeface="Calibri"/>
                <a:cs typeface="Calibri"/>
                <a:sym typeface="Calibri"/>
                <a:hlinkClick r:id="rId7">
                  <a:extLst>
                    <a:ext uri="{A12FA001-AC4F-418D-AE19-62706E023703}">
                      <ahyp:hlinkClr val="tx"/>
                    </a:ext>
                  </a:extLst>
                </a:hlinkClick>
              </a:rPr>
              <a:t>Photo Credit: </a:t>
            </a:r>
            <a:r>
              <a:rPr lang="en-US" sz="1200" u="sng">
                <a:solidFill>
                  <a:schemeClr val="dk1"/>
                </a:solidFill>
                <a:latin typeface="Calibri"/>
                <a:ea typeface="Calibri"/>
                <a:cs typeface="Calibri"/>
                <a:sym typeface="Calibri"/>
                <a:hlinkClick r:id="rId8">
                  <a:extLst>
                    <a:ext uri="{A12FA001-AC4F-418D-AE19-62706E023703}">
                      <ahyp:hlinkClr val="tx"/>
                    </a:ext>
                  </a:extLst>
                </a:hlinkClick>
              </a:rPr>
              <a:t>https://commons.wikimedia.org/wiki/File:Charts_SVG_Example_12_-_Stacked_100%25_Area_Chart.svg</a:t>
            </a:r>
            <a:endParaRPr sz="1200">
              <a:solidFill>
                <a:schemeClr val="dk1"/>
              </a:solidFill>
              <a:latin typeface="Calibri"/>
              <a:ea typeface="Calibri"/>
              <a:cs typeface="Calibri"/>
              <a:sym typeface="Calibri"/>
            </a:endParaRPr>
          </a:p>
          <a:p>
            <a:pPr indent="0" lvl="0" marL="0" marR="0" rtl="0" algn="l">
              <a:spcBef>
                <a:spcPts val="0"/>
              </a:spcBef>
              <a:spcAft>
                <a:spcPts val="0"/>
              </a:spcAft>
              <a:buNone/>
            </a:pPr>
            <a:r>
              <a:rPr lang="en-US" sz="1200" u="sng">
                <a:solidFill>
                  <a:schemeClr val="dk1"/>
                </a:solidFill>
                <a:latin typeface="Calibri"/>
                <a:ea typeface="Calibri"/>
                <a:cs typeface="Calibri"/>
                <a:sym typeface="Calibri"/>
                <a:hlinkClick r:id="rId9">
                  <a:extLst>
                    <a:ext uri="{A12FA001-AC4F-418D-AE19-62706E023703}">
                      <ahyp:hlinkClr val="tx"/>
                    </a:ext>
                  </a:extLst>
                </a:hlinkClick>
              </a:rPr>
              <a:t>Photo Credit: </a:t>
            </a:r>
            <a:r>
              <a:rPr lang="en-US" sz="1200" u="sng">
                <a:solidFill>
                  <a:schemeClr val="dk1"/>
                </a:solidFill>
                <a:latin typeface="Calibri"/>
                <a:ea typeface="Calibri"/>
                <a:cs typeface="Calibri"/>
                <a:sym typeface="Calibri"/>
                <a:hlinkClick r:id="rId10">
                  <a:extLst>
                    <a:ext uri="{A12FA001-AC4F-418D-AE19-62706E023703}">
                      <ahyp:hlinkClr val="tx"/>
                    </a:ext>
                  </a:extLst>
                </a:hlinkClick>
              </a:rPr>
              <a:t>https://commons.wikimedia.org/wiki/File:Pie-chart.jpg</a:t>
            </a:r>
            <a:endParaRPr sz="1200">
              <a:solidFill>
                <a:schemeClr val="dk1"/>
              </a:solidFill>
              <a:latin typeface="Calibri"/>
              <a:ea typeface="Calibri"/>
              <a:cs typeface="Calibri"/>
              <a:sym typeface="Calibri"/>
            </a:endParaRPr>
          </a:p>
        </p:txBody>
      </p:sp>
      <p:pic>
        <p:nvPicPr>
          <p:cNvPr descr="Image result for pie chart" id="203" name="Google Shape;203;p23"/>
          <p:cNvPicPr preferRelativeResize="0"/>
          <p:nvPr/>
        </p:nvPicPr>
        <p:blipFill rotWithShape="1">
          <a:blip r:embed="rId11">
            <a:alphaModFix/>
          </a:blip>
          <a:srcRect b="0" l="0" r="0" t="0"/>
          <a:stretch/>
        </p:blipFill>
        <p:spPr>
          <a:xfrm>
            <a:off x="35560" y="1752600"/>
            <a:ext cx="2988981" cy="2511528"/>
          </a:xfrm>
          <a:prstGeom prst="rect">
            <a:avLst/>
          </a:prstGeom>
          <a:noFill/>
          <a:ln>
            <a:noFill/>
          </a:ln>
        </p:spPr>
      </p:pic>
      <p:sp>
        <p:nvSpPr>
          <p:cNvPr id="204" name="Google Shape;204;p23"/>
          <p:cNvSpPr txBox="1"/>
          <p:nvPr/>
        </p:nvSpPr>
        <p:spPr>
          <a:xfrm>
            <a:off x="228600" y="228600"/>
            <a:ext cx="7696200" cy="1027521"/>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lt1"/>
              </a:buClr>
              <a:buSzPts val="3600"/>
              <a:buFont typeface="Arial"/>
              <a:buNone/>
            </a:pPr>
            <a:r>
              <a:rPr lang="en-US" sz="3600">
                <a:solidFill>
                  <a:schemeClr val="lt1"/>
                </a:solidFill>
                <a:latin typeface="Montserrat"/>
                <a:ea typeface="Montserrat"/>
                <a:cs typeface="Montserrat"/>
                <a:sym typeface="Montserrat"/>
              </a:rPr>
              <a:t>KOMPOSISI</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pic>
        <p:nvPicPr>
          <p:cNvPr id="209" name="Google Shape;209;p24"/>
          <p:cNvPicPr preferRelativeResize="0"/>
          <p:nvPr/>
        </p:nvPicPr>
        <p:blipFill rotWithShape="1">
          <a:blip r:embed="rId3">
            <a:alphaModFix/>
          </a:blip>
          <a:srcRect b="0" l="0" r="0" t="0"/>
          <a:stretch/>
        </p:blipFill>
        <p:spPr>
          <a:xfrm>
            <a:off x="0" y="0"/>
            <a:ext cx="12257636" cy="6858000"/>
          </a:xfrm>
          <a:prstGeom prst="rect">
            <a:avLst/>
          </a:prstGeom>
          <a:noFill/>
          <a:ln>
            <a:noFill/>
          </a:ln>
        </p:spPr>
      </p:pic>
      <p:sp>
        <p:nvSpPr>
          <p:cNvPr id="210" name="Google Shape;210;p24"/>
          <p:cNvSpPr txBox="1"/>
          <p:nvPr/>
        </p:nvSpPr>
        <p:spPr>
          <a:xfrm>
            <a:off x="349997" y="1981200"/>
            <a:ext cx="5740923" cy="1027521"/>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lt1"/>
              </a:buClr>
              <a:buSzPts val="4400"/>
              <a:buFont typeface="Arial"/>
              <a:buNone/>
            </a:pPr>
            <a:r>
              <a:rPr b="1" lang="en-US" sz="4400">
                <a:solidFill>
                  <a:schemeClr val="lt1"/>
                </a:solidFill>
                <a:latin typeface="Montserrat"/>
                <a:ea typeface="Montserrat"/>
                <a:cs typeface="Montserrat"/>
                <a:sym typeface="Montserrat"/>
              </a:rPr>
              <a:t>DEMO PROYEK</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pic>
        <p:nvPicPr>
          <p:cNvPr id="215" name="Google Shape;215;p25"/>
          <p:cNvPicPr preferRelativeResize="0"/>
          <p:nvPr/>
        </p:nvPicPr>
        <p:blipFill rotWithShape="1">
          <a:blip r:embed="rId3">
            <a:alphaModFix/>
          </a:blip>
          <a:srcRect b="0" l="0" r="0" t="0"/>
          <a:stretch/>
        </p:blipFill>
        <p:spPr>
          <a:xfrm>
            <a:off x="0" y="0"/>
            <a:ext cx="12192001" cy="6858000"/>
          </a:xfrm>
          <a:prstGeom prst="rect">
            <a:avLst/>
          </a:prstGeom>
          <a:noFill/>
          <a:ln>
            <a:noFill/>
          </a:ln>
        </p:spPr>
      </p:pic>
      <p:sp>
        <p:nvSpPr>
          <p:cNvPr id="216" name="Google Shape;216;p25"/>
          <p:cNvSpPr txBox="1"/>
          <p:nvPr/>
        </p:nvSpPr>
        <p:spPr>
          <a:xfrm>
            <a:off x="228600" y="228600"/>
            <a:ext cx="7696200" cy="1027521"/>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lt1"/>
              </a:buClr>
              <a:buSzPts val="3600"/>
              <a:buFont typeface="Arial"/>
              <a:buNone/>
            </a:pPr>
            <a:r>
              <a:rPr lang="en-US" sz="3600">
                <a:solidFill>
                  <a:schemeClr val="lt1"/>
                </a:solidFill>
                <a:latin typeface="Montserrat"/>
                <a:ea typeface="Montserrat"/>
                <a:cs typeface="Montserrat"/>
                <a:sym typeface="Montserrat"/>
              </a:rPr>
              <a:t>DEMO PROYEK</a:t>
            </a:r>
            <a:endParaRPr/>
          </a:p>
        </p:txBody>
      </p:sp>
      <p:pic>
        <p:nvPicPr>
          <p:cNvPr id="217" name="Google Shape;217;p25"/>
          <p:cNvPicPr preferRelativeResize="0"/>
          <p:nvPr/>
        </p:nvPicPr>
        <p:blipFill>
          <a:blip r:embed="rId4">
            <a:alphaModFix/>
          </a:blip>
          <a:stretch>
            <a:fillRect/>
          </a:stretch>
        </p:blipFill>
        <p:spPr>
          <a:xfrm>
            <a:off x="1496325" y="1256124"/>
            <a:ext cx="9497651" cy="473027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pic>
        <p:nvPicPr>
          <p:cNvPr id="222" name="Google Shape;222;p26"/>
          <p:cNvPicPr preferRelativeResize="0"/>
          <p:nvPr/>
        </p:nvPicPr>
        <p:blipFill rotWithShape="1">
          <a:blip r:embed="rId3">
            <a:alphaModFix/>
          </a:blip>
          <a:srcRect b="0" l="0" r="0" t="0"/>
          <a:stretch/>
        </p:blipFill>
        <p:spPr>
          <a:xfrm>
            <a:off x="0" y="0"/>
            <a:ext cx="12257636" cy="6858000"/>
          </a:xfrm>
          <a:prstGeom prst="rect">
            <a:avLst/>
          </a:prstGeom>
          <a:noFill/>
          <a:ln>
            <a:noFill/>
          </a:ln>
        </p:spPr>
      </p:pic>
      <p:sp>
        <p:nvSpPr>
          <p:cNvPr id="223" name="Google Shape;223;p26"/>
          <p:cNvSpPr txBox="1"/>
          <p:nvPr/>
        </p:nvSpPr>
        <p:spPr>
          <a:xfrm>
            <a:off x="349997" y="1981200"/>
            <a:ext cx="5740923" cy="1027521"/>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lt1"/>
              </a:buClr>
              <a:buSzPts val="4400"/>
              <a:buFont typeface="Arial"/>
              <a:buNone/>
            </a:pPr>
            <a:r>
              <a:rPr b="1" lang="en-US" sz="4400">
                <a:solidFill>
                  <a:schemeClr val="lt1"/>
                </a:solidFill>
                <a:latin typeface="Montserrat"/>
                <a:ea typeface="Montserrat"/>
                <a:cs typeface="Montserrat"/>
                <a:sym typeface="Montserrat"/>
              </a:rPr>
              <a:t>FINAL CAPSTONE PROJECT</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pic>
        <p:nvPicPr>
          <p:cNvPr id="228" name="Google Shape;228;p27"/>
          <p:cNvPicPr preferRelativeResize="0"/>
          <p:nvPr/>
        </p:nvPicPr>
        <p:blipFill rotWithShape="1">
          <a:blip r:embed="rId3">
            <a:alphaModFix/>
          </a:blip>
          <a:srcRect b="0" l="0" r="0" t="0"/>
          <a:stretch/>
        </p:blipFill>
        <p:spPr>
          <a:xfrm>
            <a:off x="0" y="0"/>
            <a:ext cx="12192001" cy="6858000"/>
          </a:xfrm>
          <a:prstGeom prst="rect">
            <a:avLst/>
          </a:prstGeom>
          <a:noFill/>
          <a:ln>
            <a:noFill/>
          </a:ln>
        </p:spPr>
      </p:pic>
      <p:sp>
        <p:nvSpPr>
          <p:cNvPr id="229" name="Google Shape;229;p27"/>
          <p:cNvSpPr txBox="1"/>
          <p:nvPr/>
        </p:nvSpPr>
        <p:spPr>
          <a:xfrm>
            <a:off x="228600" y="228600"/>
            <a:ext cx="8333400" cy="10275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1100"/>
              <a:buFont typeface="Arial"/>
              <a:buNone/>
            </a:pPr>
            <a:r>
              <a:rPr lang="en-US" sz="3600">
                <a:solidFill>
                  <a:schemeClr val="lt1"/>
                </a:solidFill>
                <a:latin typeface="Montserrat"/>
                <a:ea typeface="Montserrat"/>
                <a:cs typeface="Montserrat"/>
                <a:sym typeface="Montserrat"/>
              </a:rPr>
              <a:t>TUGAS FINAL CAPSTONE PROJECT</a:t>
            </a:r>
            <a:endParaRPr sz="3600">
              <a:solidFill>
                <a:schemeClr val="lt1"/>
              </a:solidFill>
              <a:latin typeface="Montserrat"/>
              <a:ea typeface="Montserrat"/>
              <a:cs typeface="Montserrat"/>
              <a:sym typeface="Montserrat"/>
            </a:endParaRPr>
          </a:p>
          <a:p>
            <a:pPr indent="0" lvl="0" marL="0" marR="0" rtl="0" algn="l">
              <a:lnSpc>
                <a:spcPct val="90000"/>
              </a:lnSpc>
              <a:spcBef>
                <a:spcPts val="0"/>
              </a:spcBef>
              <a:spcAft>
                <a:spcPts val="0"/>
              </a:spcAft>
              <a:buClr>
                <a:schemeClr val="dk1"/>
              </a:buClr>
              <a:buSzPts val="1100"/>
              <a:buFont typeface="Arial"/>
              <a:buNone/>
            </a:pPr>
            <a:r>
              <a:t/>
            </a:r>
            <a:endParaRPr sz="3600">
              <a:solidFill>
                <a:schemeClr val="lt1"/>
              </a:solidFill>
              <a:latin typeface="Montserrat"/>
              <a:ea typeface="Montserrat"/>
              <a:cs typeface="Montserrat"/>
              <a:sym typeface="Montserrat"/>
            </a:endParaRPr>
          </a:p>
          <a:p>
            <a:pPr indent="0" lvl="0" marL="0" marR="0" rtl="0" algn="l">
              <a:lnSpc>
                <a:spcPct val="90000"/>
              </a:lnSpc>
              <a:spcBef>
                <a:spcPts val="0"/>
              </a:spcBef>
              <a:spcAft>
                <a:spcPts val="0"/>
              </a:spcAft>
              <a:buClr>
                <a:schemeClr val="lt1"/>
              </a:buClr>
              <a:buSzPts val="3600"/>
              <a:buFont typeface="Arial"/>
              <a:buNone/>
            </a:pPr>
            <a:r>
              <a:t/>
            </a:r>
            <a:endParaRPr sz="3600">
              <a:solidFill>
                <a:schemeClr val="lt1"/>
              </a:solidFill>
              <a:latin typeface="Montserrat"/>
              <a:ea typeface="Montserrat"/>
              <a:cs typeface="Montserrat"/>
              <a:sym typeface="Montserrat"/>
            </a:endParaRPr>
          </a:p>
        </p:txBody>
      </p:sp>
      <p:sp>
        <p:nvSpPr>
          <p:cNvPr id="230" name="Google Shape;230;p27"/>
          <p:cNvSpPr txBox="1"/>
          <p:nvPr/>
        </p:nvSpPr>
        <p:spPr>
          <a:xfrm>
            <a:off x="143376" y="1287951"/>
            <a:ext cx="11905200" cy="4941000"/>
          </a:xfrm>
          <a:prstGeom prst="rect">
            <a:avLst/>
          </a:prstGeom>
          <a:noFill/>
          <a:ln>
            <a:noFill/>
          </a:ln>
        </p:spPr>
        <p:txBody>
          <a:bodyPr anchorCtr="0" anchor="t" bIns="45700" lIns="91425" spcFirstLastPara="1" rIns="91425" wrap="square" tIns="45700">
            <a:spAutoFit/>
          </a:bodyPr>
          <a:lstStyle/>
          <a:p>
            <a:pPr indent="-336550" lvl="0" marL="342900" marR="0" rtl="0" algn="l">
              <a:spcBef>
                <a:spcPts val="0"/>
              </a:spcBef>
              <a:spcAft>
                <a:spcPts val="0"/>
              </a:spcAft>
              <a:buClr>
                <a:schemeClr val="dk1"/>
              </a:buClr>
              <a:buSzPts val="1500"/>
              <a:buFont typeface="Arial"/>
              <a:buChar char="•"/>
            </a:pPr>
            <a:r>
              <a:rPr lang="en-US" sz="1500">
                <a:solidFill>
                  <a:schemeClr val="dk1"/>
                </a:solidFill>
                <a:latin typeface="Montserrat"/>
                <a:ea typeface="Montserrat"/>
                <a:cs typeface="Montserrat"/>
                <a:sym typeface="Montserrat"/>
              </a:rPr>
              <a:t>Dalam proyek ini, kita akan memvisualisasikan harga saham menggunakan Seaborn dan Matplotlib. 4 Saham yang akan divisualisasikan adalah JP Morgan Chase (JP), Procter and Gamble (P&amp;G) (PG), Apple (AAPL) dan United Airlines (UAL).</a:t>
            </a:r>
            <a:endParaRPr sz="1300"/>
          </a:p>
          <a:p>
            <a:pPr indent="-336550" lvl="0" marL="342900" marR="0" rtl="0" algn="l">
              <a:spcBef>
                <a:spcPts val="0"/>
              </a:spcBef>
              <a:spcAft>
                <a:spcPts val="0"/>
              </a:spcAft>
              <a:buClr>
                <a:schemeClr val="dk1"/>
              </a:buClr>
              <a:buSzPts val="1500"/>
              <a:buChar char="•"/>
            </a:pPr>
            <a:r>
              <a:rPr lang="en-US" sz="1500">
                <a:solidFill>
                  <a:schemeClr val="dk1"/>
                </a:solidFill>
                <a:latin typeface="Montserrat"/>
                <a:ea typeface="Montserrat"/>
                <a:cs typeface="Montserrat"/>
                <a:sym typeface="Montserrat"/>
              </a:rPr>
              <a:t>Menggunakan "stock_daily_prices.csv" dan “stocks_daily_returns.csv” yang telah disertakan dalam lampiran, tulis skrip Python untuk melakukan tugas-tugas berikut:</a:t>
            </a:r>
            <a:endParaRPr sz="1300"/>
          </a:p>
          <a:p>
            <a:pPr indent="-450850" lvl="1" marL="914400" marR="0" rtl="0" algn="l">
              <a:spcBef>
                <a:spcPts val="0"/>
              </a:spcBef>
              <a:spcAft>
                <a:spcPts val="0"/>
              </a:spcAft>
              <a:buClr>
                <a:schemeClr val="dk1"/>
              </a:buClr>
              <a:buSzPts val="1500"/>
              <a:buFont typeface="Calibri"/>
              <a:buAutoNum type="arabicPeriod"/>
            </a:pPr>
            <a:r>
              <a:rPr lang="en-US" sz="1500">
                <a:solidFill>
                  <a:schemeClr val="dk1"/>
                </a:solidFill>
                <a:latin typeface="Montserrat"/>
                <a:ea typeface="Montserrat"/>
                <a:cs typeface="Montserrat"/>
                <a:sym typeface="Montserrat"/>
              </a:rPr>
              <a:t>Impor kedua data menggunakan Pandas.</a:t>
            </a:r>
            <a:endParaRPr sz="1500">
              <a:solidFill>
                <a:schemeClr val="dk1"/>
              </a:solidFill>
              <a:latin typeface="Montserrat"/>
              <a:ea typeface="Montserrat"/>
              <a:cs typeface="Montserrat"/>
              <a:sym typeface="Montserrat"/>
            </a:endParaRPr>
          </a:p>
          <a:p>
            <a:pPr indent="-450850" lvl="1" marL="914400" marR="0" rtl="0" algn="l">
              <a:spcBef>
                <a:spcPts val="0"/>
              </a:spcBef>
              <a:spcAft>
                <a:spcPts val="0"/>
              </a:spcAft>
              <a:buClr>
                <a:schemeClr val="dk1"/>
              </a:buClr>
              <a:buSzPts val="1500"/>
              <a:buFont typeface="Calibri"/>
              <a:buAutoNum type="arabicPeriod"/>
            </a:pPr>
            <a:r>
              <a:rPr lang="en-US" sz="1500">
                <a:solidFill>
                  <a:schemeClr val="dk1"/>
                </a:solidFill>
                <a:latin typeface="Montserrat"/>
                <a:ea typeface="Montserrat"/>
                <a:cs typeface="Montserrat"/>
                <a:sym typeface="Montserrat"/>
              </a:rPr>
              <a:t>Menggunakan Matplotlib, plot lineplot yang menampilkan semua harga harian dari 4 saham dalam satu figur.</a:t>
            </a:r>
            <a:endParaRPr sz="1500">
              <a:solidFill>
                <a:schemeClr val="dk1"/>
              </a:solidFill>
              <a:latin typeface="Montserrat"/>
              <a:ea typeface="Montserrat"/>
              <a:cs typeface="Montserrat"/>
              <a:sym typeface="Montserrat"/>
            </a:endParaRPr>
          </a:p>
          <a:p>
            <a:pPr indent="-450850" lvl="1" marL="914400" marR="0" rtl="0" algn="l">
              <a:spcBef>
                <a:spcPts val="0"/>
              </a:spcBef>
              <a:spcAft>
                <a:spcPts val="0"/>
              </a:spcAft>
              <a:buClr>
                <a:schemeClr val="dk1"/>
              </a:buClr>
              <a:buSzPts val="1500"/>
              <a:buFont typeface="Calibri"/>
              <a:buAutoNum type="arabicPeriod"/>
            </a:pPr>
            <a:r>
              <a:rPr lang="en-US" sz="1500">
                <a:solidFill>
                  <a:schemeClr val="dk1"/>
                </a:solidFill>
                <a:latin typeface="Montserrat"/>
                <a:ea typeface="Montserrat"/>
                <a:cs typeface="Montserrat"/>
                <a:sym typeface="Montserrat"/>
              </a:rPr>
              <a:t>Menggunakan Matplotlib, plot harga harian dari 4 saham tersebut di beberapa subplot.</a:t>
            </a:r>
            <a:endParaRPr sz="1500">
              <a:solidFill>
                <a:schemeClr val="dk1"/>
              </a:solidFill>
              <a:latin typeface="Montserrat"/>
              <a:ea typeface="Montserrat"/>
              <a:cs typeface="Montserrat"/>
              <a:sym typeface="Montserrat"/>
            </a:endParaRPr>
          </a:p>
          <a:p>
            <a:pPr indent="-450850" lvl="1" marL="914400" marR="0" rtl="0" algn="l">
              <a:spcBef>
                <a:spcPts val="0"/>
              </a:spcBef>
              <a:spcAft>
                <a:spcPts val="0"/>
              </a:spcAft>
              <a:buClr>
                <a:schemeClr val="dk1"/>
              </a:buClr>
              <a:buSzPts val="1500"/>
              <a:buFont typeface="Calibri"/>
              <a:buAutoNum type="arabicPeriod"/>
            </a:pPr>
            <a:r>
              <a:rPr lang="en-US" sz="1500">
                <a:solidFill>
                  <a:schemeClr val="dk1"/>
                </a:solidFill>
                <a:latin typeface="Montserrat"/>
                <a:ea typeface="Montserrat"/>
                <a:cs typeface="Montserrat"/>
                <a:sym typeface="Montserrat"/>
              </a:rPr>
              <a:t>Menggunakan Matplotlib, visualisasikan 4 plot pada subplot di samping satu sama lain (semua gambar dalam satu baris).</a:t>
            </a:r>
            <a:endParaRPr sz="1500">
              <a:solidFill>
                <a:schemeClr val="dk1"/>
              </a:solidFill>
              <a:latin typeface="Montserrat"/>
              <a:ea typeface="Montserrat"/>
              <a:cs typeface="Montserrat"/>
              <a:sym typeface="Montserrat"/>
            </a:endParaRPr>
          </a:p>
          <a:p>
            <a:pPr indent="-450850" lvl="1" marL="914400" marR="0" rtl="0" algn="l">
              <a:spcBef>
                <a:spcPts val="0"/>
              </a:spcBef>
              <a:spcAft>
                <a:spcPts val="0"/>
              </a:spcAft>
              <a:buClr>
                <a:schemeClr val="dk1"/>
              </a:buClr>
              <a:buSzPts val="1500"/>
              <a:buFont typeface="Calibri"/>
              <a:buAutoNum type="arabicPeriod"/>
            </a:pPr>
            <a:r>
              <a:rPr lang="en-US" sz="1500">
                <a:solidFill>
                  <a:schemeClr val="dk1"/>
                </a:solidFill>
                <a:latin typeface="Montserrat"/>
                <a:ea typeface="Montserrat"/>
                <a:cs typeface="Montserrat"/>
                <a:sym typeface="Montserrat"/>
              </a:rPr>
              <a:t>Menggunakan Matplotlib,  visualisasikan scatterplot antara return harian Apple dan return harian JP Morgan.</a:t>
            </a:r>
            <a:endParaRPr sz="1500">
              <a:solidFill>
                <a:schemeClr val="dk1"/>
              </a:solidFill>
              <a:latin typeface="Montserrat"/>
              <a:ea typeface="Montserrat"/>
              <a:cs typeface="Montserrat"/>
              <a:sym typeface="Montserrat"/>
            </a:endParaRPr>
          </a:p>
          <a:p>
            <a:pPr indent="-450850" lvl="1" marL="914400" marR="0" rtl="0" algn="l">
              <a:spcBef>
                <a:spcPts val="0"/>
              </a:spcBef>
              <a:spcAft>
                <a:spcPts val="0"/>
              </a:spcAft>
              <a:buClr>
                <a:schemeClr val="dk1"/>
              </a:buClr>
              <a:buSzPts val="1500"/>
              <a:buFont typeface="Calibri"/>
              <a:buAutoNum type="arabicPeriod"/>
            </a:pPr>
            <a:r>
              <a:rPr lang="en-US" sz="1500">
                <a:solidFill>
                  <a:schemeClr val="dk1"/>
                </a:solidFill>
                <a:latin typeface="Montserrat"/>
                <a:ea typeface="Montserrat"/>
                <a:cs typeface="Montserrat"/>
                <a:sym typeface="Montserrat"/>
              </a:rPr>
              <a:t>Menggunakan Seaborn,  visualisasikan scatterplot antara return harian Apple dan return harian JP Morgan.</a:t>
            </a:r>
            <a:endParaRPr sz="1500">
              <a:solidFill>
                <a:schemeClr val="dk1"/>
              </a:solidFill>
              <a:latin typeface="Montserrat"/>
              <a:ea typeface="Montserrat"/>
              <a:cs typeface="Montserrat"/>
              <a:sym typeface="Montserrat"/>
            </a:endParaRPr>
          </a:p>
          <a:p>
            <a:pPr indent="-450850" lvl="1" marL="914400" marR="0" rtl="0" algn="l">
              <a:spcBef>
                <a:spcPts val="0"/>
              </a:spcBef>
              <a:spcAft>
                <a:spcPts val="0"/>
              </a:spcAft>
              <a:buClr>
                <a:schemeClr val="dk1"/>
              </a:buClr>
              <a:buSzPts val="1500"/>
              <a:buFont typeface="Montserrat"/>
              <a:buAutoNum type="arabicPeriod"/>
            </a:pPr>
            <a:r>
              <a:rPr lang="en-US" sz="1500">
                <a:solidFill>
                  <a:schemeClr val="dk1"/>
                </a:solidFill>
                <a:latin typeface="Montserrat"/>
                <a:ea typeface="Montserrat"/>
                <a:cs typeface="Montserrat"/>
                <a:sym typeface="Montserrat"/>
              </a:rPr>
              <a:t>Asumsikan bahwa Anda memutuskan untuk bullish di AAPL dan Anda mengalokasikan 70% aset Anda di dalamnya. Anda juga memutuskan untuk membagi rata sisa aset Anda di saham lain (JPM, PG, dan UAL). Menggunakan Matplotlib, plot piechart yang menunjukkan alokasi ini. Gunakan atribut 'explode’ untuk meningkatkan pemisahan antara AAPL dan portofolio lainnya.</a:t>
            </a:r>
            <a:endParaRPr sz="1500">
              <a:solidFill>
                <a:schemeClr val="dk1"/>
              </a:solidFill>
              <a:latin typeface="Montserrat"/>
              <a:ea typeface="Montserrat"/>
              <a:cs typeface="Montserrat"/>
              <a:sym typeface="Montserrat"/>
            </a:endParaRPr>
          </a:p>
          <a:p>
            <a:pPr indent="-450850" lvl="1" marL="914400" marR="0" rtl="0" algn="l">
              <a:spcBef>
                <a:spcPts val="0"/>
              </a:spcBef>
              <a:spcAft>
                <a:spcPts val="0"/>
              </a:spcAft>
              <a:buClr>
                <a:schemeClr val="dk1"/>
              </a:buClr>
              <a:buSzPts val="1500"/>
              <a:buFont typeface="Montserrat"/>
              <a:buAutoNum type="arabicPeriod"/>
            </a:pPr>
            <a:r>
              <a:rPr lang="en-US" sz="1500">
                <a:solidFill>
                  <a:schemeClr val="dk1"/>
                </a:solidFill>
                <a:latin typeface="Montserrat"/>
                <a:ea typeface="Montserrat"/>
                <a:cs typeface="Montserrat"/>
                <a:sym typeface="Montserrat"/>
              </a:rPr>
              <a:t>Menggunakan Matplotlib, plot histogram untuk return United Airlines dan P&amp;G menggunakan 40 bins dengan warna merah. Tampilkan rata-rata dan Standar deviasi untuk kedua saham di atas gambar.</a:t>
            </a:r>
            <a:endParaRPr sz="1500">
              <a:solidFill>
                <a:schemeClr val="dk1"/>
              </a:solidFill>
              <a:latin typeface="Montserrat"/>
              <a:ea typeface="Montserrat"/>
              <a:cs typeface="Montserrat"/>
              <a:sym typeface="Montserrat"/>
            </a:endParaRPr>
          </a:p>
          <a:p>
            <a:pPr indent="-450850" lvl="1" marL="914400" marR="0" rtl="0" algn="l">
              <a:spcBef>
                <a:spcPts val="0"/>
              </a:spcBef>
              <a:spcAft>
                <a:spcPts val="0"/>
              </a:spcAft>
              <a:buClr>
                <a:schemeClr val="dk1"/>
              </a:buClr>
              <a:buSzPts val="1500"/>
              <a:buFont typeface="Montserrat"/>
              <a:buAutoNum type="arabicPeriod"/>
            </a:pPr>
            <a:r>
              <a:rPr lang="en-US" sz="1500">
                <a:solidFill>
                  <a:schemeClr val="dk1"/>
                </a:solidFill>
                <a:latin typeface="Montserrat"/>
                <a:ea typeface="Montserrat"/>
                <a:cs typeface="Montserrat"/>
                <a:sym typeface="Montserrat"/>
              </a:rPr>
              <a:t>Menggunakan Seaborn, plot heatmap yang menunjukkan korelasi antara return harian saham.</a:t>
            </a:r>
            <a:endParaRPr sz="1500">
              <a:solidFill>
                <a:schemeClr val="dk1"/>
              </a:solidFill>
              <a:latin typeface="Montserrat"/>
              <a:ea typeface="Montserrat"/>
              <a:cs typeface="Montserrat"/>
              <a:sym typeface="Montserrat"/>
            </a:endParaRPr>
          </a:p>
          <a:p>
            <a:pPr indent="-450850" lvl="1" marL="914400" marR="0" rtl="0" algn="l">
              <a:spcBef>
                <a:spcPts val="0"/>
              </a:spcBef>
              <a:spcAft>
                <a:spcPts val="0"/>
              </a:spcAft>
              <a:buClr>
                <a:schemeClr val="dk1"/>
              </a:buClr>
              <a:buSzPts val="1500"/>
              <a:buFont typeface="Montserrat"/>
              <a:buAutoNum type="arabicPeriod"/>
            </a:pPr>
            <a:r>
              <a:rPr lang="en-US" sz="1500">
                <a:solidFill>
                  <a:schemeClr val="dk1"/>
                </a:solidFill>
                <a:latin typeface="Montserrat"/>
                <a:ea typeface="Montserrat"/>
                <a:cs typeface="Montserrat"/>
                <a:sym typeface="Montserrat"/>
              </a:rPr>
              <a:t>Buat 3D plot yang menunjukkan semua return harian dari JPM, AAPL, dan UAL [perlu mencari cara bagaimana melakukan ini secara pribadi].</a:t>
            </a:r>
            <a:endParaRPr sz="13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pic>
        <p:nvPicPr>
          <p:cNvPr id="94" name="Google Shape;94;p14"/>
          <p:cNvPicPr preferRelativeResize="0"/>
          <p:nvPr/>
        </p:nvPicPr>
        <p:blipFill rotWithShape="1">
          <a:blip r:embed="rId3">
            <a:alphaModFix/>
          </a:blip>
          <a:srcRect b="0" l="0" r="0" t="0"/>
          <a:stretch/>
        </p:blipFill>
        <p:spPr>
          <a:xfrm>
            <a:off x="0" y="0"/>
            <a:ext cx="12257636" cy="6858000"/>
          </a:xfrm>
          <a:prstGeom prst="rect">
            <a:avLst/>
          </a:prstGeom>
          <a:noFill/>
          <a:ln>
            <a:noFill/>
          </a:ln>
        </p:spPr>
      </p:pic>
      <p:sp>
        <p:nvSpPr>
          <p:cNvPr id="95" name="Google Shape;95;p14"/>
          <p:cNvSpPr txBox="1"/>
          <p:nvPr/>
        </p:nvSpPr>
        <p:spPr>
          <a:xfrm>
            <a:off x="189075" y="1254250"/>
            <a:ext cx="5805900" cy="10275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lt1"/>
              </a:buClr>
              <a:buSzPts val="4400"/>
              <a:buFont typeface="Arial"/>
              <a:buNone/>
            </a:pPr>
            <a:r>
              <a:rPr b="1" lang="en-US" sz="4400">
                <a:solidFill>
                  <a:schemeClr val="lt1"/>
                </a:solidFill>
                <a:latin typeface="Montserrat"/>
                <a:ea typeface="Montserrat"/>
                <a:cs typeface="Montserrat"/>
                <a:sym typeface="Montserrat"/>
              </a:rPr>
              <a:t>Visualisasi Data yang Efektif dalam </a:t>
            </a:r>
            <a:endParaRPr b="1" sz="4400">
              <a:solidFill>
                <a:schemeClr val="lt1"/>
              </a:solidFill>
              <a:latin typeface="Montserrat"/>
              <a:ea typeface="Montserrat"/>
              <a:cs typeface="Montserrat"/>
              <a:sym typeface="Montserrat"/>
            </a:endParaRPr>
          </a:p>
          <a:p>
            <a:pPr indent="0" lvl="0" marL="0" marR="0" rtl="0" algn="l">
              <a:lnSpc>
                <a:spcPct val="90000"/>
              </a:lnSpc>
              <a:spcBef>
                <a:spcPts val="0"/>
              </a:spcBef>
              <a:spcAft>
                <a:spcPts val="0"/>
              </a:spcAft>
              <a:buClr>
                <a:schemeClr val="lt1"/>
              </a:buClr>
              <a:buSzPts val="4400"/>
              <a:buFont typeface="Arial"/>
              <a:buNone/>
            </a:pPr>
            <a:r>
              <a:rPr b="1" lang="en-US" sz="4400">
                <a:solidFill>
                  <a:schemeClr val="lt1"/>
                </a:solidFill>
                <a:latin typeface="Montserrat"/>
                <a:ea typeface="Montserrat"/>
                <a:cs typeface="Montserrat"/>
                <a:sym typeface="Montserrat"/>
              </a:rPr>
              <a:t>Data Science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pic>
        <p:nvPicPr>
          <p:cNvPr id="100" name="Google Shape;100;p15"/>
          <p:cNvPicPr preferRelativeResize="0"/>
          <p:nvPr/>
        </p:nvPicPr>
        <p:blipFill rotWithShape="1">
          <a:blip r:embed="rId3">
            <a:alphaModFix/>
          </a:blip>
          <a:srcRect b="0" l="0" r="0" t="0"/>
          <a:stretch/>
        </p:blipFill>
        <p:spPr>
          <a:xfrm>
            <a:off x="0" y="0"/>
            <a:ext cx="12257636" cy="6858000"/>
          </a:xfrm>
          <a:prstGeom prst="rect">
            <a:avLst/>
          </a:prstGeom>
          <a:noFill/>
          <a:ln>
            <a:noFill/>
          </a:ln>
        </p:spPr>
      </p:pic>
      <p:sp>
        <p:nvSpPr>
          <p:cNvPr id="101" name="Google Shape;101;p15"/>
          <p:cNvSpPr txBox="1"/>
          <p:nvPr/>
        </p:nvSpPr>
        <p:spPr>
          <a:xfrm>
            <a:off x="349997" y="1981200"/>
            <a:ext cx="5740923" cy="1027521"/>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lt1"/>
              </a:buClr>
              <a:buSzPts val="4400"/>
              <a:buFont typeface="Arial"/>
              <a:buNone/>
            </a:pPr>
            <a:r>
              <a:rPr b="1" lang="en-US" sz="4400">
                <a:solidFill>
                  <a:schemeClr val="lt1"/>
                </a:solidFill>
                <a:latin typeface="Montserrat"/>
                <a:ea typeface="Montserrat"/>
                <a:cs typeface="Montserrat"/>
                <a:sym typeface="Montserrat"/>
              </a:rPr>
              <a:t>TINJAUAN PROYEK</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pic>
        <p:nvPicPr>
          <p:cNvPr id="106" name="Google Shape;106;p16"/>
          <p:cNvPicPr preferRelativeResize="0"/>
          <p:nvPr/>
        </p:nvPicPr>
        <p:blipFill rotWithShape="1">
          <a:blip r:embed="rId3">
            <a:alphaModFix/>
          </a:blip>
          <a:srcRect b="0" l="0" r="0" t="0"/>
          <a:stretch/>
        </p:blipFill>
        <p:spPr>
          <a:xfrm>
            <a:off x="0" y="0"/>
            <a:ext cx="12192001" cy="6858000"/>
          </a:xfrm>
          <a:prstGeom prst="rect">
            <a:avLst/>
          </a:prstGeom>
          <a:noFill/>
          <a:ln>
            <a:noFill/>
          </a:ln>
        </p:spPr>
      </p:pic>
      <p:sp>
        <p:nvSpPr>
          <p:cNvPr id="107" name="Google Shape;107;p16"/>
          <p:cNvSpPr txBox="1"/>
          <p:nvPr/>
        </p:nvSpPr>
        <p:spPr>
          <a:xfrm>
            <a:off x="228600" y="228600"/>
            <a:ext cx="5740923" cy="1027521"/>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lt1"/>
              </a:buClr>
              <a:buSzPts val="3600"/>
              <a:buFont typeface="Arial"/>
              <a:buNone/>
            </a:pPr>
            <a:r>
              <a:rPr lang="en-US" sz="3600">
                <a:solidFill>
                  <a:schemeClr val="lt1"/>
                </a:solidFill>
                <a:latin typeface="Montserrat"/>
                <a:ea typeface="Montserrat"/>
                <a:cs typeface="Montserrat"/>
                <a:sym typeface="Montserrat"/>
              </a:rPr>
              <a:t>TINJAUAN PROYEK</a:t>
            </a:r>
            <a:endParaRPr b="0" i="0" sz="3600" u="none" cap="none" strike="noStrike">
              <a:solidFill>
                <a:schemeClr val="lt1"/>
              </a:solidFill>
              <a:latin typeface="Montserrat"/>
              <a:ea typeface="Montserrat"/>
              <a:cs typeface="Montserrat"/>
              <a:sym typeface="Montserrat"/>
            </a:endParaRPr>
          </a:p>
        </p:txBody>
      </p:sp>
      <p:sp>
        <p:nvSpPr>
          <p:cNvPr id="108" name="Google Shape;108;p16"/>
          <p:cNvSpPr txBox="1"/>
          <p:nvPr/>
        </p:nvSpPr>
        <p:spPr>
          <a:xfrm>
            <a:off x="228600" y="1256122"/>
            <a:ext cx="7848600" cy="5079600"/>
          </a:xfrm>
          <a:prstGeom prst="rect">
            <a:avLst/>
          </a:prstGeom>
          <a:noFill/>
          <a:ln>
            <a:noFill/>
          </a:ln>
        </p:spPr>
        <p:txBody>
          <a:bodyPr anchorCtr="0" anchor="t" bIns="45700" lIns="91425" spcFirstLastPara="1" rIns="91425" wrap="square" tIns="45700">
            <a:spAutoFit/>
          </a:bodyPr>
          <a:lstStyle/>
          <a:p>
            <a:pPr indent="-273050" lvl="0" marL="285750" marR="0" rtl="0" algn="l">
              <a:spcBef>
                <a:spcPts val="0"/>
              </a:spcBef>
              <a:spcAft>
                <a:spcPts val="0"/>
              </a:spcAft>
              <a:buClr>
                <a:schemeClr val="dk1"/>
              </a:buClr>
              <a:buSzPts val="1800"/>
              <a:buFont typeface="Arial"/>
              <a:buChar char="•"/>
            </a:pPr>
            <a:r>
              <a:rPr lang="en-US" sz="1800">
                <a:solidFill>
                  <a:schemeClr val="dk1"/>
                </a:solidFill>
                <a:latin typeface="Montserrat"/>
                <a:ea typeface="Montserrat"/>
                <a:cs typeface="Montserrat"/>
                <a:sym typeface="Montserrat"/>
              </a:rPr>
              <a:t>Kita akan menganalisis harga cryptocurrency/saham dan return harian seperti Bitcoin (BTC), Ethereum (ETH), Cardano (ADA), JP Morgan, P&amp;G, United Airlines, dan Apple menggunakan library Matplotlib dan Seaborn.</a:t>
            </a:r>
            <a:endParaRPr sz="1200"/>
          </a:p>
          <a:p>
            <a:pPr indent="-330200" lvl="0" marL="342900" marR="0" rtl="0" algn="l">
              <a:spcBef>
                <a:spcPts val="0"/>
              </a:spcBef>
              <a:spcAft>
                <a:spcPts val="0"/>
              </a:spcAft>
              <a:buClr>
                <a:schemeClr val="dk1"/>
              </a:buClr>
              <a:buSzPts val="1800"/>
              <a:buFont typeface="Arial"/>
              <a:buChar char="•"/>
            </a:pPr>
            <a:r>
              <a:rPr lang="en-US" sz="1800">
                <a:solidFill>
                  <a:schemeClr val="dk1"/>
                </a:solidFill>
                <a:latin typeface="Montserrat"/>
                <a:ea typeface="Montserrat"/>
                <a:cs typeface="Montserrat"/>
                <a:sym typeface="Montserrat"/>
              </a:rPr>
              <a:t>Cryptocurrency adalah mata uang digital terdesentralisasi yang menggunakan kriptografi untuk mengamankan transaksi dan tidak memiliki otoritas penerbit terpusat (Pemerintah atau bank).</a:t>
            </a:r>
            <a:endParaRPr b="0" i="0" sz="1800" u="none" cap="none" strike="noStrike">
              <a:solidFill>
                <a:schemeClr val="dk1"/>
              </a:solidFill>
              <a:latin typeface="Montserrat"/>
              <a:ea typeface="Montserrat"/>
              <a:cs typeface="Montserrat"/>
              <a:sym typeface="Montserrat"/>
            </a:endParaRPr>
          </a:p>
          <a:p>
            <a:pPr indent="-273050" lvl="0" marL="285750" marR="0" rtl="0" algn="l">
              <a:spcBef>
                <a:spcPts val="0"/>
              </a:spcBef>
              <a:spcAft>
                <a:spcPts val="0"/>
              </a:spcAft>
              <a:buClr>
                <a:schemeClr val="dk1"/>
              </a:buClr>
              <a:buSzPts val="1800"/>
              <a:buFont typeface="Arial"/>
              <a:buChar char="•"/>
            </a:pPr>
            <a:r>
              <a:rPr lang="en-US" sz="1800">
                <a:solidFill>
                  <a:schemeClr val="dk1"/>
                </a:solidFill>
                <a:latin typeface="Montserrat"/>
                <a:ea typeface="Montserrat"/>
                <a:cs typeface="Montserrat"/>
                <a:sym typeface="Montserrat"/>
              </a:rPr>
              <a:t>Kita akan belajar untuk melakukan hal2 berikut:</a:t>
            </a:r>
            <a:endParaRPr sz="1200"/>
          </a:p>
          <a:p>
            <a:pPr indent="-444500" lvl="1" marL="914400" marR="0" rtl="0" algn="l">
              <a:spcBef>
                <a:spcPts val="0"/>
              </a:spcBef>
              <a:spcAft>
                <a:spcPts val="0"/>
              </a:spcAft>
              <a:buClr>
                <a:schemeClr val="dk1"/>
              </a:buClr>
              <a:buSzPts val="1800"/>
              <a:buFont typeface="Calibri"/>
              <a:buAutoNum type="arabicPeriod"/>
            </a:pPr>
            <a:r>
              <a:rPr lang="en-US" sz="1800">
                <a:solidFill>
                  <a:schemeClr val="dk1"/>
                </a:solidFill>
                <a:latin typeface="Montserrat"/>
                <a:ea typeface="Montserrat"/>
                <a:cs typeface="Montserrat"/>
                <a:sym typeface="Montserrat"/>
              </a:rPr>
              <a:t>Melakukan visualisasi data menggunakan Seaborn dan Matplotlib</a:t>
            </a:r>
            <a:r>
              <a:rPr b="0" i="0" lang="en-US" sz="1800" u="none" cap="none" strike="noStrike">
                <a:solidFill>
                  <a:schemeClr val="dk1"/>
                </a:solidFill>
                <a:latin typeface="Montserrat"/>
                <a:ea typeface="Montserrat"/>
                <a:cs typeface="Montserrat"/>
                <a:sym typeface="Montserrat"/>
              </a:rPr>
              <a:t> </a:t>
            </a:r>
            <a:endParaRPr b="0" i="0" sz="1800" u="none" cap="none" strike="noStrike">
              <a:solidFill>
                <a:schemeClr val="dk1"/>
              </a:solidFill>
              <a:latin typeface="Montserrat"/>
              <a:ea typeface="Montserrat"/>
              <a:cs typeface="Montserrat"/>
              <a:sym typeface="Montserrat"/>
            </a:endParaRPr>
          </a:p>
          <a:p>
            <a:pPr indent="-444500" lvl="1" marL="914400" marR="0" rtl="0" algn="l">
              <a:spcBef>
                <a:spcPts val="0"/>
              </a:spcBef>
              <a:spcAft>
                <a:spcPts val="0"/>
              </a:spcAft>
              <a:buClr>
                <a:schemeClr val="dk1"/>
              </a:buClr>
              <a:buSzPts val="1800"/>
              <a:buFont typeface="Montserrat"/>
              <a:buAutoNum type="arabicPeriod"/>
            </a:pPr>
            <a:r>
              <a:rPr lang="en-US" sz="1800">
                <a:solidFill>
                  <a:schemeClr val="dk1"/>
                </a:solidFill>
                <a:latin typeface="Montserrat"/>
                <a:ea typeface="Montserrat"/>
                <a:cs typeface="Montserrat"/>
                <a:sym typeface="Montserrat"/>
              </a:rPr>
              <a:t>Membuat plot garis tunggal (</a:t>
            </a:r>
            <a:r>
              <a:rPr i="1" lang="en-US" sz="1800">
                <a:solidFill>
                  <a:schemeClr val="dk1"/>
                </a:solidFill>
                <a:latin typeface="Montserrat"/>
                <a:ea typeface="Montserrat"/>
                <a:cs typeface="Montserrat"/>
                <a:sym typeface="Montserrat"/>
              </a:rPr>
              <a:t>line chart</a:t>
            </a:r>
            <a:r>
              <a:rPr lang="en-US" sz="1800">
                <a:solidFill>
                  <a:schemeClr val="dk1"/>
                </a:solidFill>
                <a:latin typeface="Montserrat"/>
                <a:ea typeface="Montserrat"/>
                <a:cs typeface="Montserrat"/>
                <a:sym typeface="Montserrat"/>
              </a:rPr>
              <a:t>), diagram lingkaran (</a:t>
            </a:r>
            <a:r>
              <a:rPr i="1" lang="en-US" sz="1800">
                <a:solidFill>
                  <a:schemeClr val="dk1"/>
                </a:solidFill>
                <a:latin typeface="Montserrat"/>
                <a:ea typeface="Montserrat"/>
                <a:cs typeface="Montserrat"/>
                <a:sym typeface="Montserrat"/>
              </a:rPr>
              <a:t>pie chart</a:t>
            </a:r>
            <a:r>
              <a:rPr lang="en-US" sz="1800">
                <a:solidFill>
                  <a:schemeClr val="dk1"/>
                </a:solidFill>
                <a:latin typeface="Montserrat"/>
                <a:ea typeface="Montserrat"/>
                <a:cs typeface="Montserrat"/>
                <a:sym typeface="Montserrat"/>
              </a:rPr>
              <a:t>), dan beberapa subplot</a:t>
            </a:r>
            <a:endParaRPr sz="1800">
              <a:solidFill>
                <a:schemeClr val="dk1"/>
              </a:solidFill>
              <a:latin typeface="Montserrat"/>
              <a:ea typeface="Montserrat"/>
              <a:cs typeface="Montserrat"/>
              <a:sym typeface="Montserrat"/>
            </a:endParaRPr>
          </a:p>
          <a:p>
            <a:pPr indent="-444500" lvl="1" marL="914400" marR="0" rtl="0" algn="l">
              <a:spcBef>
                <a:spcPts val="0"/>
              </a:spcBef>
              <a:spcAft>
                <a:spcPts val="0"/>
              </a:spcAft>
              <a:buClr>
                <a:schemeClr val="dk1"/>
              </a:buClr>
              <a:buSzPts val="1800"/>
              <a:buFont typeface="Calibri"/>
              <a:buAutoNum type="arabicPeriod"/>
            </a:pPr>
            <a:r>
              <a:rPr lang="en-US" sz="1800">
                <a:solidFill>
                  <a:schemeClr val="dk1"/>
                </a:solidFill>
                <a:latin typeface="Montserrat"/>
                <a:ea typeface="Montserrat"/>
                <a:cs typeface="Montserrat"/>
                <a:sym typeface="Montserrat"/>
              </a:rPr>
              <a:t>Membuat pairplot dan countplot menggunakan Seaborn</a:t>
            </a:r>
            <a:endParaRPr sz="1800">
              <a:solidFill>
                <a:schemeClr val="dk1"/>
              </a:solidFill>
              <a:latin typeface="Montserrat"/>
              <a:ea typeface="Montserrat"/>
              <a:cs typeface="Montserrat"/>
              <a:sym typeface="Montserrat"/>
            </a:endParaRPr>
          </a:p>
          <a:p>
            <a:pPr indent="0" lvl="0" marL="914400" marR="0" rtl="0" algn="l">
              <a:spcBef>
                <a:spcPts val="0"/>
              </a:spcBef>
              <a:spcAft>
                <a:spcPts val="0"/>
              </a:spcAft>
              <a:buNone/>
            </a:pPr>
            <a:r>
              <a:rPr lang="en-US" sz="1800">
                <a:solidFill>
                  <a:schemeClr val="dk1"/>
                </a:solidFill>
                <a:latin typeface="Montserrat"/>
                <a:ea typeface="Montserrat"/>
                <a:cs typeface="Montserrat"/>
                <a:sym typeface="Montserrat"/>
              </a:rPr>
              <a:t>Membuat plot korelasi dan peta panas (</a:t>
            </a:r>
            <a:r>
              <a:rPr i="1" lang="en-US" sz="1800">
                <a:solidFill>
                  <a:schemeClr val="dk1"/>
                </a:solidFill>
                <a:latin typeface="Montserrat"/>
                <a:ea typeface="Montserrat"/>
                <a:cs typeface="Montserrat"/>
                <a:sym typeface="Montserrat"/>
              </a:rPr>
              <a:t>heatmap</a:t>
            </a:r>
            <a:r>
              <a:rPr lang="en-US" sz="1800">
                <a:solidFill>
                  <a:schemeClr val="dk1"/>
                </a:solidFill>
                <a:latin typeface="Montserrat"/>
                <a:ea typeface="Montserrat"/>
                <a:cs typeface="Montserrat"/>
                <a:sym typeface="Montserrat"/>
              </a:rPr>
              <a:t>)</a:t>
            </a:r>
            <a:endParaRPr sz="1200"/>
          </a:p>
          <a:p>
            <a:pPr indent="-444500" lvl="1" marL="914400" marR="0" rtl="0" algn="l">
              <a:spcBef>
                <a:spcPts val="0"/>
              </a:spcBef>
              <a:spcAft>
                <a:spcPts val="0"/>
              </a:spcAft>
              <a:buClr>
                <a:schemeClr val="dk1"/>
              </a:buClr>
              <a:buSzPts val="1800"/>
              <a:buFont typeface="Calibri"/>
              <a:buAutoNum type="arabicPeriod"/>
            </a:pPr>
            <a:r>
              <a:rPr lang="en-US" sz="1800">
                <a:solidFill>
                  <a:schemeClr val="dk1"/>
                </a:solidFill>
                <a:latin typeface="Montserrat"/>
                <a:ea typeface="Montserrat"/>
                <a:cs typeface="Montserrat"/>
                <a:sym typeface="Montserrat"/>
              </a:rPr>
              <a:t>Membuat distribusi plot (distplot)</a:t>
            </a:r>
            <a:endParaRPr sz="1200"/>
          </a:p>
          <a:p>
            <a:pPr indent="-444500" lvl="1" marL="914400" marR="0" rtl="0" algn="l">
              <a:spcBef>
                <a:spcPts val="0"/>
              </a:spcBef>
              <a:spcAft>
                <a:spcPts val="0"/>
              </a:spcAft>
              <a:buClr>
                <a:schemeClr val="dk1"/>
              </a:buClr>
              <a:buSzPts val="1800"/>
              <a:buFont typeface="Calibri"/>
              <a:buAutoNum type="arabicPeriod"/>
            </a:pPr>
            <a:r>
              <a:rPr lang="en-US" sz="1800">
                <a:solidFill>
                  <a:schemeClr val="dk1"/>
                </a:solidFill>
                <a:latin typeface="Montserrat"/>
                <a:ea typeface="Montserrat"/>
                <a:cs typeface="Montserrat"/>
                <a:sym typeface="Montserrat"/>
              </a:rPr>
              <a:t>Membuat histogram dan grafik sebar (</a:t>
            </a:r>
            <a:r>
              <a:rPr i="1" lang="en-US" sz="1800">
                <a:solidFill>
                  <a:schemeClr val="dk1"/>
                </a:solidFill>
                <a:latin typeface="Montserrat"/>
                <a:ea typeface="Montserrat"/>
                <a:cs typeface="Montserrat"/>
                <a:sym typeface="Montserrat"/>
              </a:rPr>
              <a:t>scatter plot</a:t>
            </a:r>
            <a:r>
              <a:rPr lang="en-US" sz="1800">
                <a:solidFill>
                  <a:schemeClr val="dk1"/>
                </a:solidFill>
                <a:latin typeface="Montserrat"/>
                <a:ea typeface="Montserrat"/>
                <a:cs typeface="Montserrat"/>
                <a:sym typeface="Montserrat"/>
              </a:rPr>
              <a:t>)</a:t>
            </a:r>
            <a:endParaRPr b="0" i="0" sz="1800" u="none" cap="none" strike="noStrike">
              <a:solidFill>
                <a:schemeClr val="dk1"/>
              </a:solidFill>
              <a:latin typeface="Montserrat"/>
              <a:ea typeface="Montserrat"/>
              <a:cs typeface="Montserrat"/>
              <a:sym typeface="Montserrat"/>
            </a:endParaRPr>
          </a:p>
          <a:p>
            <a:pPr indent="-158750" lvl="0" marL="285750" marR="0" rtl="0" algn="l">
              <a:spcBef>
                <a:spcPts val="0"/>
              </a:spcBef>
              <a:spcAft>
                <a:spcPts val="0"/>
              </a:spcAft>
              <a:buClr>
                <a:srgbClr val="292F63"/>
              </a:buClr>
              <a:buSzPts val="2000"/>
              <a:buFont typeface="Arial"/>
              <a:buNone/>
            </a:pPr>
            <a:r>
              <a:t/>
            </a:r>
            <a:endParaRPr b="0" i="0" sz="1800" u="none" cap="none" strike="noStrike">
              <a:solidFill>
                <a:schemeClr val="dk1"/>
              </a:solidFill>
              <a:latin typeface="Montserrat"/>
              <a:ea typeface="Montserrat"/>
              <a:cs typeface="Montserrat"/>
              <a:sym typeface="Montserrat"/>
            </a:endParaRPr>
          </a:p>
        </p:txBody>
      </p:sp>
      <p:sp>
        <p:nvSpPr>
          <p:cNvPr id="109" name="Google Shape;109;p16"/>
          <p:cNvSpPr txBox="1"/>
          <p:nvPr/>
        </p:nvSpPr>
        <p:spPr>
          <a:xfrm>
            <a:off x="8532375" y="6300150"/>
            <a:ext cx="3169800" cy="430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100" u="none" cap="none" strike="noStrike">
                <a:solidFill>
                  <a:schemeClr val="dk1"/>
                </a:solidFill>
                <a:latin typeface="Calibri"/>
                <a:ea typeface="Calibri"/>
                <a:cs typeface="Calibri"/>
                <a:sym typeface="Calibri"/>
              </a:rPr>
              <a:t>https://www.rawpixel.com/search/bitcoin%20png?page=1&amp;sort=curated</a:t>
            </a:r>
            <a:endParaRPr/>
          </a:p>
        </p:txBody>
      </p:sp>
      <p:pic>
        <p:nvPicPr>
          <p:cNvPr id="110" name="Google Shape;110;p16"/>
          <p:cNvPicPr preferRelativeResize="0"/>
          <p:nvPr/>
        </p:nvPicPr>
        <p:blipFill rotWithShape="1">
          <a:blip r:embed="rId4">
            <a:alphaModFix/>
          </a:blip>
          <a:srcRect b="0" l="0" r="0" t="0"/>
          <a:stretch/>
        </p:blipFill>
        <p:spPr>
          <a:xfrm>
            <a:off x="8112760" y="1447800"/>
            <a:ext cx="3589552" cy="3436713"/>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pic>
        <p:nvPicPr>
          <p:cNvPr id="115" name="Google Shape;115;p17"/>
          <p:cNvPicPr preferRelativeResize="0"/>
          <p:nvPr/>
        </p:nvPicPr>
        <p:blipFill rotWithShape="1">
          <a:blip r:embed="rId3">
            <a:alphaModFix/>
          </a:blip>
          <a:srcRect b="0" l="0" r="0" t="0"/>
          <a:stretch/>
        </p:blipFill>
        <p:spPr>
          <a:xfrm>
            <a:off x="0" y="0"/>
            <a:ext cx="12192001" cy="6858000"/>
          </a:xfrm>
          <a:prstGeom prst="rect">
            <a:avLst/>
          </a:prstGeom>
          <a:noFill/>
          <a:ln>
            <a:noFill/>
          </a:ln>
        </p:spPr>
      </p:pic>
      <p:sp>
        <p:nvSpPr>
          <p:cNvPr id="116" name="Google Shape;116;p17"/>
          <p:cNvSpPr txBox="1"/>
          <p:nvPr/>
        </p:nvSpPr>
        <p:spPr>
          <a:xfrm>
            <a:off x="228600" y="228600"/>
            <a:ext cx="7696200" cy="1027521"/>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lt1"/>
              </a:buClr>
              <a:buSzPts val="3600"/>
              <a:buFont typeface="Arial"/>
              <a:buNone/>
            </a:pPr>
            <a:r>
              <a:rPr lang="en-US" sz="3600">
                <a:solidFill>
                  <a:schemeClr val="lt1"/>
                </a:solidFill>
                <a:latin typeface="Montserrat"/>
                <a:ea typeface="Montserrat"/>
                <a:cs typeface="Montserrat"/>
                <a:sym typeface="Montserrat"/>
              </a:rPr>
              <a:t>MATPLOTLIB Vs. SEABORN</a:t>
            </a:r>
            <a:endParaRPr/>
          </a:p>
        </p:txBody>
      </p:sp>
      <p:sp>
        <p:nvSpPr>
          <p:cNvPr id="117" name="Google Shape;117;p17"/>
          <p:cNvSpPr txBox="1"/>
          <p:nvPr/>
        </p:nvSpPr>
        <p:spPr>
          <a:xfrm>
            <a:off x="342129" y="2519622"/>
            <a:ext cx="4826522" cy="3611245"/>
          </a:xfrm>
          <a:prstGeom prst="rect">
            <a:avLst/>
          </a:prstGeom>
          <a:noFill/>
          <a:ln>
            <a:noFill/>
          </a:ln>
        </p:spPr>
        <p:txBody>
          <a:bodyPr anchorCtr="0" anchor="t" bIns="45700" lIns="91425" spcFirstLastPara="1" rIns="91425" wrap="square" tIns="45700">
            <a:normAutofit lnSpcReduction="20000"/>
          </a:bodyPr>
          <a:lstStyle/>
          <a:p>
            <a:pPr indent="-285750" lvl="0" marL="285750" marR="0" rtl="0" algn="l">
              <a:lnSpc>
                <a:spcPct val="90000"/>
              </a:lnSpc>
              <a:spcBef>
                <a:spcPts val="0"/>
              </a:spcBef>
              <a:spcAft>
                <a:spcPts val="0"/>
              </a:spcAft>
              <a:buClr>
                <a:schemeClr val="dk1"/>
              </a:buClr>
              <a:buSzPts val="1800"/>
              <a:buFont typeface="Arial"/>
              <a:buChar char="•"/>
            </a:pPr>
            <a:r>
              <a:rPr lang="en-US" sz="1800">
                <a:solidFill>
                  <a:schemeClr val="dk1"/>
                </a:solidFill>
                <a:latin typeface="Montserrat"/>
                <a:ea typeface="Montserrat"/>
                <a:cs typeface="Montserrat"/>
                <a:sym typeface="Montserrat"/>
              </a:rPr>
              <a:t>Matplotlib adalah library komprehensif untuk membuat visualisasi statis, animasi, dan interaktif dengan Python.</a:t>
            </a:r>
            <a:endParaRPr/>
          </a:p>
          <a:p>
            <a:pPr indent="-285750" lvl="0" marL="285750" marR="0" rtl="0" algn="l">
              <a:lnSpc>
                <a:spcPct val="90000"/>
              </a:lnSpc>
              <a:spcBef>
                <a:spcPts val="1000"/>
              </a:spcBef>
              <a:spcAft>
                <a:spcPts val="0"/>
              </a:spcAft>
              <a:buClr>
                <a:schemeClr val="dk1"/>
              </a:buClr>
              <a:buSzPts val="1800"/>
              <a:buFont typeface="Arial"/>
              <a:buChar char="•"/>
            </a:pPr>
            <a:r>
              <a:rPr lang="en-US" sz="1800">
                <a:solidFill>
                  <a:schemeClr val="dk1"/>
                </a:solidFill>
                <a:latin typeface="Montserrat"/>
                <a:ea typeface="Montserrat"/>
                <a:cs typeface="Montserrat"/>
                <a:sym typeface="Montserrat"/>
              </a:rPr>
              <a:t>Matplotlib adalah library visualisasi data andalan di Python!</a:t>
            </a:r>
            <a:endParaRPr/>
          </a:p>
          <a:p>
            <a:pPr indent="-285750" lvl="0" marL="285750" marR="0" rtl="0" algn="l">
              <a:lnSpc>
                <a:spcPct val="90000"/>
              </a:lnSpc>
              <a:spcBef>
                <a:spcPts val="1000"/>
              </a:spcBef>
              <a:spcAft>
                <a:spcPts val="0"/>
              </a:spcAft>
              <a:buClr>
                <a:schemeClr val="dk1"/>
              </a:buClr>
              <a:buSzPts val="1800"/>
              <a:buFont typeface="Arial"/>
              <a:buChar char="•"/>
            </a:pPr>
            <a:r>
              <a:rPr lang="en-US" sz="1800">
                <a:solidFill>
                  <a:schemeClr val="dk1"/>
                </a:solidFill>
                <a:latin typeface="Montserrat"/>
                <a:ea typeface="Montserrat"/>
                <a:cs typeface="Montserrat"/>
                <a:sym typeface="Montserrat"/>
              </a:rPr>
              <a:t>Matplotlib bekerja sangat baik dengan Pandas dataFrames. Metode plot pada Pandas Series dan DataFrames hanyalah wrapper dari plt.plot():</a:t>
            </a:r>
            <a:endParaRPr/>
          </a:p>
          <a:p>
            <a:pPr indent="-285750" lvl="0" marL="285750" marR="0" rtl="0" algn="l">
              <a:lnSpc>
                <a:spcPct val="90000"/>
              </a:lnSpc>
              <a:spcBef>
                <a:spcPts val="1000"/>
              </a:spcBef>
              <a:spcAft>
                <a:spcPts val="0"/>
              </a:spcAft>
              <a:buClr>
                <a:schemeClr val="dk1"/>
              </a:buClr>
              <a:buSzPts val="1800"/>
              <a:buFont typeface="Arial"/>
              <a:buChar char="•"/>
            </a:pPr>
            <a:r>
              <a:rPr lang="en-US" sz="1800">
                <a:solidFill>
                  <a:schemeClr val="dk1"/>
                </a:solidFill>
                <a:latin typeface="Montserrat"/>
                <a:ea typeface="Montserrat"/>
                <a:cs typeface="Montserrat"/>
                <a:sym typeface="Montserrat"/>
              </a:rPr>
              <a:t>Tautan terkait</a:t>
            </a:r>
            <a:r>
              <a:rPr lang="en-US" sz="1800">
                <a:solidFill>
                  <a:schemeClr val="dk1"/>
                </a:solidFill>
                <a:latin typeface="Montserrat"/>
                <a:ea typeface="Montserrat"/>
                <a:cs typeface="Montserrat"/>
                <a:sym typeface="Montserrat"/>
              </a:rPr>
              <a:t>: </a:t>
            </a:r>
            <a:r>
              <a:rPr lang="en-US" sz="1800" u="sng">
                <a:solidFill>
                  <a:schemeClr val="dk1"/>
                </a:solidFill>
                <a:latin typeface="Montserrat"/>
                <a:ea typeface="Montserrat"/>
                <a:cs typeface="Montserrat"/>
                <a:sym typeface="Montserrat"/>
                <a:hlinkClick r:id="rId4">
                  <a:extLst>
                    <a:ext uri="{A12FA001-AC4F-418D-AE19-62706E023703}">
                      <ahyp:hlinkClr val="tx"/>
                    </a:ext>
                  </a:extLst>
                </a:hlinkClick>
              </a:rPr>
              <a:t>https://matplotlib.org/</a:t>
            </a:r>
            <a:endParaRPr sz="1800">
              <a:solidFill>
                <a:schemeClr val="dk1"/>
              </a:solidFill>
              <a:latin typeface="Montserrat"/>
              <a:ea typeface="Montserrat"/>
              <a:cs typeface="Montserrat"/>
              <a:sym typeface="Montserrat"/>
            </a:endParaRPr>
          </a:p>
          <a:p>
            <a:pPr indent="-171450" lvl="0" marL="285750" marR="0" rtl="0" algn="l">
              <a:lnSpc>
                <a:spcPct val="90000"/>
              </a:lnSpc>
              <a:spcBef>
                <a:spcPts val="1000"/>
              </a:spcBef>
              <a:spcAft>
                <a:spcPts val="0"/>
              </a:spcAft>
              <a:buClr>
                <a:schemeClr val="dk1"/>
              </a:buClr>
              <a:buSzPts val="1800"/>
              <a:buFont typeface="Arial"/>
              <a:buNone/>
            </a:pPr>
            <a:r>
              <a:t/>
            </a:r>
            <a:endParaRPr sz="1800">
              <a:solidFill>
                <a:schemeClr val="dk1"/>
              </a:solidFill>
              <a:latin typeface="Montserrat"/>
              <a:ea typeface="Montserrat"/>
              <a:cs typeface="Montserrat"/>
              <a:sym typeface="Montserrat"/>
            </a:endParaRPr>
          </a:p>
          <a:p>
            <a:pPr indent="0" lvl="0" marL="0" marR="0" rtl="0" algn="l">
              <a:lnSpc>
                <a:spcPct val="90000"/>
              </a:lnSpc>
              <a:spcBef>
                <a:spcPts val="1000"/>
              </a:spcBef>
              <a:spcAft>
                <a:spcPts val="0"/>
              </a:spcAft>
              <a:buClr>
                <a:schemeClr val="dk1"/>
              </a:buClr>
              <a:buSzPts val="1800"/>
              <a:buFont typeface="Arial"/>
              <a:buNone/>
            </a:pPr>
            <a:r>
              <a:t/>
            </a:r>
            <a:endParaRPr sz="1800">
              <a:solidFill>
                <a:schemeClr val="dk1"/>
              </a:solidFill>
              <a:latin typeface="Montserrat"/>
              <a:ea typeface="Montserrat"/>
              <a:cs typeface="Montserrat"/>
              <a:sym typeface="Montserrat"/>
            </a:endParaRPr>
          </a:p>
        </p:txBody>
      </p:sp>
      <p:pic>
        <p:nvPicPr>
          <p:cNvPr descr="What is matplotlib? - Quora" id="118" name="Google Shape;118;p17"/>
          <p:cNvPicPr preferRelativeResize="0"/>
          <p:nvPr/>
        </p:nvPicPr>
        <p:blipFill rotWithShape="1">
          <a:blip r:embed="rId5">
            <a:alphaModFix/>
          </a:blip>
          <a:srcRect b="0" l="0" r="0" t="0"/>
          <a:stretch/>
        </p:blipFill>
        <p:spPr>
          <a:xfrm>
            <a:off x="648715" y="1096681"/>
            <a:ext cx="3986536" cy="1378649"/>
          </a:xfrm>
          <a:prstGeom prst="rect">
            <a:avLst/>
          </a:prstGeom>
          <a:noFill/>
          <a:ln>
            <a:noFill/>
          </a:ln>
        </p:spPr>
      </p:pic>
      <p:sp>
        <p:nvSpPr>
          <p:cNvPr id="119" name="Google Shape;119;p17"/>
          <p:cNvSpPr txBox="1"/>
          <p:nvPr/>
        </p:nvSpPr>
        <p:spPr>
          <a:xfrm>
            <a:off x="809367" y="5442176"/>
            <a:ext cx="6371862" cy="719171"/>
          </a:xfrm>
          <a:prstGeom prst="rect">
            <a:avLst/>
          </a:prstGeom>
          <a:noFill/>
          <a:ln>
            <a:noFill/>
          </a:ln>
        </p:spPr>
        <p:txBody>
          <a:bodyPr anchorCtr="0" anchor="t" bIns="45700" lIns="91425" spcFirstLastPara="1" rIns="91425" wrap="square" tIns="45700">
            <a:normAutofit/>
          </a:bodyPr>
          <a:lstStyle/>
          <a:p>
            <a:pPr indent="-171450" lvl="0" marL="285750" marR="0" rtl="0" algn="l">
              <a:lnSpc>
                <a:spcPct val="90000"/>
              </a:lnSpc>
              <a:spcBef>
                <a:spcPts val="0"/>
              </a:spcBef>
              <a:spcAft>
                <a:spcPts val="0"/>
              </a:spcAft>
              <a:buClr>
                <a:schemeClr val="dk1"/>
              </a:buClr>
              <a:buSzPts val="1800"/>
              <a:buFont typeface="Arial"/>
              <a:buNone/>
            </a:pPr>
            <a:r>
              <a:t/>
            </a:r>
            <a:endParaRPr sz="1800">
              <a:solidFill>
                <a:schemeClr val="dk1"/>
              </a:solidFill>
              <a:latin typeface="Montserrat"/>
              <a:ea typeface="Montserrat"/>
              <a:cs typeface="Montserrat"/>
              <a:sym typeface="Montserrat"/>
            </a:endParaRPr>
          </a:p>
        </p:txBody>
      </p:sp>
      <p:sp>
        <p:nvSpPr>
          <p:cNvPr id="120" name="Google Shape;120;p17"/>
          <p:cNvSpPr txBox="1"/>
          <p:nvPr/>
        </p:nvSpPr>
        <p:spPr>
          <a:xfrm>
            <a:off x="5687194" y="2508123"/>
            <a:ext cx="4978017" cy="4351338"/>
          </a:xfrm>
          <a:prstGeom prst="rect">
            <a:avLst/>
          </a:prstGeom>
          <a:noFill/>
          <a:ln>
            <a:noFill/>
          </a:ln>
        </p:spPr>
        <p:txBody>
          <a:bodyPr anchorCtr="0" anchor="t" bIns="45700" lIns="91425" spcFirstLastPara="1" rIns="91425" wrap="square" tIns="45700">
            <a:normAutofit/>
          </a:bodyPr>
          <a:lstStyle/>
          <a:p>
            <a:pPr indent="-285750" lvl="0" marL="285750" marR="0" rtl="0" algn="l">
              <a:lnSpc>
                <a:spcPct val="90000"/>
              </a:lnSpc>
              <a:spcBef>
                <a:spcPts val="0"/>
              </a:spcBef>
              <a:spcAft>
                <a:spcPts val="0"/>
              </a:spcAft>
              <a:buClr>
                <a:schemeClr val="dk1"/>
              </a:buClr>
              <a:buSzPts val="1800"/>
              <a:buFont typeface="Arial"/>
              <a:buChar char="•"/>
            </a:pPr>
            <a:r>
              <a:rPr lang="en-US" sz="1800">
                <a:solidFill>
                  <a:schemeClr val="dk1"/>
                </a:solidFill>
                <a:latin typeface="Montserrat"/>
                <a:ea typeface="Montserrat"/>
                <a:cs typeface="Montserrat"/>
                <a:sym typeface="Montserrat"/>
              </a:rPr>
              <a:t>Seaborn adalah library visualisasi data yang dibangun di atas matplotlib</a:t>
            </a:r>
            <a:endParaRPr/>
          </a:p>
          <a:p>
            <a:pPr indent="-285750" lvl="0" marL="285750" marR="0" rtl="0" algn="l">
              <a:lnSpc>
                <a:spcPct val="90000"/>
              </a:lnSpc>
              <a:spcBef>
                <a:spcPts val="1000"/>
              </a:spcBef>
              <a:spcAft>
                <a:spcPts val="0"/>
              </a:spcAft>
              <a:buClr>
                <a:schemeClr val="dk1"/>
              </a:buClr>
              <a:buSzPts val="1800"/>
              <a:buFont typeface="Arial"/>
              <a:buChar char="•"/>
            </a:pPr>
            <a:r>
              <a:rPr lang="en-US" sz="1800">
                <a:solidFill>
                  <a:schemeClr val="dk1"/>
                </a:solidFill>
                <a:latin typeface="Montserrat"/>
                <a:ea typeface="Montserrat"/>
                <a:cs typeface="Montserrat"/>
                <a:sym typeface="Montserrat"/>
              </a:rPr>
              <a:t>Seaborn menawarkan fitur yang disempurnakan dibandingkan dengan matplotlib.</a:t>
            </a:r>
            <a:endParaRPr sz="1800">
              <a:solidFill>
                <a:schemeClr val="dk1"/>
              </a:solidFill>
              <a:latin typeface="Montserrat"/>
              <a:ea typeface="Montserrat"/>
              <a:cs typeface="Montserrat"/>
              <a:sym typeface="Montserrat"/>
            </a:endParaRPr>
          </a:p>
          <a:p>
            <a:pPr indent="-285750" lvl="0" marL="285750" marR="0" rtl="0" algn="l">
              <a:lnSpc>
                <a:spcPct val="90000"/>
              </a:lnSpc>
              <a:spcBef>
                <a:spcPts val="1000"/>
              </a:spcBef>
              <a:spcAft>
                <a:spcPts val="0"/>
              </a:spcAft>
              <a:buClr>
                <a:schemeClr val="dk1"/>
              </a:buClr>
              <a:buSzPts val="1800"/>
              <a:buFont typeface="Arial"/>
              <a:buChar char="•"/>
            </a:pPr>
            <a:r>
              <a:rPr lang="en-US" sz="1800">
                <a:solidFill>
                  <a:schemeClr val="dk1"/>
                </a:solidFill>
                <a:latin typeface="Montserrat"/>
                <a:ea typeface="Montserrat"/>
                <a:cs typeface="Montserrat"/>
                <a:sym typeface="Montserrat"/>
              </a:rPr>
              <a:t>Seaborn adalah Matplotlib dengan steroid!</a:t>
            </a:r>
            <a:endParaRPr/>
          </a:p>
          <a:p>
            <a:pPr indent="-285750" lvl="0" marL="285750" marR="0" rtl="0" algn="l">
              <a:lnSpc>
                <a:spcPct val="90000"/>
              </a:lnSpc>
              <a:spcBef>
                <a:spcPts val="1000"/>
              </a:spcBef>
              <a:spcAft>
                <a:spcPts val="0"/>
              </a:spcAft>
              <a:buClr>
                <a:schemeClr val="dk1"/>
              </a:buClr>
              <a:buSzPts val="1800"/>
              <a:buFont typeface="Arial"/>
              <a:buChar char="•"/>
            </a:pPr>
            <a:r>
              <a:rPr lang="en-US" sz="1800">
                <a:solidFill>
                  <a:schemeClr val="dk1"/>
                </a:solidFill>
                <a:latin typeface="Montserrat"/>
                <a:ea typeface="Montserrat"/>
                <a:cs typeface="Montserrat"/>
                <a:sym typeface="Montserrat"/>
              </a:rPr>
              <a:t>Tautan terkait</a:t>
            </a:r>
            <a:r>
              <a:rPr lang="en-US" sz="1800">
                <a:solidFill>
                  <a:schemeClr val="dk1"/>
                </a:solidFill>
                <a:latin typeface="Montserrat"/>
                <a:ea typeface="Montserrat"/>
                <a:cs typeface="Montserrat"/>
                <a:sym typeface="Montserrat"/>
              </a:rPr>
              <a:t>: </a:t>
            </a:r>
            <a:r>
              <a:rPr lang="en-US" sz="1800" u="sng">
                <a:solidFill>
                  <a:schemeClr val="dk1"/>
                </a:solidFill>
                <a:latin typeface="Montserrat"/>
                <a:ea typeface="Montserrat"/>
                <a:cs typeface="Montserrat"/>
                <a:sym typeface="Montserrat"/>
                <a:hlinkClick r:id="rId6">
                  <a:extLst>
                    <a:ext uri="{A12FA001-AC4F-418D-AE19-62706E023703}">
                      <ahyp:hlinkClr val="tx"/>
                    </a:ext>
                  </a:extLst>
                </a:hlinkClick>
              </a:rPr>
              <a:t>https://seaborn.pydata.org/examples/index.html</a:t>
            </a:r>
            <a:endParaRPr sz="1800">
              <a:solidFill>
                <a:schemeClr val="dk1"/>
              </a:solidFill>
              <a:latin typeface="Montserrat"/>
              <a:ea typeface="Montserrat"/>
              <a:cs typeface="Montserrat"/>
              <a:sym typeface="Montserrat"/>
            </a:endParaRPr>
          </a:p>
          <a:p>
            <a:pPr indent="-171450" lvl="0" marL="285750" marR="0" rtl="0" algn="l">
              <a:lnSpc>
                <a:spcPct val="90000"/>
              </a:lnSpc>
              <a:spcBef>
                <a:spcPts val="1000"/>
              </a:spcBef>
              <a:spcAft>
                <a:spcPts val="0"/>
              </a:spcAft>
              <a:buClr>
                <a:schemeClr val="dk1"/>
              </a:buClr>
              <a:buSzPts val="1800"/>
              <a:buFont typeface="Arial"/>
              <a:buNone/>
            </a:pPr>
            <a:r>
              <a:t/>
            </a:r>
            <a:endParaRPr sz="1800">
              <a:solidFill>
                <a:schemeClr val="dk1"/>
              </a:solidFill>
              <a:latin typeface="Montserrat"/>
              <a:ea typeface="Montserrat"/>
              <a:cs typeface="Montserrat"/>
              <a:sym typeface="Montserrat"/>
            </a:endParaRPr>
          </a:p>
        </p:txBody>
      </p:sp>
      <p:pic>
        <p:nvPicPr>
          <p:cNvPr id="121" name="Google Shape;121;p17"/>
          <p:cNvPicPr preferRelativeResize="0"/>
          <p:nvPr/>
        </p:nvPicPr>
        <p:blipFill rotWithShape="1">
          <a:blip r:embed="rId7">
            <a:alphaModFix/>
          </a:blip>
          <a:srcRect b="0" l="0" r="0" t="0"/>
          <a:stretch/>
        </p:blipFill>
        <p:spPr>
          <a:xfrm>
            <a:off x="5978018" y="1254661"/>
            <a:ext cx="3883011" cy="1113618"/>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pic>
        <p:nvPicPr>
          <p:cNvPr id="126" name="Google Shape;126;p18"/>
          <p:cNvPicPr preferRelativeResize="0"/>
          <p:nvPr/>
        </p:nvPicPr>
        <p:blipFill rotWithShape="1">
          <a:blip r:embed="rId3">
            <a:alphaModFix/>
          </a:blip>
          <a:srcRect b="0" l="0" r="0" t="0"/>
          <a:stretch/>
        </p:blipFill>
        <p:spPr>
          <a:xfrm>
            <a:off x="0" y="0"/>
            <a:ext cx="12257636" cy="6858000"/>
          </a:xfrm>
          <a:prstGeom prst="rect">
            <a:avLst/>
          </a:prstGeom>
          <a:noFill/>
          <a:ln>
            <a:noFill/>
          </a:ln>
        </p:spPr>
      </p:pic>
      <p:sp>
        <p:nvSpPr>
          <p:cNvPr id="127" name="Google Shape;127;p18"/>
          <p:cNvSpPr txBox="1"/>
          <p:nvPr/>
        </p:nvSpPr>
        <p:spPr>
          <a:xfrm>
            <a:off x="191072" y="1810050"/>
            <a:ext cx="5740800" cy="10275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lt1"/>
              </a:buClr>
              <a:buSzPts val="4400"/>
              <a:buFont typeface="Arial"/>
              <a:buNone/>
            </a:pPr>
            <a:r>
              <a:rPr b="1" lang="en-US" sz="4400">
                <a:solidFill>
                  <a:schemeClr val="lt1"/>
                </a:solidFill>
                <a:latin typeface="Montserrat"/>
                <a:ea typeface="Montserrat"/>
                <a:cs typeface="Montserrat"/>
                <a:sym typeface="Montserrat"/>
              </a:rPr>
              <a:t>VISUALISASI DATA</a:t>
            </a:r>
            <a:endParaRPr b="1" sz="4400">
              <a:solidFill>
                <a:schemeClr val="lt1"/>
              </a:solidFill>
              <a:latin typeface="Montserrat"/>
              <a:ea typeface="Montserrat"/>
              <a:cs typeface="Montserrat"/>
              <a:sym typeface="Montserrat"/>
            </a:endParaRPr>
          </a:p>
          <a:p>
            <a:pPr indent="0" lvl="0" marL="0" marR="0" rtl="0" algn="l">
              <a:lnSpc>
                <a:spcPct val="90000"/>
              </a:lnSpc>
              <a:spcBef>
                <a:spcPts val="0"/>
              </a:spcBef>
              <a:spcAft>
                <a:spcPts val="0"/>
              </a:spcAft>
              <a:buClr>
                <a:schemeClr val="lt1"/>
              </a:buClr>
              <a:buSzPts val="4400"/>
              <a:buFont typeface="Arial"/>
              <a:buNone/>
            </a:pPr>
            <a:r>
              <a:rPr b="1" lang="en-US" sz="4400">
                <a:solidFill>
                  <a:schemeClr val="lt1"/>
                </a:solidFill>
                <a:latin typeface="Montserrat"/>
                <a:ea typeface="Montserrat"/>
                <a:cs typeface="Montserrat"/>
                <a:sym typeface="Montserrat"/>
              </a:rPr>
              <a:t>101</a:t>
            </a:r>
            <a:endParaRPr b="1" sz="4400">
              <a:solidFill>
                <a:schemeClr val="lt1"/>
              </a:solidFill>
              <a:latin typeface="Montserrat"/>
              <a:ea typeface="Montserrat"/>
              <a:cs typeface="Montserrat"/>
              <a:sym typeface="Montserra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pic>
        <p:nvPicPr>
          <p:cNvPr id="132" name="Google Shape;132;p19"/>
          <p:cNvPicPr preferRelativeResize="0"/>
          <p:nvPr/>
        </p:nvPicPr>
        <p:blipFill rotWithShape="1">
          <a:blip r:embed="rId3">
            <a:alphaModFix/>
          </a:blip>
          <a:srcRect b="0" l="0" r="0" t="0"/>
          <a:stretch/>
        </p:blipFill>
        <p:spPr>
          <a:xfrm>
            <a:off x="0" y="0"/>
            <a:ext cx="12192001" cy="6858000"/>
          </a:xfrm>
          <a:prstGeom prst="rect">
            <a:avLst/>
          </a:prstGeom>
          <a:noFill/>
          <a:ln>
            <a:noFill/>
          </a:ln>
        </p:spPr>
      </p:pic>
      <p:sp>
        <p:nvSpPr>
          <p:cNvPr id="133" name="Google Shape;133;p19"/>
          <p:cNvSpPr txBox="1"/>
          <p:nvPr/>
        </p:nvSpPr>
        <p:spPr>
          <a:xfrm>
            <a:off x="228600" y="228600"/>
            <a:ext cx="7696200" cy="1027521"/>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lt1"/>
              </a:buClr>
              <a:buSzPts val="3600"/>
              <a:buFont typeface="Arial"/>
              <a:buNone/>
            </a:pPr>
            <a:r>
              <a:rPr lang="en-US" sz="3600">
                <a:solidFill>
                  <a:schemeClr val="lt1"/>
                </a:solidFill>
                <a:latin typeface="Montserrat"/>
                <a:ea typeface="Montserrat"/>
                <a:cs typeface="Montserrat"/>
                <a:sym typeface="Montserrat"/>
              </a:rPr>
              <a:t>HUBUNGAN</a:t>
            </a:r>
            <a:endParaRPr/>
          </a:p>
        </p:txBody>
      </p:sp>
      <p:sp>
        <p:nvSpPr>
          <p:cNvPr id="134" name="Google Shape;134;p19"/>
          <p:cNvSpPr txBox="1"/>
          <p:nvPr/>
        </p:nvSpPr>
        <p:spPr>
          <a:xfrm>
            <a:off x="809367" y="5442176"/>
            <a:ext cx="6371862" cy="719171"/>
          </a:xfrm>
          <a:prstGeom prst="rect">
            <a:avLst/>
          </a:prstGeom>
          <a:noFill/>
          <a:ln>
            <a:noFill/>
          </a:ln>
        </p:spPr>
        <p:txBody>
          <a:bodyPr anchorCtr="0" anchor="t" bIns="45700" lIns="91425" spcFirstLastPara="1" rIns="91425" wrap="square" tIns="45700">
            <a:normAutofit/>
          </a:bodyPr>
          <a:lstStyle/>
          <a:p>
            <a:pPr indent="-171450" lvl="0" marL="285750" marR="0" rtl="0" algn="l">
              <a:lnSpc>
                <a:spcPct val="90000"/>
              </a:lnSpc>
              <a:spcBef>
                <a:spcPts val="0"/>
              </a:spcBef>
              <a:spcAft>
                <a:spcPts val="0"/>
              </a:spcAft>
              <a:buClr>
                <a:schemeClr val="dk1"/>
              </a:buClr>
              <a:buSzPts val="1800"/>
              <a:buFont typeface="Arial"/>
              <a:buNone/>
            </a:pPr>
            <a:r>
              <a:t/>
            </a:r>
            <a:endParaRPr sz="1800">
              <a:solidFill>
                <a:schemeClr val="dk1"/>
              </a:solidFill>
              <a:latin typeface="Montserrat"/>
              <a:ea typeface="Montserrat"/>
              <a:cs typeface="Montserrat"/>
              <a:sym typeface="Montserrat"/>
            </a:endParaRPr>
          </a:p>
        </p:txBody>
      </p:sp>
      <p:pic>
        <p:nvPicPr>
          <p:cNvPr descr="File:Bubble chart.jpg" id="135" name="Google Shape;135;p19"/>
          <p:cNvPicPr preferRelativeResize="0"/>
          <p:nvPr/>
        </p:nvPicPr>
        <p:blipFill rotWithShape="1">
          <a:blip r:embed="rId4">
            <a:alphaModFix/>
          </a:blip>
          <a:srcRect b="0" l="0" r="0" t="0"/>
          <a:stretch/>
        </p:blipFill>
        <p:spPr>
          <a:xfrm>
            <a:off x="7099550" y="2311679"/>
            <a:ext cx="3768840" cy="2786226"/>
          </a:xfrm>
          <a:prstGeom prst="rect">
            <a:avLst/>
          </a:prstGeom>
          <a:noFill/>
          <a:ln>
            <a:noFill/>
          </a:ln>
        </p:spPr>
      </p:pic>
      <p:sp>
        <p:nvSpPr>
          <p:cNvPr id="136" name="Google Shape;136;p19"/>
          <p:cNvSpPr txBox="1"/>
          <p:nvPr/>
        </p:nvSpPr>
        <p:spPr>
          <a:xfrm>
            <a:off x="1905049" y="1035362"/>
            <a:ext cx="2837636"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chemeClr val="dk1"/>
                </a:solidFill>
                <a:latin typeface="Calibri"/>
                <a:ea typeface="Calibri"/>
                <a:cs typeface="Calibri"/>
                <a:sym typeface="Calibri"/>
              </a:rPr>
              <a:t>SCATTERPLOT</a:t>
            </a:r>
            <a:endParaRPr/>
          </a:p>
        </p:txBody>
      </p:sp>
      <p:sp>
        <p:nvSpPr>
          <p:cNvPr id="137" name="Google Shape;137;p19"/>
          <p:cNvSpPr txBox="1"/>
          <p:nvPr/>
        </p:nvSpPr>
        <p:spPr>
          <a:xfrm>
            <a:off x="7736521" y="1057320"/>
            <a:ext cx="3039615"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chemeClr val="dk1"/>
                </a:solidFill>
                <a:latin typeface="Calibri"/>
                <a:ea typeface="Calibri"/>
                <a:cs typeface="Calibri"/>
                <a:sym typeface="Calibri"/>
              </a:rPr>
              <a:t>BUBBLE CHART</a:t>
            </a:r>
            <a:endParaRPr/>
          </a:p>
        </p:txBody>
      </p:sp>
      <p:pic>
        <p:nvPicPr>
          <p:cNvPr descr="File:Example of Scatter Plot.jpg" id="138" name="Google Shape;138;p19"/>
          <p:cNvPicPr preferRelativeResize="0"/>
          <p:nvPr/>
        </p:nvPicPr>
        <p:blipFill rotWithShape="1">
          <a:blip r:embed="rId5">
            <a:alphaModFix/>
          </a:blip>
          <a:srcRect b="0" l="0" r="0" t="0"/>
          <a:stretch/>
        </p:blipFill>
        <p:spPr>
          <a:xfrm>
            <a:off x="1076210" y="1967408"/>
            <a:ext cx="4098473" cy="3331508"/>
          </a:xfrm>
          <a:prstGeom prst="rect">
            <a:avLst/>
          </a:prstGeom>
          <a:noFill/>
          <a:ln>
            <a:noFill/>
          </a:ln>
        </p:spPr>
      </p:pic>
      <p:sp>
        <p:nvSpPr>
          <p:cNvPr id="139" name="Google Shape;139;p19"/>
          <p:cNvSpPr/>
          <p:nvPr/>
        </p:nvSpPr>
        <p:spPr>
          <a:xfrm>
            <a:off x="451312" y="1444188"/>
            <a:ext cx="5275587" cy="52322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i="1" lang="en-US" sz="1800">
                <a:solidFill>
                  <a:schemeClr val="dk1"/>
                </a:solidFill>
                <a:latin typeface="Montserrat"/>
                <a:ea typeface="Montserrat"/>
                <a:cs typeface="Montserrat"/>
                <a:sym typeface="Montserrat"/>
              </a:rPr>
              <a:t>“</a:t>
            </a:r>
            <a:r>
              <a:rPr i="1" lang="en-US" sz="1800">
                <a:solidFill>
                  <a:schemeClr val="dk1"/>
                </a:solidFill>
                <a:latin typeface="Montserrat"/>
                <a:ea typeface="Montserrat"/>
                <a:cs typeface="Montserrat"/>
                <a:sym typeface="Montserrat"/>
              </a:rPr>
              <a:t>Scatterplot menunjukkan hubungan antara dua variabel (X, Y)</a:t>
            </a:r>
            <a:r>
              <a:rPr i="1" lang="en-US" sz="1800">
                <a:solidFill>
                  <a:schemeClr val="dk1"/>
                </a:solidFill>
                <a:latin typeface="Montserrat"/>
                <a:ea typeface="Montserrat"/>
                <a:cs typeface="Montserrat"/>
                <a:sym typeface="Montserrat"/>
              </a:rPr>
              <a:t>”</a:t>
            </a:r>
            <a:endParaRPr/>
          </a:p>
        </p:txBody>
      </p:sp>
      <p:sp>
        <p:nvSpPr>
          <p:cNvPr id="140" name="Google Shape;140;p19"/>
          <p:cNvSpPr/>
          <p:nvPr/>
        </p:nvSpPr>
        <p:spPr>
          <a:xfrm>
            <a:off x="6833366" y="1447962"/>
            <a:ext cx="4301209" cy="52322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i="1" lang="en-US" sz="1800">
                <a:solidFill>
                  <a:schemeClr val="dk1"/>
                </a:solidFill>
                <a:latin typeface="Montserrat"/>
                <a:ea typeface="Montserrat"/>
                <a:cs typeface="Montserrat"/>
                <a:sym typeface="Montserrat"/>
              </a:rPr>
              <a:t>“Bubble chart </a:t>
            </a:r>
            <a:r>
              <a:rPr i="1" lang="en-US" sz="1800">
                <a:solidFill>
                  <a:schemeClr val="dk1"/>
                </a:solidFill>
                <a:latin typeface="Montserrat"/>
                <a:ea typeface="Montserrat"/>
                <a:cs typeface="Montserrat"/>
                <a:sym typeface="Montserrat"/>
              </a:rPr>
              <a:t>menunjukkan hubungan antara tiga variabel (X, Y, Ukuran Bubble)</a:t>
            </a:r>
            <a:endParaRPr/>
          </a:p>
        </p:txBody>
      </p:sp>
      <p:sp>
        <p:nvSpPr>
          <p:cNvPr id="141" name="Google Shape;141;p19"/>
          <p:cNvSpPr/>
          <p:nvPr/>
        </p:nvSpPr>
        <p:spPr>
          <a:xfrm>
            <a:off x="76200" y="6259497"/>
            <a:ext cx="8524875" cy="46166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200" u="sng">
                <a:solidFill>
                  <a:schemeClr val="dk1"/>
                </a:solidFill>
                <a:latin typeface="Calibri"/>
                <a:ea typeface="Calibri"/>
                <a:cs typeface="Calibri"/>
                <a:sym typeface="Calibri"/>
                <a:hlinkClick r:id="rId6">
                  <a:extLst>
                    <a:ext uri="{A12FA001-AC4F-418D-AE19-62706E023703}">
                      <ahyp:hlinkClr val="tx"/>
                    </a:ext>
                  </a:extLst>
                </a:hlinkClick>
              </a:rPr>
              <a:t>Photo Credit: https://commons.wikimedia.org/wiki/File:Example_of_Scatter_Plot.jpg</a:t>
            </a:r>
            <a:endParaRPr sz="1200">
              <a:solidFill>
                <a:schemeClr val="dk1"/>
              </a:solidFill>
              <a:latin typeface="Calibri"/>
              <a:ea typeface="Calibri"/>
              <a:cs typeface="Calibri"/>
              <a:sym typeface="Calibri"/>
            </a:endParaRPr>
          </a:p>
          <a:p>
            <a:pPr indent="0" lvl="0" marL="0" marR="0" rtl="0" algn="l">
              <a:spcBef>
                <a:spcPts val="0"/>
              </a:spcBef>
              <a:spcAft>
                <a:spcPts val="0"/>
              </a:spcAft>
              <a:buNone/>
            </a:pPr>
            <a:r>
              <a:rPr lang="en-US" sz="1200" u="sng">
                <a:solidFill>
                  <a:schemeClr val="dk1"/>
                </a:solidFill>
                <a:latin typeface="Calibri"/>
                <a:ea typeface="Calibri"/>
                <a:cs typeface="Calibri"/>
                <a:sym typeface="Calibri"/>
                <a:hlinkClick r:id="rId7">
                  <a:extLst>
                    <a:ext uri="{A12FA001-AC4F-418D-AE19-62706E023703}">
                      <ahyp:hlinkClr val="tx"/>
                    </a:ext>
                  </a:extLst>
                </a:hlinkClick>
              </a:rPr>
              <a:t>Photo Credit: https://commons.wikimedia.org/wiki/File:Bubble_chart.jpg</a:t>
            </a:r>
            <a:endParaRPr sz="1200">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pic>
        <p:nvPicPr>
          <p:cNvPr id="147" name="Google Shape;147;p20"/>
          <p:cNvPicPr preferRelativeResize="0"/>
          <p:nvPr/>
        </p:nvPicPr>
        <p:blipFill rotWithShape="1">
          <a:blip r:embed="rId3">
            <a:alphaModFix/>
          </a:blip>
          <a:srcRect b="0" l="0" r="0" t="0"/>
          <a:stretch/>
        </p:blipFill>
        <p:spPr>
          <a:xfrm>
            <a:off x="0" y="0"/>
            <a:ext cx="12192001" cy="6858000"/>
          </a:xfrm>
          <a:prstGeom prst="rect">
            <a:avLst/>
          </a:prstGeom>
          <a:noFill/>
          <a:ln>
            <a:noFill/>
          </a:ln>
        </p:spPr>
      </p:pic>
      <p:sp>
        <p:nvSpPr>
          <p:cNvPr id="148" name="Google Shape;148;p20"/>
          <p:cNvSpPr txBox="1"/>
          <p:nvPr/>
        </p:nvSpPr>
        <p:spPr>
          <a:xfrm>
            <a:off x="228600" y="228600"/>
            <a:ext cx="7696200" cy="1027521"/>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lt1"/>
              </a:buClr>
              <a:buSzPts val="3600"/>
              <a:buFont typeface="Arial"/>
              <a:buNone/>
            </a:pPr>
            <a:r>
              <a:rPr lang="en-US" sz="3600">
                <a:solidFill>
                  <a:schemeClr val="lt1"/>
                </a:solidFill>
                <a:latin typeface="Montserrat"/>
                <a:ea typeface="Montserrat"/>
                <a:cs typeface="Montserrat"/>
                <a:sym typeface="Montserrat"/>
              </a:rPr>
              <a:t>PERBANDINGAN</a:t>
            </a:r>
            <a:endParaRPr/>
          </a:p>
        </p:txBody>
      </p:sp>
      <p:sp>
        <p:nvSpPr>
          <p:cNvPr id="149" name="Google Shape;149;p20"/>
          <p:cNvSpPr txBox="1"/>
          <p:nvPr/>
        </p:nvSpPr>
        <p:spPr>
          <a:xfrm>
            <a:off x="1610511" y="1191229"/>
            <a:ext cx="2321469"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chemeClr val="dk1"/>
                </a:solidFill>
                <a:latin typeface="Calibri"/>
                <a:ea typeface="Calibri"/>
                <a:cs typeface="Calibri"/>
                <a:sym typeface="Calibri"/>
              </a:rPr>
              <a:t>BAR CHART</a:t>
            </a:r>
            <a:endParaRPr/>
          </a:p>
        </p:txBody>
      </p:sp>
      <p:sp>
        <p:nvSpPr>
          <p:cNvPr id="150" name="Google Shape;150;p20"/>
          <p:cNvSpPr txBox="1"/>
          <p:nvPr/>
        </p:nvSpPr>
        <p:spPr>
          <a:xfrm>
            <a:off x="7124701" y="1132074"/>
            <a:ext cx="2359941"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chemeClr val="dk1"/>
                </a:solidFill>
                <a:latin typeface="Calibri"/>
                <a:ea typeface="Calibri"/>
                <a:cs typeface="Calibri"/>
                <a:sym typeface="Calibri"/>
              </a:rPr>
              <a:t>LINE CHART</a:t>
            </a:r>
            <a:endParaRPr/>
          </a:p>
        </p:txBody>
      </p:sp>
      <p:sp>
        <p:nvSpPr>
          <p:cNvPr id="151" name="Google Shape;151;p20"/>
          <p:cNvSpPr/>
          <p:nvPr/>
        </p:nvSpPr>
        <p:spPr>
          <a:xfrm>
            <a:off x="-158443" y="1809353"/>
            <a:ext cx="5275587" cy="307777"/>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i="1" lang="en-US" sz="1800">
                <a:solidFill>
                  <a:schemeClr val="dk1"/>
                </a:solidFill>
                <a:latin typeface="Montserrat"/>
                <a:ea typeface="Montserrat"/>
                <a:cs typeface="Montserrat"/>
                <a:sym typeface="Montserrat"/>
              </a:rPr>
              <a:t>“Perbandingan Gaji”</a:t>
            </a:r>
            <a:endParaRPr/>
          </a:p>
        </p:txBody>
      </p:sp>
      <p:sp>
        <p:nvSpPr>
          <p:cNvPr id="152" name="Google Shape;152;p20"/>
          <p:cNvSpPr/>
          <p:nvPr/>
        </p:nvSpPr>
        <p:spPr>
          <a:xfrm>
            <a:off x="5638800" y="1701638"/>
            <a:ext cx="5275500" cy="5232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i="1" lang="en-US" sz="1800">
                <a:solidFill>
                  <a:schemeClr val="dk1"/>
                </a:solidFill>
                <a:latin typeface="Montserrat"/>
                <a:ea typeface="Montserrat"/>
                <a:cs typeface="Montserrat"/>
                <a:sym typeface="Montserrat"/>
              </a:rPr>
              <a:t>“</a:t>
            </a:r>
            <a:r>
              <a:rPr i="1" lang="en-US" sz="1800">
                <a:solidFill>
                  <a:schemeClr val="dk1"/>
                </a:solidFill>
                <a:latin typeface="Montserrat"/>
                <a:ea typeface="Montserrat"/>
                <a:cs typeface="Montserrat"/>
                <a:sym typeface="Montserrat"/>
              </a:rPr>
              <a:t>Membandingkan median dan rata-rata </a:t>
            </a:r>
            <a:r>
              <a:rPr i="1" lang="en-US" sz="1800">
                <a:solidFill>
                  <a:schemeClr val="dk1"/>
                </a:solidFill>
                <a:latin typeface="Montserrat"/>
                <a:ea typeface="Montserrat"/>
                <a:cs typeface="Montserrat"/>
                <a:sym typeface="Montserrat"/>
              </a:rPr>
              <a:t>harga rumah </a:t>
            </a:r>
            <a:r>
              <a:rPr i="1" lang="en-US" sz="1800">
                <a:solidFill>
                  <a:schemeClr val="dk1"/>
                </a:solidFill>
                <a:latin typeface="Montserrat"/>
                <a:ea typeface="Montserrat"/>
                <a:cs typeface="Montserrat"/>
                <a:sym typeface="Montserrat"/>
              </a:rPr>
              <a:t>selama bertahun-tahun</a:t>
            </a:r>
            <a:r>
              <a:rPr i="1" lang="en-US" sz="1800">
                <a:solidFill>
                  <a:schemeClr val="dk1"/>
                </a:solidFill>
                <a:latin typeface="Montserrat"/>
                <a:ea typeface="Montserrat"/>
                <a:cs typeface="Montserrat"/>
                <a:sym typeface="Montserrat"/>
              </a:rPr>
              <a:t>”</a:t>
            </a:r>
            <a:endParaRPr/>
          </a:p>
        </p:txBody>
      </p:sp>
      <p:pic>
        <p:nvPicPr>
          <p:cNvPr descr="productivity statistics bar chart free photo" id="153" name="Google Shape;153;p20"/>
          <p:cNvPicPr preferRelativeResize="0"/>
          <p:nvPr/>
        </p:nvPicPr>
        <p:blipFill rotWithShape="1">
          <a:blip r:embed="rId4">
            <a:alphaModFix/>
          </a:blip>
          <a:srcRect b="0" l="0" r="0" t="0"/>
          <a:stretch/>
        </p:blipFill>
        <p:spPr>
          <a:xfrm>
            <a:off x="709509" y="1929979"/>
            <a:ext cx="3886208" cy="3193977"/>
          </a:xfrm>
          <a:prstGeom prst="rect">
            <a:avLst/>
          </a:prstGeom>
          <a:noFill/>
          <a:ln>
            <a:noFill/>
          </a:ln>
        </p:spPr>
      </p:pic>
      <p:sp>
        <p:nvSpPr>
          <p:cNvPr id="154" name="Google Shape;154;p20"/>
          <p:cNvSpPr/>
          <p:nvPr/>
        </p:nvSpPr>
        <p:spPr>
          <a:xfrm>
            <a:off x="0" y="6239212"/>
            <a:ext cx="6553200" cy="6463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200" u="sng">
                <a:solidFill>
                  <a:schemeClr val="dk1"/>
                </a:solidFill>
                <a:latin typeface="Calibri"/>
                <a:ea typeface="Calibri"/>
                <a:cs typeface="Calibri"/>
                <a:sym typeface="Calibri"/>
                <a:hlinkClick r:id="rId5">
                  <a:extLst>
                    <a:ext uri="{A12FA001-AC4F-418D-AE19-62706E023703}">
                      <ahyp:hlinkClr val="tx"/>
                    </a:ext>
                  </a:extLst>
                </a:hlinkClick>
              </a:rPr>
              <a:t>https://www.needpix.com/photo/89660/productivity-statistics-bar-chart-chart-graph-diagram-results</a:t>
            </a:r>
            <a:endParaRPr sz="1200">
              <a:solidFill>
                <a:schemeClr val="dk1"/>
              </a:solidFill>
              <a:latin typeface="Calibri"/>
              <a:ea typeface="Calibri"/>
              <a:cs typeface="Calibri"/>
              <a:sym typeface="Calibri"/>
            </a:endParaRPr>
          </a:p>
          <a:p>
            <a:pPr indent="0" lvl="0" marL="0" marR="0" rtl="0" algn="l">
              <a:spcBef>
                <a:spcPts val="0"/>
              </a:spcBef>
              <a:spcAft>
                <a:spcPts val="0"/>
              </a:spcAft>
              <a:buNone/>
            </a:pPr>
            <a:r>
              <a:rPr lang="en-US" sz="1200" u="sng">
                <a:solidFill>
                  <a:schemeClr val="dk1"/>
                </a:solidFill>
                <a:latin typeface="Calibri"/>
                <a:ea typeface="Calibri"/>
                <a:cs typeface="Calibri"/>
                <a:sym typeface="Calibri"/>
                <a:hlinkClick r:id="rId6">
                  <a:extLst>
                    <a:ext uri="{A12FA001-AC4F-418D-AE19-62706E023703}">
                      <ahyp:hlinkClr val="tx"/>
                    </a:ext>
                  </a:extLst>
                </a:hlinkClick>
              </a:rPr>
              <a:t>https://commons.wikimedia.org/wiki/File:Median_and_Average_Sales_Prices_of_New_Homes_Sold_in_the_US_1963-2010_Monthly.png</a:t>
            </a:r>
            <a:endParaRPr sz="1200">
              <a:solidFill>
                <a:schemeClr val="dk1"/>
              </a:solidFill>
              <a:latin typeface="Calibri"/>
              <a:ea typeface="Calibri"/>
              <a:cs typeface="Calibri"/>
              <a:sym typeface="Calibri"/>
            </a:endParaRPr>
          </a:p>
        </p:txBody>
      </p:sp>
      <p:pic>
        <p:nvPicPr>
          <p:cNvPr descr="Image result for house prices" id="155" name="Google Shape;155;p20"/>
          <p:cNvPicPr preferRelativeResize="0"/>
          <p:nvPr/>
        </p:nvPicPr>
        <p:blipFill rotWithShape="1">
          <a:blip r:embed="rId7">
            <a:alphaModFix/>
          </a:blip>
          <a:srcRect b="0" l="0" r="0" t="0"/>
          <a:stretch/>
        </p:blipFill>
        <p:spPr>
          <a:xfrm>
            <a:off x="5638800" y="2590015"/>
            <a:ext cx="5010707" cy="2622748"/>
          </a:xfrm>
          <a:prstGeom prst="rect">
            <a:avLst/>
          </a:prstGeom>
          <a:noFill/>
          <a:ln>
            <a:noFill/>
          </a:ln>
        </p:spPr>
      </p:pic>
      <p:sp>
        <p:nvSpPr>
          <p:cNvPr id="156" name="Google Shape;156;p20"/>
          <p:cNvSpPr txBox="1"/>
          <p:nvPr/>
        </p:nvSpPr>
        <p:spPr>
          <a:xfrm rot="-2561601">
            <a:off x="492992" y="5511084"/>
            <a:ext cx="1138645"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a:solidFill>
                  <a:schemeClr val="dk1"/>
                </a:solidFill>
                <a:latin typeface="Calibri"/>
                <a:ea typeface="Calibri"/>
                <a:cs typeface="Calibri"/>
                <a:sym typeface="Calibri"/>
              </a:rPr>
              <a:t>Employee #1</a:t>
            </a:r>
            <a:endParaRPr/>
          </a:p>
        </p:txBody>
      </p:sp>
      <p:sp>
        <p:nvSpPr>
          <p:cNvPr id="157" name="Google Shape;157;p20"/>
          <p:cNvSpPr txBox="1"/>
          <p:nvPr/>
        </p:nvSpPr>
        <p:spPr>
          <a:xfrm rot="-2561601">
            <a:off x="1770493" y="5584643"/>
            <a:ext cx="1138645"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a:solidFill>
                  <a:schemeClr val="dk1"/>
                </a:solidFill>
                <a:latin typeface="Calibri"/>
                <a:ea typeface="Calibri"/>
                <a:cs typeface="Calibri"/>
                <a:sym typeface="Calibri"/>
              </a:rPr>
              <a:t>Employee #3</a:t>
            </a:r>
            <a:endParaRPr/>
          </a:p>
        </p:txBody>
      </p:sp>
      <p:sp>
        <p:nvSpPr>
          <p:cNvPr id="158" name="Google Shape;158;p20"/>
          <p:cNvSpPr txBox="1"/>
          <p:nvPr/>
        </p:nvSpPr>
        <p:spPr>
          <a:xfrm rot="-2561601">
            <a:off x="1166599" y="5529555"/>
            <a:ext cx="1138645"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a:solidFill>
                  <a:schemeClr val="dk1"/>
                </a:solidFill>
                <a:latin typeface="Calibri"/>
                <a:ea typeface="Calibri"/>
                <a:cs typeface="Calibri"/>
                <a:sym typeface="Calibri"/>
              </a:rPr>
              <a:t>Employee #2</a:t>
            </a:r>
            <a:endParaRPr/>
          </a:p>
        </p:txBody>
      </p:sp>
      <p:sp>
        <p:nvSpPr>
          <p:cNvPr id="159" name="Google Shape;159;p20"/>
          <p:cNvSpPr txBox="1"/>
          <p:nvPr/>
        </p:nvSpPr>
        <p:spPr>
          <a:xfrm rot="-2561601">
            <a:off x="2471899" y="5529556"/>
            <a:ext cx="1138645"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a:solidFill>
                  <a:schemeClr val="dk1"/>
                </a:solidFill>
                <a:latin typeface="Calibri"/>
                <a:ea typeface="Calibri"/>
                <a:cs typeface="Calibri"/>
                <a:sym typeface="Calibri"/>
              </a:rPr>
              <a:t>Employee #4</a:t>
            </a:r>
            <a:endParaRPr/>
          </a:p>
        </p:txBody>
      </p:sp>
      <p:sp>
        <p:nvSpPr>
          <p:cNvPr id="160" name="Google Shape;160;p20"/>
          <p:cNvSpPr txBox="1"/>
          <p:nvPr/>
        </p:nvSpPr>
        <p:spPr>
          <a:xfrm rot="-2561601">
            <a:off x="3160272" y="5547865"/>
            <a:ext cx="1138645"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a:solidFill>
                  <a:schemeClr val="dk1"/>
                </a:solidFill>
                <a:latin typeface="Calibri"/>
                <a:ea typeface="Calibri"/>
                <a:cs typeface="Calibri"/>
                <a:sym typeface="Calibri"/>
              </a:rPr>
              <a:t>Employee #5</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pic>
        <p:nvPicPr>
          <p:cNvPr id="166" name="Google Shape;166;p21"/>
          <p:cNvPicPr preferRelativeResize="0"/>
          <p:nvPr/>
        </p:nvPicPr>
        <p:blipFill rotWithShape="1">
          <a:blip r:embed="rId3">
            <a:alphaModFix/>
          </a:blip>
          <a:srcRect b="0" l="0" r="0" t="0"/>
          <a:stretch/>
        </p:blipFill>
        <p:spPr>
          <a:xfrm>
            <a:off x="0" y="0"/>
            <a:ext cx="12192001" cy="6858000"/>
          </a:xfrm>
          <a:prstGeom prst="rect">
            <a:avLst/>
          </a:prstGeom>
          <a:noFill/>
          <a:ln>
            <a:noFill/>
          </a:ln>
        </p:spPr>
      </p:pic>
      <p:sp>
        <p:nvSpPr>
          <p:cNvPr id="167" name="Google Shape;167;p21"/>
          <p:cNvSpPr txBox="1"/>
          <p:nvPr/>
        </p:nvSpPr>
        <p:spPr>
          <a:xfrm>
            <a:off x="228600" y="228600"/>
            <a:ext cx="7696200" cy="1027521"/>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lt1"/>
              </a:buClr>
              <a:buSzPts val="3600"/>
              <a:buFont typeface="Arial"/>
              <a:buNone/>
            </a:pPr>
            <a:r>
              <a:rPr lang="en-US" sz="3600">
                <a:solidFill>
                  <a:schemeClr val="lt1"/>
                </a:solidFill>
                <a:latin typeface="Montserrat"/>
                <a:ea typeface="Montserrat"/>
                <a:cs typeface="Montserrat"/>
                <a:sym typeface="Montserrat"/>
              </a:rPr>
              <a:t>DISTRIBUSI</a:t>
            </a:r>
            <a:endParaRPr/>
          </a:p>
        </p:txBody>
      </p:sp>
      <p:sp>
        <p:nvSpPr>
          <p:cNvPr id="168" name="Google Shape;168;p21"/>
          <p:cNvSpPr txBox="1"/>
          <p:nvPr/>
        </p:nvSpPr>
        <p:spPr>
          <a:xfrm>
            <a:off x="1911014" y="1090461"/>
            <a:ext cx="2618024"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chemeClr val="dk1"/>
                </a:solidFill>
                <a:latin typeface="Calibri"/>
                <a:ea typeface="Calibri"/>
                <a:cs typeface="Calibri"/>
                <a:sym typeface="Calibri"/>
              </a:rPr>
              <a:t>HISTOGRAMS</a:t>
            </a:r>
            <a:endParaRPr/>
          </a:p>
        </p:txBody>
      </p:sp>
      <p:sp>
        <p:nvSpPr>
          <p:cNvPr id="169" name="Google Shape;169;p21"/>
          <p:cNvSpPr txBox="1"/>
          <p:nvPr/>
        </p:nvSpPr>
        <p:spPr>
          <a:xfrm>
            <a:off x="7586112" y="1044113"/>
            <a:ext cx="2018501"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chemeClr val="dk1"/>
                </a:solidFill>
                <a:latin typeface="Calibri"/>
                <a:ea typeface="Calibri"/>
                <a:cs typeface="Calibri"/>
                <a:sym typeface="Calibri"/>
              </a:rPr>
              <a:t>BOX PLOT</a:t>
            </a:r>
            <a:endParaRPr/>
          </a:p>
        </p:txBody>
      </p:sp>
      <p:pic>
        <p:nvPicPr>
          <p:cNvPr id="170" name="Google Shape;170;p21"/>
          <p:cNvPicPr preferRelativeResize="0"/>
          <p:nvPr/>
        </p:nvPicPr>
        <p:blipFill rotWithShape="1">
          <a:blip r:embed="rId4">
            <a:alphaModFix/>
          </a:blip>
          <a:srcRect b="0" l="11248" r="23578" t="44647"/>
          <a:stretch/>
        </p:blipFill>
        <p:spPr>
          <a:xfrm>
            <a:off x="203200" y="1613681"/>
            <a:ext cx="6136410" cy="3902864"/>
          </a:xfrm>
          <a:prstGeom prst="rect">
            <a:avLst/>
          </a:prstGeom>
          <a:noFill/>
          <a:ln>
            <a:noFill/>
          </a:ln>
        </p:spPr>
      </p:pic>
      <p:pic>
        <p:nvPicPr>
          <p:cNvPr descr="File:Elements of a boxplot en.svg" id="171" name="Google Shape;171;p21"/>
          <p:cNvPicPr preferRelativeResize="0"/>
          <p:nvPr/>
        </p:nvPicPr>
        <p:blipFill rotWithShape="1">
          <a:blip r:embed="rId5">
            <a:alphaModFix/>
          </a:blip>
          <a:srcRect b="0" l="0" r="0" t="0"/>
          <a:stretch/>
        </p:blipFill>
        <p:spPr>
          <a:xfrm>
            <a:off x="5773840" y="1676400"/>
            <a:ext cx="6214960" cy="2475450"/>
          </a:xfrm>
          <a:prstGeom prst="rect">
            <a:avLst/>
          </a:prstGeom>
          <a:noFill/>
          <a:ln>
            <a:noFill/>
          </a:ln>
        </p:spPr>
      </p:pic>
      <p:sp>
        <p:nvSpPr>
          <p:cNvPr id="172" name="Google Shape;172;p21"/>
          <p:cNvSpPr/>
          <p:nvPr/>
        </p:nvSpPr>
        <p:spPr>
          <a:xfrm>
            <a:off x="76200" y="6352401"/>
            <a:ext cx="9686924" cy="27699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200" u="sng">
                <a:solidFill>
                  <a:schemeClr val="dk1"/>
                </a:solidFill>
                <a:latin typeface="Calibri"/>
                <a:ea typeface="Calibri"/>
                <a:cs typeface="Calibri"/>
                <a:sym typeface="Calibri"/>
                <a:hlinkClick r:id="rId6">
                  <a:extLst>
                    <a:ext uri="{A12FA001-AC4F-418D-AE19-62706E023703}">
                      <ahyp:hlinkClr val="tx"/>
                    </a:ext>
                  </a:extLst>
                </a:hlinkClick>
              </a:rPr>
              <a:t>Photo Credit: https://commons.wikimedia.org/wiki/File:Elements_of_a_boxplot_en.svg</a:t>
            </a:r>
            <a:endParaRPr sz="12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Тема Office">
  <a:themeElements>
    <a:clrScheme name="Стандартная">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