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Lst>
  <p:sldSz cy="6858000" cx="12192000"/>
  <p:notesSz cx="7315200" cy="9601200"/>
  <p:embeddedFontLst>
    <p:embeddedFont>
      <p:font typeface="Montserrat"/>
      <p:regular r:id="rId38"/>
      <p:bold r:id="rId39"/>
      <p:italic r:id="rId40"/>
      <p:boldItalic r:id="rId4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7E5F12C3-372E-43A8-9F01-1962836D2E52}">
  <a:tblStyle styleId="{7E5F12C3-372E-43A8-9F01-1962836D2E52}"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8EBF5"/>
          </a:solidFill>
        </a:fill>
      </a:tcStyle>
    </a:wholeTbl>
    <a:band1H>
      <a:tcTxStyle/>
      <a:tcStyle>
        <a:fill>
          <a:solidFill>
            <a:srgbClr val="CDD4EA"/>
          </a:solidFill>
        </a:fill>
      </a:tcStyle>
    </a:band1H>
    <a:band2H>
      <a:tcTxStyle/>
    </a:band2H>
    <a:band1V>
      <a:tcTxStyle/>
      <a:tcStyle>
        <a:fill>
          <a:solidFill>
            <a:srgbClr val="CDD4EA"/>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Montserrat-italic.fntdata"/><Relationship Id="rId20" Type="http://schemas.openxmlformats.org/officeDocument/2006/relationships/slide" Target="slides/slide14.xml"/><Relationship Id="rId41" Type="http://schemas.openxmlformats.org/officeDocument/2006/relationships/font" Target="fonts/Montserrat-boldItalic.fntdata"/><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font" Target="fonts/Montserrat-bold.fntdata"/><Relationship Id="rId16" Type="http://schemas.openxmlformats.org/officeDocument/2006/relationships/slide" Target="slides/slide10.xml"/><Relationship Id="rId38" Type="http://schemas.openxmlformats.org/officeDocument/2006/relationships/font" Target="fonts/Montserrat-regular.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3169920" cy="481727"/>
          </a:xfrm>
          <a:prstGeom prst="rect">
            <a:avLst/>
          </a:prstGeom>
          <a:noFill/>
          <a:ln>
            <a:noFill/>
          </a:ln>
        </p:spPr>
        <p:txBody>
          <a:bodyPr anchorCtr="0" anchor="t" bIns="48325" lIns="96650" spcFirstLastPara="1" rIns="96650" wrap="square" tIns="48325">
            <a:noAutofit/>
          </a:bodyPr>
          <a:lstStyle>
            <a:lvl1pPr lvl="0" marR="0" rtl="0" algn="l">
              <a:spcBef>
                <a:spcPts val="0"/>
              </a:spcBef>
              <a:spcAft>
                <a:spcPts val="0"/>
              </a:spcAft>
              <a:buSzPts val="1400"/>
              <a:buNone/>
              <a:defRPr b="0" i="0" sz="13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4143587" y="0"/>
            <a:ext cx="3169920" cy="481727"/>
          </a:xfrm>
          <a:prstGeom prst="rect">
            <a:avLst/>
          </a:prstGeom>
          <a:noFill/>
          <a:ln>
            <a:noFill/>
          </a:ln>
        </p:spPr>
        <p:txBody>
          <a:bodyPr anchorCtr="0" anchor="t" bIns="48325" lIns="96650" spcFirstLastPara="1" rIns="96650" wrap="square" tIns="48325">
            <a:noAutofit/>
          </a:bodyPr>
          <a:lstStyle>
            <a:lvl1pPr lvl="0" marR="0" rtl="0" algn="r">
              <a:spcBef>
                <a:spcPts val="0"/>
              </a:spcBef>
              <a:spcAft>
                <a:spcPts val="0"/>
              </a:spcAft>
              <a:buSzPts val="1400"/>
              <a:buNone/>
              <a:defRPr b="0" i="0" sz="13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777875" y="1200150"/>
            <a:ext cx="5759450" cy="32400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731520" y="4620577"/>
            <a:ext cx="5852160" cy="3780473"/>
          </a:xfrm>
          <a:prstGeom prst="rect">
            <a:avLst/>
          </a:prstGeom>
          <a:noFill/>
          <a:ln>
            <a:noFill/>
          </a:ln>
        </p:spPr>
        <p:txBody>
          <a:bodyPr anchorCtr="0" anchor="t" bIns="48325" lIns="96650" spcFirstLastPara="1" rIns="96650" wrap="square" tIns="48325">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9119474"/>
            <a:ext cx="3169920" cy="481726"/>
          </a:xfrm>
          <a:prstGeom prst="rect">
            <a:avLst/>
          </a:prstGeom>
          <a:noFill/>
          <a:ln>
            <a:noFill/>
          </a:ln>
        </p:spPr>
        <p:txBody>
          <a:bodyPr anchorCtr="0" anchor="b" bIns="48325" lIns="96650" spcFirstLastPara="1" rIns="96650" wrap="square" tIns="48325">
            <a:noAutofit/>
          </a:bodyPr>
          <a:lstStyle>
            <a:lvl1pPr lvl="0" marR="0" rtl="0" algn="l">
              <a:spcBef>
                <a:spcPts val="0"/>
              </a:spcBef>
              <a:spcAft>
                <a:spcPts val="0"/>
              </a:spcAft>
              <a:buSzPts val="1400"/>
              <a:buNone/>
              <a:defRPr b="0" i="0" sz="13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4143587" y="9119474"/>
            <a:ext cx="3169920" cy="481726"/>
          </a:xfrm>
          <a:prstGeom prst="rect">
            <a:avLst/>
          </a:prstGeom>
          <a:noFill/>
          <a:ln>
            <a:noFill/>
          </a:ln>
        </p:spPr>
        <p:txBody>
          <a:bodyPr anchorCtr="0" anchor="b" bIns="48325" lIns="96650" spcFirstLastPara="1" rIns="96650" wrap="square" tIns="48325">
            <a:noAutofit/>
          </a:bodyPr>
          <a:lstStyle/>
          <a:p>
            <a:pPr indent="0" lvl="0" marL="0" marR="0" rtl="0" algn="r">
              <a:spcBef>
                <a:spcPts val="0"/>
              </a:spcBef>
              <a:spcAft>
                <a:spcPts val="0"/>
              </a:spcAft>
              <a:buNone/>
            </a:pPr>
            <a:fld id="{00000000-1234-1234-1234-123412341234}" type="slidenum">
              <a:rPr b="0" i="0" lang="en-CA" sz="1300" u="none" cap="none" strike="noStrike">
                <a:solidFill>
                  <a:schemeClr val="dk1"/>
                </a:solidFill>
                <a:latin typeface="Calibri"/>
                <a:ea typeface="Calibri"/>
                <a:cs typeface="Calibri"/>
                <a:sym typeface="Calibri"/>
              </a:rPr>
              <a:t>‹#›</a:t>
            </a:fld>
            <a:endParaRPr b="0" i="0" sz="13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22e8f959a7e_0_0:notes"/>
          <p:cNvSpPr/>
          <p:nvPr>
            <p:ph idx="2" type="sldImg"/>
          </p:nvPr>
        </p:nvSpPr>
        <p:spPr>
          <a:xfrm>
            <a:off x="777875" y="1200150"/>
            <a:ext cx="5759400" cy="3240000"/>
          </a:xfrm>
          <a:custGeom>
            <a:rect b="b" l="l" r="r" t="t"/>
            <a:pathLst>
              <a:path extrusionOk="0" h="120000" w="120000">
                <a:moveTo>
                  <a:pt x="0" y="0"/>
                </a:moveTo>
                <a:lnTo>
                  <a:pt x="120000" y="0"/>
                </a:lnTo>
                <a:lnTo>
                  <a:pt x="120000" y="120000"/>
                </a:lnTo>
                <a:lnTo>
                  <a:pt x="0" y="120000"/>
                </a:lnTo>
                <a:close/>
              </a:path>
            </a:pathLst>
          </a:custGeom>
        </p:spPr>
      </p:sp>
      <p:sp>
        <p:nvSpPr>
          <p:cNvPr id="86" name="Google Shape;86;g22e8f959a7e_0_0:notes"/>
          <p:cNvSpPr txBox="1"/>
          <p:nvPr>
            <p:ph idx="1" type="body"/>
          </p:nvPr>
        </p:nvSpPr>
        <p:spPr>
          <a:xfrm>
            <a:off x="731520" y="4620577"/>
            <a:ext cx="5852100" cy="3780600"/>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87" name="Google Shape;87;g22e8f959a7e_0_0:notes"/>
          <p:cNvSpPr txBox="1"/>
          <p:nvPr>
            <p:ph idx="12" type="sldNum"/>
          </p:nvPr>
        </p:nvSpPr>
        <p:spPr>
          <a:xfrm>
            <a:off x="4143587" y="9119474"/>
            <a:ext cx="3169800" cy="481800"/>
          </a:xfrm>
          <a:prstGeom prst="rect">
            <a:avLst/>
          </a:prstGeom>
        </p:spPr>
        <p:txBody>
          <a:bodyPr anchorCtr="0" anchor="b" bIns="48325" lIns="96650" spcFirstLastPara="1" rIns="96650" wrap="square" tIns="48325">
            <a:noAutofit/>
          </a:body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p10:notes"/>
          <p:cNvSpPr txBox="1"/>
          <p:nvPr>
            <p:ph idx="1" type="body"/>
          </p:nvPr>
        </p:nvSpPr>
        <p:spPr>
          <a:xfrm>
            <a:off x="731520" y="4620577"/>
            <a:ext cx="5852160" cy="3780473"/>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241" name="Google Shape;241;p10:notes"/>
          <p:cNvSpPr/>
          <p:nvPr>
            <p:ph idx="2" type="sldImg"/>
          </p:nvPr>
        </p:nvSpPr>
        <p:spPr>
          <a:xfrm>
            <a:off x="777875" y="1200150"/>
            <a:ext cx="5759450" cy="32400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p11:notes"/>
          <p:cNvSpPr txBox="1"/>
          <p:nvPr>
            <p:ph idx="1" type="body"/>
          </p:nvPr>
        </p:nvSpPr>
        <p:spPr>
          <a:xfrm>
            <a:off x="731520" y="4620577"/>
            <a:ext cx="5852160" cy="3780473"/>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247" name="Google Shape;247;p11:notes"/>
          <p:cNvSpPr/>
          <p:nvPr>
            <p:ph idx="2" type="sldImg"/>
          </p:nvPr>
        </p:nvSpPr>
        <p:spPr>
          <a:xfrm>
            <a:off x="777875" y="1200150"/>
            <a:ext cx="5759450" cy="32400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p12:notes"/>
          <p:cNvSpPr txBox="1"/>
          <p:nvPr>
            <p:ph idx="1" type="body"/>
          </p:nvPr>
        </p:nvSpPr>
        <p:spPr>
          <a:xfrm>
            <a:off x="731520" y="4620577"/>
            <a:ext cx="5852160" cy="3780473"/>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256" name="Google Shape;256;p12:notes"/>
          <p:cNvSpPr/>
          <p:nvPr>
            <p:ph idx="2" type="sldImg"/>
          </p:nvPr>
        </p:nvSpPr>
        <p:spPr>
          <a:xfrm>
            <a:off x="777875" y="1200150"/>
            <a:ext cx="5759450" cy="32400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p13:notes"/>
          <p:cNvSpPr txBox="1"/>
          <p:nvPr>
            <p:ph idx="1" type="body"/>
          </p:nvPr>
        </p:nvSpPr>
        <p:spPr>
          <a:xfrm>
            <a:off x="731520" y="4620577"/>
            <a:ext cx="5852160" cy="3780473"/>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277" name="Google Shape;277;p13:notes"/>
          <p:cNvSpPr/>
          <p:nvPr>
            <p:ph idx="2" type="sldImg"/>
          </p:nvPr>
        </p:nvSpPr>
        <p:spPr>
          <a:xfrm>
            <a:off x="777875" y="1200150"/>
            <a:ext cx="5759450" cy="32400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p14:notes"/>
          <p:cNvSpPr txBox="1"/>
          <p:nvPr>
            <p:ph idx="1" type="body"/>
          </p:nvPr>
        </p:nvSpPr>
        <p:spPr>
          <a:xfrm>
            <a:off x="731520" y="4620577"/>
            <a:ext cx="5852160" cy="3780473"/>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297" name="Google Shape;297;p14:notes"/>
          <p:cNvSpPr/>
          <p:nvPr>
            <p:ph idx="2" type="sldImg"/>
          </p:nvPr>
        </p:nvSpPr>
        <p:spPr>
          <a:xfrm>
            <a:off x="777875" y="1200150"/>
            <a:ext cx="5759450" cy="32400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p15:notes"/>
          <p:cNvSpPr txBox="1"/>
          <p:nvPr>
            <p:ph idx="1" type="body"/>
          </p:nvPr>
        </p:nvSpPr>
        <p:spPr>
          <a:xfrm>
            <a:off x="731520" y="4620577"/>
            <a:ext cx="5852160" cy="3780473"/>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318" name="Google Shape;318;p15:notes"/>
          <p:cNvSpPr/>
          <p:nvPr>
            <p:ph idx="2" type="sldImg"/>
          </p:nvPr>
        </p:nvSpPr>
        <p:spPr>
          <a:xfrm>
            <a:off x="777875" y="1200150"/>
            <a:ext cx="5759450" cy="32400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p16:notes"/>
          <p:cNvSpPr txBox="1"/>
          <p:nvPr>
            <p:ph idx="1" type="body"/>
          </p:nvPr>
        </p:nvSpPr>
        <p:spPr>
          <a:xfrm>
            <a:off x="731520" y="4620577"/>
            <a:ext cx="5852160" cy="3780473"/>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343" name="Google Shape;343;p16:notes"/>
          <p:cNvSpPr/>
          <p:nvPr>
            <p:ph idx="2" type="sldImg"/>
          </p:nvPr>
        </p:nvSpPr>
        <p:spPr>
          <a:xfrm>
            <a:off x="777875" y="1200150"/>
            <a:ext cx="5759450" cy="32400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p17:notes"/>
          <p:cNvSpPr txBox="1"/>
          <p:nvPr>
            <p:ph idx="1" type="body"/>
          </p:nvPr>
        </p:nvSpPr>
        <p:spPr>
          <a:xfrm>
            <a:off x="731520" y="4620577"/>
            <a:ext cx="5852160" cy="3780473"/>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349" name="Google Shape;349;p17:notes"/>
          <p:cNvSpPr/>
          <p:nvPr>
            <p:ph idx="2" type="sldImg"/>
          </p:nvPr>
        </p:nvSpPr>
        <p:spPr>
          <a:xfrm>
            <a:off x="777875" y="1200150"/>
            <a:ext cx="5759450" cy="32400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p18:notes"/>
          <p:cNvSpPr txBox="1"/>
          <p:nvPr>
            <p:ph idx="1" type="body"/>
          </p:nvPr>
        </p:nvSpPr>
        <p:spPr>
          <a:xfrm>
            <a:off x="731520" y="4620577"/>
            <a:ext cx="5852160" cy="3780473"/>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366" name="Google Shape;366;p18:notes"/>
          <p:cNvSpPr/>
          <p:nvPr>
            <p:ph idx="2" type="sldImg"/>
          </p:nvPr>
        </p:nvSpPr>
        <p:spPr>
          <a:xfrm>
            <a:off x="777875" y="1200150"/>
            <a:ext cx="5759450" cy="32400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p19:notes"/>
          <p:cNvSpPr txBox="1"/>
          <p:nvPr>
            <p:ph idx="1" type="body"/>
          </p:nvPr>
        </p:nvSpPr>
        <p:spPr>
          <a:xfrm>
            <a:off x="731520" y="4620577"/>
            <a:ext cx="5852160" cy="3780473"/>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379" name="Google Shape;379;p19:notes"/>
          <p:cNvSpPr/>
          <p:nvPr>
            <p:ph idx="2" type="sldImg"/>
          </p:nvPr>
        </p:nvSpPr>
        <p:spPr>
          <a:xfrm>
            <a:off x="777875" y="1200150"/>
            <a:ext cx="5759450" cy="32400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2:notes"/>
          <p:cNvSpPr txBox="1"/>
          <p:nvPr>
            <p:ph idx="1" type="body"/>
          </p:nvPr>
        </p:nvSpPr>
        <p:spPr>
          <a:xfrm>
            <a:off x="731520" y="4620577"/>
            <a:ext cx="5852160" cy="3780473"/>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92" name="Google Shape;92;p2:notes"/>
          <p:cNvSpPr/>
          <p:nvPr>
            <p:ph idx="2" type="sldImg"/>
          </p:nvPr>
        </p:nvSpPr>
        <p:spPr>
          <a:xfrm>
            <a:off x="777875" y="1200150"/>
            <a:ext cx="5759450" cy="32400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p20:notes"/>
          <p:cNvSpPr txBox="1"/>
          <p:nvPr>
            <p:ph idx="1" type="body"/>
          </p:nvPr>
        </p:nvSpPr>
        <p:spPr>
          <a:xfrm>
            <a:off x="731520" y="4620577"/>
            <a:ext cx="5852160" cy="3780473"/>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388" name="Google Shape;388;p20:notes"/>
          <p:cNvSpPr/>
          <p:nvPr>
            <p:ph idx="2" type="sldImg"/>
          </p:nvPr>
        </p:nvSpPr>
        <p:spPr>
          <a:xfrm>
            <a:off x="777875" y="1200150"/>
            <a:ext cx="5759450" cy="32400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p21:notes"/>
          <p:cNvSpPr txBox="1"/>
          <p:nvPr>
            <p:ph idx="1" type="body"/>
          </p:nvPr>
        </p:nvSpPr>
        <p:spPr>
          <a:xfrm>
            <a:off x="731520" y="4620577"/>
            <a:ext cx="5852160" cy="3780473"/>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394" name="Google Shape;394;p21:notes"/>
          <p:cNvSpPr/>
          <p:nvPr>
            <p:ph idx="2" type="sldImg"/>
          </p:nvPr>
        </p:nvSpPr>
        <p:spPr>
          <a:xfrm>
            <a:off x="777875" y="1200150"/>
            <a:ext cx="5759450" cy="32400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9" name="Shape 409"/>
        <p:cNvGrpSpPr/>
        <p:nvPr/>
      </p:nvGrpSpPr>
      <p:grpSpPr>
        <a:xfrm>
          <a:off x="0" y="0"/>
          <a:ext cx="0" cy="0"/>
          <a:chOff x="0" y="0"/>
          <a:chExt cx="0" cy="0"/>
        </a:xfrm>
      </p:grpSpPr>
      <p:sp>
        <p:nvSpPr>
          <p:cNvPr id="410" name="Google Shape;410;p22:notes"/>
          <p:cNvSpPr txBox="1"/>
          <p:nvPr>
            <p:ph idx="1" type="body"/>
          </p:nvPr>
        </p:nvSpPr>
        <p:spPr>
          <a:xfrm>
            <a:off x="731520" y="4620577"/>
            <a:ext cx="5852160" cy="3780473"/>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411" name="Google Shape;411;p22:notes"/>
          <p:cNvSpPr/>
          <p:nvPr>
            <p:ph idx="2" type="sldImg"/>
          </p:nvPr>
        </p:nvSpPr>
        <p:spPr>
          <a:xfrm>
            <a:off x="777875" y="1200150"/>
            <a:ext cx="5759450" cy="32400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8" name="Shape 488"/>
        <p:cNvGrpSpPr/>
        <p:nvPr/>
      </p:nvGrpSpPr>
      <p:grpSpPr>
        <a:xfrm>
          <a:off x="0" y="0"/>
          <a:ext cx="0" cy="0"/>
          <a:chOff x="0" y="0"/>
          <a:chExt cx="0" cy="0"/>
        </a:xfrm>
      </p:grpSpPr>
      <p:sp>
        <p:nvSpPr>
          <p:cNvPr id="489" name="Google Shape;489;p23:notes"/>
          <p:cNvSpPr txBox="1"/>
          <p:nvPr>
            <p:ph idx="1" type="body"/>
          </p:nvPr>
        </p:nvSpPr>
        <p:spPr>
          <a:xfrm>
            <a:off x="731520" y="4620577"/>
            <a:ext cx="5852160" cy="3780473"/>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490" name="Google Shape;490;p23:notes"/>
          <p:cNvSpPr/>
          <p:nvPr>
            <p:ph idx="2" type="sldImg"/>
          </p:nvPr>
        </p:nvSpPr>
        <p:spPr>
          <a:xfrm>
            <a:off x="777875" y="1200150"/>
            <a:ext cx="5759450" cy="32400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5" name="Shape 515"/>
        <p:cNvGrpSpPr/>
        <p:nvPr/>
      </p:nvGrpSpPr>
      <p:grpSpPr>
        <a:xfrm>
          <a:off x="0" y="0"/>
          <a:ext cx="0" cy="0"/>
          <a:chOff x="0" y="0"/>
          <a:chExt cx="0" cy="0"/>
        </a:xfrm>
      </p:grpSpPr>
      <p:sp>
        <p:nvSpPr>
          <p:cNvPr id="516" name="Google Shape;516;p24:notes"/>
          <p:cNvSpPr txBox="1"/>
          <p:nvPr>
            <p:ph idx="1" type="body"/>
          </p:nvPr>
        </p:nvSpPr>
        <p:spPr>
          <a:xfrm>
            <a:off x="731520" y="4620577"/>
            <a:ext cx="5852160" cy="3780473"/>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517" name="Google Shape;517;p24:notes"/>
          <p:cNvSpPr/>
          <p:nvPr>
            <p:ph idx="2" type="sldImg"/>
          </p:nvPr>
        </p:nvSpPr>
        <p:spPr>
          <a:xfrm>
            <a:off x="777875" y="1200150"/>
            <a:ext cx="5759450" cy="32400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2" name="Shape 552"/>
        <p:cNvGrpSpPr/>
        <p:nvPr/>
      </p:nvGrpSpPr>
      <p:grpSpPr>
        <a:xfrm>
          <a:off x="0" y="0"/>
          <a:ext cx="0" cy="0"/>
          <a:chOff x="0" y="0"/>
          <a:chExt cx="0" cy="0"/>
        </a:xfrm>
      </p:grpSpPr>
      <p:sp>
        <p:nvSpPr>
          <p:cNvPr id="553" name="Google Shape;553;p25:notes"/>
          <p:cNvSpPr txBox="1"/>
          <p:nvPr>
            <p:ph idx="1" type="body"/>
          </p:nvPr>
        </p:nvSpPr>
        <p:spPr>
          <a:xfrm>
            <a:off x="731520" y="4620577"/>
            <a:ext cx="5852160" cy="3780473"/>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554" name="Google Shape;554;p25:notes"/>
          <p:cNvSpPr/>
          <p:nvPr>
            <p:ph idx="2" type="sldImg"/>
          </p:nvPr>
        </p:nvSpPr>
        <p:spPr>
          <a:xfrm>
            <a:off x="777875" y="1200150"/>
            <a:ext cx="5759450" cy="32400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0" name="Shape 600"/>
        <p:cNvGrpSpPr/>
        <p:nvPr/>
      </p:nvGrpSpPr>
      <p:grpSpPr>
        <a:xfrm>
          <a:off x="0" y="0"/>
          <a:ext cx="0" cy="0"/>
          <a:chOff x="0" y="0"/>
          <a:chExt cx="0" cy="0"/>
        </a:xfrm>
      </p:grpSpPr>
      <p:sp>
        <p:nvSpPr>
          <p:cNvPr id="601" name="Google Shape;601;p26:notes"/>
          <p:cNvSpPr txBox="1"/>
          <p:nvPr>
            <p:ph idx="1" type="body"/>
          </p:nvPr>
        </p:nvSpPr>
        <p:spPr>
          <a:xfrm>
            <a:off x="731520" y="4620577"/>
            <a:ext cx="5852160" cy="3780473"/>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602" name="Google Shape;602;p26:notes"/>
          <p:cNvSpPr/>
          <p:nvPr>
            <p:ph idx="2" type="sldImg"/>
          </p:nvPr>
        </p:nvSpPr>
        <p:spPr>
          <a:xfrm>
            <a:off x="777875" y="1200150"/>
            <a:ext cx="5759450" cy="32400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7" name="Shape 637"/>
        <p:cNvGrpSpPr/>
        <p:nvPr/>
      </p:nvGrpSpPr>
      <p:grpSpPr>
        <a:xfrm>
          <a:off x="0" y="0"/>
          <a:ext cx="0" cy="0"/>
          <a:chOff x="0" y="0"/>
          <a:chExt cx="0" cy="0"/>
        </a:xfrm>
      </p:grpSpPr>
      <p:sp>
        <p:nvSpPr>
          <p:cNvPr id="638" name="Google Shape;638;p27:notes"/>
          <p:cNvSpPr txBox="1"/>
          <p:nvPr>
            <p:ph idx="1" type="body"/>
          </p:nvPr>
        </p:nvSpPr>
        <p:spPr>
          <a:xfrm>
            <a:off x="731520" y="4620577"/>
            <a:ext cx="5852160" cy="3780473"/>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639" name="Google Shape;639;p27:notes"/>
          <p:cNvSpPr/>
          <p:nvPr>
            <p:ph idx="2" type="sldImg"/>
          </p:nvPr>
        </p:nvSpPr>
        <p:spPr>
          <a:xfrm>
            <a:off x="777875" y="1200150"/>
            <a:ext cx="5759450" cy="32400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4" name="Shape 674"/>
        <p:cNvGrpSpPr/>
        <p:nvPr/>
      </p:nvGrpSpPr>
      <p:grpSpPr>
        <a:xfrm>
          <a:off x="0" y="0"/>
          <a:ext cx="0" cy="0"/>
          <a:chOff x="0" y="0"/>
          <a:chExt cx="0" cy="0"/>
        </a:xfrm>
      </p:grpSpPr>
      <p:sp>
        <p:nvSpPr>
          <p:cNvPr id="675" name="Google Shape;675;p28:notes"/>
          <p:cNvSpPr txBox="1"/>
          <p:nvPr>
            <p:ph idx="1" type="body"/>
          </p:nvPr>
        </p:nvSpPr>
        <p:spPr>
          <a:xfrm>
            <a:off x="731520" y="4620577"/>
            <a:ext cx="5852160" cy="3780473"/>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676" name="Google Shape;676;p28:notes"/>
          <p:cNvSpPr/>
          <p:nvPr>
            <p:ph idx="2" type="sldImg"/>
          </p:nvPr>
        </p:nvSpPr>
        <p:spPr>
          <a:xfrm>
            <a:off x="777875" y="1200150"/>
            <a:ext cx="5759450" cy="32400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2" name="Shape 692"/>
        <p:cNvGrpSpPr/>
        <p:nvPr/>
      </p:nvGrpSpPr>
      <p:grpSpPr>
        <a:xfrm>
          <a:off x="0" y="0"/>
          <a:ext cx="0" cy="0"/>
          <a:chOff x="0" y="0"/>
          <a:chExt cx="0" cy="0"/>
        </a:xfrm>
      </p:grpSpPr>
      <p:sp>
        <p:nvSpPr>
          <p:cNvPr id="693" name="Google Shape;693;p29:notes"/>
          <p:cNvSpPr txBox="1"/>
          <p:nvPr>
            <p:ph idx="1" type="body"/>
          </p:nvPr>
        </p:nvSpPr>
        <p:spPr>
          <a:xfrm>
            <a:off x="731520" y="4620577"/>
            <a:ext cx="5852160" cy="3780473"/>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694" name="Google Shape;694;p29:notes"/>
          <p:cNvSpPr/>
          <p:nvPr>
            <p:ph idx="2" type="sldImg"/>
          </p:nvPr>
        </p:nvSpPr>
        <p:spPr>
          <a:xfrm>
            <a:off x="777875" y="1200150"/>
            <a:ext cx="5759450" cy="32400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3:notes"/>
          <p:cNvSpPr txBox="1"/>
          <p:nvPr>
            <p:ph idx="1" type="body"/>
          </p:nvPr>
        </p:nvSpPr>
        <p:spPr>
          <a:xfrm>
            <a:off x="731520" y="4620577"/>
            <a:ext cx="5852160" cy="3780473"/>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98" name="Google Shape;98;p3:notes"/>
          <p:cNvSpPr/>
          <p:nvPr>
            <p:ph idx="2" type="sldImg"/>
          </p:nvPr>
        </p:nvSpPr>
        <p:spPr>
          <a:xfrm>
            <a:off x="777875" y="1200150"/>
            <a:ext cx="5759450" cy="32400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1" name="Shape 771"/>
        <p:cNvGrpSpPr/>
        <p:nvPr/>
      </p:nvGrpSpPr>
      <p:grpSpPr>
        <a:xfrm>
          <a:off x="0" y="0"/>
          <a:ext cx="0" cy="0"/>
          <a:chOff x="0" y="0"/>
          <a:chExt cx="0" cy="0"/>
        </a:xfrm>
      </p:grpSpPr>
      <p:sp>
        <p:nvSpPr>
          <p:cNvPr id="772" name="Google Shape;772;p30:notes"/>
          <p:cNvSpPr txBox="1"/>
          <p:nvPr>
            <p:ph idx="1" type="body"/>
          </p:nvPr>
        </p:nvSpPr>
        <p:spPr>
          <a:xfrm>
            <a:off x="731520" y="4620577"/>
            <a:ext cx="5852160" cy="3780473"/>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773" name="Google Shape;773;p30:notes"/>
          <p:cNvSpPr/>
          <p:nvPr>
            <p:ph idx="2" type="sldImg"/>
          </p:nvPr>
        </p:nvSpPr>
        <p:spPr>
          <a:xfrm>
            <a:off x="777875" y="1200150"/>
            <a:ext cx="5759450" cy="32400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0" name="Shape 780"/>
        <p:cNvGrpSpPr/>
        <p:nvPr/>
      </p:nvGrpSpPr>
      <p:grpSpPr>
        <a:xfrm>
          <a:off x="0" y="0"/>
          <a:ext cx="0" cy="0"/>
          <a:chOff x="0" y="0"/>
          <a:chExt cx="0" cy="0"/>
        </a:xfrm>
      </p:grpSpPr>
      <p:sp>
        <p:nvSpPr>
          <p:cNvPr id="781" name="Google Shape;781;p31:notes"/>
          <p:cNvSpPr txBox="1"/>
          <p:nvPr>
            <p:ph idx="1" type="body"/>
          </p:nvPr>
        </p:nvSpPr>
        <p:spPr>
          <a:xfrm>
            <a:off x="731520" y="4620577"/>
            <a:ext cx="5852160" cy="3780473"/>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782" name="Google Shape;782;p31:notes"/>
          <p:cNvSpPr/>
          <p:nvPr>
            <p:ph idx="2" type="sldImg"/>
          </p:nvPr>
        </p:nvSpPr>
        <p:spPr>
          <a:xfrm>
            <a:off x="777875" y="1200150"/>
            <a:ext cx="5759450" cy="32400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4:notes"/>
          <p:cNvSpPr txBox="1"/>
          <p:nvPr>
            <p:ph idx="1" type="body"/>
          </p:nvPr>
        </p:nvSpPr>
        <p:spPr>
          <a:xfrm>
            <a:off x="731520" y="4620577"/>
            <a:ext cx="5852160" cy="3780473"/>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104" name="Google Shape;104;p4:notes"/>
          <p:cNvSpPr/>
          <p:nvPr>
            <p:ph idx="2" type="sldImg"/>
          </p:nvPr>
        </p:nvSpPr>
        <p:spPr>
          <a:xfrm>
            <a:off x="777875" y="1200150"/>
            <a:ext cx="5759450" cy="32400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5:notes"/>
          <p:cNvSpPr txBox="1"/>
          <p:nvPr>
            <p:ph idx="1" type="body"/>
          </p:nvPr>
        </p:nvSpPr>
        <p:spPr>
          <a:xfrm>
            <a:off x="731520" y="4620577"/>
            <a:ext cx="5852160" cy="3780473"/>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139" name="Google Shape;139;p5:notes"/>
          <p:cNvSpPr/>
          <p:nvPr>
            <p:ph idx="2" type="sldImg"/>
          </p:nvPr>
        </p:nvSpPr>
        <p:spPr>
          <a:xfrm>
            <a:off x="777875" y="1200150"/>
            <a:ext cx="5759450" cy="32400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6:notes"/>
          <p:cNvSpPr txBox="1"/>
          <p:nvPr>
            <p:ph idx="1" type="body"/>
          </p:nvPr>
        </p:nvSpPr>
        <p:spPr>
          <a:xfrm>
            <a:off x="731520" y="4620577"/>
            <a:ext cx="5852160" cy="3780473"/>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153" name="Google Shape;153;p6:notes"/>
          <p:cNvSpPr/>
          <p:nvPr>
            <p:ph idx="2" type="sldImg"/>
          </p:nvPr>
        </p:nvSpPr>
        <p:spPr>
          <a:xfrm>
            <a:off x="777875" y="1200150"/>
            <a:ext cx="5759450" cy="32400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7:notes"/>
          <p:cNvSpPr txBox="1"/>
          <p:nvPr>
            <p:ph idx="1" type="body"/>
          </p:nvPr>
        </p:nvSpPr>
        <p:spPr>
          <a:xfrm>
            <a:off x="731520" y="4620577"/>
            <a:ext cx="5852160" cy="3780473"/>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159" name="Google Shape;159;p7:notes"/>
          <p:cNvSpPr/>
          <p:nvPr>
            <p:ph idx="2" type="sldImg"/>
          </p:nvPr>
        </p:nvSpPr>
        <p:spPr>
          <a:xfrm>
            <a:off x="777875" y="1200150"/>
            <a:ext cx="5759450" cy="32400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8:notes"/>
          <p:cNvSpPr txBox="1"/>
          <p:nvPr>
            <p:ph idx="1" type="body"/>
          </p:nvPr>
        </p:nvSpPr>
        <p:spPr>
          <a:xfrm>
            <a:off x="731520" y="4620577"/>
            <a:ext cx="5852160" cy="3780473"/>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170" name="Google Shape;170;p8:notes"/>
          <p:cNvSpPr/>
          <p:nvPr>
            <p:ph idx="2" type="sldImg"/>
          </p:nvPr>
        </p:nvSpPr>
        <p:spPr>
          <a:xfrm>
            <a:off x="777875" y="1200150"/>
            <a:ext cx="5759450" cy="32400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9:notes"/>
          <p:cNvSpPr txBox="1"/>
          <p:nvPr>
            <p:ph idx="1" type="body"/>
          </p:nvPr>
        </p:nvSpPr>
        <p:spPr>
          <a:xfrm>
            <a:off x="731520" y="4620577"/>
            <a:ext cx="5852160" cy="3780473"/>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185" name="Google Shape;185;p9:notes"/>
          <p:cNvSpPr/>
          <p:nvPr>
            <p:ph idx="2" type="sldImg"/>
          </p:nvPr>
        </p:nvSpPr>
        <p:spPr>
          <a:xfrm>
            <a:off x="777875" y="1200150"/>
            <a:ext cx="5759450" cy="32400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Заголовок и объект" type="obj">
  <p:cSld name="OBJECT">
    <p:spTree>
      <p:nvGrpSpPr>
        <p:cNvPr id="15" name="Shape 15"/>
        <p:cNvGrpSpPr/>
        <p:nvPr/>
      </p:nvGrpSpPr>
      <p:grpSpPr>
        <a:xfrm>
          <a:off x="0" y="0"/>
          <a:ext cx="0" cy="0"/>
          <a:chOff x="0" y="0"/>
          <a:chExt cx="0" cy="0"/>
        </a:xfrm>
      </p:grpSpPr>
      <p:sp>
        <p:nvSpPr>
          <p:cNvPr id="16" name="Google Shape;16;p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8" name="Google Shape;18;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Заголовок и вертикальный текст" type="vertTx">
  <p:cSld name="VERTICAL_TEXT">
    <p:spTree>
      <p:nvGrpSpPr>
        <p:cNvPr id="72" name="Shape 72"/>
        <p:cNvGrpSpPr/>
        <p:nvPr/>
      </p:nvGrpSpPr>
      <p:grpSpPr>
        <a:xfrm>
          <a:off x="0" y="0"/>
          <a:ext cx="0" cy="0"/>
          <a:chOff x="0" y="0"/>
          <a:chExt cx="0" cy="0"/>
        </a:xfrm>
      </p:grpSpPr>
      <p:sp>
        <p:nvSpPr>
          <p:cNvPr id="73" name="Google Shape;73;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Вертикальный заголовок и текст" type="vertTitleAndTx">
  <p:cSld name="VERTICAL_TITLE_AND_VERTICAL_TEXT">
    <p:spTree>
      <p:nvGrpSpPr>
        <p:cNvPr id="78" name="Shape 78"/>
        <p:cNvGrpSpPr/>
        <p:nvPr/>
      </p:nvGrpSpPr>
      <p:grpSpPr>
        <a:xfrm>
          <a:off x="0" y="0"/>
          <a:ext cx="0" cy="0"/>
          <a:chOff x="0" y="0"/>
          <a:chExt cx="0" cy="0"/>
        </a:xfrm>
      </p:grpSpPr>
      <p:sp>
        <p:nvSpPr>
          <p:cNvPr id="79" name="Google Shape;79;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Титульный слайд" type="title">
  <p:cSld name="TITLE">
    <p:spTree>
      <p:nvGrpSpPr>
        <p:cNvPr id="21" name="Shape 21"/>
        <p:cNvGrpSpPr/>
        <p:nvPr/>
      </p:nvGrpSpPr>
      <p:grpSpPr>
        <a:xfrm>
          <a:off x="0" y="0"/>
          <a:ext cx="0" cy="0"/>
          <a:chOff x="0" y="0"/>
          <a:chExt cx="0" cy="0"/>
        </a:xfrm>
      </p:grpSpPr>
      <p:sp>
        <p:nvSpPr>
          <p:cNvPr id="22" name="Google Shape;22;p3"/>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3"/>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4" name="Google Shape;24;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Заголовок раздела" type="secHead">
  <p:cSld name="SECTION_HEADER">
    <p:spTree>
      <p:nvGrpSpPr>
        <p:cNvPr id="27" name="Shape 27"/>
        <p:cNvGrpSpPr/>
        <p:nvPr/>
      </p:nvGrpSpPr>
      <p:grpSpPr>
        <a:xfrm>
          <a:off x="0" y="0"/>
          <a:ext cx="0" cy="0"/>
          <a:chOff x="0" y="0"/>
          <a:chExt cx="0" cy="0"/>
        </a:xfrm>
      </p:grpSpPr>
      <p:sp>
        <p:nvSpPr>
          <p:cNvPr id="28" name="Google Shape;28;p4"/>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4"/>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Два объекта" type="twoObj">
  <p:cSld name="TWO_OBJECTS">
    <p:spTree>
      <p:nvGrpSpPr>
        <p:cNvPr id="33" name="Shape 33"/>
        <p:cNvGrpSpPr/>
        <p:nvPr/>
      </p:nvGrpSpPr>
      <p:grpSpPr>
        <a:xfrm>
          <a:off x="0" y="0"/>
          <a:ext cx="0" cy="0"/>
          <a:chOff x="0" y="0"/>
          <a:chExt cx="0" cy="0"/>
        </a:xfrm>
      </p:grpSpPr>
      <p:sp>
        <p:nvSpPr>
          <p:cNvPr id="34" name="Google Shape;34;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Сравнение" type="twoTxTwoObj">
  <p:cSld name="TWO_OBJECTS_WITH_TEXT">
    <p:spTree>
      <p:nvGrpSpPr>
        <p:cNvPr id="40" name="Shape 40"/>
        <p:cNvGrpSpPr/>
        <p:nvPr/>
      </p:nvGrpSpPr>
      <p:grpSpPr>
        <a:xfrm>
          <a:off x="0" y="0"/>
          <a:ext cx="0" cy="0"/>
          <a:chOff x="0" y="0"/>
          <a:chExt cx="0" cy="0"/>
        </a:xfrm>
      </p:grpSpPr>
      <p:sp>
        <p:nvSpPr>
          <p:cNvPr id="41" name="Google Shape;41;p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Только заголовок" type="titleOnly">
  <p:cSld name="TITLE_ONLY">
    <p:spTree>
      <p:nvGrpSpPr>
        <p:cNvPr id="49" name="Shape 49"/>
        <p:cNvGrpSpPr/>
        <p:nvPr/>
      </p:nvGrpSpPr>
      <p:grpSpPr>
        <a:xfrm>
          <a:off x="0" y="0"/>
          <a:ext cx="0" cy="0"/>
          <a:chOff x="0" y="0"/>
          <a:chExt cx="0" cy="0"/>
        </a:xfrm>
      </p:grpSpPr>
      <p:sp>
        <p:nvSpPr>
          <p:cNvPr id="50" name="Google Shape;50;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Пустой слайд" type="blank">
  <p:cSld name="BLANK">
    <p:spTree>
      <p:nvGrpSpPr>
        <p:cNvPr id="54" name="Shape 54"/>
        <p:cNvGrpSpPr/>
        <p:nvPr/>
      </p:nvGrpSpPr>
      <p:grpSpPr>
        <a:xfrm>
          <a:off x="0" y="0"/>
          <a:ext cx="0" cy="0"/>
          <a:chOff x="0" y="0"/>
          <a:chExt cx="0" cy="0"/>
        </a:xfrm>
      </p:grpSpPr>
      <p:sp>
        <p:nvSpPr>
          <p:cNvPr id="55" name="Google Shape;55;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Объект с подписью" type="objTx">
  <p:cSld name="OBJECT_WITH_CAPTION_TEXT">
    <p:spTree>
      <p:nvGrpSpPr>
        <p:cNvPr id="58" name="Shape 58"/>
        <p:cNvGrpSpPr/>
        <p:nvPr/>
      </p:nvGrpSpPr>
      <p:grpSpPr>
        <a:xfrm>
          <a:off x="0" y="0"/>
          <a:ext cx="0" cy="0"/>
          <a:chOff x="0" y="0"/>
          <a:chExt cx="0" cy="0"/>
        </a:xfrm>
      </p:grpSpPr>
      <p:sp>
        <p:nvSpPr>
          <p:cNvPr id="59" name="Google Shape;59;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Рисунок с подписью" type="picTx">
  <p:cSld name="PICTURE_WITH_CAPTION_TEXT">
    <p:spTree>
      <p:nvGrpSpPr>
        <p:cNvPr id="65" name="Shape 65"/>
        <p:cNvGrpSpPr/>
        <p:nvPr/>
      </p:nvGrpSpPr>
      <p:grpSpPr>
        <a:xfrm>
          <a:off x="0" y="0"/>
          <a:ext cx="0" cy="0"/>
          <a:chOff x="0" y="0"/>
          <a:chExt cx="0" cy="0"/>
        </a:xfrm>
      </p:grpSpPr>
      <p:sp>
        <p:nvSpPr>
          <p:cNvPr id="66" name="Google Shape;66;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0"/>
          <p:cNvSpPr/>
          <p:nvPr>
            <p:ph idx="2" type="pic"/>
          </p:nvPr>
        </p:nvSpPr>
        <p:spPr>
          <a:xfrm>
            <a:off x="5183188" y="987425"/>
            <a:ext cx="6172200" cy="4873625"/>
          </a:xfrm>
          <a:prstGeom prst="rect">
            <a:avLst/>
          </a:prstGeom>
          <a:noFill/>
          <a:ln>
            <a:noFill/>
          </a:ln>
        </p:spPr>
      </p:sp>
      <p:sp>
        <p:nvSpPr>
          <p:cNvPr id="68" name="Google Shape;68;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CA"/>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png"/><Relationship Id="rId4" Type="http://schemas.openxmlformats.org/officeDocument/2006/relationships/hyperlink" Target="https://medium.com/greyatom/a-quick-guide-to-boosting-in-ml-acf7c1585cb5" TargetMode="External"/><Relationship Id="rId5" Type="http://schemas.openxmlformats.org/officeDocument/2006/relationships/hyperlink" Target="https://commons.wikimedia.org/wiki/File:Boosting.png" TargetMode="External"/><Relationship Id="rId6"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png"/><Relationship Id="rId4" Type="http://schemas.openxmlformats.org/officeDocument/2006/relationships/image" Target="../media/image12.png"/><Relationship Id="rId5" Type="http://schemas.openxmlformats.org/officeDocument/2006/relationships/hyperlink" Target="https://commons.wikimedia.org/wiki/File:Blind_men_and_elephant.png"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1.png"/><Relationship Id="rId4" Type="http://schemas.openxmlformats.org/officeDocument/2006/relationships/image" Target="../media/image9.png"/><Relationship Id="rId5" Type="http://schemas.openxmlformats.org/officeDocument/2006/relationships/hyperlink" Target="https://xgboost.readthedocs.io/en/latest/tutorials/model.html"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1.png"/><Relationship Id="rId4" Type="http://schemas.openxmlformats.org/officeDocument/2006/relationships/hyperlink" Target="https://xgboost.readthedocs.io/en/latest/tutorials/model.html" TargetMode="External"/><Relationship Id="rId5"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1.png"/><Relationship Id="rId4" Type="http://schemas.openxmlformats.org/officeDocument/2006/relationships/hyperlink" Target="https://www.youtube.com/watch?v=3CC4N4z3GJc&amp;t=87s"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1.png"/><Relationship Id="rId4" Type="http://schemas.openxmlformats.org/officeDocument/2006/relationships/hyperlink" Target="https://www.youtube.com/watch?v=3CC4N4z3GJc&amp;t=87s"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1.png"/><Relationship Id="rId4" Type="http://schemas.openxmlformats.org/officeDocument/2006/relationships/image" Target="../media/image10.png"/><Relationship Id="rId5" Type="http://schemas.openxmlformats.org/officeDocument/2006/relationships/hyperlink" Target="https://www.youtube.com/watch?v=3CC4N4z3GJc&amp;t=87s"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1.png"/><Relationship Id="rId4" Type="http://schemas.openxmlformats.org/officeDocument/2006/relationships/hyperlink" Target="https://www.youtube.com/watch?v=3CC4N4z3GJc&amp;t=87s"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1.png"/><Relationship Id="rId4" Type="http://schemas.openxmlformats.org/officeDocument/2006/relationships/image" Target="../media/image14.png"/><Relationship Id="rId5" Type="http://schemas.openxmlformats.org/officeDocument/2006/relationships/hyperlink" Target="https://arxiv.org/pdf/1603.02754.pdf" TargetMode="External"/><Relationship Id="rId6" Type="http://schemas.openxmlformats.org/officeDocument/2006/relationships/hyperlink" Target="https://xgboost.readthedocs.io/en/latest/tutorials/model.html"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 Id="rId3" Type="http://schemas.openxmlformats.org/officeDocument/2006/relationships/image" Target="../media/image1.png"/><Relationship Id="rId4" Type="http://schemas.openxmlformats.org/officeDocument/2006/relationships/hyperlink" Target="https://arxiv.org/pdf/1603.02754.pdf"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11.jpg"/><Relationship Id="rId5" Type="http://schemas.openxmlformats.org/officeDocument/2006/relationships/hyperlink" Target="https://commons.wikimedia.org/wiki/File:Library_of_Congress,_Rosenwald_4,_Bl._5r.jpg"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pic>
        <p:nvPicPr>
          <p:cNvPr id="89" name="Google Shape;89;p13"/>
          <p:cNvPicPr preferRelativeResize="0"/>
          <p:nvPr/>
        </p:nvPicPr>
        <p:blipFill>
          <a:blip r:embed="rId3">
            <a:alphaModFix/>
          </a:blip>
          <a:stretch>
            <a:fillRect/>
          </a:stretch>
        </p:blipFill>
        <p:spPr>
          <a:xfrm>
            <a:off x="0" y="0"/>
            <a:ext cx="12191999" cy="6844376"/>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pic>
        <p:nvPicPr>
          <p:cNvPr id="243" name="Google Shape;243;p22"/>
          <p:cNvPicPr preferRelativeResize="0"/>
          <p:nvPr/>
        </p:nvPicPr>
        <p:blipFill rotWithShape="1">
          <a:blip r:embed="rId3">
            <a:alphaModFix/>
          </a:blip>
          <a:srcRect b="0" l="0" r="0" t="0"/>
          <a:stretch/>
        </p:blipFill>
        <p:spPr>
          <a:xfrm>
            <a:off x="0" y="0"/>
            <a:ext cx="12257636" cy="6858000"/>
          </a:xfrm>
          <a:prstGeom prst="rect">
            <a:avLst/>
          </a:prstGeom>
          <a:noFill/>
          <a:ln>
            <a:noFill/>
          </a:ln>
        </p:spPr>
      </p:pic>
      <p:sp>
        <p:nvSpPr>
          <p:cNvPr id="244" name="Google Shape;244;p22"/>
          <p:cNvSpPr txBox="1"/>
          <p:nvPr/>
        </p:nvSpPr>
        <p:spPr>
          <a:xfrm>
            <a:off x="349997" y="1600200"/>
            <a:ext cx="5740800" cy="10275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lt1"/>
              </a:buClr>
              <a:buSzPts val="4400"/>
              <a:buFont typeface="Arial"/>
              <a:buNone/>
            </a:pPr>
            <a:r>
              <a:rPr b="1" lang="en-CA" sz="4400">
                <a:solidFill>
                  <a:schemeClr val="lt1"/>
                </a:solidFill>
                <a:latin typeface="Montserrat"/>
                <a:ea typeface="Montserrat"/>
                <a:cs typeface="Montserrat"/>
                <a:sym typeface="Montserrat"/>
              </a:rPr>
              <a:t>ALGORITMA </a:t>
            </a:r>
            <a:r>
              <a:rPr b="1" lang="en-CA" sz="4400">
                <a:solidFill>
                  <a:schemeClr val="lt1"/>
                </a:solidFill>
                <a:latin typeface="Montserrat"/>
                <a:ea typeface="Montserrat"/>
                <a:cs typeface="Montserrat"/>
                <a:sym typeface="Montserrat"/>
              </a:rPr>
              <a:t>XG-BOOST: </a:t>
            </a:r>
            <a:endParaRPr b="1" sz="4400">
              <a:solidFill>
                <a:schemeClr val="lt1"/>
              </a:solidFill>
              <a:latin typeface="Montserrat"/>
              <a:ea typeface="Montserrat"/>
              <a:cs typeface="Montserrat"/>
              <a:sym typeface="Montserrat"/>
            </a:endParaRPr>
          </a:p>
          <a:p>
            <a:pPr indent="0" lvl="0" marL="0" marR="0" rtl="0" algn="l">
              <a:lnSpc>
                <a:spcPct val="90000"/>
              </a:lnSpc>
              <a:spcBef>
                <a:spcPts val="0"/>
              </a:spcBef>
              <a:spcAft>
                <a:spcPts val="0"/>
              </a:spcAft>
              <a:buClr>
                <a:schemeClr val="lt1"/>
              </a:buClr>
              <a:buSzPts val="4400"/>
              <a:buFont typeface="Arial"/>
              <a:buNone/>
            </a:pPr>
            <a:r>
              <a:rPr b="1" lang="en-CA" sz="4400">
                <a:solidFill>
                  <a:schemeClr val="lt1"/>
                </a:solidFill>
                <a:latin typeface="Montserrat"/>
                <a:ea typeface="Montserrat"/>
                <a:cs typeface="Montserrat"/>
                <a:sym typeface="Montserrat"/>
              </a:rPr>
              <a:t>APA ITU BOOSTING?</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pic>
        <p:nvPicPr>
          <p:cNvPr id="249" name="Google Shape;249;p23"/>
          <p:cNvPicPr preferRelativeResize="0"/>
          <p:nvPr/>
        </p:nvPicPr>
        <p:blipFill rotWithShape="1">
          <a:blip r:embed="rId3">
            <a:alphaModFix/>
          </a:blip>
          <a:srcRect b="13333" l="0" r="0" t="0"/>
          <a:stretch/>
        </p:blipFill>
        <p:spPr>
          <a:xfrm>
            <a:off x="0" y="0"/>
            <a:ext cx="12192001" cy="5943600"/>
          </a:xfrm>
          <a:prstGeom prst="rect">
            <a:avLst/>
          </a:prstGeom>
          <a:noFill/>
          <a:ln>
            <a:noFill/>
          </a:ln>
        </p:spPr>
      </p:pic>
      <p:sp>
        <p:nvSpPr>
          <p:cNvPr id="250" name="Google Shape;250;p23"/>
          <p:cNvSpPr/>
          <p:nvPr/>
        </p:nvSpPr>
        <p:spPr>
          <a:xfrm>
            <a:off x="292478" y="225763"/>
            <a:ext cx="9232522" cy="719131"/>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None/>
            </a:pPr>
            <a:r>
              <a:rPr lang="en-CA" sz="3600">
                <a:solidFill>
                  <a:schemeClr val="lt1"/>
                </a:solidFill>
                <a:latin typeface="Montserrat"/>
                <a:ea typeface="Montserrat"/>
                <a:cs typeface="Montserrat"/>
                <a:sym typeface="Montserrat"/>
              </a:rPr>
              <a:t>XGBOOST: APA ITU BOOSTING?</a:t>
            </a:r>
            <a:endParaRPr/>
          </a:p>
        </p:txBody>
      </p:sp>
      <p:sp>
        <p:nvSpPr>
          <p:cNvPr id="251" name="Google Shape;251;p23"/>
          <p:cNvSpPr txBox="1"/>
          <p:nvPr/>
        </p:nvSpPr>
        <p:spPr>
          <a:xfrm>
            <a:off x="292478" y="1170657"/>
            <a:ext cx="11594722" cy="3128000"/>
          </a:xfrm>
          <a:prstGeom prst="rect">
            <a:avLst/>
          </a:prstGeom>
          <a:noFill/>
          <a:ln>
            <a:noFill/>
          </a:ln>
        </p:spPr>
        <p:txBody>
          <a:bodyPr anchorCtr="0" anchor="t" bIns="45700" lIns="91425" spcFirstLastPara="1" rIns="91425" wrap="square" tIns="45700">
            <a:normAutofit lnSpcReduction="20000"/>
          </a:bodyPr>
          <a:lstStyle/>
          <a:p>
            <a:pPr indent="-285750" lvl="0" marL="285750" marR="0" rtl="0" algn="l">
              <a:lnSpc>
                <a:spcPct val="90000"/>
              </a:lnSpc>
              <a:spcBef>
                <a:spcPts val="0"/>
              </a:spcBef>
              <a:spcAft>
                <a:spcPts val="0"/>
              </a:spcAft>
              <a:buClr>
                <a:schemeClr val="dk1"/>
              </a:buClr>
              <a:buSzPts val="1800"/>
              <a:buFont typeface="Arial"/>
              <a:buChar char="•"/>
            </a:pPr>
            <a:r>
              <a:rPr lang="en-CA" sz="1800">
                <a:solidFill>
                  <a:schemeClr val="dk1"/>
                </a:solidFill>
                <a:latin typeface="Montserrat"/>
                <a:ea typeface="Montserrat"/>
                <a:cs typeface="Montserrat"/>
                <a:sym typeface="Montserrat"/>
              </a:rPr>
              <a:t>Boosting bekerja dengan belajar dari kesalahan sebelumnya (kesalahan dalam prediksi model) untuk menghasilkan prediksi masa depan yang lebih baik.</a:t>
            </a:r>
            <a:endParaRPr/>
          </a:p>
          <a:p>
            <a:pPr indent="-285750" lvl="0" marL="285750" marR="0" rtl="0" algn="l">
              <a:lnSpc>
                <a:spcPct val="90000"/>
              </a:lnSpc>
              <a:spcBef>
                <a:spcPts val="1000"/>
              </a:spcBef>
              <a:spcAft>
                <a:spcPts val="0"/>
              </a:spcAft>
              <a:buClr>
                <a:schemeClr val="dk1"/>
              </a:buClr>
              <a:buSzPts val="1800"/>
              <a:buFont typeface="Arial"/>
              <a:buChar char="•"/>
            </a:pPr>
            <a:r>
              <a:rPr lang="en-CA" sz="1800">
                <a:solidFill>
                  <a:schemeClr val="dk1"/>
                </a:solidFill>
                <a:latin typeface="Montserrat"/>
                <a:ea typeface="Montserrat"/>
                <a:cs typeface="Montserrat"/>
                <a:sym typeface="Montserrat"/>
              </a:rPr>
              <a:t>Boosting adalah teknik pembelajaran mesin ansambel yang bekerja dengan melatih model yang lemah secara berurutan.</a:t>
            </a:r>
            <a:endParaRPr/>
          </a:p>
          <a:p>
            <a:pPr indent="-285750" lvl="0" marL="285750" marR="0" rtl="0" algn="l">
              <a:lnSpc>
                <a:spcPct val="90000"/>
              </a:lnSpc>
              <a:spcBef>
                <a:spcPts val="1000"/>
              </a:spcBef>
              <a:spcAft>
                <a:spcPts val="0"/>
              </a:spcAft>
              <a:buClr>
                <a:schemeClr val="dk1"/>
              </a:buClr>
              <a:buSzPts val="1800"/>
              <a:buFont typeface="Arial"/>
              <a:buChar char="•"/>
            </a:pPr>
            <a:r>
              <a:rPr lang="en-CA" sz="1800">
                <a:solidFill>
                  <a:schemeClr val="dk1"/>
                </a:solidFill>
                <a:latin typeface="Montserrat"/>
                <a:ea typeface="Montserrat"/>
                <a:cs typeface="Montserrat"/>
                <a:sym typeface="Montserrat"/>
              </a:rPr>
              <a:t>Setiap model berusaha untuk belajar dari model sebelumnya yang lemah dan menjadi lebih baik dalam membuat prediksi.</a:t>
            </a:r>
            <a:endParaRPr/>
          </a:p>
          <a:p>
            <a:pPr indent="-285750" lvl="0" marL="285750" marR="0" rtl="0" algn="l">
              <a:lnSpc>
                <a:spcPct val="90000"/>
              </a:lnSpc>
              <a:spcBef>
                <a:spcPts val="1000"/>
              </a:spcBef>
              <a:spcAft>
                <a:spcPts val="0"/>
              </a:spcAft>
              <a:buClr>
                <a:schemeClr val="dk1"/>
              </a:buClr>
              <a:buSzPts val="1800"/>
              <a:buFont typeface="Arial"/>
              <a:buChar char="•"/>
            </a:pPr>
            <a:r>
              <a:rPr lang="en-CA" sz="1800">
                <a:solidFill>
                  <a:schemeClr val="dk1"/>
                </a:solidFill>
                <a:latin typeface="Montserrat"/>
                <a:ea typeface="Montserrat"/>
                <a:cs typeface="Montserrat"/>
                <a:sym typeface="Montserrat"/>
              </a:rPr>
              <a:t>Algoritma boosting bekerja dengan membangun model dari data training, kemudian model kedua dibangun berdasarkan kesalahan (residual) dari model pertama. Algoritme berulang hingga jumlah maksimum model telah dibuat atau hingga model memberikan prediksi yang baik.</a:t>
            </a:r>
            <a:endParaRPr/>
          </a:p>
          <a:p>
            <a:pPr indent="0" lvl="0" marL="0" marR="0" rtl="0" algn="l">
              <a:lnSpc>
                <a:spcPct val="90000"/>
              </a:lnSpc>
              <a:spcBef>
                <a:spcPts val="1000"/>
              </a:spcBef>
              <a:spcAft>
                <a:spcPts val="0"/>
              </a:spcAft>
              <a:buClr>
                <a:schemeClr val="dk1"/>
              </a:buClr>
              <a:buSzPts val="1800"/>
              <a:buFont typeface="Arial"/>
              <a:buNone/>
            </a:pPr>
            <a:r>
              <a:t/>
            </a:r>
            <a:endParaRPr sz="1800">
              <a:solidFill>
                <a:schemeClr val="dk1"/>
              </a:solidFill>
              <a:latin typeface="Montserrat"/>
              <a:ea typeface="Montserrat"/>
              <a:cs typeface="Montserrat"/>
              <a:sym typeface="Montserrat"/>
            </a:endParaRPr>
          </a:p>
          <a:p>
            <a:pPr indent="0" lvl="0" marL="0" marR="0" rtl="0" algn="l">
              <a:lnSpc>
                <a:spcPct val="90000"/>
              </a:lnSpc>
              <a:spcBef>
                <a:spcPts val="1000"/>
              </a:spcBef>
              <a:spcAft>
                <a:spcPts val="0"/>
              </a:spcAft>
              <a:buClr>
                <a:schemeClr val="dk1"/>
              </a:buClr>
              <a:buSzPts val="1800"/>
              <a:buFont typeface="Arial"/>
              <a:buNone/>
            </a:pPr>
            <a:r>
              <a:t/>
            </a:r>
            <a:endParaRPr sz="1800">
              <a:solidFill>
                <a:schemeClr val="dk1"/>
              </a:solidFill>
              <a:latin typeface="Montserrat"/>
              <a:ea typeface="Montserrat"/>
              <a:cs typeface="Montserrat"/>
              <a:sym typeface="Montserrat"/>
            </a:endParaRPr>
          </a:p>
        </p:txBody>
      </p:sp>
      <p:sp>
        <p:nvSpPr>
          <p:cNvPr id="252" name="Google Shape;252;p23"/>
          <p:cNvSpPr/>
          <p:nvPr/>
        </p:nvSpPr>
        <p:spPr>
          <a:xfrm>
            <a:off x="762000" y="5977000"/>
            <a:ext cx="7467600" cy="73866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CA" sz="1400" u="sng">
                <a:solidFill>
                  <a:schemeClr val="dk1"/>
                </a:solidFill>
                <a:latin typeface="Calibri"/>
                <a:ea typeface="Calibri"/>
                <a:cs typeface="Calibri"/>
                <a:sym typeface="Calibri"/>
                <a:hlinkClick r:id="rId4">
                  <a:extLst>
                    <a:ext uri="{A12FA001-AC4F-418D-AE19-62706E023703}">
                      <ahyp:hlinkClr val="tx"/>
                    </a:ext>
                  </a:extLst>
                </a:hlinkClick>
              </a:rPr>
              <a:t>Great Resource: https://medium.com/greyatom/a-quick-guide-to-boosting-in-ml-acf7c1585cb5</a:t>
            </a:r>
            <a:endParaRPr sz="1400">
              <a:solidFill>
                <a:schemeClr val="dk1"/>
              </a:solidFill>
              <a:latin typeface="Calibri"/>
              <a:ea typeface="Calibri"/>
              <a:cs typeface="Calibri"/>
              <a:sym typeface="Calibri"/>
            </a:endParaRPr>
          </a:p>
          <a:p>
            <a:pPr indent="0" lvl="0" marL="0" marR="0" rtl="0" algn="l">
              <a:spcBef>
                <a:spcPts val="0"/>
              </a:spcBef>
              <a:spcAft>
                <a:spcPts val="0"/>
              </a:spcAft>
              <a:buNone/>
            </a:pPr>
            <a:r>
              <a:rPr lang="en-CA" sz="1400" u="sng">
                <a:solidFill>
                  <a:srgbClr val="002060"/>
                </a:solidFill>
                <a:latin typeface="Calibri"/>
                <a:ea typeface="Calibri"/>
                <a:cs typeface="Calibri"/>
                <a:sym typeface="Calibri"/>
                <a:hlinkClick r:id="rId5">
                  <a:extLst>
                    <a:ext uri="{A12FA001-AC4F-418D-AE19-62706E023703}">
                      <ahyp:hlinkClr val="tx"/>
                    </a:ext>
                  </a:extLst>
                </a:hlinkClick>
              </a:rPr>
              <a:t>Photo Credit: https://commons.wikimedia.org/wiki/File:Boosting.png</a:t>
            </a:r>
            <a:endParaRPr sz="1400">
              <a:solidFill>
                <a:srgbClr val="002060"/>
              </a:solidFill>
              <a:latin typeface="Calibri"/>
              <a:ea typeface="Calibri"/>
              <a:cs typeface="Calibri"/>
              <a:sym typeface="Calibri"/>
            </a:endParaRPr>
          </a:p>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pic>
        <p:nvPicPr>
          <p:cNvPr descr="File:Boosting.png" id="253" name="Google Shape;253;p23"/>
          <p:cNvPicPr preferRelativeResize="0"/>
          <p:nvPr/>
        </p:nvPicPr>
        <p:blipFill rotWithShape="1">
          <a:blip r:embed="rId6">
            <a:alphaModFix/>
          </a:blip>
          <a:srcRect b="0" l="0" r="0" t="0"/>
          <a:stretch/>
        </p:blipFill>
        <p:spPr>
          <a:xfrm>
            <a:off x="1600200" y="3501848"/>
            <a:ext cx="8272148" cy="2554633"/>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pic>
        <p:nvPicPr>
          <p:cNvPr id="258" name="Google Shape;258;p24"/>
          <p:cNvPicPr preferRelativeResize="0"/>
          <p:nvPr/>
        </p:nvPicPr>
        <p:blipFill rotWithShape="1">
          <a:blip r:embed="rId3">
            <a:alphaModFix/>
          </a:blip>
          <a:srcRect b="13333" l="0" r="0" t="0"/>
          <a:stretch/>
        </p:blipFill>
        <p:spPr>
          <a:xfrm>
            <a:off x="0" y="0"/>
            <a:ext cx="12192001" cy="5943600"/>
          </a:xfrm>
          <a:prstGeom prst="rect">
            <a:avLst/>
          </a:prstGeom>
          <a:noFill/>
          <a:ln>
            <a:noFill/>
          </a:ln>
        </p:spPr>
      </p:pic>
      <p:sp>
        <p:nvSpPr>
          <p:cNvPr id="259" name="Google Shape;259;p24"/>
          <p:cNvSpPr/>
          <p:nvPr/>
        </p:nvSpPr>
        <p:spPr>
          <a:xfrm>
            <a:off x="216278" y="260454"/>
            <a:ext cx="9156322" cy="719131"/>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None/>
            </a:pPr>
            <a:r>
              <a:rPr lang="en-CA" sz="3600">
                <a:solidFill>
                  <a:schemeClr val="lt1"/>
                </a:solidFill>
                <a:latin typeface="Montserrat"/>
                <a:ea typeface="Montserrat"/>
                <a:cs typeface="Montserrat"/>
                <a:sym typeface="Montserrat"/>
              </a:rPr>
              <a:t>XGBOOST: CONTOH BOOSTING</a:t>
            </a:r>
            <a:endParaRPr/>
          </a:p>
        </p:txBody>
      </p:sp>
      <p:sp>
        <p:nvSpPr>
          <p:cNvPr id="260" name="Google Shape;260;p24"/>
          <p:cNvSpPr/>
          <p:nvPr/>
        </p:nvSpPr>
        <p:spPr>
          <a:xfrm>
            <a:off x="4214842" y="3209165"/>
            <a:ext cx="2982897" cy="2467992"/>
          </a:xfrm>
          <a:prstGeom prst="rect">
            <a:avLst/>
          </a:prstGeom>
          <a:noFill/>
          <a:ln cap="flat" cmpd="sng" w="381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261" name="Google Shape;261;p24"/>
          <p:cNvCxnSpPr/>
          <p:nvPr/>
        </p:nvCxnSpPr>
        <p:spPr>
          <a:xfrm>
            <a:off x="4781903" y="3205235"/>
            <a:ext cx="0" cy="2467992"/>
          </a:xfrm>
          <a:prstGeom prst="straightConnector1">
            <a:avLst/>
          </a:prstGeom>
          <a:noFill/>
          <a:ln cap="flat" cmpd="sng" w="38100">
            <a:solidFill>
              <a:srgbClr val="002060"/>
            </a:solidFill>
            <a:prstDash val="solid"/>
            <a:miter lim="800000"/>
            <a:headEnd len="sm" w="sm" type="none"/>
            <a:tailEnd len="sm" w="sm" type="none"/>
          </a:ln>
        </p:spPr>
      </p:cxnSp>
      <p:sp>
        <p:nvSpPr>
          <p:cNvPr id="262" name="Google Shape;262;p24"/>
          <p:cNvSpPr/>
          <p:nvPr/>
        </p:nvSpPr>
        <p:spPr>
          <a:xfrm>
            <a:off x="4209298" y="4057492"/>
            <a:ext cx="381732" cy="381739"/>
          </a:xfrm>
          <a:prstGeom prst="mathPlus">
            <a:avLst>
              <a:gd fmla="val 23520" name="adj1"/>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63" name="Google Shape;263;p24"/>
          <p:cNvSpPr/>
          <p:nvPr/>
        </p:nvSpPr>
        <p:spPr>
          <a:xfrm>
            <a:off x="4397399" y="4781021"/>
            <a:ext cx="381732" cy="381739"/>
          </a:xfrm>
          <a:prstGeom prst="mathPlus">
            <a:avLst>
              <a:gd fmla="val 23520" name="adj1"/>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64" name="Google Shape;264;p24"/>
          <p:cNvSpPr/>
          <p:nvPr/>
        </p:nvSpPr>
        <p:spPr>
          <a:xfrm>
            <a:off x="5348965" y="3215130"/>
            <a:ext cx="381732" cy="381739"/>
          </a:xfrm>
          <a:prstGeom prst="mathPlus">
            <a:avLst>
              <a:gd fmla="val 23520" name="adj1"/>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65" name="Google Shape;265;p24"/>
          <p:cNvSpPr/>
          <p:nvPr/>
        </p:nvSpPr>
        <p:spPr>
          <a:xfrm>
            <a:off x="4890102" y="3534392"/>
            <a:ext cx="381732" cy="381739"/>
          </a:xfrm>
          <a:prstGeom prst="mathPlus">
            <a:avLst>
              <a:gd fmla="val 23520" name="adj1"/>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66" name="Google Shape;266;p24"/>
          <p:cNvSpPr/>
          <p:nvPr/>
        </p:nvSpPr>
        <p:spPr>
          <a:xfrm>
            <a:off x="5814489" y="3591843"/>
            <a:ext cx="381732" cy="381739"/>
          </a:xfrm>
          <a:prstGeom prst="mathPlus">
            <a:avLst>
              <a:gd fmla="val 23520" name="adj1"/>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67" name="Google Shape;267;p24"/>
          <p:cNvSpPr/>
          <p:nvPr/>
        </p:nvSpPr>
        <p:spPr>
          <a:xfrm>
            <a:off x="6664518" y="3358032"/>
            <a:ext cx="439081" cy="233811"/>
          </a:xfrm>
          <a:prstGeom prst="mathMinus">
            <a:avLst>
              <a:gd fmla="val 23520" name="adj1"/>
            </a:avLst>
          </a:prstGeom>
          <a:solidFill>
            <a:srgbClr val="FF0000"/>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68" name="Google Shape;268;p24"/>
          <p:cNvSpPr/>
          <p:nvPr/>
        </p:nvSpPr>
        <p:spPr>
          <a:xfrm>
            <a:off x="4909884" y="4103151"/>
            <a:ext cx="439081" cy="233811"/>
          </a:xfrm>
          <a:prstGeom prst="mathMinus">
            <a:avLst>
              <a:gd fmla="val 23520" name="adj1"/>
            </a:avLst>
          </a:prstGeom>
          <a:solidFill>
            <a:srgbClr val="FF0000"/>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69" name="Google Shape;269;p24"/>
          <p:cNvSpPr/>
          <p:nvPr/>
        </p:nvSpPr>
        <p:spPr>
          <a:xfrm>
            <a:off x="5539831" y="4388350"/>
            <a:ext cx="439081" cy="233811"/>
          </a:xfrm>
          <a:prstGeom prst="mathMinus">
            <a:avLst>
              <a:gd fmla="val 23520" name="adj1"/>
            </a:avLst>
          </a:prstGeom>
          <a:solidFill>
            <a:srgbClr val="FF0000"/>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70" name="Google Shape;270;p24"/>
          <p:cNvSpPr/>
          <p:nvPr/>
        </p:nvSpPr>
        <p:spPr>
          <a:xfrm>
            <a:off x="6667474" y="4971890"/>
            <a:ext cx="439081" cy="233811"/>
          </a:xfrm>
          <a:prstGeom prst="mathMinus">
            <a:avLst>
              <a:gd fmla="val 23520" name="adj1"/>
            </a:avLst>
          </a:prstGeom>
          <a:solidFill>
            <a:srgbClr val="FF0000"/>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71" name="Google Shape;271;p24"/>
          <p:cNvSpPr/>
          <p:nvPr/>
        </p:nvSpPr>
        <p:spPr>
          <a:xfrm>
            <a:off x="4901287" y="5387645"/>
            <a:ext cx="439081" cy="233811"/>
          </a:xfrm>
          <a:prstGeom prst="mathMinus">
            <a:avLst>
              <a:gd fmla="val 23520" name="adj1"/>
            </a:avLst>
          </a:prstGeom>
          <a:solidFill>
            <a:srgbClr val="FF0000"/>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72" name="Google Shape;272;p24"/>
          <p:cNvSpPr/>
          <p:nvPr/>
        </p:nvSpPr>
        <p:spPr>
          <a:xfrm>
            <a:off x="4218054" y="3218534"/>
            <a:ext cx="567328" cy="2454693"/>
          </a:xfrm>
          <a:prstGeom prst="rect">
            <a:avLst/>
          </a:prstGeom>
          <a:solidFill>
            <a:srgbClr val="8DA9DB">
              <a:alpha val="53725"/>
            </a:srgbClr>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73" name="Google Shape;273;p24"/>
          <p:cNvSpPr/>
          <p:nvPr/>
        </p:nvSpPr>
        <p:spPr>
          <a:xfrm>
            <a:off x="4788154" y="3215130"/>
            <a:ext cx="2425015" cy="2458097"/>
          </a:xfrm>
          <a:prstGeom prst="rect">
            <a:avLst/>
          </a:prstGeom>
          <a:solidFill>
            <a:srgbClr val="F7CAAC">
              <a:alpha val="40000"/>
            </a:srgbClr>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74" name="Google Shape;274;p24"/>
          <p:cNvSpPr txBox="1"/>
          <p:nvPr/>
        </p:nvSpPr>
        <p:spPr>
          <a:xfrm>
            <a:off x="437191" y="1272652"/>
            <a:ext cx="9946329" cy="4525963"/>
          </a:xfrm>
          <a:prstGeom prst="rect">
            <a:avLst/>
          </a:prstGeom>
          <a:noFill/>
          <a:ln>
            <a:noFill/>
          </a:ln>
        </p:spPr>
        <p:txBody>
          <a:bodyPr anchorCtr="0" anchor="t" bIns="45700" lIns="91425" spcFirstLastPara="1" rIns="91425" wrap="square" tIns="45700">
            <a:normAutofit/>
          </a:bodyPr>
          <a:lstStyle/>
          <a:p>
            <a:pPr indent="-285750" lvl="0" marL="285750" marR="0" rtl="0" algn="l">
              <a:lnSpc>
                <a:spcPct val="90000"/>
              </a:lnSpc>
              <a:spcBef>
                <a:spcPts val="0"/>
              </a:spcBef>
              <a:spcAft>
                <a:spcPts val="0"/>
              </a:spcAft>
              <a:buClr>
                <a:schemeClr val="dk1"/>
              </a:buClr>
              <a:buSzPts val="1800"/>
              <a:buFont typeface="Arial"/>
              <a:buChar char="•"/>
            </a:pPr>
            <a:r>
              <a:rPr lang="en-CA" sz="1800">
                <a:solidFill>
                  <a:schemeClr val="dk1"/>
                </a:solidFill>
                <a:latin typeface="Montserrat"/>
                <a:ea typeface="Montserrat"/>
                <a:cs typeface="Montserrat"/>
                <a:sym typeface="Montserrat"/>
              </a:rPr>
              <a:t>Model #1 bekerja dengan mengklasifikasikan dua kelas (+) dan (-) dengan garis vertikal yang ditunjukkan.</a:t>
            </a:r>
            <a:endParaRPr/>
          </a:p>
          <a:p>
            <a:pPr indent="-285750" lvl="0" marL="285750" marR="0" rtl="0" algn="l">
              <a:lnSpc>
                <a:spcPct val="90000"/>
              </a:lnSpc>
              <a:spcBef>
                <a:spcPts val="1000"/>
              </a:spcBef>
              <a:spcAft>
                <a:spcPts val="0"/>
              </a:spcAft>
              <a:buClr>
                <a:schemeClr val="dk1"/>
              </a:buClr>
              <a:buSzPts val="1800"/>
              <a:buFont typeface="Arial"/>
              <a:buChar char="•"/>
            </a:pPr>
            <a:r>
              <a:rPr lang="en-CA" sz="1800">
                <a:solidFill>
                  <a:schemeClr val="dk1"/>
                </a:solidFill>
                <a:latin typeface="Montserrat"/>
                <a:ea typeface="Montserrat"/>
                <a:cs typeface="Montserrat"/>
                <a:sym typeface="Montserrat"/>
              </a:rPr>
              <a:t>Model #1 telah memberikan bobot yang sama untuk semua poin data karena tidak memiliki pengetahuan atau pengalaman sebelumnya dari sebelumnya.</a:t>
            </a:r>
            <a:endParaRPr/>
          </a:p>
          <a:p>
            <a:pPr indent="-285750" lvl="0" marL="285750" marR="0" rtl="0" algn="l">
              <a:lnSpc>
                <a:spcPct val="90000"/>
              </a:lnSpc>
              <a:spcBef>
                <a:spcPts val="1000"/>
              </a:spcBef>
              <a:spcAft>
                <a:spcPts val="0"/>
              </a:spcAft>
              <a:buClr>
                <a:schemeClr val="dk1"/>
              </a:buClr>
              <a:buSzPts val="1800"/>
              <a:buFont typeface="Arial"/>
              <a:buChar char="•"/>
            </a:pPr>
            <a:r>
              <a:rPr lang="en-CA" sz="1800">
                <a:solidFill>
                  <a:schemeClr val="dk1"/>
                </a:solidFill>
                <a:latin typeface="Montserrat"/>
                <a:ea typeface="Montserrat"/>
                <a:cs typeface="Montserrat"/>
                <a:sym typeface="Montserrat"/>
              </a:rPr>
              <a:t>Model #1 salah mengklasifikasikan 3 (+) sampel.</a:t>
            </a:r>
            <a:endParaRPr/>
          </a:p>
          <a:p>
            <a:pPr indent="-171450" lvl="0" marL="285750" marR="0" rtl="0" algn="l">
              <a:lnSpc>
                <a:spcPct val="90000"/>
              </a:lnSpc>
              <a:spcBef>
                <a:spcPts val="100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pic>
        <p:nvPicPr>
          <p:cNvPr id="279" name="Google Shape;279;p25"/>
          <p:cNvPicPr preferRelativeResize="0"/>
          <p:nvPr/>
        </p:nvPicPr>
        <p:blipFill rotWithShape="1">
          <a:blip r:embed="rId3">
            <a:alphaModFix/>
          </a:blip>
          <a:srcRect b="13333" l="0" r="0" t="0"/>
          <a:stretch/>
        </p:blipFill>
        <p:spPr>
          <a:xfrm>
            <a:off x="0" y="0"/>
            <a:ext cx="12192001" cy="5943600"/>
          </a:xfrm>
          <a:prstGeom prst="rect">
            <a:avLst/>
          </a:prstGeom>
          <a:noFill/>
          <a:ln>
            <a:noFill/>
          </a:ln>
        </p:spPr>
      </p:pic>
      <p:sp>
        <p:nvSpPr>
          <p:cNvPr id="280" name="Google Shape;280;p25"/>
          <p:cNvSpPr/>
          <p:nvPr/>
        </p:nvSpPr>
        <p:spPr>
          <a:xfrm>
            <a:off x="216278" y="260454"/>
            <a:ext cx="9613522" cy="719131"/>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None/>
            </a:pPr>
            <a:r>
              <a:rPr lang="en-CA" sz="3600">
                <a:solidFill>
                  <a:schemeClr val="lt1"/>
                </a:solidFill>
                <a:latin typeface="Montserrat"/>
                <a:ea typeface="Montserrat"/>
                <a:cs typeface="Montserrat"/>
                <a:sym typeface="Montserrat"/>
              </a:rPr>
              <a:t>XGBOOST: CONTOH BOOSTING</a:t>
            </a:r>
            <a:endParaRPr/>
          </a:p>
        </p:txBody>
      </p:sp>
      <p:sp>
        <p:nvSpPr>
          <p:cNvPr id="281" name="Google Shape;281;p25"/>
          <p:cNvSpPr/>
          <p:nvPr/>
        </p:nvSpPr>
        <p:spPr>
          <a:xfrm>
            <a:off x="4281269" y="3453751"/>
            <a:ext cx="2982897" cy="2467992"/>
          </a:xfrm>
          <a:prstGeom prst="rect">
            <a:avLst/>
          </a:prstGeom>
          <a:noFill/>
          <a:ln cap="flat" cmpd="sng" w="381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282" name="Google Shape;282;p25"/>
          <p:cNvCxnSpPr/>
          <p:nvPr/>
        </p:nvCxnSpPr>
        <p:spPr>
          <a:xfrm>
            <a:off x="6600930" y="3449821"/>
            <a:ext cx="0" cy="2467992"/>
          </a:xfrm>
          <a:prstGeom prst="straightConnector1">
            <a:avLst/>
          </a:prstGeom>
          <a:noFill/>
          <a:ln cap="flat" cmpd="sng" w="38100">
            <a:solidFill>
              <a:srgbClr val="002060"/>
            </a:solidFill>
            <a:prstDash val="solid"/>
            <a:miter lim="800000"/>
            <a:headEnd len="sm" w="sm" type="none"/>
            <a:tailEnd len="sm" w="sm" type="none"/>
          </a:ln>
        </p:spPr>
      </p:cxnSp>
      <p:sp>
        <p:nvSpPr>
          <p:cNvPr id="283" name="Google Shape;283;p25"/>
          <p:cNvSpPr/>
          <p:nvPr/>
        </p:nvSpPr>
        <p:spPr>
          <a:xfrm>
            <a:off x="4275725" y="4302078"/>
            <a:ext cx="381732" cy="381739"/>
          </a:xfrm>
          <a:prstGeom prst="mathPlus">
            <a:avLst>
              <a:gd fmla="val 23520" name="adj1"/>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84" name="Google Shape;284;p25"/>
          <p:cNvSpPr/>
          <p:nvPr/>
        </p:nvSpPr>
        <p:spPr>
          <a:xfrm>
            <a:off x="4463826" y="5025607"/>
            <a:ext cx="381732" cy="381739"/>
          </a:xfrm>
          <a:prstGeom prst="mathPlus">
            <a:avLst>
              <a:gd fmla="val 23520" name="adj1"/>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85" name="Google Shape;285;p25"/>
          <p:cNvSpPr/>
          <p:nvPr/>
        </p:nvSpPr>
        <p:spPr>
          <a:xfrm>
            <a:off x="5284820" y="3429000"/>
            <a:ext cx="720011" cy="745119"/>
          </a:xfrm>
          <a:prstGeom prst="mathPlus">
            <a:avLst>
              <a:gd fmla="val 23520" name="adj1"/>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86" name="Google Shape;286;p25"/>
          <p:cNvSpPr/>
          <p:nvPr/>
        </p:nvSpPr>
        <p:spPr>
          <a:xfrm>
            <a:off x="4825957" y="3748262"/>
            <a:ext cx="720011" cy="745119"/>
          </a:xfrm>
          <a:prstGeom prst="mathPlus">
            <a:avLst>
              <a:gd fmla="val 23520" name="adj1"/>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87" name="Google Shape;287;p25"/>
          <p:cNvSpPr/>
          <p:nvPr/>
        </p:nvSpPr>
        <p:spPr>
          <a:xfrm>
            <a:off x="5750344" y="3805713"/>
            <a:ext cx="720011" cy="745119"/>
          </a:xfrm>
          <a:prstGeom prst="mathPlus">
            <a:avLst>
              <a:gd fmla="val 23520" name="adj1"/>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88" name="Google Shape;288;p25"/>
          <p:cNvSpPr/>
          <p:nvPr/>
        </p:nvSpPr>
        <p:spPr>
          <a:xfrm>
            <a:off x="6730945" y="3602618"/>
            <a:ext cx="439081" cy="233811"/>
          </a:xfrm>
          <a:prstGeom prst="mathMinus">
            <a:avLst>
              <a:gd fmla="val 23520" name="adj1"/>
            </a:avLst>
          </a:prstGeom>
          <a:solidFill>
            <a:srgbClr val="FF0000"/>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89" name="Google Shape;289;p25"/>
          <p:cNvSpPr/>
          <p:nvPr/>
        </p:nvSpPr>
        <p:spPr>
          <a:xfrm>
            <a:off x="4976311" y="4347737"/>
            <a:ext cx="439081" cy="233811"/>
          </a:xfrm>
          <a:prstGeom prst="mathMinus">
            <a:avLst>
              <a:gd fmla="val 23520" name="adj1"/>
            </a:avLst>
          </a:prstGeom>
          <a:solidFill>
            <a:srgbClr val="FF0000"/>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90" name="Google Shape;290;p25"/>
          <p:cNvSpPr/>
          <p:nvPr/>
        </p:nvSpPr>
        <p:spPr>
          <a:xfrm>
            <a:off x="5606258" y="4632936"/>
            <a:ext cx="439081" cy="233811"/>
          </a:xfrm>
          <a:prstGeom prst="mathMinus">
            <a:avLst>
              <a:gd fmla="val 23520" name="adj1"/>
            </a:avLst>
          </a:prstGeom>
          <a:solidFill>
            <a:srgbClr val="FF0000"/>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91" name="Google Shape;291;p25"/>
          <p:cNvSpPr/>
          <p:nvPr/>
        </p:nvSpPr>
        <p:spPr>
          <a:xfrm>
            <a:off x="6733901" y="5216476"/>
            <a:ext cx="439081" cy="233811"/>
          </a:xfrm>
          <a:prstGeom prst="mathMinus">
            <a:avLst>
              <a:gd fmla="val 23520" name="adj1"/>
            </a:avLst>
          </a:prstGeom>
          <a:solidFill>
            <a:srgbClr val="FF0000"/>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92" name="Google Shape;292;p25"/>
          <p:cNvSpPr/>
          <p:nvPr/>
        </p:nvSpPr>
        <p:spPr>
          <a:xfrm>
            <a:off x="4275725" y="3465597"/>
            <a:ext cx="2302821" cy="2454693"/>
          </a:xfrm>
          <a:prstGeom prst="rect">
            <a:avLst/>
          </a:prstGeom>
          <a:solidFill>
            <a:srgbClr val="8DA9DB">
              <a:alpha val="53725"/>
            </a:srgbClr>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93" name="Google Shape;293;p25"/>
          <p:cNvSpPr txBox="1"/>
          <p:nvPr/>
        </p:nvSpPr>
        <p:spPr>
          <a:xfrm>
            <a:off x="437200" y="1272650"/>
            <a:ext cx="11039100" cy="4526100"/>
          </a:xfrm>
          <a:prstGeom prst="rect">
            <a:avLst/>
          </a:prstGeom>
          <a:noFill/>
          <a:ln>
            <a:noFill/>
          </a:ln>
        </p:spPr>
        <p:txBody>
          <a:bodyPr anchorCtr="0" anchor="t" bIns="45700" lIns="91425" spcFirstLastPara="1" rIns="91425" wrap="square" tIns="45700">
            <a:normAutofit/>
          </a:bodyPr>
          <a:lstStyle/>
          <a:p>
            <a:pPr indent="-285750" lvl="0" marL="285750" marR="0" rtl="0" algn="l">
              <a:lnSpc>
                <a:spcPct val="90000"/>
              </a:lnSpc>
              <a:spcBef>
                <a:spcPts val="0"/>
              </a:spcBef>
              <a:spcAft>
                <a:spcPts val="0"/>
              </a:spcAft>
              <a:buClr>
                <a:schemeClr val="dk1"/>
              </a:buClr>
              <a:buSzPts val="1800"/>
              <a:buFont typeface="Arial"/>
              <a:buChar char="•"/>
            </a:pPr>
            <a:r>
              <a:rPr lang="en-CA" sz="1800">
                <a:solidFill>
                  <a:schemeClr val="dk1"/>
                </a:solidFill>
                <a:latin typeface="Montserrat"/>
                <a:ea typeface="Montserrat"/>
                <a:cs typeface="Montserrat"/>
                <a:sym typeface="Montserrat"/>
              </a:rPr>
              <a:t>Model #2 belajar dari kesalahan model sebelumnya dan memberi bobot lebih pada titik data yang salah diklasifikasikan (3+) seperti yang ditunjukkan pada gambar di bawah ini.</a:t>
            </a:r>
            <a:endParaRPr/>
          </a:p>
          <a:p>
            <a:pPr indent="-285750" lvl="0" marL="285750" marR="0" rtl="0" algn="l">
              <a:lnSpc>
                <a:spcPct val="90000"/>
              </a:lnSpc>
              <a:spcBef>
                <a:spcPts val="1000"/>
              </a:spcBef>
              <a:spcAft>
                <a:spcPts val="0"/>
              </a:spcAft>
              <a:buClr>
                <a:schemeClr val="dk1"/>
              </a:buClr>
              <a:buSzPts val="1800"/>
              <a:buFont typeface="Arial"/>
              <a:buChar char="•"/>
            </a:pPr>
            <a:r>
              <a:rPr lang="en-CA" sz="1800">
                <a:solidFill>
                  <a:schemeClr val="dk1"/>
                </a:solidFill>
                <a:latin typeface="Montserrat"/>
                <a:ea typeface="Montserrat"/>
                <a:cs typeface="Montserrat"/>
                <a:sym typeface="Montserrat"/>
              </a:rPr>
              <a:t>Jadi model #2 menggambar garis pemisah vertikal dan "memastikan" untuk mengklasifikasikan titik-titik ini dengan benar kali ini!</a:t>
            </a:r>
            <a:endParaRPr/>
          </a:p>
          <a:p>
            <a:pPr indent="-285750" lvl="0" marL="285750" marR="0" rtl="0" algn="l">
              <a:lnSpc>
                <a:spcPct val="90000"/>
              </a:lnSpc>
              <a:spcBef>
                <a:spcPts val="1000"/>
              </a:spcBef>
              <a:spcAft>
                <a:spcPts val="0"/>
              </a:spcAft>
              <a:buClr>
                <a:schemeClr val="dk1"/>
              </a:buClr>
              <a:buSzPts val="1800"/>
              <a:buFont typeface="Arial"/>
              <a:buChar char="•"/>
            </a:pPr>
            <a:r>
              <a:rPr lang="en-CA" sz="1800">
                <a:solidFill>
                  <a:schemeClr val="dk1"/>
                </a:solidFill>
                <a:latin typeface="Montserrat"/>
                <a:ea typeface="Montserrat"/>
                <a:cs typeface="Montserrat"/>
                <a:sym typeface="Montserrat"/>
              </a:rPr>
              <a:t>Model melakukan pekerjaan yang baik dengan mengklasifikasikan poin dengan bobot yang lebih tinggi dengan benar, tetapi dalam prosesnya, model tersebut salah mengklasifikasikan dua sampel merah (-).</a:t>
            </a:r>
            <a:endParaRPr/>
          </a:p>
          <a:p>
            <a:pPr indent="-171450" lvl="0" marL="285750" marR="0" rtl="0" algn="l">
              <a:lnSpc>
                <a:spcPct val="90000"/>
              </a:lnSpc>
              <a:spcBef>
                <a:spcPts val="100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p:txBody>
      </p:sp>
      <p:sp>
        <p:nvSpPr>
          <p:cNvPr id="294" name="Google Shape;294;p25"/>
          <p:cNvSpPr/>
          <p:nvPr/>
        </p:nvSpPr>
        <p:spPr>
          <a:xfrm>
            <a:off x="6596347" y="3461681"/>
            <a:ext cx="667820" cy="2458097"/>
          </a:xfrm>
          <a:prstGeom prst="rect">
            <a:avLst/>
          </a:prstGeom>
          <a:solidFill>
            <a:srgbClr val="F7CAAC">
              <a:alpha val="40000"/>
            </a:srgbClr>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pic>
        <p:nvPicPr>
          <p:cNvPr id="299" name="Google Shape;299;p26"/>
          <p:cNvPicPr preferRelativeResize="0"/>
          <p:nvPr/>
        </p:nvPicPr>
        <p:blipFill rotWithShape="1">
          <a:blip r:embed="rId3">
            <a:alphaModFix/>
          </a:blip>
          <a:srcRect b="13333" l="0" r="0" t="0"/>
          <a:stretch/>
        </p:blipFill>
        <p:spPr>
          <a:xfrm>
            <a:off x="0" y="0"/>
            <a:ext cx="12192001" cy="5943600"/>
          </a:xfrm>
          <a:prstGeom prst="rect">
            <a:avLst/>
          </a:prstGeom>
          <a:noFill/>
          <a:ln>
            <a:noFill/>
          </a:ln>
        </p:spPr>
      </p:pic>
      <p:sp>
        <p:nvSpPr>
          <p:cNvPr id="300" name="Google Shape;300;p26"/>
          <p:cNvSpPr/>
          <p:nvPr/>
        </p:nvSpPr>
        <p:spPr>
          <a:xfrm>
            <a:off x="216278" y="260454"/>
            <a:ext cx="9080122" cy="719131"/>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None/>
            </a:pPr>
            <a:r>
              <a:rPr lang="en-CA" sz="3600">
                <a:solidFill>
                  <a:schemeClr val="lt1"/>
                </a:solidFill>
                <a:latin typeface="Montserrat"/>
                <a:ea typeface="Montserrat"/>
                <a:cs typeface="Montserrat"/>
                <a:sym typeface="Montserrat"/>
              </a:rPr>
              <a:t>XGBOOST: CONTOH BOOSTING</a:t>
            </a:r>
            <a:endParaRPr/>
          </a:p>
        </p:txBody>
      </p:sp>
      <p:sp>
        <p:nvSpPr>
          <p:cNvPr id="301" name="Google Shape;301;p26"/>
          <p:cNvSpPr/>
          <p:nvPr/>
        </p:nvSpPr>
        <p:spPr>
          <a:xfrm>
            <a:off x="4232596" y="3886270"/>
            <a:ext cx="2982897" cy="2467992"/>
          </a:xfrm>
          <a:prstGeom prst="rect">
            <a:avLst/>
          </a:prstGeom>
          <a:noFill/>
          <a:ln cap="flat" cmpd="sng" w="381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302" name="Google Shape;302;p26"/>
          <p:cNvCxnSpPr/>
          <p:nvPr/>
        </p:nvCxnSpPr>
        <p:spPr>
          <a:xfrm rot="10800000">
            <a:off x="4217167" y="4638868"/>
            <a:ext cx="2998326" cy="0"/>
          </a:xfrm>
          <a:prstGeom prst="straightConnector1">
            <a:avLst/>
          </a:prstGeom>
          <a:noFill/>
          <a:ln cap="flat" cmpd="sng" w="38100">
            <a:solidFill>
              <a:srgbClr val="002060"/>
            </a:solidFill>
            <a:prstDash val="solid"/>
            <a:miter lim="800000"/>
            <a:headEnd len="sm" w="sm" type="none"/>
            <a:tailEnd len="sm" w="sm" type="none"/>
          </a:ln>
        </p:spPr>
      </p:cxnSp>
      <p:sp>
        <p:nvSpPr>
          <p:cNvPr id="303" name="Google Shape;303;p26"/>
          <p:cNvSpPr/>
          <p:nvPr/>
        </p:nvSpPr>
        <p:spPr>
          <a:xfrm>
            <a:off x="4227052" y="4734597"/>
            <a:ext cx="381732" cy="381739"/>
          </a:xfrm>
          <a:prstGeom prst="mathPlus">
            <a:avLst>
              <a:gd fmla="val 23520" name="adj1"/>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04" name="Google Shape;304;p26"/>
          <p:cNvSpPr/>
          <p:nvPr/>
        </p:nvSpPr>
        <p:spPr>
          <a:xfrm>
            <a:off x="4415153" y="5458126"/>
            <a:ext cx="381732" cy="381739"/>
          </a:xfrm>
          <a:prstGeom prst="mathPlus">
            <a:avLst>
              <a:gd fmla="val 23520" name="adj1"/>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05" name="Google Shape;305;p26"/>
          <p:cNvSpPr/>
          <p:nvPr/>
        </p:nvSpPr>
        <p:spPr>
          <a:xfrm>
            <a:off x="5366719" y="3892235"/>
            <a:ext cx="381732" cy="381739"/>
          </a:xfrm>
          <a:prstGeom prst="mathPlus">
            <a:avLst>
              <a:gd fmla="val 23520" name="adj1"/>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06" name="Google Shape;306;p26"/>
          <p:cNvSpPr/>
          <p:nvPr/>
        </p:nvSpPr>
        <p:spPr>
          <a:xfrm>
            <a:off x="4907856" y="4211497"/>
            <a:ext cx="381732" cy="381739"/>
          </a:xfrm>
          <a:prstGeom prst="mathPlus">
            <a:avLst>
              <a:gd fmla="val 23520" name="adj1"/>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07" name="Google Shape;307;p26"/>
          <p:cNvSpPr/>
          <p:nvPr/>
        </p:nvSpPr>
        <p:spPr>
          <a:xfrm>
            <a:off x="5832243" y="4268948"/>
            <a:ext cx="381732" cy="381739"/>
          </a:xfrm>
          <a:prstGeom prst="mathPlus">
            <a:avLst>
              <a:gd fmla="val 23520" name="adj1"/>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08" name="Google Shape;308;p26"/>
          <p:cNvSpPr/>
          <p:nvPr/>
        </p:nvSpPr>
        <p:spPr>
          <a:xfrm>
            <a:off x="6682272" y="4035137"/>
            <a:ext cx="439081" cy="233811"/>
          </a:xfrm>
          <a:prstGeom prst="mathMinus">
            <a:avLst>
              <a:gd fmla="val 23520" name="adj1"/>
            </a:avLst>
          </a:prstGeom>
          <a:solidFill>
            <a:srgbClr val="FF0000"/>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09" name="Google Shape;309;p26"/>
          <p:cNvSpPr/>
          <p:nvPr/>
        </p:nvSpPr>
        <p:spPr>
          <a:xfrm>
            <a:off x="4736772" y="4692655"/>
            <a:ext cx="820813" cy="422666"/>
          </a:xfrm>
          <a:prstGeom prst="mathMinus">
            <a:avLst>
              <a:gd fmla="val 23520" name="adj1"/>
            </a:avLst>
          </a:prstGeom>
          <a:solidFill>
            <a:srgbClr val="FF0000"/>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10" name="Google Shape;310;p26"/>
          <p:cNvSpPr/>
          <p:nvPr/>
        </p:nvSpPr>
        <p:spPr>
          <a:xfrm>
            <a:off x="5557585" y="5021843"/>
            <a:ext cx="820813" cy="442606"/>
          </a:xfrm>
          <a:prstGeom prst="mathMinus">
            <a:avLst>
              <a:gd fmla="val 23520" name="adj1"/>
            </a:avLst>
          </a:prstGeom>
          <a:solidFill>
            <a:srgbClr val="FF0000"/>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11" name="Google Shape;311;p26"/>
          <p:cNvSpPr/>
          <p:nvPr/>
        </p:nvSpPr>
        <p:spPr>
          <a:xfrm>
            <a:off x="6729342" y="5649398"/>
            <a:ext cx="439081" cy="233811"/>
          </a:xfrm>
          <a:prstGeom prst="mathMinus">
            <a:avLst>
              <a:gd fmla="val 23520" name="adj1"/>
            </a:avLst>
          </a:prstGeom>
          <a:solidFill>
            <a:srgbClr val="FF0000"/>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12" name="Google Shape;312;p26"/>
          <p:cNvSpPr/>
          <p:nvPr/>
        </p:nvSpPr>
        <p:spPr>
          <a:xfrm>
            <a:off x="4919041" y="6064750"/>
            <a:ext cx="439081" cy="233811"/>
          </a:xfrm>
          <a:prstGeom prst="mathMinus">
            <a:avLst>
              <a:gd fmla="val 23520" name="adj1"/>
            </a:avLst>
          </a:prstGeom>
          <a:solidFill>
            <a:srgbClr val="FF0000"/>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13" name="Google Shape;313;p26"/>
          <p:cNvSpPr/>
          <p:nvPr/>
        </p:nvSpPr>
        <p:spPr>
          <a:xfrm>
            <a:off x="4226326" y="3893716"/>
            <a:ext cx="2982896" cy="722048"/>
          </a:xfrm>
          <a:prstGeom prst="rect">
            <a:avLst/>
          </a:prstGeom>
          <a:solidFill>
            <a:srgbClr val="8DA9DB">
              <a:alpha val="53725"/>
            </a:srgbClr>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14" name="Google Shape;314;p26"/>
          <p:cNvSpPr/>
          <p:nvPr/>
        </p:nvSpPr>
        <p:spPr>
          <a:xfrm>
            <a:off x="4260747" y="4661973"/>
            <a:ext cx="2926594" cy="1672796"/>
          </a:xfrm>
          <a:prstGeom prst="rect">
            <a:avLst/>
          </a:prstGeom>
          <a:solidFill>
            <a:srgbClr val="F7CAAC">
              <a:alpha val="40000"/>
            </a:srgbClr>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15" name="Google Shape;315;p26"/>
          <p:cNvSpPr txBox="1"/>
          <p:nvPr/>
        </p:nvSpPr>
        <p:spPr>
          <a:xfrm>
            <a:off x="437201" y="1272650"/>
            <a:ext cx="11101200" cy="4526100"/>
          </a:xfrm>
          <a:prstGeom prst="rect">
            <a:avLst/>
          </a:prstGeom>
          <a:noFill/>
          <a:ln>
            <a:noFill/>
          </a:ln>
        </p:spPr>
        <p:txBody>
          <a:bodyPr anchorCtr="0" anchor="t" bIns="45700" lIns="91425" spcFirstLastPara="1" rIns="91425" wrap="square" tIns="45700">
            <a:normAutofit/>
          </a:bodyPr>
          <a:lstStyle/>
          <a:p>
            <a:pPr indent="-285750" lvl="0" marL="285750" marR="0" rtl="0" algn="l">
              <a:lnSpc>
                <a:spcPct val="90000"/>
              </a:lnSpc>
              <a:spcBef>
                <a:spcPts val="0"/>
              </a:spcBef>
              <a:spcAft>
                <a:spcPts val="0"/>
              </a:spcAft>
              <a:buClr>
                <a:schemeClr val="dk1"/>
              </a:buClr>
              <a:buSzPts val="1800"/>
              <a:buFont typeface="Arial"/>
              <a:buChar char="•"/>
            </a:pPr>
            <a:r>
              <a:rPr lang="en-CA" sz="1800">
                <a:solidFill>
                  <a:schemeClr val="dk1"/>
                </a:solidFill>
                <a:latin typeface="Montserrat"/>
                <a:ea typeface="Montserrat"/>
                <a:cs typeface="Montserrat"/>
                <a:sym typeface="Montserrat"/>
              </a:rPr>
              <a:t>Model #3 belajar dari kesalahan model sebelumnya dan memberi bobot lebih pada poin data yang salah diklasifikasikan (2 -) seperti yang ditunjukkan pada gambar di bawah ini.</a:t>
            </a:r>
            <a:endParaRPr/>
          </a:p>
          <a:p>
            <a:pPr indent="-285750" lvl="0" marL="285750" marR="0" rtl="0" algn="l">
              <a:lnSpc>
                <a:spcPct val="90000"/>
              </a:lnSpc>
              <a:spcBef>
                <a:spcPts val="1000"/>
              </a:spcBef>
              <a:spcAft>
                <a:spcPts val="0"/>
              </a:spcAft>
              <a:buClr>
                <a:schemeClr val="dk1"/>
              </a:buClr>
              <a:buSzPts val="1800"/>
              <a:buFont typeface="Arial"/>
              <a:buChar char="•"/>
            </a:pPr>
            <a:r>
              <a:rPr lang="en-CA" sz="1800">
                <a:solidFill>
                  <a:schemeClr val="dk1"/>
                </a:solidFill>
                <a:latin typeface="Montserrat"/>
                <a:ea typeface="Montserrat"/>
                <a:cs typeface="Montserrat"/>
                <a:sym typeface="Montserrat"/>
              </a:rPr>
              <a:t>Jadi model #3 menggambar garis pemisah horizontal dan "memastikan" untuk mengklasifikasikan titik-titik ini dengan benar kali ini!</a:t>
            </a:r>
            <a:endParaRPr/>
          </a:p>
          <a:p>
            <a:pPr indent="-285750" lvl="0" marL="285750" marR="0" rtl="0" algn="l">
              <a:lnSpc>
                <a:spcPct val="90000"/>
              </a:lnSpc>
              <a:spcBef>
                <a:spcPts val="1000"/>
              </a:spcBef>
              <a:spcAft>
                <a:spcPts val="0"/>
              </a:spcAft>
              <a:buClr>
                <a:schemeClr val="dk1"/>
              </a:buClr>
              <a:buSzPts val="1800"/>
              <a:buFont typeface="Arial"/>
              <a:buChar char="•"/>
            </a:pPr>
            <a:r>
              <a:rPr lang="en-CA" sz="1800">
                <a:solidFill>
                  <a:schemeClr val="dk1"/>
                </a:solidFill>
                <a:latin typeface="Montserrat"/>
                <a:ea typeface="Montserrat"/>
                <a:cs typeface="Montserrat"/>
                <a:sym typeface="Montserrat"/>
              </a:rPr>
              <a:t>Model melakukan pekerjaan yang sangat baik dengan mengklasifikasikan poin dengan bobot yang lebih tinggi dengan benar, tetapi dalam prosesnya, ia salah mengklasifikasikan dua sampel biru (+).</a:t>
            </a:r>
            <a:endParaRPr/>
          </a:p>
          <a:p>
            <a:pPr indent="-171450" lvl="0" marL="285750" marR="0" rtl="0" algn="l">
              <a:lnSpc>
                <a:spcPct val="90000"/>
              </a:lnSpc>
              <a:spcBef>
                <a:spcPts val="100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pic>
        <p:nvPicPr>
          <p:cNvPr id="320" name="Google Shape;320;p27"/>
          <p:cNvPicPr preferRelativeResize="0"/>
          <p:nvPr/>
        </p:nvPicPr>
        <p:blipFill rotWithShape="1">
          <a:blip r:embed="rId3">
            <a:alphaModFix/>
          </a:blip>
          <a:srcRect b="13333" l="0" r="0" t="0"/>
          <a:stretch/>
        </p:blipFill>
        <p:spPr>
          <a:xfrm>
            <a:off x="0" y="0"/>
            <a:ext cx="12192001" cy="5943600"/>
          </a:xfrm>
          <a:prstGeom prst="rect">
            <a:avLst/>
          </a:prstGeom>
          <a:noFill/>
          <a:ln>
            <a:noFill/>
          </a:ln>
        </p:spPr>
      </p:pic>
      <p:sp>
        <p:nvSpPr>
          <p:cNvPr id="321" name="Google Shape;321;p27"/>
          <p:cNvSpPr/>
          <p:nvPr/>
        </p:nvSpPr>
        <p:spPr>
          <a:xfrm>
            <a:off x="216278" y="260454"/>
            <a:ext cx="8775322" cy="719131"/>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None/>
            </a:pPr>
            <a:r>
              <a:rPr lang="en-CA" sz="3600">
                <a:solidFill>
                  <a:schemeClr val="lt1"/>
                </a:solidFill>
                <a:latin typeface="Montserrat"/>
                <a:ea typeface="Montserrat"/>
                <a:cs typeface="Montserrat"/>
                <a:sym typeface="Montserrat"/>
              </a:rPr>
              <a:t>XGBOOST: CONTOH BOOSTING</a:t>
            </a:r>
            <a:endParaRPr/>
          </a:p>
        </p:txBody>
      </p:sp>
      <p:sp>
        <p:nvSpPr>
          <p:cNvPr id="322" name="Google Shape;322;p27"/>
          <p:cNvSpPr/>
          <p:nvPr/>
        </p:nvSpPr>
        <p:spPr>
          <a:xfrm>
            <a:off x="4329477" y="3151693"/>
            <a:ext cx="2982897" cy="2467992"/>
          </a:xfrm>
          <a:prstGeom prst="rect">
            <a:avLst/>
          </a:prstGeom>
          <a:noFill/>
          <a:ln cap="flat" cmpd="sng" w="381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323" name="Google Shape;323;p27"/>
          <p:cNvCxnSpPr/>
          <p:nvPr/>
        </p:nvCxnSpPr>
        <p:spPr>
          <a:xfrm>
            <a:off x="4896538" y="3147763"/>
            <a:ext cx="0" cy="2467992"/>
          </a:xfrm>
          <a:prstGeom prst="straightConnector1">
            <a:avLst/>
          </a:prstGeom>
          <a:noFill/>
          <a:ln cap="flat" cmpd="sng" w="38100">
            <a:solidFill>
              <a:srgbClr val="002060"/>
            </a:solidFill>
            <a:prstDash val="solid"/>
            <a:miter lim="800000"/>
            <a:headEnd len="sm" w="sm" type="none"/>
            <a:tailEnd len="sm" w="sm" type="none"/>
          </a:ln>
        </p:spPr>
      </p:cxnSp>
      <p:sp>
        <p:nvSpPr>
          <p:cNvPr id="324" name="Google Shape;324;p27"/>
          <p:cNvSpPr/>
          <p:nvPr/>
        </p:nvSpPr>
        <p:spPr>
          <a:xfrm>
            <a:off x="4323933" y="4000020"/>
            <a:ext cx="381732" cy="381739"/>
          </a:xfrm>
          <a:prstGeom prst="mathPlus">
            <a:avLst>
              <a:gd fmla="val 23520" name="adj1"/>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25" name="Google Shape;325;p27"/>
          <p:cNvSpPr/>
          <p:nvPr/>
        </p:nvSpPr>
        <p:spPr>
          <a:xfrm>
            <a:off x="4512034" y="4723549"/>
            <a:ext cx="381732" cy="381739"/>
          </a:xfrm>
          <a:prstGeom prst="mathPlus">
            <a:avLst>
              <a:gd fmla="val 23520" name="adj1"/>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26" name="Google Shape;326;p27"/>
          <p:cNvSpPr/>
          <p:nvPr/>
        </p:nvSpPr>
        <p:spPr>
          <a:xfrm>
            <a:off x="5463600" y="3157658"/>
            <a:ext cx="381732" cy="381739"/>
          </a:xfrm>
          <a:prstGeom prst="mathPlus">
            <a:avLst>
              <a:gd fmla="val 23520" name="adj1"/>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27" name="Google Shape;327;p27"/>
          <p:cNvSpPr/>
          <p:nvPr/>
        </p:nvSpPr>
        <p:spPr>
          <a:xfrm>
            <a:off x="5004737" y="3476920"/>
            <a:ext cx="381732" cy="381739"/>
          </a:xfrm>
          <a:prstGeom prst="mathPlus">
            <a:avLst>
              <a:gd fmla="val 23520" name="adj1"/>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28" name="Google Shape;328;p27"/>
          <p:cNvSpPr/>
          <p:nvPr/>
        </p:nvSpPr>
        <p:spPr>
          <a:xfrm>
            <a:off x="5929124" y="3534371"/>
            <a:ext cx="381732" cy="381739"/>
          </a:xfrm>
          <a:prstGeom prst="mathPlus">
            <a:avLst>
              <a:gd fmla="val 23520" name="adj1"/>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29" name="Google Shape;329;p27"/>
          <p:cNvSpPr/>
          <p:nvPr/>
        </p:nvSpPr>
        <p:spPr>
          <a:xfrm>
            <a:off x="6779153" y="3300560"/>
            <a:ext cx="439081" cy="233811"/>
          </a:xfrm>
          <a:prstGeom prst="mathMinus">
            <a:avLst>
              <a:gd fmla="val 23520" name="adj1"/>
            </a:avLst>
          </a:prstGeom>
          <a:solidFill>
            <a:srgbClr val="FF0000"/>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30" name="Google Shape;330;p27"/>
          <p:cNvSpPr/>
          <p:nvPr/>
        </p:nvSpPr>
        <p:spPr>
          <a:xfrm>
            <a:off x="5024519" y="4045679"/>
            <a:ext cx="439081" cy="233811"/>
          </a:xfrm>
          <a:prstGeom prst="mathMinus">
            <a:avLst>
              <a:gd fmla="val 23520" name="adj1"/>
            </a:avLst>
          </a:prstGeom>
          <a:solidFill>
            <a:srgbClr val="FF0000"/>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31" name="Google Shape;331;p27"/>
          <p:cNvSpPr/>
          <p:nvPr/>
        </p:nvSpPr>
        <p:spPr>
          <a:xfrm>
            <a:off x="5654466" y="4330878"/>
            <a:ext cx="439081" cy="233811"/>
          </a:xfrm>
          <a:prstGeom prst="mathMinus">
            <a:avLst>
              <a:gd fmla="val 23520" name="adj1"/>
            </a:avLst>
          </a:prstGeom>
          <a:solidFill>
            <a:srgbClr val="FF0000"/>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32" name="Google Shape;332;p27"/>
          <p:cNvSpPr/>
          <p:nvPr/>
        </p:nvSpPr>
        <p:spPr>
          <a:xfrm>
            <a:off x="6782109" y="4914418"/>
            <a:ext cx="439081" cy="233811"/>
          </a:xfrm>
          <a:prstGeom prst="mathMinus">
            <a:avLst>
              <a:gd fmla="val 23520" name="adj1"/>
            </a:avLst>
          </a:prstGeom>
          <a:solidFill>
            <a:srgbClr val="FF0000"/>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33" name="Google Shape;333;p27"/>
          <p:cNvSpPr/>
          <p:nvPr/>
        </p:nvSpPr>
        <p:spPr>
          <a:xfrm>
            <a:off x="5015922" y="5330173"/>
            <a:ext cx="439081" cy="233811"/>
          </a:xfrm>
          <a:prstGeom prst="mathMinus">
            <a:avLst>
              <a:gd fmla="val 23520" name="adj1"/>
            </a:avLst>
          </a:prstGeom>
          <a:solidFill>
            <a:srgbClr val="FF0000"/>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34" name="Google Shape;334;p27"/>
          <p:cNvSpPr/>
          <p:nvPr/>
        </p:nvSpPr>
        <p:spPr>
          <a:xfrm>
            <a:off x="4321583" y="3143833"/>
            <a:ext cx="567328" cy="2454693"/>
          </a:xfrm>
          <a:prstGeom prst="rect">
            <a:avLst/>
          </a:prstGeom>
          <a:solidFill>
            <a:srgbClr val="8DA9DB">
              <a:alpha val="53725"/>
            </a:srgbClr>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35" name="Google Shape;335;p27"/>
          <p:cNvSpPr/>
          <p:nvPr/>
        </p:nvSpPr>
        <p:spPr>
          <a:xfrm rot="5400000">
            <a:off x="5129438" y="2381487"/>
            <a:ext cx="746668" cy="2322578"/>
          </a:xfrm>
          <a:prstGeom prst="rect">
            <a:avLst/>
          </a:prstGeom>
          <a:solidFill>
            <a:srgbClr val="8DA9DB">
              <a:alpha val="53725"/>
            </a:srgbClr>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336" name="Google Shape;336;p27"/>
          <p:cNvCxnSpPr/>
          <p:nvPr/>
        </p:nvCxnSpPr>
        <p:spPr>
          <a:xfrm flipH="1" rot="10800000">
            <a:off x="4321583" y="3900588"/>
            <a:ext cx="2998326" cy="1282"/>
          </a:xfrm>
          <a:prstGeom prst="straightConnector1">
            <a:avLst/>
          </a:prstGeom>
          <a:noFill/>
          <a:ln cap="flat" cmpd="sng" w="38100">
            <a:solidFill>
              <a:srgbClr val="002060"/>
            </a:solidFill>
            <a:prstDash val="solid"/>
            <a:miter lim="800000"/>
            <a:headEnd len="sm" w="sm" type="none"/>
            <a:tailEnd len="sm" w="sm" type="none"/>
          </a:ln>
        </p:spPr>
      </p:cxnSp>
      <p:cxnSp>
        <p:nvCxnSpPr>
          <p:cNvPr id="337" name="Google Shape;337;p27"/>
          <p:cNvCxnSpPr/>
          <p:nvPr/>
        </p:nvCxnSpPr>
        <p:spPr>
          <a:xfrm>
            <a:off x="6666613" y="3169442"/>
            <a:ext cx="8597" cy="2394542"/>
          </a:xfrm>
          <a:prstGeom prst="straightConnector1">
            <a:avLst/>
          </a:prstGeom>
          <a:noFill/>
          <a:ln cap="flat" cmpd="sng" w="38100">
            <a:solidFill>
              <a:srgbClr val="002060"/>
            </a:solidFill>
            <a:prstDash val="solid"/>
            <a:miter lim="800000"/>
            <a:headEnd len="sm" w="sm" type="none"/>
            <a:tailEnd len="sm" w="sm" type="none"/>
          </a:ln>
        </p:spPr>
      </p:cxnSp>
      <p:sp>
        <p:nvSpPr>
          <p:cNvPr id="338" name="Google Shape;338;p27"/>
          <p:cNvSpPr txBox="1"/>
          <p:nvPr/>
        </p:nvSpPr>
        <p:spPr>
          <a:xfrm>
            <a:off x="437201" y="1272650"/>
            <a:ext cx="11088600" cy="4526100"/>
          </a:xfrm>
          <a:prstGeom prst="rect">
            <a:avLst/>
          </a:prstGeom>
          <a:noFill/>
          <a:ln>
            <a:noFill/>
          </a:ln>
        </p:spPr>
        <p:txBody>
          <a:bodyPr anchorCtr="0" anchor="t" bIns="45700" lIns="91425" spcFirstLastPara="1" rIns="91425" wrap="square" tIns="45700">
            <a:normAutofit/>
          </a:bodyPr>
          <a:lstStyle/>
          <a:p>
            <a:pPr indent="-285750" lvl="0" marL="285750" marR="0" rtl="0" algn="l">
              <a:lnSpc>
                <a:spcPct val="90000"/>
              </a:lnSpc>
              <a:spcBef>
                <a:spcPts val="0"/>
              </a:spcBef>
              <a:spcAft>
                <a:spcPts val="0"/>
              </a:spcAft>
              <a:buClr>
                <a:schemeClr val="dk1"/>
              </a:buClr>
              <a:buSzPts val="1800"/>
              <a:buFont typeface="Arial"/>
              <a:buChar char="•"/>
            </a:pPr>
            <a:r>
              <a:rPr lang="en-CA" sz="1800">
                <a:solidFill>
                  <a:schemeClr val="dk1"/>
                </a:solidFill>
                <a:latin typeface="Montserrat"/>
                <a:ea typeface="Montserrat"/>
                <a:cs typeface="Montserrat"/>
                <a:sym typeface="Montserrat"/>
              </a:rPr>
              <a:t>Model #4 menggabungkan semua kesalahan dari semua model lemah ini untuk membuat model yang jauh lebih kuat yang mengklasifikasikan semua poin data dengan benar.</a:t>
            </a:r>
            <a:endParaRPr sz="1800">
              <a:solidFill>
                <a:schemeClr val="dk1"/>
              </a:solidFill>
              <a:latin typeface="Calibri"/>
              <a:ea typeface="Calibri"/>
              <a:cs typeface="Calibri"/>
              <a:sym typeface="Calibri"/>
            </a:endParaRPr>
          </a:p>
        </p:txBody>
      </p:sp>
      <p:sp>
        <p:nvSpPr>
          <p:cNvPr id="339" name="Google Shape;339;p27"/>
          <p:cNvSpPr/>
          <p:nvPr/>
        </p:nvSpPr>
        <p:spPr>
          <a:xfrm>
            <a:off x="4888222" y="3887383"/>
            <a:ext cx="2415555" cy="1754086"/>
          </a:xfrm>
          <a:prstGeom prst="rect">
            <a:avLst/>
          </a:prstGeom>
          <a:solidFill>
            <a:srgbClr val="F7CAAC">
              <a:alpha val="40000"/>
            </a:srgbClr>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40" name="Google Shape;340;p27"/>
          <p:cNvSpPr/>
          <p:nvPr/>
        </p:nvSpPr>
        <p:spPr>
          <a:xfrm>
            <a:off x="6673246" y="3173729"/>
            <a:ext cx="630532" cy="693581"/>
          </a:xfrm>
          <a:prstGeom prst="rect">
            <a:avLst/>
          </a:prstGeom>
          <a:solidFill>
            <a:srgbClr val="F7CAAC">
              <a:alpha val="40000"/>
            </a:srgbClr>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pic>
        <p:nvPicPr>
          <p:cNvPr id="345" name="Google Shape;345;p28"/>
          <p:cNvPicPr preferRelativeResize="0"/>
          <p:nvPr/>
        </p:nvPicPr>
        <p:blipFill rotWithShape="1">
          <a:blip r:embed="rId3">
            <a:alphaModFix/>
          </a:blip>
          <a:srcRect b="0" l="0" r="0" t="0"/>
          <a:stretch/>
        </p:blipFill>
        <p:spPr>
          <a:xfrm>
            <a:off x="0" y="0"/>
            <a:ext cx="12257636" cy="6858000"/>
          </a:xfrm>
          <a:prstGeom prst="rect">
            <a:avLst/>
          </a:prstGeom>
          <a:noFill/>
          <a:ln>
            <a:noFill/>
          </a:ln>
        </p:spPr>
      </p:pic>
      <p:sp>
        <p:nvSpPr>
          <p:cNvPr id="346" name="Google Shape;346;p28"/>
          <p:cNvSpPr txBox="1"/>
          <p:nvPr/>
        </p:nvSpPr>
        <p:spPr>
          <a:xfrm>
            <a:off x="349997" y="1981200"/>
            <a:ext cx="5740923" cy="1027521"/>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lt1"/>
              </a:buClr>
              <a:buSzPts val="4400"/>
              <a:buFont typeface="Arial"/>
              <a:buNone/>
            </a:pPr>
            <a:r>
              <a:rPr b="1" lang="en-CA" sz="4400">
                <a:solidFill>
                  <a:schemeClr val="lt1"/>
                </a:solidFill>
                <a:latin typeface="Montserrat"/>
                <a:ea typeface="Montserrat"/>
                <a:cs typeface="Montserrat"/>
                <a:sym typeface="Montserrat"/>
              </a:rPr>
              <a:t>ALGORITMA </a:t>
            </a:r>
            <a:r>
              <a:rPr b="1" lang="en-CA" sz="4400">
                <a:solidFill>
                  <a:schemeClr val="lt1"/>
                </a:solidFill>
                <a:latin typeface="Montserrat"/>
                <a:ea typeface="Montserrat"/>
                <a:cs typeface="Montserrat"/>
                <a:sym typeface="Montserrat"/>
              </a:rPr>
              <a:t>XG-BOOST: PEMBELAJARAN ANSAMBEL</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pic>
        <p:nvPicPr>
          <p:cNvPr id="351" name="Google Shape;351;p29"/>
          <p:cNvPicPr preferRelativeResize="0"/>
          <p:nvPr/>
        </p:nvPicPr>
        <p:blipFill rotWithShape="1">
          <a:blip r:embed="rId3">
            <a:alphaModFix/>
          </a:blip>
          <a:srcRect b="13333" l="0" r="0" t="0"/>
          <a:stretch/>
        </p:blipFill>
        <p:spPr>
          <a:xfrm>
            <a:off x="0" y="0"/>
            <a:ext cx="12192001" cy="5943600"/>
          </a:xfrm>
          <a:prstGeom prst="rect">
            <a:avLst/>
          </a:prstGeom>
          <a:noFill/>
          <a:ln>
            <a:noFill/>
          </a:ln>
        </p:spPr>
      </p:pic>
      <p:sp>
        <p:nvSpPr>
          <p:cNvPr id="352" name="Google Shape;352;p29"/>
          <p:cNvSpPr txBox="1"/>
          <p:nvPr/>
        </p:nvSpPr>
        <p:spPr>
          <a:xfrm>
            <a:off x="280475" y="187675"/>
            <a:ext cx="11729100" cy="12177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None/>
            </a:pPr>
            <a:r>
              <a:rPr lang="en-CA" sz="3600">
                <a:solidFill>
                  <a:schemeClr val="lt1"/>
                </a:solidFill>
                <a:latin typeface="Montserrat"/>
                <a:ea typeface="Montserrat"/>
                <a:cs typeface="Montserrat"/>
                <a:sym typeface="Montserrat"/>
              </a:rPr>
              <a:t>XGBOOST: APA ITU PEMBELAJARAN ANSAMBEL?</a:t>
            </a:r>
            <a:endParaRPr/>
          </a:p>
        </p:txBody>
      </p:sp>
      <p:sp>
        <p:nvSpPr>
          <p:cNvPr id="353" name="Google Shape;353;p29"/>
          <p:cNvSpPr txBox="1"/>
          <p:nvPr/>
        </p:nvSpPr>
        <p:spPr>
          <a:xfrm>
            <a:off x="304201" y="1295400"/>
            <a:ext cx="6802341" cy="4516769"/>
          </a:xfrm>
          <a:prstGeom prst="rect">
            <a:avLst/>
          </a:prstGeom>
          <a:noFill/>
          <a:ln>
            <a:noFill/>
          </a:ln>
        </p:spPr>
        <p:txBody>
          <a:bodyPr anchorCtr="0" anchor="t" bIns="45700" lIns="91425" spcFirstLastPara="1" rIns="91425" wrap="square" tIns="45700">
            <a:normAutofit lnSpcReduction="20000"/>
          </a:bodyPr>
          <a:lstStyle/>
          <a:p>
            <a:pPr indent="-285750" lvl="0" marL="285750" marR="0" rtl="0" algn="l">
              <a:lnSpc>
                <a:spcPct val="90000"/>
              </a:lnSpc>
              <a:spcBef>
                <a:spcPts val="0"/>
              </a:spcBef>
              <a:spcAft>
                <a:spcPts val="0"/>
              </a:spcAft>
              <a:buClr>
                <a:schemeClr val="dk1"/>
              </a:buClr>
              <a:buSzPts val="1800"/>
              <a:buFont typeface="Arial"/>
              <a:buChar char="•"/>
            </a:pPr>
            <a:r>
              <a:rPr lang="en-CA" sz="1800">
                <a:solidFill>
                  <a:schemeClr val="dk1"/>
                </a:solidFill>
                <a:latin typeface="Montserrat"/>
                <a:ea typeface="Montserrat"/>
                <a:cs typeface="Montserrat"/>
                <a:sym typeface="Montserrat"/>
              </a:rPr>
              <a:t>XGBoost adalah contoh pembelajaran ansambel</a:t>
            </a:r>
            <a:endParaRPr/>
          </a:p>
          <a:p>
            <a:pPr indent="-285750" lvl="0" marL="285750" marR="0" rtl="0" algn="l">
              <a:lnSpc>
                <a:spcPct val="90000"/>
              </a:lnSpc>
              <a:spcBef>
                <a:spcPts val="1000"/>
              </a:spcBef>
              <a:spcAft>
                <a:spcPts val="0"/>
              </a:spcAft>
              <a:buClr>
                <a:schemeClr val="dk1"/>
              </a:buClr>
              <a:buSzPts val="1800"/>
              <a:buFont typeface="Arial"/>
              <a:buChar char="•"/>
            </a:pPr>
            <a:r>
              <a:rPr lang="en-CA" sz="1800">
                <a:solidFill>
                  <a:schemeClr val="dk1"/>
                </a:solidFill>
                <a:latin typeface="Montserrat"/>
                <a:ea typeface="Montserrat"/>
                <a:cs typeface="Montserrat"/>
                <a:sym typeface="Montserrat"/>
              </a:rPr>
              <a:t>Teknik ansambel seperti </a:t>
            </a:r>
            <a:r>
              <a:rPr i="1" lang="en-CA" sz="1800">
                <a:solidFill>
                  <a:schemeClr val="dk1"/>
                </a:solidFill>
                <a:latin typeface="Montserrat"/>
                <a:ea typeface="Montserrat"/>
                <a:cs typeface="Montserrat"/>
                <a:sym typeface="Montserrat"/>
              </a:rPr>
              <a:t>bagging </a:t>
            </a:r>
            <a:r>
              <a:rPr lang="en-CA" sz="1800">
                <a:solidFill>
                  <a:schemeClr val="dk1"/>
                </a:solidFill>
                <a:latin typeface="Montserrat"/>
                <a:ea typeface="Montserrat"/>
                <a:cs typeface="Montserrat"/>
                <a:sym typeface="Montserrat"/>
              </a:rPr>
              <a:t>dan boosting dapat menghasilkan algoritma dengan performa yang sangat baik dengan menggabungkan beberapa model yang relatif lemah atau biasa saja.</a:t>
            </a:r>
            <a:endParaRPr/>
          </a:p>
          <a:p>
            <a:pPr indent="-285750" lvl="0" marL="285750" marR="0" rtl="0" algn="l">
              <a:lnSpc>
                <a:spcPct val="90000"/>
              </a:lnSpc>
              <a:spcBef>
                <a:spcPts val="1000"/>
              </a:spcBef>
              <a:spcAft>
                <a:spcPts val="0"/>
              </a:spcAft>
              <a:buClr>
                <a:schemeClr val="dk1"/>
              </a:buClr>
              <a:buSzPts val="1800"/>
              <a:buFont typeface="Arial"/>
              <a:buChar char="•"/>
            </a:pPr>
            <a:r>
              <a:rPr lang="en-CA" sz="1800">
                <a:solidFill>
                  <a:schemeClr val="dk1"/>
                </a:solidFill>
                <a:latin typeface="Montserrat"/>
                <a:ea typeface="Montserrat"/>
                <a:cs typeface="Montserrat"/>
                <a:sym typeface="Montserrat"/>
              </a:rPr>
              <a:t>Sebagai contoh, anda dapat melakukan ansambel pada beberapa </a:t>
            </a:r>
            <a:r>
              <a:rPr i="1" lang="en-CA" sz="1800">
                <a:solidFill>
                  <a:schemeClr val="dk1"/>
                </a:solidFill>
                <a:latin typeface="Montserrat"/>
                <a:ea typeface="Montserrat"/>
                <a:cs typeface="Montserrat"/>
                <a:sym typeface="Montserrat"/>
              </a:rPr>
              <a:t>decision trees</a:t>
            </a:r>
            <a:r>
              <a:rPr lang="en-CA" sz="1800">
                <a:solidFill>
                  <a:schemeClr val="dk1"/>
                </a:solidFill>
                <a:latin typeface="Montserrat"/>
                <a:ea typeface="Montserrat"/>
                <a:cs typeface="Montserrat"/>
                <a:sym typeface="Montserrat"/>
              </a:rPr>
              <a:t> untuk menghasilkan algoritma </a:t>
            </a:r>
            <a:r>
              <a:rPr i="1" lang="en-CA" sz="1800">
                <a:solidFill>
                  <a:schemeClr val="dk1"/>
                </a:solidFill>
                <a:latin typeface="Montserrat"/>
                <a:ea typeface="Montserrat"/>
                <a:cs typeface="Montserrat"/>
                <a:sym typeface="Montserrat"/>
              </a:rPr>
              <a:t>random forest</a:t>
            </a:r>
            <a:r>
              <a:rPr lang="en-CA" sz="1800">
                <a:solidFill>
                  <a:schemeClr val="dk1"/>
                </a:solidFill>
                <a:latin typeface="Montserrat"/>
                <a:ea typeface="Montserrat"/>
                <a:cs typeface="Montserrat"/>
                <a:sym typeface="Montserrat"/>
              </a:rPr>
              <a:t>.</a:t>
            </a:r>
            <a:endParaRPr/>
          </a:p>
          <a:p>
            <a:pPr indent="-285750" lvl="0" marL="285750" marR="0" rtl="0" algn="l">
              <a:lnSpc>
                <a:spcPct val="90000"/>
              </a:lnSpc>
              <a:spcBef>
                <a:spcPts val="1000"/>
              </a:spcBef>
              <a:spcAft>
                <a:spcPts val="0"/>
              </a:spcAft>
              <a:buClr>
                <a:schemeClr val="dk1"/>
              </a:buClr>
              <a:buSzPts val="1800"/>
              <a:buFont typeface="Arial"/>
              <a:buChar char="•"/>
            </a:pPr>
            <a:r>
              <a:rPr lang="en-CA" sz="1800">
                <a:solidFill>
                  <a:schemeClr val="dk1"/>
                </a:solidFill>
                <a:latin typeface="Montserrat"/>
                <a:ea typeface="Montserrat"/>
                <a:cs typeface="Montserrat"/>
                <a:sym typeface="Montserrat"/>
              </a:rPr>
              <a:t>Dengan menggabungkan suara dari kumpulan ahli, masing-masing ahli akan memanfaatkan pengalaman dan latar belakang mereka sendiri untuk menyelesaikan masalah guna menghasilkan hasil yang lebih baik.</a:t>
            </a:r>
            <a:endParaRPr/>
          </a:p>
          <a:p>
            <a:pPr indent="-285750" lvl="0" marL="285750" marR="0" rtl="0" algn="l">
              <a:lnSpc>
                <a:spcPct val="90000"/>
              </a:lnSpc>
              <a:spcBef>
                <a:spcPts val="1000"/>
              </a:spcBef>
              <a:spcAft>
                <a:spcPts val="0"/>
              </a:spcAft>
              <a:buClr>
                <a:schemeClr val="dk1"/>
              </a:buClr>
              <a:buSzPts val="1800"/>
              <a:buFont typeface="Arial"/>
              <a:buChar char="•"/>
            </a:pPr>
            <a:r>
              <a:rPr lang="en-CA" sz="1800">
                <a:solidFill>
                  <a:schemeClr val="dk1"/>
                </a:solidFill>
                <a:latin typeface="Montserrat"/>
                <a:ea typeface="Montserrat"/>
                <a:cs typeface="Montserrat"/>
                <a:sym typeface="Montserrat"/>
              </a:rPr>
              <a:t>dapat mengurangi varians dan overfitting dan meningkatkan ketahanan model.</a:t>
            </a:r>
            <a:endParaRPr/>
          </a:p>
          <a:p>
            <a:pPr indent="-285750" lvl="0" marL="285750" marR="0" rtl="0" algn="l">
              <a:lnSpc>
                <a:spcPct val="90000"/>
              </a:lnSpc>
              <a:spcBef>
                <a:spcPts val="1000"/>
              </a:spcBef>
              <a:spcAft>
                <a:spcPts val="0"/>
              </a:spcAft>
              <a:buClr>
                <a:schemeClr val="dk1"/>
              </a:buClr>
              <a:buSzPts val="1800"/>
              <a:buFont typeface="Arial"/>
              <a:buChar char="•"/>
            </a:pPr>
            <a:r>
              <a:rPr lang="en-CA" sz="1800">
                <a:solidFill>
                  <a:schemeClr val="dk1"/>
                </a:solidFill>
                <a:latin typeface="Montserrat"/>
                <a:ea typeface="Montserrat"/>
                <a:cs typeface="Montserrat"/>
                <a:sym typeface="Montserrat"/>
              </a:rPr>
              <a:t>Example: </a:t>
            </a:r>
            <a:r>
              <a:rPr lang="en-CA" sz="1800">
                <a:solidFill>
                  <a:schemeClr val="dk1"/>
                </a:solidFill>
                <a:latin typeface="Montserrat"/>
                <a:ea typeface="Montserrat"/>
                <a:cs typeface="Montserrat"/>
                <a:sym typeface="Montserrat"/>
              </a:rPr>
              <a:t>Orang buta dan gajah</a:t>
            </a:r>
            <a:endParaRPr/>
          </a:p>
          <a:p>
            <a:pPr indent="-171450" lvl="0" marL="285750" marR="0" rtl="0" algn="l">
              <a:lnSpc>
                <a:spcPct val="90000"/>
              </a:lnSpc>
              <a:spcBef>
                <a:spcPts val="1000"/>
              </a:spcBef>
              <a:spcAft>
                <a:spcPts val="0"/>
              </a:spcAft>
              <a:buClr>
                <a:schemeClr val="dk1"/>
              </a:buClr>
              <a:buSzPts val="1800"/>
              <a:buFont typeface="Arial"/>
              <a:buNone/>
            </a:pPr>
            <a:r>
              <a:t/>
            </a:r>
            <a:endParaRPr sz="1800">
              <a:solidFill>
                <a:schemeClr val="dk1"/>
              </a:solidFill>
              <a:latin typeface="Montserrat"/>
              <a:ea typeface="Montserrat"/>
              <a:cs typeface="Montserrat"/>
              <a:sym typeface="Montserrat"/>
            </a:endParaRPr>
          </a:p>
        </p:txBody>
      </p:sp>
      <p:sp>
        <p:nvSpPr>
          <p:cNvPr id="354" name="Google Shape;354;p29"/>
          <p:cNvSpPr/>
          <p:nvPr/>
        </p:nvSpPr>
        <p:spPr>
          <a:xfrm>
            <a:off x="7556704" y="2518785"/>
            <a:ext cx="1208064" cy="762000"/>
          </a:xfrm>
          <a:prstGeom prst="roundRect">
            <a:avLst>
              <a:gd fmla="val 16667" name="adj"/>
            </a:avLst>
          </a:prstGeom>
          <a:solidFill>
            <a:srgbClr val="FF0000"/>
          </a:solidFill>
          <a:ln>
            <a:noFill/>
          </a:ln>
          <a:effectLst>
            <a:outerShdw blurRad="44450" algn="ctr" dir="5400000" dist="27940">
              <a:srgbClr val="000000">
                <a:alpha val="31764"/>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1" lang="en-CA" sz="1600">
                <a:solidFill>
                  <a:schemeClr val="lt1"/>
                </a:solidFill>
                <a:latin typeface="Calibri"/>
                <a:ea typeface="Calibri"/>
                <a:cs typeface="Calibri"/>
                <a:sym typeface="Calibri"/>
              </a:rPr>
              <a:t>Model #1</a:t>
            </a:r>
            <a:endParaRPr/>
          </a:p>
        </p:txBody>
      </p:sp>
      <p:sp>
        <p:nvSpPr>
          <p:cNvPr id="355" name="Google Shape;355;p29"/>
          <p:cNvSpPr/>
          <p:nvPr/>
        </p:nvSpPr>
        <p:spPr>
          <a:xfrm>
            <a:off x="8906908" y="2518785"/>
            <a:ext cx="1208064" cy="762000"/>
          </a:xfrm>
          <a:prstGeom prst="roundRect">
            <a:avLst>
              <a:gd fmla="val 16667" name="adj"/>
            </a:avLst>
          </a:prstGeom>
          <a:solidFill>
            <a:srgbClr val="FF0000"/>
          </a:solidFill>
          <a:ln>
            <a:noFill/>
          </a:ln>
          <a:effectLst>
            <a:outerShdw blurRad="44450" algn="ctr" dir="5400000" dist="27940">
              <a:srgbClr val="000000">
                <a:alpha val="31764"/>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1" lang="en-CA" sz="1600">
                <a:solidFill>
                  <a:schemeClr val="lt1"/>
                </a:solidFill>
                <a:latin typeface="Calibri"/>
                <a:ea typeface="Calibri"/>
                <a:cs typeface="Calibri"/>
                <a:sym typeface="Calibri"/>
              </a:rPr>
              <a:t>Model #2</a:t>
            </a:r>
            <a:endParaRPr/>
          </a:p>
        </p:txBody>
      </p:sp>
      <p:sp>
        <p:nvSpPr>
          <p:cNvPr id="356" name="Google Shape;356;p29"/>
          <p:cNvSpPr/>
          <p:nvPr/>
        </p:nvSpPr>
        <p:spPr>
          <a:xfrm>
            <a:off x="10221208" y="2518785"/>
            <a:ext cx="1208064" cy="762000"/>
          </a:xfrm>
          <a:prstGeom prst="roundRect">
            <a:avLst>
              <a:gd fmla="val 16667" name="adj"/>
            </a:avLst>
          </a:prstGeom>
          <a:solidFill>
            <a:srgbClr val="FF0000"/>
          </a:solidFill>
          <a:ln>
            <a:noFill/>
          </a:ln>
          <a:effectLst>
            <a:outerShdw blurRad="44450" algn="ctr" dir="5400000" dist="27940">
              <a:srgbClr val="000000">
                <a:alpha val="31764"/>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1" lang="en-CA" sz="1600">
                <a:solidFill>
                  <a:schemeClr val="lt1"/>
                </a:solidFill>
                <a:latin typeface="Calibri"/>
                <a:ea typeface="Calibri"/>
                <a:cs typeface="Calibri"/>
                <a:sym typeface="Calibri"/>
              </a:rPr>
              <a:t>Model #3</a:t>
            </a:r>
            <a:endParaRPr/>
          </a:p>
        </p:txBody>
      </p:sp>
      <p:sp>
        <p:nvSpPr>
          <p:cNvPr id="357" name="Google Shape;357;p29"/>
          <p:cNvSpPr/>
          <p:nvPr/>
        </p:nvSpPr>
        <p:spPr>
          <a:xfrm rot="-1904063">
            <a:off x="8419244" y="3311014"/>
            <a:ext cx="301584" cy="1246105"/>
          </a:xfrm>
          <a:prstGeom prst="downArrow">
            <a:avLst>
              <a:gd fmla="val 50000" name="adj1"/>
              <a:gd fmla="val 50000" name="adj2"/>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002060"/>
              </a:solidFill>
              <a:latin typeface="Calibri"/>
              <a:ea typeface="Calibri"/>
              <a:cs typeface="Calibri"/>
              <a:sym typeface="Calibri"/>
            </a:endParaRPr>
          </a:p>
        </p:txBody>
      </p:sp>
      <p:sp>
        <p:nvSpPr>
          <p:cNvPr id="358" name="Google Shape;358;p29"/>
          <p:cNvSpPr/>
          <p:nvPr/>
        </p:nvSpPr>
        <p:spPr>
          <a:xfrm rot="1367472">
            <a:off x="10336715" y="3287993"/>
            <a:ext cx="301584" cy="1311644"/>
          </a:xfrm>
          <a:prstGeom prst="downArrow">
            <a:avLst>
              <a:gd fmla="val 50000" name="adj1"/>
              <a:gd fmla="val 50000" name="adj2"/>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002060"/>
              </a:solidFill>
              <a:latin typeface="Calibri"/>
              <a:ea typeface="Calibri"/>
              <a:cs typeface="Calibri"/>
              <a:sym typeface="Calibri"/>
            </a:endParaRPr>
          </a:p>
        </p:txBody>
      </p:sp>
      <p:sp>
        <p:nvSpPr>
          <p:cNvPr id="359" name="Google Shape;359;p29"/>
          <p:cNvSpPr/>
          <p:nvPr/>
        </p:nvSpPr>
        <p:spPr>
          <a:xfrm>
            <a:off x="9360148" y="3324849"/>
            <a:ext cx="301584" cy="1015620"/>
          </a:xfrm>
          <a:prstGeom prst="downArrow">
            <a:avLst>
              <a:gd fmla="val 50000" name="adj1"/>
              <a:gd fmla="val 50000" name="adj2"/>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002060"/>
              </a:solidFill>
              <a:latin typeface="Calibri"/>
              <a:ea typeface="Calibri"/>
              <a:cs typeface="Calibri"/>
              <a:sym typeface="Calibri"/>
            </a:endParaRPr>
          </a:p>
        </p:txBody>
      </p:sp>
      <p:sp>
        <p:nvSpPr>
          <p:cNvPr id="360" name="Google Shape;360;p29"/>
          <p:cNvSpPr/>
          <p:nvPr/>
        </p:nvSpPr>
        <p:spPr>
          <a:xfrm>
            <a:off x="8764768" y="4340469"/>
            <a:ext cx="1506048" cy="762000"/>
          </a:xfrm>
          <a:prstGeom prst="ellipse">
            <a:avLst/>
          </a:prstGeom>
          <a:solidFill>
            <a:srgbClr val="FF0000"/>
          </a:solidFill>
          <a:ln>
            <a:noFill/>
          </a:ln>
          <a:effectLst>
            <a:outerShdw blurRad="44450" algn="ctr" dir="5400000" dist="27940">
              <a:srgbClr val="000000">
                <a:alpha val="31764"/>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CA" sz="1800">
                <a:solidFill>
                  <a:schemeClr val="lt1"/>
                </a:solidFill>
                <a:latin typeface="Calibri"/>
                <a:ea typeface="Calibri"/>
                <a:cs typeface="Calibri"/>
                <a:sym typeface="Calibri"/>
              </a:rPr>
              <a:t>VOTING</a:t>
            </a:r>
            <a:endParaRPr/>
          </a:p>
        </p:txBody>
      </p:sp>
      <p:sp>
        <p:nvSpPr>
          <p:cNvPr id="361" name="Google Shape;361;p29"/>
          <p:cNvSpPr/>
          <p:nvPr/>
        </p:nvSpPr>
        <p:spPr>
          <a:xfrm>
            <a:off x="9360148" y="5108433"/>
            <a:ext cx="301584" cy="560498"/>
          </a:xfrm>
          <a:prstGeom prst="downArrow">
            <a:avLst>
              <a:gd fmla="val 50000" name="adj1"/>
              <a:gd fmla="val 50000" name="adj2"/>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002060"/>
              </a:solidFill>
              <a:latin typeface="Calibri"/>
              <a:ea typeface="Calibri"/>
              <a:cs typeface="Calibri"/>
              <a:sym typeface="Calibri"/>
            </a:endParaRPr>
          </a:p>
        </p:txBody>
      </p:sp>
      <p:pic>
        <p:nvPicPr>
          <p:cNvPr descr="File:Blind men and elephant.png" id="362" name="Google Shape;362;p29"/>
          <p:cNvPicPr preferRelativeResize="0"/>
          <p:nvPr/>
        </p:nvPicPr>
        <p:blipFill rotWithShape="1">
          <a:blip r:embed="rId4">
            <a:alphaModFix/>
          </a:blip>
          <a:srcRect b="0" l="0" r="0" t="0"/>
          <a:stretch/>
        </p:blipFill>
        <p:spPr>
          <a:xfrm>
            <a:off x="8807212" y="1202600"/>
            <a:ext cx="1340363" cy="1237258"/>
          </a:xfrm>
          <a:prstGeom prst="rect">
            <a:avLst/>
          </a:prstGeom>
          <a:noFill/>
          <a:ln>
            <a:noFill/>
          </a:ln>
        </p:spPr>
      </p:pic>
      <p:sp>
        <p:nvSpPr>
          <p:cNvPr id="363" name="Google Shape;363;p29"/>
          <p:cNvSpPr/>
          <p:nvPr/>
        </p:nvSpPr>
        <p:spPr>
          <a:xfrm>
            <a:off x="408798" y="5948921"/>
            <a:ext cx="7147906" cy="30777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CA" sz="1400" u="sng">
                <a:solidFill>
                  <a:srgbClr val="002060"/>
                </a:solidFill>
                <a:latin typeface="Calibri"/>
                <a:ea typeface="Calibri"/>
                <a:cs typeface="Calibri"/>
                <a:sym typeface="Calibri"/>
                <a:hlinkClick r:id="rId5">
                  <a:extLst>
                    <a:ext uri="{A12FA001-AC4F-418D-AE19-62706E023703}">
                      <ahyp:hlinkClr val="tx"/>
                    </a:ext>
                  </a:extLst>
                </a:hlinkClick>
              </a:rPr>
              <a:t>Photo Credit: https://commons.wikimedia.org/wiki/File:Blind_men_and_elephant.png</a:t>
            </a:r>
            <a:endParaRPr sz="1400">
              <a:solidFill>
                <a:srgbClr val="002060"/>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pic>
        <p:nvPicPr>
          <p:cNvPr id="368" name="Google Shape;368;p30"/>
          <p:cNvPicPr preferRelativeResize="0"/>
          <p:nvPr/>
        </p:nvPicPr>
        <p:blipFill rotWithShape="1">
          <a:blip r:embed="rId3">
            <a:alphaModFix/>
          </a:blip>
          <a:srcRect b="13333" l="0" r="0" t="0"/>
          <a:stretch/>
        </p:blipFill>
        <p:spPr>
          <a:xfrm>
            <a:off x="0" y="0"/>
            <a:ext cx="12192001" cy="5943600"/>
          </a:xfrm>
          <a:prstGeom prst="rect">
            <a:avLst/>
          </a:prstGeom>
          <a:noFill/>
          <a:ln>
            <a:noFill/>
          </a:ln>
        </p:spPr>
      </p:pic>
      <p:sp>
        <p:nvSpPr>
          <p:cNvPr id="369" name="Google Shape;369;p30"/>
          <p:cNvSpPr/>
          <p:nvPr/>
        </p:nvSpPr>
        <p:spPr>
          <a:xfrm>
            <a:off x="216278" y="260454"/>
            <a:ext cx="10985122" cy="1217729"/>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None/>
            </a:pPr>
            <a:r>
              <a:rPr lang="en-CA" sz="3600">
                <a:solidFill>
                  <a:schemeClr val="lt1"/>
                </a:solidFill>
                <a:latin typeface="Montserrat"/>
                <a:ea typeface="Montserrat"/>
                <a:cs typeface="Montserrat"/>
                <a:sym typeface="Montserrat"/>
              </a:rPr>
              <a:t>XGBOOST: ANSAMBEL DECISION TREE</a:t>
            </a:r>
            <a:endParaRPr/>
          </a:p>
        </p:txBody>
      </p:sp>
      <p:sp>
        <p:nvSpPr>
          <p:cNvPr id="370" name="Google Shape;370;p30"/>
          <p:cNvSpPr txBox="1"/>
          <p:nvPr>
            <p:ph idx="1" type="body"/>
          </p:nvPr>
        </p:nvSpPr>
        <p:spPr>
          <a:xfrm>
            <a:off x="140400" y="1072725"/>
            <a:ext cx="11869200" cy="3061800"/>
          </a:xfrm>
          <a:prstGeom prst="rect">
            <a:avLst/>
          </a:prstGeom>
          <a:noFill/>
          <a:ln>
            <a:noFill/>
          </a:ln>
        </p:spPr>
        <p:txBody>
          <a:bodyPr anchorCtr="0" anchor="t" bIns="45700" lIns="91425" spcFirstLastPara="1" rIns="91425" wrap="square" tIns="45700">
            <a:normAutofit/>
          </a:bodyPr>
          <a:lstStyle/>
          <a:p>
            <a:pPr indent="-285750" lvl="0" marL="285750" rtl="0" algn="l">
              <a:lnSpc>
                <a:spcPct val="90000"/>
              </a:lnSpc>
              <a:spcBef>
                <a:spcPts val="0"/>
              </a:spcBef>
              <a:spcAft>
                <a:spcPts val="0"/>
              </a:spcAft>
              <a:buClr>
                <a:srgbClr val="000000"/>
              </a:buClr>
              <a:buSzPts val="1800"/>
              <a:buChar char="•"/>
            </a:pPr>
            <a:r>
              <a:rPr i="1" lang="en-CA" sz="1800">
                <a:solidFill>
                  <a:srgbClr val="000000"/>
                </a:solidFill>
                <a:latin typeface="Montserrat"/>
                <a:ea typeface="Montserrat"/>
                <a:cs typeface="Montserrat"/>
                <a:sym typeface="Montserrat"/>
              </a:rPr>
              <a:t>Decision Tree</a:t>
            </a:r>
            <a:r>
              <a:rPr lang="en-CA" sz="1800">
                <a:solidFill>
                  <a:srgbClr val="000000"/>
                </a:solidFill>
                <a:latin typeface="Montserrat"/>
                <a:ea typeface="Montserrat"/>
                <a:cs typeface="Montserrat"/>
                <a:sym typeface="Montserrat"/>
              </a:rPr>
              <a:t> adalah teknik supervised Machine Learning </a:t>
            </a:r>
            <a:r>
              <a:rPr lang="en-CA" sz="1800">
                <a:solidFill>
                  <a:srgbClr val="000000"/>
                </a:solidFill>
                <a:latin typeface="Montserrat"/>
                <a:ea typeface="Montserrat"/>
                <a:cs typeface="Montserrat"/>
                <a:sym typeface="Montserrat"/>
              </a:rPr>
              <a:t>di mana data dipecah menurut kondisi/parameter tertentu.</a:t>
            </a:r>
            <a:endParaRPr/>
          </a:p>
          <a:p>
            <a:pPr indent="-285750" lvl="0" marL="285750" rtl="0" algn="l">
              <a:lnSpc>
                <a:spcPct val="90000"/>
              </a:lnSpc>
              <a:spcBef>
                <a:spcPts val="1000"/>
              </a:spcBef>
              <a:spcAft>
                <a:spcPts val="0"/>
              </a:spcAft>
              <a:buClr>
                <a:srgbClr val="000000"/>
              </a:buClr>
              <a:buSzPts val="1800"/>
              <a:buChar char="•"/>
            </a:pPr>
            <a:r>
              <a:rPr lang="en-CA" sz="1800">
                <a:solidFill>
                  <a:srgbClr val="000000"/>
                </a:solidFill>
                <a:latin typeface="Montserrat"/>
                <a:ea typeface="Montserrat"/>
                <a:cs typeface="Montserrat"/>
                <a:sym typeface="Montserrat"/>
              </a:rPr>
              <a:t>Sebuah pohon (</a:t>
            </a:r>
            <a:r>
              <a:rPr i="1" lang="en-CA" sz="1800">
                <a:solidFill>
                  <a:srgbClr val="000000"/>
                </a:solidFill>
                <a:latin typeface="Montserrat"/>
                <a:ea typeface="Montserrat"/>
                <a:cs typeface="Montserrat"/>
                <a:sym typeface="Montserrat"/>
              </a:rPr>
              <a:t>tree</a:t>
            </a:r>
            <a:r>
              <a:rPr lang="en-CA" sz="1800">
                <a:solidFill>
                  <a:srgbClr val="000000"/>
                </a:solidFill>
                <a:latin typeface="Montserrat"/>
                <a:ea typeface="Montserrat"/>
                <a:cs typeface="Montserrat"/>
                <a:sym typeface="Montserrat"/>
              </a:rPr>
              <a:t>) terdiri dari node keputusan dan daun.</a:t>
            </a:r>
            <a:endParaRPr/>
          </a:p>
          <a:p>
            <a:pPr indent="-285750" lvl="1" marL="971550" rtl="0" algn="l">
              <a:lnSpc>
                <a:spcPct val="90000"/>
              </a:lnSpc>
              <a:spcBef>
                <a:spcPts val="500"/>
              </a:spcBef>
              <a:spcAft>
                <a:spcPts val="0"/>
              </a:spcAft>
              <a:buClr>
                <a:srgbClr val="000000"/>
              </a:buClr>
              <a:buSzPts val="1800"/>
              <a:buFont typeface="Courier New"/>
              <a:buChar char="o"/>
            </a:pPr>
            <a:r>
              <a:rPr lang="en-CA" sz="1800">
                <a:solidFill>
                  <a:srgbClr val="000000"/>
                </a:solidFill>
                <a:latin typeface="Montserrat"/>
                <a:ea typeface="Montserrat"/>
                <a:cs typeface="Montserrat"/>
                <a:sym typeface="Montserrat"/>
              </a:rPr>
              <a:t>Daun adalah node keputusan atau hasil akhir.</a:t>
            </a:r>
            <a:endParaRPr/>
          </a:p>
          <a:p>
            <a:pPr indent="-285750" lvl="1" marL="971550" rtl="0" algn="l">
              <a:lnSpc>
                <a:spcPct val="90000"/>
              </a:lnSpc>
              <a:spcBef>
                <a:spcPts val="500"/>
              </a:spcBef>
              <a:spcAft>
                <a:spcPts val="0"/>
              </a:spcAft>
              <a:buClr>
                <a:srgbClr val="000000"/>
              </a:buClr>
              <a:buSzPts val="1800"/>
              <a:buFont typeface="Courier New"/>
              <a:buChar char="o"/>
            </a:pPr>
            <a:r>
              <a:rPr lang="en-CA" sz="1800">
                <a:solidFill>
                  <a:srgbClr val="000000"/>
                </a:solidFill>
                <a:latin typeface="Montserrat"/>
                <a:ea typeface="Montserrat"/>
                <a:cs typeface="Montserrat"/>
                <a:sym typeface="Montserrat"/>
              </a:rPr>
              <a:t>Node keputusan adalah tempat data dibagi berdasarkan atribut tertentu.</a:t>
            </a:r>
            <a:endParaRPr/>
          </a:p>
          <a:p>
            <a:pPr indent="-285750" lvl="0" marL="285750" rtl="0" algn="l">
              <a:lnSpc>
                <a:spcPct val="90000"/>
              </a:lnSpc>
              <a:spcBef>
                <a:spcPts val="1000"/>
              </a:spcBef>
              <a:spcAft>
                <a:spcPts val="0"/>
              </a:spcAft>
              <a:buClr>
                <a:srgbClr val="000000"/>
              </a:buClr>
              <a:buSzPts val="1800"/>
              <a:buChar char="•"/>
            </a:pPr>
            <a:r>
              <a:rPr lang="en-CA" sz="1800">
                <a:solidFill>
                  <a:srgbClr val="000000"/>
                </a:solidFill>
                <a:latin typeface="Montserrat"/>
                <a:ea typeface="Montserrat"/>
                <a:cs typeface="Montserrat"/>
                <a:sym typeface="Montserrat"/>
              </a:rPr>
              <a:t>Model ansambel pohon terdiri dari sekumpulan pohon klasifikasi dan regresi (CART).</a:t>
            </a:r>
            <a:endParaRPr/>
          </a:p>
          <a:p>
            <a:pPr indent="-285750" lvl="0" marL="285750" rtl="0" algn="l">
              <a:lnSpc>
                <a:spcPct val="90000"/>
              </a:lnSpc>
              <a:spcBef>
                <a:spcPts val="1000"/>
              </a:spcBef>
              <a:spcAft>
                <a:spcPts val="0"/>
              </a:spcAft>
              <a:buClr>
                <a:srgbClr val="000000"/>
              </a:buClr>
              <a:buSzPts val="1800"/>
              <a:buChar char="•"/>
            </a:pPr>
            <a:r>
              <a:rPr lang="en-CA" sz="1800">
                <a:solidFill>
                  <a:srgbClr val="000000"/>
                </a:solidFill>
                <a:latin typeface="Montserrat"/>
                <a:ea typeface="Montserrat"/>
                <a:cs typeface="Montserrat"/>
                <a:sym typeface="Montserrat"/>
              </a:rPr>
              <a:t>CART yang mengklasifikasikan apakah seseorang akan menyukai game komputer X atau tidak ditampilkan di bawah ini.</a:t>
            </a:r>
            <a:endParaRPr/>
          </a:p>
          <a:p>
            <a:pPr indent="-285750" lvl="0" marL="285750" rtl="0" algn="l">
              <a:lnSpc>
                <a:spcPct val="90000"/>
              </a:lnSpc>
              <a:spcBef>
                <a:spcPts val="1000"/>
              </a:spcBef>
              <a:spcAft>
                <a:spcPts val="0"/>
              </a:spcAft>
              <a:buClr>
                <a:srgbClr val="000000"/>
              </a:buClr>
              <a:buSzPts val="1800"/>
              <a:buChar char="•"/>
            </a:pPr>
            <a:r>
              <a:rPr lang="en-CA" sz="1800">
                <a:solidFill>
                  <a:srgbClr val="000000"/>
                </a:solidFill>
                <a:latin typeface="Montserrat"/>
                <a:ea typeface="Montserrat"/>
                <a:cs typeface="Montserrat"/>
                <a:sym typeface="Montserrat"/>
              </a:rPr>
              <a:t>Anggota keluarga dibagi menjadi daun dan skor diberikan untuk setiap daun.</a:t>
            </a:r>
            <a:endParaRPr/>
          </a:p>
        </p:txBody>
      </p:sp>
      <p:pic>
        <p:nvPicPr>
          <p:cNvPr descr="a toy example for CART" id="371" name="Google Shape;371;p30"/>
          <p:cNvPicPr preferRelativeResize="0"/>
          <p:nvPr/>
        </p:nvPicPr>
        <p:blipFill rotWithShape="1">
          <a:blip r:embed="rId4">
            <a:alphaModFix/>
          </a:blip>
          <a:srcRect b="0" l="0" r="0" t="0"/>
          <a:stretch/>
        </p:blipFill>
        <p:spPr>
          <a:xfrm>
            <a:off x="1901821" y="4134525"/>
            <a:ext cx="4728679" cy="2130325"/>
          </a:xfrm>
          <a:prstGeom prst="rect">
            <a:avLst/>
          </a:prstGeom>
          <a:noFill/>
          <a:ln>
            <a:noFill/>
          </a:ln>
        </p:spPr>
      </p:pic>
      <p:sp>
        <p:nvSpPr>
          <p:cNvPr id="372" name="Google Shape;372;p30"/>
          <p:cNvSpPr/>
          <p:nvPr/>
        </p:nvSpPr>
        <p:spPr>
          <a:xfrm>
            <a:off x="216275" y="6422900"/>
            <a:ext cx="71046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CA">
                <a:latin typeface="Calibri"/>
                <a:ea typeface="Calibri"/>
                <a:cs typeface="Calibri"/>
                <a:sym typeface="Calibri"/>
              </a:rPr>
              <a:t>Sumber</a:t>
            </a:r>
            <a:r>
              <a:rPr lang="en-CA" u="sng">
                <a:solidFill>
                  <a:schemeClr val="dk1"/>
                </a:solidFill>
                <a:latin typeface="Calibri"/>
                <a:ea typeface="Calibri"/>
                <a:cs typeface="Calibri"/>
                <a:sym typeface="Calibri"/>
                <a:hlinkClick r:id="rId5">
                  <a:extLst>
                    <a:ext uri="{A12FA001-AC4F-418D-AE19-62706E023703}">
                      <ahyp:hlinkClr val="tx"/>
                    </a:ext>
                  </a:extLst>
                </a:hlinkClick>
              </a:rPr>
              <a:t>: https://xgboost.readthedocs.io/en/latest/tutorials/model.html</a:t>
            </a:r>
            <a:endParaRPr>
              <a:solidFill>
                <a:schemeClr val="dk1"/>
              </a:solidFill>
              <a:latin typeface="Calibri"/>
              <a:ea typeface="Calibri"/>
              <a:cs typeface="Calibri"/>
              <a:sym typeface="Calibri"/>
            </a:endParaRPr>
          </a:p>
        </p:txBody>
      </p:sp>
      <p:sp>
        <p:nvSpPr>
          <p:cNvPr id="373" name="Google Shape;373;p30"/>
          <p:cNvSpPr txBox="1"/>
          <p:nvPr/>
        </p:nvSpPr>
        <p:spPr>
          <a:xfrm>
            <a:off x="7261072" y="4928800"/>
            <a:ext cx="23055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CA" sz="1800">
                <a:solidFill>
                  <a:srgbClr val="002060"/>
                </a:solidFill>
                <a:latin typeface="Calibri"/>
                <a:ea typeface="Calibri"/>
                <a:cs typeface="Calibri"/>
                <a:sym typeface="Calibri"/>
              </a:rPr>
              <a:t>NODE KEPUTUSAN</a:t>
            </a:r>
            <a:endParaRPr/>
          </a:p>
        </p:txBody>
      </p:sp>
      <p:cxnSp>
        <p:nvCxnSpPr>
          <p:cNvPr id="374" name="Google Shape;374;p30"/>
          <p:cNvCxnSpPr/>
          <p:nvPr/>
        </p:nvCxnSpPr>
        <p:spPr>
          <a:xfrm>
            <a:off x="5994875" y="4623350"/>
            <a:ext cx="1325700" cy="508500"/>
          </a:xfrm>
          <a:prstGeom prst="curvedConnector3">
            <a:avLst>
              <a:gd fmla="val 50000" name="adj1"/>
            </a:avLst>
          </a:prstGeom>
          <a:noFill/>
          <a:ln cap="flat" cmpd="sng" w="57150">
            <a:solidFill>
              <a:schemeClr val="dk1"/>
            </a:solidFill>
            <a:prstDash val="solid"/>
            <a:miter lim="800000"/>
            <a:headEnd len="sm" w="sm" type="none"/>
            <a:tailEnd len="med" w="med" type="triangle"/>
          </a:ln>
        </p:spPr>
      </p:cxnSp>
      <p:cxnSp>
        <p:nvCxnSpPr>
          <p:cNvPr id="375" name="Google Shape;375;p30"/>
          <p:cNvCxnSpPr/>
          <p:nvPr/>
        </p:nvCxnSpPr>
        <p:spPr>
          <a:xfrm>
            <a:off x="6540765" y="5590342"/>
            <a:ext cx="1000200" cy="674400"/>
          </a:xfrm>
          <a:prstGeom prst="curvedConnector3">
            <a:avLst>
              <a:gd fmla="val 50000" name="adj1"/>
            </a:avLst>
          </a:prstGeom>
          <a:noFill/>
          <a:ln cap="flat" cmpd="sng" w="57150">
            <a:solidFill>
              <a:schemeClr val="dk1"/>
            </a:solidFill>
            <a:prstDash val="solid"/>
            <a:miter lim="800000"/>
            <a:headEnd len="sm" w="sm" type="none"/>
            <a:tailEnd len="med" w="med" type="triangle"/>
          </a:ln>
        </p:spPr>
      </p:cxnSp>
      <p:sp>
        <p:nvSpPr>
          <p:cNvPr id="376" name="Google Shape;376;p30"/>
          <p:cNvSpPr txBox="1"/>
          <p:nvPr/>
        </p:nvSpPr>
        <p:spPr>
          <a:xfrm>
            <a:off x="7541025" y="6228351"/>
            <a:ext cx="87466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CA" sz="1800">
                <a:solidFill>
                  <a:srgbClr val="002060"/>
                </a:solidFill>
                <a:latin typeface="Calibri"/>
                <a:ea typeface="Calibri"/>
                <a:cs typeface="Calibri"/>
                <a:sym typeface="Calibri"/>
              </a:rPr>
              <a:t>DAUN</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pic>
        <p:nvPicPr>
          <p:cNvPr id="381" name="Google Shape;381;p31"/>
          <p:cNvPicPr preferRelativeResize="0"/>
          <p:nvPr/>
        </p:nvPicPr>
        <p:blipFill rotWithShape="1">
          <a:blip r:embed="rId3">
            <a:alphaModFix/>
          </a:blip>
          <a:srcRect b="13333" l="0" r="0" t="0"/>
          <a:stretch/>
        </p:blipFill>
        <p:spPr>
          <a:xfrm>
            <a:off x="0" y="0"/>
            <a:ext cx="12192001" cy="5943600"/>
          </a:xfrm>
          <a:prstGeom prst="rect">
            <a:avLst/>
          </a:prstGeom>
          <a:noFill/>
          <a:ln>
            <a:noFill/>
          </a:ln>
        </p:spPr>
      </p:pic>
      <p:sp>
        <p:nvSpPr>
          <p:cNvPr id="382" name="Google Shape;382;p31"/>
          <p:cNvSpPr/>
          <p:nvPr/>
        </p:nvSpPr>
        <p:spPr>
          <a:xfrm>
            <a:off x="216278" y="260454"/>
            <a:ext cx="10680322" cy="1217729"/>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None/>
            </a:pPr>
            <a:r>
              <a:rPr lang="en-CA" sz="3600">
                <a:solidFill>
                  <a:schemeClr val="lt1"/>
                </a:solidFill>
                <a:latin typeface="Montserrat"/>
                <a:ea typeface="Montserrat"/>
                <a:cs typeface="Montserrat"/>
                <a:sym typeface="Montserrat"/>
              </a:rPr>
              <a:t>XGBOOST: ANSAMBEL DECISION TREE</a:t>
            </a:r>
            <a:endParaRPr sz="3600">
              <a:solidFill>
                <a:schemeClr val="lt1"/>
              </a:solidFill>
              <a:latin typeface="Montserrat"/>
              <a:ea typeface="Montserrat"/>
              <a:cs typeface="Montserrat"/>
              <a:sym typeface="Montserrat"/>
            </a:endParaRPr>
          </a:p>
        </p:txBody>
      </p:sp>
      <p:sp>
        <p:nvSpPr>
          <p:cNvPr id="383" name="Google Shape;383;p31"/>
          <p:cNvSpPr txBox="1"/>
          <p:nvPr>
            <p:ph idx="1" type="body"/>
          </p:nvPr>
        </p:nvSpPr>
        <p:spPr>
          <a:xfrm>
            <a:off x="216275" y="1336025"/>
            <a:ext cx="11409000" cy="4351200"/>
          </a:xfrm>
          <a:prstGeom prst="rect">
            <a:avLst/>
          </a:prstGeom>
          <a:noFill/>
          <a:ln>
            <a:noFill/>
          </a:ln>
        </p:spPr>
        <p:txBody>
          <a:bodyPr anchorCtr="0" anchor="t" bIns="45700" lIns="91425" spcFirstLastPara="1" rIns="91425" wrap="square" tIns="45700">
            <a:normAutofit/>
          </a:bodyPr>
          <a:lstStyle/>
          <a:p>
            <a:pPr indent="-285750" lvl="0" marL="285750" rtl="0" algn="l">
              <a:lnSpc>
                <a:spcPct val="90000"/>
              </a:lnSpc>
              <a:spcBef>
                <a:spcPts val="0"/>
              </a:spcBef>
              <a:spcAft>
                <a:spcPts val="0"/>
              </a:spcAft>
              <a:buClr>
                <a:srgbClr val="000000"/>
              </a:buClr>
              <a:buSzPts val="1800"/>
              <a:buChar char="•"/>
            </a:pPr>
            <a:r>
              <a:rPr lang="en-CA" sz="1800">
                <a:solidFill>
                  <a:srgbClr val="000000"/>
                </a:solidFill>
                <a:latin typeface="Montserrat"/>
                <a:ea typeface="Montserrat"/>
                <a:cs typeface="Montserrat"/>
                <a:sym typeface="Montserrat"/>
              </a:rPr>
              <a:t>Contoh model ansambel yang menggabungkan prediksi dari semua pohon dibangun dapat dilihat di bawah ini.</a:t>
            </a:r>
            <a:endParaRPr sz="1800">
              <a:solidFill>
                <a:srgbClr val="000000"/>
              </a:solidFill>
              <a:latin typeface="Montserrat"/>
              <a:ea typeface="Montserrat"/>
              <a:cs typeface="Montserrat"/>
              <a:sym typeface="Montserrat"/>
            </a:endParaRPr>
          </a:p>
          <a:p>
            <a:pPr indent="-285750" lvl="0" marL="285750" rtl="0" algn="l">
              <a:lnSpc>
                <a:spcPct val="90000"/>
              </a:lnSpc>
              <a:spcBef>
                <a:spcPts val="1000"/>
              </a:spcBef>
              <a:spcAft>
                <a:spcPts val="0"/>
              </a:spcAft>
              <a:buClr>
                <a:srgbClr val="000000"/>
              </a:buClr>
              <a:buSzPts val="1800"/>
              <a:buChar char="•"/>
            </a:pPr>
            <a:r>
              <a:rPr lang="en-CA" sz="1800">
                <a:solidFill>
                  <a:srgbClr val="000000"/>
                </a:solidFill>
                <a:latin typeface="Montserrat"/>
                <a:ea typeface="Montserrat"/>
                <a:cs typeface="Montserrat"/>
                <a:sym typeface="Montserrat"/>
              </a:rPr>
              <a:t>Skor prediksi dari masing-masing pohon dijumlahkan untuk mendapatkan skor akhir.</a:t>
            </a:r>
            <a:endParaRPr/>
          </a:p>
        </p:txBody>
      </p:sp>
      <p:sp>
        <p:nvSpPr>
          <p:cNvPr id="384" name="Google Shape;384;p31"/>
          <p:cNvSpPr/>
          <p:nvPr/>
        </p:nvSpPr>
        <p:spPr>
          <a:xfrm>
            <a:off x="302625" y="6108900"/>
            <a:ext cx="71769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CA">
                <a:latin typeface="Calibri"/>
                <a:ea typeface="Calibri"/>
                <a:cs typeface="Calibri"/>
                <a:sym typeface="Calibri"/>
              </a:rPr>
              <a:t>Sumber</a:t>
            </a:r>
            <a:r>
              <a:rPr lang="en-CA" u="sng">
                <a:solidFill>
                  <a:schemeClr val="dk1"/>
                </a:solidFill>
                <a:latin typeface="Calibri"/>
                <a:ea typeface="Calibri"/>
                <a:cs typeface="Calibri"/>
                <a:sym typeface="Calibri"/>
                <a:hlinkClick r:id="rId4">
                  <a:extLst>
                    <a:ext uri="{A12FA001-AC4F-418D-AE19-62706E023703}">
                      <ahyp:hlinkClr val="tx"/>
                    </a:ext>
                  </a:extLst>
                </a:hlinkClick>
              </a:rPr>
              <a:t>: https://xgboost.readthedocs.io/en/latest/tutorials/model.html</a:t>
            </a:r>
            <a:endParaRPr>
              <a:solidFill>
                <a:schemeClr val="dk1"/>
              </a:solidFill>
              <a:latin typeface="Calibri"/>
              <a:ea typeface="Calibri"/>
              <a:cs typeface="Calibri"/>
              <a:sym typeface="Calibri"/>
            </a:endParaRPr>
          </a:p>
        </p:txBody>
      </p:sp>
      <p:pic>
        <p:nvPicPr>
          <p:cNvPr id="385" name="Google Shape;385;p31"/>
          <p:cNvPicPr preferRelativeResize="0"/>
          <p:nvPr/>
        </p:nvPicPr>
        <p:blipFill rotWithShape="1">
          <a:blip r:embed="rId5">
            <a:alphaModFix/>
          </a:blip>
          <a:srcRect b="0" l="0" r="0" t="0"/>
          <a:stretch/>
        </p:blipFill>
        <p:spPr>
          <a:xfrm>
            <a:off x="1166249" y="2608226"/>
            <a:ext cx="6056375" cy="29137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pic>
        <p:nvPicPr>
          <p:cNvPr id="94" name="Google Shape;94;p14"/>
          <p:cNvPicPr preferRelativeResize="0"/>
          <p:nvPr/>
        </p:nvPicPr>
        <p:blipFill rotWithShape="1">
          <a:blip r:embed="rId3">
            <a:alphaModFix/>
          </a:blip>
          <a:srcRect b="0" l="0" r="0" t="0"/>
          <a:stretch/>
        </p:blipFill>
        <p:spPr>
          <a:xfrm>
            <a:off x="0" y="0"/>
            <a:ext cx="12257636" cy="6858000"/>
          </a:xfrm>
          <a:prstGeom prst="rect">
            <a:avLst/>
          </a:prstGeom>
          <a:noFill/>
          <a:ln>
            <a:noFill/>
          </a:ln>
        </p:spPr>
      </p:pic>
      <p:sp>
        <p:nvSpPr>
          <p:cNvPr id="95" name="Google Shape;95;p14"/>
          <p:cNvSpPr txBox="1"/>
          <p:nvPr/>
        </p:nvSpPr>
        <p:spPr>
          <a:xfrm>
            <a:off x="390943" y="2209800"/>
            <a:ext cx="5740923" cy="1027521"/>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lt1"/>
              </a:buClr>
              <a:buSzPts val="4400"/>
              <a:buFont typeface="Arial"/>
              <a:buNone/>
            </a:pPr>
            <a:r>
              <a:rPr b="1" i="0" lang="en-CA" sz="4400" u="none" cap="none" strike="noStrike">
                <a:solidFill>
                  <a:schemeClr val="lt1"/>
                </a:solidFill>
                <a:latin typeface="Montserrat"/>
                <a:ea typeface="Montserrat"/>
                <a:cs typeface="Montserrat"/>
                <a:sym typeface="Montserrat"/>
              </a:rPr>
              <a:t>APPENDIX</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pic>
        <p:nvPicPr>
          <p:cNvPr id="390" name="Google Shape;390;p32"/>
          <p:cNvPicPr preferRelativeResize="0"/>
          <p:nvPr/>
        </p:nvPicPr>
        <p:blipFill rotWithShape="1">
          <a:blip r:embed="rId3">
            <a:alphaModFix/>
          </a:blip>
          <a:srcRect b="0" l="0" r="0" t="0"/>
          <a:stretch/>
        </p:blipFill>
        <p:spPr>
          <a:xfrm>
            <a:off x="0" y="0"/>
            <a:ext cx="12257636" cy="6858000"/>
          </a:xfrm>
          <a:prstGeom prst="rect">
            <a:avLst/>
          </a:prstGeom>
          <a:noFill/>
          <a:ln>
            <a:noFill/>
          </a:ln>
        </p:spPr>
      </p:pic>
      <p:sp>
        <p:nvSpPr>
          <p:cNvPr id="391" name="Google Shape;391;p32"/>
          <p:cNvSpPr txBox="1"/>
          <p:nvPr/>
        </p:nvSpPr>
        <p:spPr>
          <a:xfrm>
            <a:off x="349997" y="1981200"/>
            <a:ext cx="5212603" cy="1027521"/>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lt1"/>
              </a:buClr>
              <a:buSzPts val="4400"/>
              <a:buFont typeface="Arial"/>
              <a:buNone/>
            </a:pPr>
            <a:r>
              <a:rPr b="1" lang="en-CA" sz="4400">
                <a:solidFill>
                  <a:schemeClr val="lt1"/>
                </a:solidFill>
                <a:latin typeface="Montserrat"/>
                <a:ea typeface="Montserrat"/>
                <a:cs typeface="Montserrat"/>
                <a:sym typeface="Montserrat"/>
              </a:rPr>
              <a:t>ALGORITMA </a:t>
            </a:r>
            <a:r>
              <a:rPr b="1" lang="en-CA" sz="4400">
                <a:solidFill>
                  <a:schemeClr val="lt1"/>
                </a:solidFill>
                <a:latin typeface="Montserrat"/>
                <a:ea typeface="Montserrat"/>
                <a:cs typeface="Montserrat"/>
                <a:sym typeface="Montserrat"/>
              </a:rPr>
              <a:t>XG-BOOST: </a:t>
            </a:r>
            <a:endParaRPr b="1" sz="4400">
              <a:solidFill>
                <a:schemeClr val="lt1"/>
              </a:solidFill>
              <a:latin typeface="Montserrat"/>
              <a:ea typeface="Montserrat"/>
              <a:cs typeface="Montserrat"/>
              <a:sym typeface="Montserrat"/>
            </a:endParaRPr>
          </a:p>
          <a:p>
            <a:pPr indent="0" lvl="0" marL="0" marR="0" rtl="0" algn="l">
              <a:lnSpc>
                <a:spcPct val="90000"/>
              </a:lnSpc>
              <a:spcBef>
                <a:spcPts val="0"/>
              </a:spcBef>
              <a:spcAft>
                <a:spcPts val="0"/>
              </a:spcAft>
              <a:buClr>
                <a:schemeClr val="lt1"/>
              </a:buClr>
              <a:buSzPts val="4400"/>
              <a:buFont typeface="Arial"/>
              <a:buNone/>
            </a:pPr>
            <a:r>
              <a:rPr b="1" lang="en-CA" sz="4400">
                <a:solidFill>
                  <a:schemeClr val="lt1"/>
                </a:solidFill>
                <a:latin typeface="Montserrat"/>
                <a:ea typeface="Montserrat"/>
                <a:cs typeface="Montserrat"/>
                <a:sym typeface="Montserrat"/>
              </a:rPr>
              <a:t>PENJELASAN DETIL</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 name="Shape 395"/>
        <p:cNvGrpSpPr/>
        <p:nvPr/>
      </p:nvGrpSpPr>
      <p:grpSpPr>
        <a:xfrm>
          <a:off x="0" y="0"/>
          <a:ext cx="0" cy="0"/>
          <a:chOff x="0" y="0"/>
          <a:chExt cx="0" cy="0"/>
        </a:xfrm>
      </p:grpSpPr>
      <p:pic>
        <p:nvPicPr>
          <p:cNvPr id="396" name="Google Shape;396;p33"/>
          <p:cNvPicPr preferRelativeResize="0"/>
          <p:nvPr/>
        </p:nvPicPr>
        <p:blipFill rotWithShape="1">
          <a:blip r:embed="rId3">
            <a:alphaModFix/>
          </a:blip>
          <a:srcRect b="13333" l="0" r="0" t="0"/>
          <a:stretch/>
        </p:blipFill>
        <p:spPr>
          <a:xfrm>
            <a:off x="0" y="0"/>
            <a:ext cx="12191999" cy="5943601"/>
          </a:xfrm>
          <a:prstGeom prst="rect">
            <a:avLst/>
          </a:prstGeom>
          <a:noFill/>
          <a:ln>
            <a:noFill/>
          </a:ln>
        </p:spPr>
      </p:pic>
      <p:sp>
        <p:nvSpPr>
          <p:cNvPr id="397" name="Google Shape;397;p33"/>
          <p:cNvSpPr/>
          <p:nvPr/>
        </p:nvSpPr>
        <p:spPr>
          <a:xfrm>
            <a:off x="216278" y="260454"/>
            <a:ext cx="7585714" cy="52322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None/>
            </a:pPr>
            <a:r>
              <a:rPr lang="en-CA" sz="3600">
                <a:solidFill>
                  <a:schemeClr val="lt1"/>
                </a:solidFill>
                <a:latin typeface="Montserrat"/>
                <a:ea typeface="Montserrat"/>
                <a:cs typeface="Montserrat"/>
                <a:sym typeface="Montserrat"/>
              </a:rPr>
              <a:t>XGBOOST: LANGKAH-LANGKAH</a:t>
            </a:r>
            <a:endParaRPr/>
          </a:p>
        </p:txBody>
      </p:sp>
      <p:sp>
        <p:nvSpPr>
          <p:cNvPr id="398" name="Google Shape;398;p33"/>
          <p:cNvSpPr txBox="1"/>
          <p:nvPr/>
        </p:nvSpPr>
        <p:spPr>
          <a:xfrm>
            <a:off x="392767" y="1262562"/>
            <a:ext cx="11406466" cy="4525963"/>
          </a:xfrm>
          <a:prstGeom prst="rect">
            <a:avLst/>
          </a:prstGeom>
          <a:noFill/>
          <a:ln>
            <a:noFill/>
          </a:ln>
        </p:spPr>
        <p:txBody>
          <a:bodyPr anchorCtr="0" anchor="t" bIns="45700" lIns="91425" spcFirstLastPara="1" rIns="91425" wrap="square" tIns="45700">
            <a:normAutofit/>
          </a:bodyPr>
          <a:lstStyle/>
          <a:p>
            <a:pPr indent="-171450" lvl="0" marL="285750" marR="0" rtl="0" algn="l">
              <a:lnSpc>
                <a:spcPct val="90000"/>
              </a:lnSpc>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p:txBody>
      </p:sp>
      <p:grpSp>
        <p:nvGrpSpPr>
          <p:cNvPr id="399" name="Google Shape;399;p33"/>
          <p:cNvGrpSpPr/>
          <p:nvPr/>
        </p:nvGrpSpPr>
        <p:grpSpPr>
          <a:xfrm>
            <a:off x="761483" y="3771087"/>
            <a:ext cx="9127849" cy="2834054"/>
            <a:chOff x="353384" y="3434576"/>
            <a:chExt cx="9594123" cy="3228955"/>
          </a:xfrm>
        </p:grpSpPr>
        <p:sp>
          <p:nvSpPr>
            <p:cNvPr id="400" name="Google Shape;400;p33"/>
            <p:cNvSpPr/>
            <p:nvPr/>
          </p:nvSpPr>
          <p:spPr>
            <a:xfrm>
              <a:off x="353384" y="4509043"/>
              <a:ext cx="1914532" cy="1066800"/>
            </a:xfrm>
            <a:prstGeom prst="roundRect">
              <a:avLst>
                <a:gd fmla="val 16667" name="adj"/>
              </a:avLst>
            </a:prstGeom>
            <a:solidFill>
              <a:schemeClr val="accent3"/>
            </a:solidFill>
            <a:ln>
              <a:noFill/>
            </a:ln>
            <a:effectLst>
              <a:outerShdw blurRad="44450" algn="ctr" dir="5400000" dist="27940">
                <a:srgbClr val="000000">
                  <a:alpha val="31764"/>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SzPts val="1100"/>
                <a:buNone/>
              </a:pPr>
              <a:r>
                <a:rPr lang="en-CA" sz="1500">
                  <a:solidFill>
                    <a:schemeClr val="dk1"/>
                  </a:solidFill>
                  <a:latin typeface="Calibri"/>
                  <a:ea typeface="Calibri"/>
                  <a:cs typeface="Calibri"/>
                  <a:sym typeface="Calibri"/>
                </a:rPr>
                <a:t>MODEL AWAL (TITIK MULAI)</a:t>
              </a:r>
              <a:endParaRPr sz="1500">
                <a:solidFill>
                  <a:schemeClr val="dk1"/>
                </a:solidFill>
                <a:latin typeface="Calibri"/>
                <a:ea typeface="Calibri"/>
                <a:cs typeface="Calibri"/>
                <a:sym typeface="Calibri"/>
              </a:endParaRPr>
            </a:p>
          </p:txBody>
        </p:sp>
        <p:sp>
          <p:nvSpPr>
            <p:cNvPr id="401" name="Google Shape;401;p33"/>
            <p:cNvSpPr/>
            <p:nvPr/>
          </p:nvSpPr>
          <p:spPr>
            <a:xfrm>
              <a:off x="2309534" y="4843073"/>
              <a:ext cx="645814" cy="361950"/>
            </a:xfrm>
            <a:prstGeom prst="rightArrow">
              <a:avLst>
                <a:gd fmla="val 50000" name="adj1"/>
                <a:gd fmla="val 50000" name="adj2"/>
              </a:avLst>
            </a:prstGeom>
            <a:solidFill>
              <a:schemeClr val="accent3"/>
            </a:solidFill>
            <a:ln>
              <a:noFill/>
            </a:ln>
            <a:effectLst>
              <a:outerShdw blurRad="44450" algn="ctr" dir="5400000" dist="27940">
                <a:srgbClr val="000000">
                  <a:alpha val="31764"/>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700">
                <a:solidFill>
                  <a:schemeClr val="dk1"/>
                </a:solidFill>
                <a:latin typeface="Calibri"/>
                <a:ea typeface="Calibri"/>
                <a:cs typeface="Calibri"/>
                <a:sym typeface="Calibri"/>
              </a:endParaRPr>
            </a:p>
          </p:txBody>
        </p:sp>
        <p:sp>
          <p:nvSpPr>
            <p:cNvPr id="402" name="Google Shape;402;p33"/>
            <p:cNvSpPr/>
            <p:nvPr/>
          </p:nvSpPr>
          <p:spPr>
            <a:xfrm>
              <a:off x="2997470" y="4509043"/>
              <a:ext cx="2094175" cy="1066800"/>
            </a:xfrm>
            <a:prstGeom prst="roundRect">
              <a:avLst>
                <a:gd fmla="val 16667" name="adj"/>
              </a:avLst>
            </a:prstGeom>
            <a:solidFill>
              <a:schemeClr val="accent3"/>
            </a:solidFill>
            <a:ln>
              <a:noFill/>
            </a:ln>
            <a:effectLst>
              <a:outerShdw blurRad="44450" algn="ctr" dir="5400000" dist="27940">
                <a:srgbClr val="000000">
                  <a:alpha val="31764"/>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CA" sz="1300">
                  <a:solidFill>
                    <a:schemeClr val="dk1"/>
                  </a:solidFill>
                  <a:latin typeface="Calibri"/>
                  <a:ea typeface="Calibri"/>
                  <a:cs typeface="Calibri"/>
                  <a:sym typeface="Calibri"/>
                </a:rPr>
                <a:t>MENGHITUNG KESALAHAN BERDASARKAN MODEL SEBELUMNYA (RESIDUAL)</a:t>
              </a:r>
              <a:endParaRPr sz="1300">
                <a:solidFill>
                  <a:schemeClr val="dk1"/>
                </a:solidFill>
                <a:latin typeface="Calibri"/>
                <a:ea typeface="Calibri"/>
                <a:cs typeface="Calibri"/>
                <a:sym typeface="Calibri"/>
              </a:endParaRPr>
            </a:p>
          </p:txBody>
        </p:sp>
        <p:sp>
          <p:nvSpPr>
            <p:cNvPr id="403" name="Google Shape;403;p33"/>
            <p:cNvSpPr/>
            <p:nvPr/>
          </p:nvSpPr>
          <p:spPr>
            <a:xfrm rot="-2797421">
              <a:off x="4977256" y="3929937"/>
              <a:ext cx="1103161" cy="392010"/>
            </a:xfrm>
            <a:prstGeom prst="rightArrow">
              <a:avLst>
                <a:gd fmla="val 50000" name="adj1"/>
                <a:gd fmla="val 50000" name="adj2"/>
              </a:avLst>
            </a:prstGeom>
            <a:solidFill>
              <a:schemeClr val="accent3"/>
            </a:solidFill>
            <a:ln>
              <a:noFill/>
            </a:ln>
            <a:effectLst>
              <a:outerShdw blurRad="44450" algn="ctr" dir="5400000" dist="27940">
                <a:srgbClr val="000000">
                  <a:alpha val="31764"/>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700">
                <a:solidFill>
                  <a:schemeClr val="dk1"/>
                </a:solidFill>
                <a:latin typeface="Calibri"/>
                <a:ea typeface="Calibri"/>
                <a:cs typeface="Calibri"/>
                <a:sym typeface="Calibri"/>
              </a:endParaRPr>
            </a:p>
          </p:txBody>
        </p:sp>
        <p:sp>
          <p:nvSpPr>
            <p:cNvPr id="404" name="Google Shape;404;p33"/>
            <p:cNvSpPr/>
            <p:nvPr/>
          </p:nvSpPr>
          <p:spPr>
            <a:xfrm>
              <a:off x="5935624" y="3434576"/>
              <a:ext cx="2886075" cy="1066800"/>
            </a:xfrm>
            <a:prstGeom prst="roundRect">
              <a:avLst>
                <a:gd fmla="val 16667" name="adj"/>
              </a:avLst>
            </a:prstGeom>
            <a:solidFill>
              <a:schemeClr val="accent3"/>
            </a:solidFill>
            <a:ln>
              <a:noFill/>
            </a:ln>
            <a:effectLst>
              <a:outerShdw blurRad="44450" algn="ctr" dir="5400000" dist="27940">
                <a:srgbClr val="000000">
                  <a:alpha val="31764"/>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100"/>
                <a:buFont typeface="Arial"/>
                <a:buNone/>
              </a:pPr>
              <a:r>
                <a:t/>
              </a:r>
              <a:endParaRPr sz="1500">
                <a:solidFill>
                  <a:schemeClr val="dk1"/>
                </a:solidFill>
                <a:latin typeface="Calibri"/>
                <a:ea typeface="Calibri"/>
                <a:cs typeface="Calibri"/>
                <a:sym typeface="Calibri"/>
              </a:endParaRPr>
            </a:p>
            <a:p>
              <a:pPr indent="0" lvl="0" marL="0" marR="0" rtl="0" algn="ctr">
                <a:spcBef>
                  <a:spcPts val="0"/>
                </a:spcBef>
                <a:spcAft>
                  <a:spcPts val="0"/>
                </a:spcAft>
                <a:buClr>
                  <a:schemeClr val="dk1"/>
                </a:buClr>
                <a:buSzPts val="1100"/>
                <a:buFont typeface="Arial"/>
                <a:buNone/>
              </a:pPr>
              <a:r>
                <a:rPr lang="en-CA" sz="1500">
                  <a:solidFill>
                    <a:schemeClr val="dk1"/>
                  </a:solidFill>
                  <a:latin typeface="Calibri"/>
                  <a:ea typeface="Calibri"/>
                  <a:cs typeface="Calibri"/>
                  <a:sym typeface="Calibri"/>
                </a:rPr>
                <a:t>BANGUN MODEL UNTUK MEMPREDIKSI KESALAHAN TERSEBUT</a:t>
              </a:r>
              <a:endParaRPr sz="1500">
                <a:solidFill>
                  <a:schemeClr val="dk1"/>
                </a:solidFill>
                <a:latin typeface="Calibri"/>
                <a:ea typeface="Calibri"/>
                <a:cs typeface="Calibri"/>
                <a:sym typeface="Calibri"/>
              </a:endParaRPr>
            </a:p>
            <a:p>
              <a:pPr indent="0" lvl="0" marL="0" marR="0" rtl="0" algn="ctr">
                <a:spcBef>
                  <a:spcPts val="0"/>
                </a:spcBef>
                <a:spcAft>
                  <a:spcPts val="0"/>
                </a:spcAft>
                <a:buNone/>
              </a:pPr>
              <a:r>
                <a:t/>
              </a:r>
              <a:endParaRPr sz="1500">
                <a:solidFill>
                  <a:schemeClr val="dk1"/>
                </a:solidFill>
                <a:latin typeface="Calibri"/>
                <a:ea typeface="Calibri"/>
                <a:cs typeface="Calibri"/>
                <a:sym typeface="Calibri"/>
              </a:endParaRPr>
            </a:p>
          </p:txBody>
        </p:sp>
        <p:sp>
          <p:nvSpPr>
            <p:cNvPr id="405" name="Google Shape;405;p33"/>
            <p:cNvSpPr/>
            <p:nvPr/>
          </p:nvSpPr>
          <p:spPr>
            <a:xfrm>
              <a:off x="5935623" y="5596731"/>
              <a:ext cx="2886075" cy="1066800"/>
            </a:xfrm>
            <a:prstGeom prst="roundRect">
              <a:avLst>
                <a:gd fmla="val 16667" name="adj"/>
              </a:avLst>
            </a:prstGeom>
            <a:solidFill>
              <a:schemeClr val="accent3"/>
            </a:solidFill>
            <a:ln>
              <a:noFill/>
            </a:ln>
            <a:effectLst>
              <a:outerShdw blurRad="44450" algn="ctr" dir="5400000" dist="27940">
                <a:srgbClr val="000000">
                  <a:alpha val="31764"/>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CA" sz="1500">
                  <a:solidFill>
                    <a:schemeClr val="dk1"/>
                  </a:solidFill>
                  <a:latin typeface="Calibri"/>
                  <a:ea typeface="Calibri"/>
                  <a:cs typeface="Calibri"/>
                  <a:sym typeface="Calibri"/>
                </a:rPr>
                <a:t>TAMBAHKAN MODEL TERAKHIR KE ANSAMBEL</a:t>
              </a:r>
              <a:endParaRPr sz="1500">
                <a:solidFill>
                  <a:schemeClr val="dk1"/>
                </a:solidFill>
                <a:latin typeface="Calibri"/>
                <a:ea typeface="Calibri"/>
                <a:cs typeface="Calibri"/>
                <a:sym typeface="Calibri"/>
              </a:endParaRPr>
            </a:p>
          </p:txBody>
        </p:sp>
        <p:sp>
          <p:nvSpPr>
            <p:cNvPr id="406" name="Google Shape;406;p33"/>
            <p:cNvSpPr/>
            <p:nvPr/>
          </p:nvSpPr>
          <p:spPr>
            <a:xfrm rot="-8670720">
              <a:off x="4821139" y="5821871"/>
              <a:ext cx="1103161" cy="392010"/>
            </a:xfrm>
            <a:prstGeom prst="rightArrow">
              <a:avLst>
                <a:gd fmla="val 50000" name="adj1"/>
                <a:gd fmla="val 50000" name="adj2"/>
              </a:avLst>
            </a:prstGeom>
            <a:solidFill>
              <a:schemeClr val="accent3"/>
            </a:solidFill>
            <a:ln>
              <a:noFill/>
            </a:ln>
            <a:effectLst>
              <a:outerShdw blurRad="44450" algn="ctr" dir="5400000" dist="27940">
                <a:srgbClr val="000000">
                  <a:alpha val="31764"/>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700">
                <a:solidFill>
                  <a:schemeClr val="dk1"/>
                </a:solidFill>
                <a:latin typeface="Calibri"/>
                <a:ea typeface="Calibri"/>
                <a:cs typeface="Calibri"/>
                <a:sym typeface="Calibri"/>
              </a:endParaRPr>
            </a:p>
          </p:txBody>
        </p:sp>
        <p:sp>
          <p:nvSpPr>
            <p:cNvPr id="407" name="Google Shape;407;p33"/>
            <p:cNvSpPr/>
            <p:nvPr/>
          </p:nvSpPr>
          <p:spPr>
            <a:xfrm>
              <a:off x="8904934" y="3726583"/>
              <a:ext cx="1042573" cy="2600325"/>
            </a:xfrm>
            <a:prstGeom prst="curvedLeftArrow">
              <a:avLst>
                <a:gd fmla="val 25000" name="adj1"/>
                <a:gd fmla="val 50000" name="adj2"/>
                <a:gd fmla="val 25000" name="adj3"/>
              </a:avLst>
            </a:prstGeom>
            <a:solidFill>
              <a:schemeClr val="accent3"/>
            </a:solidFill>
            <a:ln>
              <a:noFill/>
            </a:ln>
            <a:effectLst>
              <a:outerShdw blurRad="44450" algn="ctr" dir="5400000" dist="27940">
                <a:srgbClr val="000000">
                  <a:alpha val="31764"/>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700">
                <a:solidFill>
                  <a:schemeClr val="dk1"/>
                </a:solidFill>
                <a:latin typeface="Calibri"/>
                <a:ea typeface="Calibri"/>
                <a:cs typeface="Calibri"/>
                <a:sym typeface="Calibri"/>
              </a:endParaRPr>
            </a:p>
          </p:txBody>
        </p:sp>
      </p:grpSp>
      <p:sp>
        <p:nvSpPr>
          <p:cNvPr id="408" name="Google Shape;408;p33"/>
          <p:cNvSpPr txBox="1"/>
          <p:nvPr/>
        </p:nvSpPr>
        <p:spPr>
          <a:xfrm>
            <a:off x="113675" y="1079625"/>
            <a:ext cx="12078300" cy="2588700"/>
          </a:xfrm>
          <a:prstGeom prst="rect">
            <a:avLst/>
          </a:prstGeom>
          <a:noFill/>
          <a:ln>
            <a:noFill/>
          </a:ln>
        </p:spPr>
        <p:txBody>
          <a:bodyPr anchorCtr="0" anchor="t" bIns="45700" lIns="91425" spcFirstLastPara="1" rIns="91425" wrap="square" tIns="45700">
            <a:normAutofit lnSpcReduction="10000"/>
          </a:bodyPr>
          <a:lstStyle/>
          <a:p>
            <a:pPr indent="-285750" lvl="0" marL="285750" marR="0" rtl="0" algn="l">
              <a:lnSpc>
                <a:spcPct val="90000"/>
              </a:lnSpc>
              <a:spcBef>
                <a:spcPts val="0"/>
              </a:spcBef>
              <a:spcAft>
                <a:spcPts val="0"/>
              </a:spcAft>
              <a:buClr>
                <a:schemeClr val="dk1"/>
              </a:buClr>
              <a:buSzPts val="1800"/>
              <a:buFont typeface="Arial"/>
              <a:buChar char="•"/>
            </a:pPr>
            <a:r>
              <a:rPr lang="en-CA" sz="1800">
                <a:solidFill>
                  <a:schemeClr val="dk1"/>
                </a:solidFill>
                <a:latin typeface="Montserrat"/>
                <a:ea typeface="Montserrat"/>
                <a:cs typeface="Montserrat"/>
                <a:sym typeface="Montserrat"/>
              </a:rPr>
              <a:t>XGBoost berulang kali membuat model baru dan menggabungkannya menjadi model ansambel</a:t>
            </a:r>
            <a:endParaRPr/>
          </a:p>
          <a:p>
            <a:pPr indent="-285750" lvl="0" marL="285750" marR="0" rtl="0" algn="l">
              <a:lnSpc>
                <a:spcPct val="90000"/>
              </a:lnSpc>
              <a:spcBef>
                <a:spcPts val="1000"/>
              </a:spcBef>
              <a:spcAft>
                <a:spcPts val="0"/>
              </a:spcAft>
              <a:buClr>
                <a:schemeClr val="dk1"/>
              </a:buClr>
              <a:buSzPts val="1800"/>
              <a:buFont typeface="Arial"/>
              <a:buChar char="•"/>
            </a:pPr>
            <a:r>
              <a:rPr lang="en-CA" sz="1800">
                <a:solidFill>
                  <a:schemeClr val="dk1"/>
                </a:solidFill>
                <a:latin typeface="Montserrat"/>
                <a:ea typeface="Montserrat"/>
                <a:cs typeface="Montserrat"/>
                <a:sym typeface="Montserrat"/>
              </a:rPr>
              <a:t>Awalnya bangun model pertama dan hitung kesalahan untuk setiap pengamatan dalam kumpulan data</a:t>
            </a:r>
            <a:endParaRPr/>
          </a:p>
          <a:p>
            <a:pPr indent="-285750" lvl="0" marL="285750" marR="0" rtl="0" algn="l">
              <a:lnSpc>
                <a:spcPct val="90000"/>
              </a:lnSpc>
              <a:spcBef>
                <a:spcPts val="1000"/>
              </a:spcBef>
              <a:spcAft>
                <a:spcPts val="0"/>
              </a:spcAft>
              <a:buClr>
                <a:schemeClr val="dk1"/>
              </a:buClr>
              <a:buSzPts val="1800"/>
              <a:buFont typeface="Arial"/>
              <a:buChar char="•"/>
            </a:pPr>
            <a:r>
              <a:rPr lang="en-CA" sz="1800">
                <a:solidFill>
                  <a:schemeClr val="dk1"/>
                </a:solidFill>
                <a:latin typeface="Montserrat"/>
                <a:ea typeface="Montserrat"/>
                <a:cs typeface="Montserrat"/>
                <a:sym typeface="Montserrat"/>
              </a:rPr>
              <a:t>Kemudian Anda membuat model baru untuk memprediksi residu (kesalahan) tersebut</a:t>
            </a:r>
            <a:endParaRPr/>
          </a:p>
          <a:p>
            <a:pPr indent="-285750" lvl="0" marL="285750" marR="0" rtl="0" algn="l">
              <a:lnSpc>
                <a:spcPct val="90000"/>
              </a:lnSpc>
              <a:spcBef>
                <a:spcPts val="1000"/>
              </a:spcBef>
              <a:spcAft>
                <a:spcPts val="0"/>
              </a:spcAft>
              <a:buClr>
                <a:schemeClr val="dk1"/>
              </a:buClr>
              <a:buSzPts val="1800"/>
              <a:buFont typeface="Arial"/>
              <a:buChar char="•"/>
            </a:pPr>
            <a:r>
              <a:rPr lang="en-CA" sz="1800">
                <a:solidFill>
                  <a:schemeClr val="dk1"/>
                </a:solidFill>
                <a:latin typeface="Montserrat"/>
                <a:ea typeface="Montserrat"/>
                <a:cs typeface="Montserrat"/>
                <a:sym typeface="Montserrat"/>
              </a:rPr>
              <a:t>Kemudian Anda menambahkan prediksi dari model ini ke ansambel model</a:t>
            </a:r>
            <a:endParaRPr/>
          </a:p>
          <a:p>
            <a:pPr indent="-285750" lvl="0" marL="285750" marR="0" rtl="0" algn="l">
              <a:lnSpc>
                <a:spcPct val="90000"/>
              </a:lnSpc>
              <a:spcBef>
                <a:spcPts val="1000"/>
              </a:spcBef>
              <a:spcAft>
                <a:spcPts val="0"/>
              </a:spcAft>
              <a:buClr>
                <a:schemeClr val="dk1"/>
              </a:buClr>
              <a:buSzPts val="1800"/>
              <a:buFont typeface="Arial"/>
              <a:buChar char="•"/>
            </a:pPr>
            <a:r>
              <a:rPr lang="en-CA" sz="1800">
                <a:solidFill>
                  <a:schemeClr val="dk1"/>
                </a:solidFill>
                <a:latin typeface="Montserrat"/>
                <a:ea typeface="Montserrat"/>
                <a:cs typeface="Montserrat"/>
                <a:sym typeface="Montserrat"/>
              </a:rPr>
              <a:t>XGboost lebih unggul dibandingkan algoritma </a:t>
            </a:r>
            <a:r>
              <a:rPr i="1" lang="en-CA" sz="1800">
                <a:solidFill>
                  <a:schemeClr val="dk1"/>
                </a:solidFill>
                <a:latin typeface="Montserrat"/>
                <a:ea typeface="Montserrat"/>
                <a:cs typeface="Montserrat"/>
                <a:sym typeface="Montserrat"/>
              </a:rPr>
              <a:t>gradient boosting </a:t>
            </a:r>
            <a:r>
              <a:rPr lang="en-CA" sz="1800">
                <a:solidFill>
                  <a:schemeClr val="dk1"/>
                </a:solidFill>
                <a:latin typeface="Montserrat"/>
                <a:ea typeface="Montserrat"/>
                <a:cs typeface="Montserrat"/>
                <a:sym typeface="Montserrat"/>
              </a:rPr>
              <a:t>karena menawarkan keseimbangan yang baik antara bias dan varians (</a:t>
            </a:r>
            <a:r>
              <a:rPr i="1" lang="en-CA" sz="1800">
                <a:solidFill>
                  <a:schemeClr val="dk1"/>
                </a:solidFill>
                <a:latin typeface="Montserrat"/>
                <a:ea typeface="Montserrat"/>
                <a:cs typeface="Montserrat"/>
                <a:sym typeface="Montserrat"/>
              </a:rPr>
              <a:t>gradient boosting</a:t>
            </a:r>
            <a:r>
              <a:rPr lang="en-CA" sz="1800">
                <a:solidFill>
                  <a:schemeClr val="dk1"/>
                </a:solidFill>
                <a:latin typeface="Montserrat"/>
                <a:ea typeface="Montserrat"/>
                <a:cs typeface="Montserrat"/>
                <a:sym typeface="Montserrat"/>
              </a:rPr>
              <a:t> hanya dioptimalkan untuk varian sehingga cenderung menyesuaikan data pelatihan sementara XGboost menawarkan ketentuan regularisasi yang dapat meningkatkan generalisasi model).</a:t>
            </a:r>
            <a:endParaRPr sz="1800">
              <a:solidFill>
                <a:schemeClr val="dk1"/>
              </a:solidFill>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2" name="Shape 412"/>
        <p:cNvGrpSpPr/>
        <p:nvPr/>
      </p:nvGrpSpPr>
      <p:grpSpPr>
        <a:xfrm>
          <a:off x="0" y="0"/>
          <a:ext cx="0" cy="0"/>
          <a:chOff x="0" y="0"/>
          <a:chExt cx="0" cy="0"/>
        </a:xfrm>
      </p:grpSpPr>
      <p:pic>
        <p:nvPicPr>
          <p:cNvPr id="413" name="Google Shape;413;p34"/>
          <p:cNvPicPr preferRelativeResize="0"/>
          <p:nvPr/>
        </p:nvPicPr>
        <p:blipFill rotWithShape="1">
          <a:blip r:embed="rId3">
            <a:alphaModFix/>
          </a:blip>
          <a:srcRect b="13333" l="0" r="0" t="0"/>
          <a:stretch/>
        </p:blipFill>
        <p:spPr>
          <a:xfrm>
            <a:off x="0" y="0"/>
            <a:ext cx="12192001" cy="5943600"/>
          </a:xfrm>
          <a:prstGeom prst="rect">
            <a:avLst/>
          </a:prstGeom>
          <a:noFill/>
          <a:ln>
            <a:noFill/>
          </a:ln>
        </p:spPr>
      </p:pic>
      <p:sp>
        <p:nvSpPr>
          <p:cNvPr id="414" name="Google Shape;414;p34"/>
          <p:cNvSpPr/>
          <p:nvPr/>
        </p:nvSpPr>
        <p:spPr>
          <a:xfrm>
            <a:off x="175329" y="266456"/>
            <a:ext cx="11632822" cy="1217729"/>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None/>
            </a:pPr>
            <a:r>
              <a:rPr lang="en-CA" sz="3600">
                <a:solidFill>
                  <a:schemeClr val="lt1"/>
                </a:solidFill>
                <a:latin typeface="Montserrat"/>
                <a:ea typeface="Montserrat"/>
                <a:cs typeface="Montserrat"/>
                <a:sym typeface="Montserrat"/>
              </a:rPr>
              <a:t>XGBOOST: ALGORITMA GRADIENT BOOSTING</a:t>
            </a:r>
            <a:endParaRPr/>
          </a:p>
        </p:txBody>
      </p:sp>
      <p:sp>
        <p:nvSpPr>
          <p:cNvPr id="415" name="Google Shape;415;p34"/>
          <p:cNvSpPr/>
          <p:nvPr/>
        </p:nvSpPr>
        <p:spPr>
          <a:xfrm>
            <a:off x="5038027" y="1234491"/>
            <a:ext cx="1059786" cy="349195"/>
          </a:xfrm>
          <a:prstGeom prst="roundRect">
            <a:avLst>
              <a:gd fmla="val 16667" name="adj"/>
            </a:avLst>
          </a:prstGeom>
          <a:solidFill>
            <a:schemeClr val="accent4"/>
          </a:solidFill>
          <a:ln cap="flat" cmpd="sng" w="12700">
            <a:solidFill>
              <a:srgbClr val="BA8C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lt1"/>
              </a:solidFill>
              <a:latin typeface="Calibri"/>
              <a:ea typeface="Calibri"/>
              <a:cs typeface="Calibri"/>
              <a:sym typeface="Calibri"/>
            </a:endParaRPr>
          </a:p>
        </p:txBody>
      </p:sp>
      <p:cxnSp>
        <p:nvCxnSpPr>
          <p:cNvPr id="416" name="Google Shape;416;p34"/>
          <p:cNvCxnSpPr>
            <a:stCxn id="415" idx="2"/>
            <a:endCxn id="417" idx="0"/>
          </p:cNvCxnSpPr>
          <p:nvPr/>
        </p:nvCxnSpPr>
        <p:spPr>
          <a:xfrm flipH="1">
            <a:off x="4878520" y="1583686"/>
            <a:ext cx="689400" cy="341700"/>
          </a:xfrm>
          <a:prstGeom prst="straightConnector1">
            <a:avLst/>
          </a:prstGeom>
          <a:noFill/>
          <a:ln cap="flat" cmpd="sng" w="9525">
            <a:solidFill>
              <a:schemeClr val="accent1"/>
            </a:solidFill>
            <a:prstDash val="solid"/>
            <a:miter lim="800000"/>
            <a:headEnd len="sm" w="sm" type="none"/>
            <a:tailEnd len="med" w="med" type="triangle"/>
          </a:ln>
        </p:spPr>
      </p:cxnSp>
      <p:cxnSp>
        <p:nvCxnSpPr>
          <p:cNvPr id="418" name="Google Shape;418;p34"/>
          <p:cNvCxnSpPr>
            <a:stCxn id="415" idx="2"/>
            <a:endCxn id="419" idx="0"/>
          </p:cNvCxnSpPr>
          <p:nvPr/>
        </p:nvCxnSpPr>
        <p:spPr>
          <a:xfrm>
            <a:off x="5567920" y="1583686"/>
            <a:ext cx="763800" cy="341700"/>
          </a:xfrm>
          <a:prstGeom prst="straightConnector1">
            <a:avLst/>
          </a:prstGeom>
          <a:noFill/>
          <a:ln cap="flat" cmpd="sng" w="9525">
            <a:solidFill>
              <a:schemeClr val="accent1"/>
            </a:solidFill>
            <a:prstDash val="solid"/>
            <a:miter lim="800000"/>
            <a:headEnd len="sm" w="sm" type="none"/>
            <a:tailEnd len="med" w="med" type="triangle"/>
          </a:ln>
        </p:spPr>
      </p:cxnSp>
      <p:sp>
        <p:nvSpPr>
          <p:cNvPr id="417" name="Google Shape;417;p34"/>
          <p:cNvSpPr/>
          <p:nvPr/>
        </p:nvSpPr>
        <p:spPr>
          <a:xfrm>
            <a:off x="4255311" y="1925287"/>
            <a:ext cx="1246266" cy="343431"/>
          </a:xfrm>
          <a:prstGeom prst="roundRect">
            <a:avLst>
              <a:gd fmla="val 16667" name="adj"/>
            </a:avLst>
          </a:prstGeom>
          <a:solidFill>
            <a:srgbClr val="FF0000"/>
          </a:solidFill>
          <a:ln cap="flat" cmpd="sng" w="12700">
            <a:solidFill>
              <a:srgbClr val="BA8C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lt1"/>
              </a:solidFill>
              <a:latin typeface="Calibri"/>
              <a:ea typeface="Calibri"/>
              <a:cs typeface="Calibri"/>
              <a:sym typeface="Calibri"/>
            </a:endParaRPr>
          </a:p>
        </p:txBody>
      </p:sp>
      <p:sp>
        <p:nvSpPr>
          <p:cNvPr id="419" name="Google Shape;419;p34"/>
          <p:cNvSpPr/>
          <p:nvPr/>
        </p:nvSpPr>
        <p:spPr>
          <a:xfrm>
            <a:off x="5738624" y="1925287"/>
            <a:ext cx="1186273" cy="343431"/>
          </a:xfrm>
          <a:prstGeom prst="roundRect">
            <a:avLst>
              <a:gd fmla="val 16667" name="adj"/>
            </a:avLst>
          </a:prstGeom>
          <a:solidFill>
            <a:srgbClr val="FF0000"/>
          </a:solidFill>
          <a:ln cap="flat" cmpd="sng" w="12700">
            <a:solidFill>
              <a:srgbClr val="BA8C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lt1"/>
              </a:solidFill>
              <a:latin typeface="Calibri"/>
              <a:ea typeface="Calibri"/>
              <a:cs typeface="Calibri"/>
              <a:sym typeface="Calibri"/>
            </a:endParaRPr>
          </a:p>
        </p:txBody>
      </p:sp>
      <p:cxnSp>
        <p:nvCxnSpPr>
          <p:cNvPr id="420" name="Google Shape;420;p34"/>
          <p:cNvCxnSpPr/>
          <p:nvPr/>
        </p:nvCxnSpPr>
        <p:spPr>
          <a:xfrm flipH="1">
            <a:off x="5926106" y="2276966"/>
            <a:ext cx="424530" cy="341602"/>
          </a:xfrm>
          <a:prstGeom prst="straightConnector1">
            <a:avLst/>
          </a:prstGeom>
          <a:noFill/>
          <a:ln cap="flat" cmpd="sng" w="9525">
            <a:solidFill>
              <a:schemeClr val="accent1"/>
            </a:solidFill>
            <a:prstDash val="solid"/>
            <a:miter lim="800000"/>
            <a:headEnd len="sm" w="sm" type="none"/>
            <a:tailEnd len="med" w="med" type="triangle"/>
          </a:ln>
        </p:spPr>
      </p:cxnSp>
      <p:cxnSp>
        <p:nvCxnSpPr>
          <p:cNvPr id="421" name="Google Shape;421;p34"/>
          <p:cNvCxnSpPr/>
          <p:nvPr/>
        </p:nvCxnSpPr>
        <p:spPr>
          <a:xfrm>
            <a:off x="6350636" y="2276966"/>
            <a:ext cx="528892" cy="341602"/>
          </a:xfrm>
          <a:prstGeom prst="straightConnector1">
            <a:avLst/>
          </a:prstGeom>
          <a:noFill/>
          <a:ln cap="flat" cmpd="sng" w="9525">
            <a:solidFill>
              <a:schemeClr val="accent1"/>
            </a:solidFill>
            <a:prstDash val="solid"/>
            <a:miter lim="800000"/>
            <a:headEnd len="sm" w="sm" type="none"/>
            <a:tailEnd len="med" w="med" type="triangle"/>
          </a:ln>
        </p:spPr>
      </p:cxnSp>
      <p:cxnSp>
        <p:nvCxnSpPr>
          <p:cNvPr id="422" name="Google Shape;422;p34"/>
          <p:cNvCxnSpPr>
            <a:endCxn id="423" idx="0"/>
          </p:cNvCxnSpPr>
          <p:nvPr/>
        </p:nvCxnSpPr>
        <p:spPr>
          <a:xfrm flipH="1">
            <a:off x="4193841" y="2276868"/>
            <a:ext cx="424500" cy="341700"/>
          </a:xfrm>
          <a:prstGeom prst="straightConnector1">
            <a:avLst/>
          </a:prstGeom>
          <a:noFill/>
          <a:ln cap="flat" cmpd="sng" w="9525">
            <a:solidFill>
              <a:schemeClr val="accent1"/>
            </a:solidFill>
            <a:prstDash val="solid"/>
            <a:miter lim="800000"/>
            <a:headEnd len="sm" w="sm" type="none"/>
            <a:tailEnd len="med" w="med" type="triangle"/>
          </a:ln>
        </p:spPr>
      </p:cxnSp>
      <p:cxnSp>
        <p:nvCxnSpPr>
          <p:cNvPr id="424" name="Google Shape;424;p34"/>
          <p:cNvCxnSpPr>
            <a:endCxn id="425" idx="0"/>
          </p:cNvCxnSpPr>
          <p:nvPr/>
        </p:nvCxnSpPr>
        <p:spPr>
          <a:xfrm>
            <a:off x="4618363" y="2276868"/>
            <a:ext cx="528900" cy="341700"/>
          </a:xfrm>
          <a:prstGeom prst="straightConnector1">
            <a:avLst/>
          </a:prstGeom>
          <a:noFill/>
          <a:ln cap="flat" cmpd="sng" w="9525">
            <a:solidFill>
              <a:schemeClr val="accent1"/>
            </a:solidFill>
            <a:prstDash val="solid"/>
            <a:miter lim="800000"/>
            <a:headEnd len="sm" w="sm" type="none"/>
            <a:tailEnd len="med" w="med" type="triangle"/>
          </a:ln>
        </p:spPr>
      </p:cxnSp>
      <p:sp>
        <p:nvSpPr>
          <p:cNvPr id="423" name="Google Shape;423;p34"/>
          <p:cNvSpPr/>
          <p:nvPr/>
        </p:nvSpPr>
        <p:spPr>
          <a:xfrm>
            <a:off x="3835654" y="2618568"/>
            <a:ext cx="716373" cy="341602"/>
          </a:xfrm>
          <a:prstGeom prst="roundRect">
            <a:avLst>
              <a:gd fmla="val 16667" name="adj"/>
            </a:avLst>
          </a:prstGeom>
          <a:solidFill>
            <a:srgbClr val="92D050"/>
          </a:solidFill>
          <a:ln cap="flat" cmpd="sng" w="12700">
            <a:solidFill>
              <a:srgbClr val="BA8C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400">
              <a:solidFill>
                <a:srgbClr val="FF0000"/>
              </a:solidFill>
              <a:latin typeface="Calibri"/>
              <a:ea typeface="Calibri"/>
              <a:cs typeface="Calibri"/>
              <a:sym typeface="Calibri"/>
            </a:endParaRPr>
          </a:p>
        </p:txBody>
      </p:sp>
      <p:sp>
        <p:nvSpPr>
          <p:cNvPr id="425" name="Google Shape;425;p34"/>
          <p:cNvSpPr/>
          <p:nvPr/>
        </p:nvSpPr>
        <p:spPr>
          <a:xfrm>
            <a:off x="4789076" y="2618568"/>
            <a:ext cx="716374" cy="341602"/>
          </a:xfrm>
          <a:prstGeom prst="roundRect">
            <a:avLst>
              <a:gd fmla="val 16667" name="adj"/>
            </a:avLst>
          </a:prstGeom>
          <a:solidFill>
            <a:srgbClr val="92D050"/>
          </a:solidFill>
          <a:ln cap="flat" cmpd="sng" w="12700">
            <a:solidFill>
              <a:srgbClr val="BA8C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0000"/>
              </a:solidFill>
              <a:latin typeface="Calibri"/>
              <a:ea typeface="Calibri"/>
              <a:cs typeface="Calibri"/>
              <a:sym typeface="Calibri"/>
            </a:endParaRPr>
          </a:p>
        </p:txBody>
      </p:sp>
      <p:sp>
        <p:nvSpPr>
          <p:cNvPr id="426" name="Google Shape;426;p34"/>
          <p:cNvSpPr/>
          <p:nvPr/>
        </p:nvSpPr>
        <p:spPr>
          <a:xfrm>
            <a:off x="5567919" y="2637731"/>
            <a:ext cx="716373" cy="341602"/>
          </a:xfrm>
          <a:prstGeom prst="roundRect">
            <a:avLst>
              <a:gd fmla="val 16667" name="adj"/>
            </a:avLst>
          </a:prstGeom>
          <a:solidFill>
            <a:srgbClr val="92D050"/>
          </a:solidFill>
          <a:ln cap="flat" cmpd="sng" w="12700">
            <a:solidFill>
              <a:srgbClr val="BA8C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200">
              <a:solidFill>
                <a:srgbClr val="FF0000"/>
              </a:solidFill>
              <a:latin typeface="Calibri"/>
              <a:ea typeface="Calibri"/>
              <a:cs typeface="Calibri"/>
              <a:sym typeface="Calibri"/>
            </a:endParaRPr>
          </a:p>
        </p:txBody>
      </p:sp>
      <p:sp>
        <p:nvSpPr>
          <p:cNvPr id="427" name="Google Shape;427;p34"/>
          <p:cNvSpPr/>
          <p:nvPr/>
        </p:nvSpPr>
        <p:spPr>
          <a:xfrm>
            <a:off x="6521341" y="2637731"/>
            <a:ext cx="716374" cy="341602"/>
          </a:xfrm>
          <a:prstGeom prst="roundRect">
            <a:avLst>
              <a:gd fmla="val 16667" name="adj"/>
            </a:avLst>
          </a:prstGeom>
          <a:solidFill>
            <a:srgbClr val="92D050"/>
          </a:solidFill>
          <a:ln cap="flat" cmpd="sng" w="12700">
            <a:solidFill>
              <a:srgbClr val="BA8C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0000"/>
              </a:solidFill>
              <a:latin typeface="Calibri"/>
              <a:ea typeface="Calibri"/>
              <a:cs typeface="Calibri"/>
              <a:sym typeface="Calibri"/>
            </a:endParaRPr>
          </a:p>
        </p:txBody>
      </p:sp>
      <p:sp>
        <p:nvSpPr>
          <p:cNvPr id="428" name="Google Shape;428;p34"/>
          <p:cNvSpPr txBox="1"/>
          <p:nvPr/>
        </p:nvSpPr>
        <p:spPr>
          <a:xfrm>
            <a:off x="4101124" y="2258977"/>
            <a:ext cx="29687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CA" sz="1800">
                <a:solidFill>
                  <a:schemeClr val="dk1"/>
                </a:solidFill>
                <a:latin typeface="Calibri"/>
                <a:ea typeface="Calibri"/>
                <a:cs typeface="Calibri"/>
                <a:sym typeface="Calibri"/>
              </a:rPr>
              <a:t>Y</a:t>
            </a:r>
            <a:endParaRPr sz="1800">
              <a:solidFill>
                <a:schemeClr val="dk1"/>
              </a:solidFill>
              <a:latin typeface="Calibri"/>
              <a:ea typeface="Calibri"/>
              <a:cs typeface="Calibri"/>
              <a:sym typeface="Calibri"/>
            </a:endParaRPr>
          </a:p>
        </p:txBody>
      </p:sp>
      <p:sp>
        <p:nvSpPr>
          <p:cNvPr id="429" name="Google Shape;429;p34"/>
          <p:cNvSpPr txBox="1"/>
          <p:nvPr/>
        </p:nvSpPr>
        <p:spPr>
          <a:xfrm>
            <a:off x="4894773" y="1555667"/>
            <a:ext cx="29687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CA" sz="1800">
                <a:solidFill>
                  <a:schemeClr val="dk1"/>
                </a:solidFill>
                <a:latin typeface="Calibri"/>
                <a:ea typeface="Calibri"/>
                <a:cs typeface="Calibri"/>
                <a:sym typeface="Calibri"/>
              </a:rPr>
              <a:t>Y</a:t>
            </a:r>
            <a:endParaRPr sz="1800">
              <a:solidFill>
                <a:schemeClr val="dk1"/>
              </a:solidFill>
              <a:latin typeface="Calibri"/>
              <a:ea typeface="Calibri"/>
              <a:cs typeface="Calibri"/>
              <a:sym typeface="Calibri"/>
            </a:endParaRPr>
          </a:p>
        </p:txBody>
      </p:sp>
      <p:sp>
        <p:nvSpPr>
          <p:cNvPr id="430" name="Google Shape;430;p34"/>
          <p:cNvSpPr txBox="1"/>
          <p:nvPr/>
        </p:nvSpPr>
        <p:spPr>
          <a:xfrm>
            <a:off x="6007305" y="1555667"/>
            <a:ext cx="33374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CA" sz="1800">
                <a:solidFill>
                  <a:schemeClr val="dk1"/>
                </a:solidFill>
                <a:latin typeface="Calibri"/>
                <a:ea typeface="Calibri"/>
                <a:cs typeface="Calibri"/>
                <a:sym typeface="Calibri"/>
              </a:rPr>
              <a:t>N</a:t>
            </a:r>
            <a:endParaRPr sz="1800">
              <a:solidFill>
                <a:schemeClr val="dk1"/>
              </a:solidFill>
              <a:latin typeface="Calibri"/>
              <a:ea typeface="Calibri"/>
              <a:cs typeface="Calibri"/>
              <a:sym typeface="Calibri"/>
            </a:endParaRPr>
          </a:p>
        </p:txBody>
      </p:sp>
      <p:sp>
        <p:nvSpPr>
          <p:cNvPr id="431" name="Google Shape;431;p34"/>
          <p:cNvSpPr txBox="1"/>
          <p:nvPr/>
        </p:nvSpPr>
        <p:spPr>
          <a:xfrm>
            <a:off x="6720450" y="2249236"/>
            <a:ext cx="33374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CA" sz="1800">
                <a:solidFill>
                  <a:schemeClr val="dk1"/>
                </a:solidFill>
                <a:latin typeface="Calibri"/>
                <a:ea typeface="Calibri"/>
                <a:cs typeface="Calibri"/>
                <a:sym typeface="Calibri"/>
              </a:rPr>
              <a:t>N</a:t>
            </a:r>
            <a:endParaRPr sz="1800">
              <a:solidFill>
                <a:schemeClr val="dk1"/>
              </a:solidFill>
              <a:latin typeface="Calibri"/>
              <a:ea typeface="Calibri"/>
              <a:cs typeface="Calibri"/>
              <a:sym typeface="Calibri"/>
            </a:endParaRPr>
          </a:p>
        </p:txBody>
      </p:sp>
      <p:sp>
        <p:nvSpPr>
          <p:cNvPr id="432" name="Google Shape;432;p34"/>
          <p:cNvSpPr txBox="1"/>
          <p:nvPr/>
        </p:nvSpPr>
        <p:spPr>
          <a:xfrm>
            <a:off x="4936942" y="2231518"/>
            <a:ext cx="33374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CA" sz="1800">
                <a:solidFill>
                  <a:schemeClr val="dk1"/>
                </a:solidFill>
                <a:latin typeface="Calibri"/>
                <a:ea typeface="Calibri"/>
                <a:cs typeface="Calibri"/>
                <a:sym typeface="Calibri"/>
              </a:rPr>
              <a:t>N</a:t>
            </a:r>
            <a:endParaRPr sz="1800">
              <a:solidFill>
                <a:schemeClr val="dk1"/>
              </a:solidFill>
              <a:latin typeface="Calibri"/>
              <a:ea typeface="Calibri"/>
              <a:cs typeface="Calibri"/>
              <a:sym typeface="Calibri"/>
            </a:endParaRPr>
          </a:p>
        </p:txBody>
      </p:sp>
      <p:sp>
        <p:nvSpPr>
          <p:cNvPr id="433" name="Google Shape;433;p34"/>
          <p:cNvSpPr txBox="1"/>
          <p:nvPr/>
        </p:nvSpPr>
        <p:spPr>
          <a:xfrm>
            <a:off x="5886332" y="2230576"/>
            <a:ext cx="29687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CA" sz="1800">
                <a:solidFill>
                  <a:schemeClr val="dk1"/>
                </a:solidFill>
                <a:latin typeface="Calibri"/>
                <a:ea typeface="Calibri"/>
                <a:cs typeface="Calibri"/>
                <a:sym typeface="Calibri"/>
              </a:rPr>
              <a:t>Y</a:t>
            </a:r>
            <a:endParaRPr sz="1800">
              <a:solidFill>
                <a:schemeClr val="dk1"/>
              </a:solidFill>
              <a:latin typeface="Calibri"/>
              <a:ea typeface="Calibri"/>
              <a:cs typeface="Calibri"/>
              <a:sym typeface="Calibri"/>
            </a:endParaRPr>
          </a:p>
        </p:txBody>
      </p:sp>
      <p:sp>
        <p:nvSpPr>
          <p:cNvPr id="434" name="Google Shape;434;p34"/>
          <p:cNvSpPr/>
          <p:nvPr/>
        </p:nvSpPr>
        <p:spPr>
          <a:xfrm>
            <a:off x="1390105" y="1380119"/>
            <a:ext cx="1049256" cy="1016222"/>
          </a:xfrm>
          <a:prstGeom prst="mathPlus">
            <a:avLst>
              <a:gd fmla="val 23520" name="adj1"/>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35" name="Google Shape;435;p34"/>
          <p:cNvSpPr/>
          <p:nvPr/>
        </p:nvSpPr>
        <p:spPr>
          <a:xfrm>
            <a:off x="175329" y="1661209"/>
            <a:ext cx="1059786" cy="517992"/>
          </a:xfrm>
          <a:prstGeom prst="roundRect">
            <a:avLst>
              <a:gd fmla="val 16667" name="adj"/>
            </a:avLst>
          </a:prstGeom>
          <a:solidFill>
            <a:schemeClr val="accent4"/>
          </a:solidFill>
          <a:ln cap="flat" cmpd="sng" w="12700">
            <a:solidFill>
              <a:srgbClr val="BA8C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CA" sz="1100">
                <a:solidFill>
                  <a:srgbClr val="FF0000"/>
                </a:solidFill>
                <a:latin typeface="Calibri"/>
                <a:ea typeface="Calibri"/>
                <a:cs typeface="Calibri"/>
                <a:sym typeface="Calibri"/>
              </a:rPr>
              <a:t>TEBAKAN AWAL (RATA-RATA)</a:t>
            </a:r>
            <a:endParaRPr sz="1100">
              <a:solidFill>
                <a:srgbClr val="FF0000"/>
              </a:solidFill>
              <a:latin typeface="Calibri"/>
              <a:ea typeface="Calibri"/>
              <a:cs typeface="Calibri"/>
              <a:sym typeface="Calibri"/>
            </a:endParaRPr>
          </a:p>
        </p:txBody>
      </p:sp>
      <p:sp>
        <p:nvSpPr>
          <p:cNvPr id="436" name="Google Shape;436;p34"/>
          <p:cNvSpPr txBox="1"/>
          <p:nvPr/>
        </p:nvSpPr>
        <p:spPr>
          <a:xfrm>
            <a:off x="2085720" y="1702705"/>
            <a:ext cx="1881233" cy="30777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CA" sz="1800">
                <a:solidFill>
                  <a:schemeClr val="dk1"/>
                </a:solidFill>
                <a:latin typeface="Calibri"/>
                <a:ea typeface="Calibri"/>
                <a:cs typeface="Calibri"/>
                <a:sym typeface="Calibri"/>
              </a:rPr>
              <a:t>Learning Rate</a:t>
            </a:r>
            <a:endParaRPr b="1" sz="1800">
              <a:solidFill>
                <a:schemeClr val="dk1"/>
              </a:solidFill>
              <a:latin typeface="Calibri"/>
              <a:ea typeface="Calibri"/>
              <a:cs typeface="Calibri"/>
              <a:sym typeface="Calibri"/>
            </a:endParaRPr>
          </a:p>
        </p:txBody>
      </p:sp>
      <p:sp>
        <p:nvSpPr>
          <p:cNvPr id="437" name="Google Shape;437;p34"/>
          <p:cNvSpPr/>
          <p:nvPr/>
        </p:nvSpPr>
        <p:spPr>
          <a:xfrm>
            <a:off x="3428950" y="1430229"/>
            <a:ext cx="877224" cy="860124"/>
          </a:xfrm>
          <a:prstGeom prst="mathMultiply">
            <a:avLst>
              <a:gd fmla="val 23520" name="adj1"/>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38" name="Google Shape;438;p34"/>
          <p:cNvSpPr/>
          <p:nvPr/>
        </p:nvSpPr>
        <p:spPr>
          <a:xfrm>
            <a:off x="7004564" y="3043004"/>
            <a:ext cx="1059786" cy="349195"/>
          </a:xfrm>
          <a:prstGeom prst="roundRect">
            <a:avLst>
              <a:gd fmla="val 16667" name="adj"/>
            </a:avLst>
          </a:prstGeom>
          <a:solidFill>
            <a:schemeClr val="accent4"/>
          </a:solidFill>
          <a:ln cap="flat" cmpd="sng" w="12700">
            <a:solidFill>
              <a:srgbClr val="BA8C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lt1"/>
              </a:solidFill>
              <a:latin typeface="Calibri"/>
              <a:ea typeface="Calibri"/>
              <a:cs typeface="Calibri"/>
              <a:sym typeface="Calibri"/>
            </a:endParaRPr>
          </a:p>
        </p:txBody>
      </p:sp>
      <p:cxnSp>
        <p:nvCxnSpPr>
          <p:cNvPr id="439" name="Google Shape;439;p34"/>
          <p:cNvCxnSpPr>
            <a:stCxn id="438" idx="2"/>
            <a:endCxn id="440" idx="0"/>
          </p:cNvCxnSpPr>
          <p:nvPr/>
        </p:nvCxnSpPr>
        <p:spPr>
          <a:xfrm flipH="1">
            <a:off x="6845057" y="3392199"/>
            <a:ext cx="689400" cy="341700"/>
          </a:xfrm>
          <a:prstGeom prst="straightConnector1">
            <a:avLst/>
          </a:prstGeom>
          <a:noFill/>
          <a:ln cap="flat" cmpd="sng" w="9525">
            <a:solidFill>
              <a:schemeClr val="accent1"/>
            </a:solidFill>
            <a:prstDash val="solid"/>
            <a:miter lim="800000"/>
            <a:headEnd len="sm" w="sm" type="none"/>
            <a:tailEnd len="med" w="med" type="triangle"/>
          </a:ln>
        </p:spPr>
      </p:cxnSp>
      <p:cxnSp>
        <p:nvCxnSpPr>
          <p:cNvPr id="441" name="Google Shape;441;p34"/>
          <p:cNvCxnSpPr>
            <a:stCxn id="438" idx="2"/>
            <a:endCxn id="442" idx="0"/>
          </p:cNvCxnSpPr>
          <p:nvPr/>
        </p:nvCxnSpPr>
        <p:spPr>
          <a:xfrm>
            <a:off x="7534457" y="3392199"/>
            <a:ext cx="763800" cy="341700"/>
          </a:xfrm>
          <a:prstGeom prst="straightConnector1">
            <a:avLst/>
          </a:prstGeom>
          <a:noFill/>
          <a:ln cap="flat" cmpd="sng" w="9525">
            <a:solidFill>
              <a:schemeClr val="accent1"/>
            </a:solidFill>
            <a:prstDash val="solid"/>
            <a:miter lim="800000"/>
            <a:headEnd len="sm" w="sm" type="none"/>
            <a:tailEnd len="med" w="med" type="triangle"/>
          </a:ln>
        </p:spPr>
      </p:cxnSp>
      <p:sp>
        <p:nvSpPr>
          <p:cNvPr id="440" name="Google Shape;440;p34"/>
          <p:cNvSpPr/>
          <p:nvPr/>
        </p:nvSpPr>
        <p:spPr>
          <a:xfrm>
            <a:off x="6221848" y="3733800"/>
            <a:ext cx="1246266" cy="343431"/>
          </a:xfrm>
          <a:prstGeom prst="roundRect">
            <a:avLst>
              <a:gd fmla="val 16667" name="adj"/>
            </a:avLst>
          </a:prstGeom>
          <a:solidFill>
            <a:srgbClr val="FF0000"/>
          </a:solidFill>
          <a:ln cap="flat" cmpd="sng" w="12700">
            <a:solidFill>
              <a:srgbClr val="BA8C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lt1"/>
              </a:solidFill>
              <a:latin typeface="Calibri"/>
              <a:ea typeface="Calibri"/>
              <a:cs typeface="Calibri"/>
              <a:sym typeface="Calibri"/>
            </a:endParaRPr>
          </a:p>
        </p:txBody>
      </p:sp>
      <p:sp>
        <p:nvSpPr>
          <p:cNvPr id="442" name="Google Shape;442;p34"/>
          <p:cNvSpPr/>
          <p:nvPr/>
        </p:nvSpPr>
        <p:spPr>
          <a:xfrm>
            <a:off x="7705161" y="3733800"/>
            <a:ext cx="1186273" cy="343431"/>
          </a:xfrm>
          <a:prstGeom prst="roundRect">
            <a:avLst>
              <a:gd fmla="val 16667" name="adj"/>
            </a:avLst>
          </a:prstGeom>
          <a:solidFill>
            <a:srgbClr val="FF0000"/>
          </a:solidFill>
          <a:ln cap="flat" cmpd="sng" w="12700">
            <a:solidFill>
              <a:srgbClr val="BA8C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lt1"/>
              </a:solidFill>
              <a:latin typeface="Calibri"/>
              <a:ea typeface="Calibri"/>
              <a:cs typeface="Calibri"/>
              <a:sym typeface="Calibri"/>
            </a:endParaRPr>
          </a:p>
        </p:txBody>
      </p:sp>
      <p:cxnSp>
        <p:nvCxnSpPr>
          <p:cNvPr id="443" name="Google Shape;443;p34"/>
          <p:cNvCxnSpPr/>
          <p:nvPr/>
        </p:nvCxnSpPr>
        <p:spPr>
          <a:xfrm flipH="1">
            <a:off x="7892643" y="4085479"/>
            <a:ext cx="424530" cy="341602"/>
          </a:xfrm>
          <a:prstGeom prst="straightConnector1">
            <a:avLst/>
          </a:prstGeom>
          <a:noFill/>
          <a:ln cap="flat" cmpd="sng" w="9525">
            <a:solidFill>
              <a:schemeClr val="accent1"/>
            </a:solidFill>
            <a:prstDash val="solid"/>
            <a:miter lim="800000"/>
            <a:headEnd len="sm" w="sm" type="none"/>
            <a:tailEnd len="med" w="med" type="triangle"/>
          </a:ln>
        </p:spPr>
      </p:cxnSp>
      <p:cxnSp>
        <p:nvCxnSpPr>
          <p:cNvPr id="444" name="Google Shape;444;p34"/>
          <p:cNvCxnSpPr/>
          <p:nvPr/>
        </p:nvCxnSpPr>
        <p:spPr>
          <a:xfrm>
            <a:off x="8317173" y="4085479"/>
            <a:ext cx="528892" cy="341602"/>
          </a:xfrm>
          <a:prstGeom prst="straightConnector1">
            <a:avLst/>
          </a:prstGeom>
          <a:noFill/>
          <a:ln cap="flat" cmpd="sng" w="9525">
            <a:solidFill>
              <a:schemeClr val="accent1"/>
            </a:solidFill>
            <a:prstDash val="solid"/>
            <a:miter lim="800000"/>
            <a:headEnd len="sm" w="sm" type="none"/>
            <a:tailEnd len="med" w="med" type="triangle"/>
          </a:ln>
        </p:spPr>
      </p:cxnSp>
      <p:cxnSp>
        <p:nvCxnSpPr>
          <p:cNvPr id="445" name="Google Shape;445;p34"/>
          <p:cNvCxnSpPr>
            <a:endCxn id="446" idx="0"/>
          </p:cNvCxnSpPr>
          <p:nvPr/>
        </p:nvCxnSpPr>
        <p:spPr>
          <a:xfrm flipH="1">
            <a:off x="6160377" y="4085381"/>
            <a:ext cx="424500" cy="341700"/>
          </a:xfrm>
          <a:prstGeom prst="straightConnector1">
            <a:avLst/>
          </a:prstGeom>
          <a:noFill/>
          <a:ln cap="flat" cmpd="sng" w="9525">
            <a:solidFill>
              <a:schemeClr val="accent1"/>
            </a:solidFill>
            <a:prstDash val="solid"/>
            <a:miter lim="800000"/>
            <a:headEnd len="sm" w="sm" type="none"/>
            <a:tailEnd len="med" w="med" type="triangle"/>
          </a:ln>
        </p:spPr>
      </p:cxnSp>
      <p:cxnSp>
        <p:nvCxnSpPr>
          <p:cNvPr id="447" name="Google Shape;447;p34"/>
          <p:cNvCxnSpPr>
            <a:endCxn id="448" idx="0"/>
          </p:cNvCxnSpPr>
          <p:nvPr/>
        </p:nvCxnSpPr>
        <p:spPr>
          <a:xfrm>
            <a:off x="6584900" y="4085381"/>
            <a:ext cx="528900" cy="341700"/>
          </a:xfrm>
          <a:prstGeom prst="straightConnector1">
            <a:avLst/>
          </a:prstGeom>
          <a:noFill/>
          <a:ln cap="flat" cmpd="sng" w="9525">
            <a:solidFill>
              <a:schemeClr val="accent1"/>
            </a:solidFill>
            <a:prstDash val="solid"/>
            <a:miter lim="800000"/>
            <a:headEnd len="sm" w="sm" type="none"/>
            <a:tailEnd len="med" w="med" type="triangle"/>
          </a:ln>
        </p:spPr>
      </p:cxnSp>
      <p:sp>
        <p:nvSpPr>
          <p:cNvPr id="446" name="Google Shape;446;p34"/>
          <p:cNvSpPr/>
          <p:nvPr/>
        </p:nvSpPr>
        <p:spPr>
          <a:xfrm>
            <a:off x="5802191" y="4427081"/>
            <a:ext cx="716373" cy="341602"/>
          </a:xfrm>
          <a:prstGeom prst="roundRect">
            <a:avLst>
              <a:gd fmla="val 16667" name="adj"/>
            </a:avLst>
          </a:prstGeom>
          <a:solidFill>
            <a:srgbClr val="92D050"/>
          </a:solidFill>
          <a:ln cap="flat" cmpd="sng" w="12700">
            <a:solidFill>
              <a:srgbClr val="BA8C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400">
              <a:solidFill>
                <a:srgbClr val="FF0000"/>
              </a:solidFill>
              <a:latin typeface="Calibri"/>
              <a:ea typeface="Calibri"/>
              <a:cs typeface="Calibri"/>
              <a:sym typeface="Calibri"/>
            </a:endParaRPr>
          </a:p>
        </p:txBody>
      </p:sp>
      <p:sp>
        <p:nvSpPr>
          <p:cNvPr id="448" name="Google Shape;448;p34"/>
          <p:cNvSpPr/>
          <p:nvPr/>
        </p:nvSpPr>
        <p:spPr>
          <a:xfrm>
            <a:off x="6755613" y="4427081"/>
            <a:ext cx="716374" cy="341602"/>
          </a:xfrm>
          <a:prstGeom prst="roundRect">
            <a:avLst>
              <a:gd fmla="val 16667" name="adj"/>
            </a:avLst>
          </a:prstGeom>
          <a:solidFill>
            <a:srgbClr val="92D050"/>
          </a:solidFill>
          <a:ln cap="flat" cmpd="sng" w="12700">
            <a:solidFill>
              <a:srgbClr val="BA8C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0000"/>
              </a:solidFill>
              <a:latin typeface="Calibri"/>
              <a:ea typeface="Calibri"/>
              <a:cs typeface="Calibri"/>
              <a:sym typeface="Calibri"/>
            </a:endParaRPr>
          </a:p>
        </p:txBody>
      </p:sp>
      <p:sp>
        <p:nvSpPr>
          <p:cNvPr id="449" name="Google Shape;449;p34"/>
          <p:cNvSpPr/>
          <p:nvPr/>
        </p:nvSpPr>
        <p:spPr>
          <a:xfrm>
            <a:off x="7534456" y="4446244"/>
            <a:ext cx="716373" cy="341602"/>
          </a:xfrm>
          <a:prstGeom prst="roundRect">
            <a:avLst>
              <a:gd fmla="val 16667" name="adj"/>
            </a:avLst>
          </a:prstGeom>
          <a:solidFill>
            <a:srgbClr val="92D050"/>
          </a:solidFill>
          <a:ln cap="flat" cmpd="sng" w="12700">
            <a:solidFill>
              <a:srgbClr val="BA8C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200">
              <a:solidFill>
                <a:srgbClr val="FF0000"/>
              </a:solidFill>
              <a:latin typeface="Calibri"/>
              <a:ea typeface="Calibri"/>
              <a:cs typeface="Calibri"/>
              <a:sym typeface="Calibri"/>
            </a:endParaRPr>
          </a:p>
        </p:txBody>
      </p:sp>
      <p:sp>
        <p:nvSpPr>
          <p:cNvPr id="450" name="Google Shape;450;p34"/>
          <p:cNvSpPr/>
          <p:nvPr/>
        </p:nvSpPr>
        <p:spPr>
          <a:xfrm>
            <a:off x="8487878" y="4446244"/>
            <a:ext cx="716374" cy="341602"/>
          </a:xfrm>
          <a:prstGeom prst="roundRect">
            <a:avLst>
              <a:gd fmla="val 16667" name="adj"/>
            </a:avLst>
          </a:prstGeom>
          <a:solidFill>
            <a:srgbClr val="92D050"/>
          </a:solidFill>
          <a:ln cap="flat" cmpd="sng" w="12700">
            <a:solidFill>
              <a:srgbClr val="BA8C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0000"/>
              </a:solidFill>
              <a:latin typeface="Calibri"/>
              <a:ea typeface="Calibri"/>
              <a:cs typeface="Calibri"/>
              <a:sym typeface="Calibri"/>
            </a:endParaRPr>
          </a:p>
        </p:txBody>
      </p:sp>
      <p:sp>
        <p:nvSpPr>
          <p:cNvPr id="451" name="Google Shape;451;p34"/>
          <p:cNvSpPr txBox="1"/>
          <p:nvPr/>
        </p:nvSpPr>
        <p:spPr>
          <a:xfrm>
            <a:off x="6067661" y="4067490"/>
            <a:ext cx="29687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CA" sz="1800">
                <a:solidFill>
                  <a:schemeClr val="dk1"/>
                </a:solidFill>
                <a:latin typeface="Calibri"/>
                <a:ea typeface="Calibri"/>
                <a:cs typeface="Calibri"/>
                <a:sym typeface="Calibri"/>
              </a:rPr>
              <a:t>Y</a:t>
            </a:r>
            <a:endParaRPr sz="1800">
              <a:solidFill>
                <a:schemeClr val="dk1"/>
              </a:solidFill>
              <a:latin typeface="Calibri"/>
              <a:ea typeface="Calibri"/>
              <a:cs typeface="Calibri"/>
              <a:sym typeface="Calibri"/>
            </a:endParaRPr>
          </a:p>
        </p:txBody>
      </p:sp>
      <p:sp>
        <p:nvSpPr>
          <p:cNvPr id="452" name="Google Shape;452;p34"/>
          <p:cNvSpPr txBox="1"/>
          <p:nvPr/>
        </p:nvSpPr>
        <p:spPr>
          <a:xfrm>
            <a:off x="6861310" y="3364180"/>
            <a:ext cx="29687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CA" sz="1800">
                <a:solidFill>
                  <a:schemeClr val="dk1"/>
                </a:solidFill>
                <a:latin typeface="Calibri"/>
                <a:ea typeface="Calibri"/>
                <a:cs typeface="Calibri"/>
                <a:sym typeface="Calibri"/>
              </a:rPr>
              <a:t>Y</a:t>
            </a:r>
            <a:endParaRPr sz="1800">
              <a:solidFill>
                <a:schemeClr val="dk1"/>
              </a:solidFill>
              <a:latin typeface="Calibri"/>
              <a:ea typeface="Calibri"/>
              <a:cs typeface="Calibri"/>
              <a:sym typeface="Calibri"/>
            </a:endParaRPr>
          </a:p>
        </p:txBody>
      </p:sp>
      <p:sp>
        <p:nvSpPr>
          <p:cNvPr id="453" name="Google Shape;453;p34"/>
          <p:cNvSpPr txBox="1"/>
          <p:nvPr/>
        </p:nvSpPr>
        <p:spPr>
          <a:xfrm>
            <a:off x="7973842" y="3364180"/>
            <a:ext cx="33374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CA" sz="1800">
                <a:solidFill>
                  <a:schemeClr val="dk1"/>
                </a:solidFill>
                <a:latin typeface="Calibri"/>
                <a:ea typeface="Calibri"/>
                <a:cs typeface="Calibri"/>
                <a:sym typeface="Calibri"/>
              </a:rPr>
              <a:t>N</a:t>
            </a:r>
            <a:endParaRPr sz="1800">
              <a:solidFill>
                <a:schemeClr val="dk1"/>
              </a:solidFill>
              <a:latin typeface="Calibri"/>
              <a:ea typeface="Calibri"/>
              <a:cs typeface="Calibri"/>
              <a:sym typeface="Calibri"/>
            </a:endParaRPr>
          </a:p>
        </p:txBody>
      </p:sp>
      <p:sp>
        <p:nvSpPr>
          <p:cNvPr id="454" name="Google Shape;454;p34"/>
          <p:cNvSpPr txBox="1"/>
          <p:nvPr/>
        </p:nvSpPr>
        <p:spPr>
          <a:xfrm>
            <a:off x="8686987" y="4057749"/>
            <a:ext cx="33374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CA" sz="1800">
                <a:solidFill>
                  <a:schemeClr val="dk1"/>
                </a:solidFill>
                <a:latin typeface="Calibri"/>
                <a:ea typeface="Calibri"/>
                <a:cs typeface="Calibri"/>
                <a:sym typeface="Calibri"/>
              </a:rPr>
              <a:t>N</a:t>
            </a:r>
            <a:endParaRPr sz="1800">
              <a:solidFill>
                <a:schemeClr val="dk1"/>
              </a:solidFill>
              <a:latin typeface="Calibri"/>
              <a:ea typeface="Calibri"/>
              <a:cs typeface="Calibri"/>
              <a:sym typeface="Calibri"/>
            </a:endParaRPr>
          </a:p>
        </p:txBody>
      </p:sp>
      <p:sp>
        <p:nvSpPr>
          <p:cNvPr id="455" name="Google Shape;455;p34"/>
          <p:cNvSpPr txBox="1"/>
          <p:nvPr/>
        </p:nvSpPr>
        <p:spPr>
          <a:xfrm>
            <a:off x="6903479" y="4040031"/>
            <a:ext cx="33374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CA" sz="1800">
                <a:solidFill>
                  <a:schemeClr val="dk1"/>
                </a:solidFill>
                <a:latin typeface="Calibri"/>
                <a:ea typeface="Calibri"/>
                <a:cs typeface="Calibri"/>
                <a:sym typeface="Calibri"/>
              </a:rPr>
              <a:t>N</a:t>
            </a:r>
            <a:endParaRPr sz="1800">
              <a:solidFill>
                <a:schemeClr val="dk1"/>
              </a:solidFill>
              <a:latin typeface="Calibri"/>
              <a:ea typeface="Calibri"/>
              <a:cs typeface="Calibri"/>
              <a:sym typeface="Calibri"/>
            </a:endParaRPr>
          </a:p>
        </p:txBody>
      </p:sp>
      <p:sp>
        <p:nvSpPr>
          <p:cNvPr id="456" name="Google Shape;456;p34"/>
          <p:cNvSpPr txBox="1"/>
          <p:nvPr/>
        </p:nvSpPr>
        <p:spPr>
          <a:xfrm>
            <a:off x="7852869" y="4039089"/>
            <a:ext cx="29687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CA" sz="1800">
                <a:solidFill>
                  <a:schemeClr val="dk1"/>
                </a:solidFill>
                <a:latin typeface="Calibri"/>
                <a:ea typeface="Calibri"/>
                <a:cs typeface="Calibri"/>
                <a:sym typeface="Calibri"/>
              </a:rPr>
              <a:t>Y</a:t>
            </a:r>
            <a:endParaRPr sz="1800">
              <a:solidFill>
                <a:schemeClr val="dk1"/>
              </a:solidFill>
              <a:latin typeface="Calibri"/>
              <a:ea typeface="Calibri"/>
              <a:cs typeface="Calibri"/>
              <a:sym typeface="Calibri"/>
            </a:endParaRPr>
          </a:p>
        </p:txBody>
      </p:sp>
      <p:sp>
        <p:nvSpPr>
          <p:cNvPr id="457" name="Google Shape;457;p34"/>
          <p:cNvSpPr txBox="1"/>
          <p:nvPr/>
        </p:nvSpPr>
        <p:spPr>
          <a:xfrm>
            <a:off x="3428734" y="3614113"/>
            <a:ext cx="1881233" cy="30777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CA" sz="1400">
                <a:solidFill>
                  <a:schemeClr val="dk1"/>
                </a:solidFill>
                <a:latin typeface="Calibri"/>
                <a:ea typeface="Calibri"/>
                <a:cs typeface="Calibri"/>
                <a:sym typeface="Calibri"/>
              </a:rPr>
              <a:t>LEARNING RATE</a:t>
            </a:r>
            <a:endParaRPr b="1" sz="1400">
              <a:solidFill>
                <a:schemeClr val="dk1"/>
              </a:solidFill>
              <a:latin typeface="Calibri"/>
              <a:ea typeface="Calibri"/>
              <a:cs typeface="Calibri"/>
              <a:sym typeface="Calibri"/>
            </a:endParaRPr>
          </a:p>
        </p:txBody>
      </p:sp>
      <p:sp>
        <p:nvSpPr>
          <p:cNvPr id="458" name="Google Shape;458;p34"/>
          <p:cNvSpPr/>
          <p:nvPr/>
        </p:nvSpPr>
        <p:spPr>
          <a:xfrm>
            <a:off x="4953390" y="3353328"/>
            <a:ext cx="877224" cy="860124"/>
          </a:xfrm>
          <a:prstGeom prst="mathMultiply">
            <a:avLst>
              <a:gd fmla="val 23520" name="adj1"/>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59" name="Google Shape;459;p34"/>
          <p:cNvSpPr/>
          <p:nvPr/>
        </p:nvSpPr>
        <p:spPr>
          <a:xfrm>
            <a:off x="7848750" y="4917396"/>
            <a:ext cx="1059786" cy="349195"/>
          </a:xfrm>
          <a:prstGeom prst="roundRect">
            <a:avLst>
              <a:gd fmla="val 16667" name="adj"/>
            </a:avLst>
          </a:prstGeom>
          <a:solidFill>
            <a:schemeClr val="accent4"/>
          </a:solidFill>
          <a:ln cap="flat" cmpd="sng" w="12700">
            <a:solidFill>
              <a:srgbClr val="BA8C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lt1"/>
              </a:solidFill>
              <a:latin typeface="Calibri"/>
              <a:ea typeface="Calibri"/>
              <a:cs typeface="Calibri"/>
              <a:sym typeface="Calibri"/>
            </a:endParaRPr>
          </a:p>
        </p:txBody>
      </p:sp>
      <p:cxnSp>
        <p:nvCxnSpPr>
          <p:cNvPr id="460" name="Google Shape;460;p34"/>
          <p:cNvCxnSpPr>
            <a:stCxn id="459" idx="2"/>
            <a:endCxn id="461" idx="0"/>
          </p:cNvCxnSpPr>
          <p:nvPr/>
        </p:nvCxnSpPr>
        <p:spPr>
          <a:xfrm flipH="1">
            <a:off x="7689243" y="5266591"/>
            <a:ext cx="689400" cy="341700"/>
          </a:xfrm>
          <a:prstGeom prst="straightConnector1">
            <a:avLst/>
          </a:prstGeom>
          <a:noFill/>
          <a:ln cap="flat" cmpd="sng" w="9525">
            <a:solidFill>
              <a:schemeClr val="accent1"/>
            </a:solidFill>
            <a:prstDash val="solid"/>
            <a:miter lim="800000"/>
            <a:headEnd len="sm" w="sm" type="none"/>
            <a:tailEnd len="med" w="med" type="triangle"/>
          </a:ln>
        </p:spPr>
      </p:cxnSp>
      <p:cxnSp>
        <p:nvCxnSpPr>
          <p:cNvPr id="462" name="Google Shape;462;p34"/>
          <p:cNvCxnSpPr>
            <a:stCxn id="459" idx="2"/>
            <a:endCxn id="463" idx="0"/>
          </p:cNvCxnSpPr>
          <p:nvPr/>
        </p:nvCxnSpPr>
        <p:spPr>
          <a:xfrm>
            <a:off x="8378643" y="5266591"/>
            <a:ext cx="763800" cy="341700"/>
          </a:xfrm>
          <a:prstGeom prst="straightConnector1">
            <a:avLst/>
          </a:prstGeom>
          <a:noFill/>
          <a:ln cap="flat" cmpd="sng" w="9525">
            <a:solidFill>
              <a:schemeClr val="accent1"/>
            </a:solidFill>
            <a:prstDash val="solid"/>
            <a:miter lim="800000"/>
            <a:headEnd len="sm" w="sm" type="none"/>
            <a:tailEnd len="med" w="med" type="triangle"/>
          </a:ln>
        </p:spPr>
      </p:cxnSp>
      <p:sp>
        <p:nvSpPr>
          <p:cNvPr id="461" name="Google Shape;461;p34"/>
          <p:cNvSpPr/>
          <p:nvPr/>
        </p:nvSpPr>
        <p:spPr>
          <a:xfrm>
            <a:off x="7066034" y="5608192"/>
            <a:ext cx="1246266" cy="343431"/>
          </a:xfrm>
          <a:prstGeom prst="roundRect">
            <a:avLst>
              <a:gd fmla="val 16667" name="adj"/>
            </a:avLst>
          </a:prstGeom>
          <a:solidFill>
            <a:srgbClr val="FF0000"/>
          </a:solidFill>
          <a:ln cap="flat" cmpd="sng" w="12700">
            <a:solidFill>
              <a:srgbClr val="BA8C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lt1"/>
              </a:solidFill>
              <a:latin typeface="Calibri"/>
              <a:ea typeface="Calibri"/>
              <a:cs typeface="Calibri"/>
              <a:sym typeface="Calibri"/>
            </a:endParaRPr>
          </a:p>
        </p:txBody>
      </p:sp>
      <p:sp>
        <p:nvSpPr>
          <p:cNvPr id="463" name="Google Shape;463;p34"/>
          <p:cNvSpPr/>
          <p:nvPr/>
        </p:nvSpPr>
        <p:spPr>
          <a:xfrm>
            <a:off x="8549347" y="5608192"/>
            <a:ext cx="1186273" cy="343431"/>
          </a:xfrm>
          <a:prstGeom prst="roundRect">
            <a:avLst>
              <a:gd fmla="val 16667" name="adj"/>
            </a:avLst>
          </a:prstGeom>
          <a:solidFill>
            <a:srgbClr val="FF0000"/>
          </a:solidFill>
          <a:ln cap="flat" cmpd="sng" w="12700">
            <a:solidFill>
              <a:srgbClr val="BA8C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lt1"/>
              </a:solidFill>
              <a:latin typeface="Calibri"/>
              <a:ea typeface="Calibri"/>
              <a:cs typeface="Calibri"/>
              <a:sym typeface="Calibri"/>
            </a:endParaRPr>
          </a:p>
        </p:txBody>
      </p:sp>
      <p:cxnSp>
        <p:nvCxnSpPr>
          <p:cNvPr id="464" name="Google Shape;464;p34"/>
          <p:cNvCxnSpPr/>
          <p:nvPr/>
        </p:nvCxnSpPr>
        <p:spPr>
          <a:xfrm flipH="1">
            <a:off x="8736829" y="5959871"/>
            <a:ext cx="424530" cy="341602"/>
          </a:xfrm>
          <a:prstGeom prst="straightConnector1">
            <a:avLst/>
          </a:prstGeom>
          <a:noFill/>
          <a:ln cap="flat" cmpd="sng" w="9525">
            <a:solidFill>
              <a:schemeClr val="accent1"/>
            </a:solidFill>
            <a:prstDash val="solid"/>
            <a:miter lim="800000"/>
            <a:headEnd len="sm" w="sm" type="none"/>
            <a:tailEnd len="med" w="med" type="triangle"/>
          </a:ln>
        </p:spPr>
      </p:cxnSp>
      <p:cxnSp>
        <p:nvCxnSpPr>
          <p:cNvPr id="465" name="Google Shape;465;p34"/>
          <p:cNvCxnSpPr/>
          <p:nvPr/>
        </p:nvCxnSpPr>
        <p:spPr>
          <a:xfrm>
            <a:off x="9161359" y="5959871"/>
            <a:ext cx="528892" cy="341602"/>
          </a:xfrm>
          <a:prstGeom prst="straightConnector1">
            <a:avLst/>
          </a:prstGeom>
          <a:noFill/>
          <a:ln cap="flat" cmpd="sng" w="9525">
            <a:solidFill>
              <a:schemeClr val="accent1"/>
            </a:solidFill>
            <a:prstDash val="solid"/>
            <a:miter lim="800000"/>
            <a:headEnd len="sm" w="sm" type="none"/>
            <a:tailEnd len="med" w="med" type="triangle"/>
          </a:ln>
        </p:spPr>
      </p:cxnSp>
      <p:cxnSp>
        <p:nvCxnSpPr>
          <p:cNvPr id="466" name="Google Shape;466;p34"/>
          <p:cNvCxnSpPr>
            <a:endCxn id="467" idx="0"/>
          </p:cNvCxnSpPr>
          <p:nvPr/>
        </p:nvCxnSpPr>
        <p:spPr>
          <a:xfrm flipH="1">
            <a:off x="7004563" y="5959773"/>
            <a:ext cx="424500" cy="341700"/>
          </a:xfrm>
          <a:prstGeom prst="straightConnector1">
            <a:avLst/>
          </a:prstGeom>
          <a:noFill/>
          <a:ln cap="flat" cmpd="sng" w="9525">
            <a:solidFill>
              <a:schemeClr val="accent1"/>
            </a:solidFill>
            <a:prstDash val="solid"/>
            <a:miter lim="800000"/>
            <a:headEnd len="sm" w="sm" type="none"/>
            <a:tailEnd len="med" w="med" type="triangle"/>
          </a:ln>
        </p:spPr>
      </p:cxnSp>
      <p:cxnSp>
        <p:nvCxnSpPr>
          <p:cNvPr id="468" name="Google Shape;468;p34"/>
          <p:cNvCxnSpPr>
            <a:endCxn id="469" idx="0"/>
          </p:cNvCxnSpPr>
          <p:nvPr/>
        </p:nvCxnSpPr>
        <p:spPr>
          <a:xfrm>
            <a:off x="7429086" y="5959773"/>
            <a:ext cx="528900" cy="341700"/>
          </a:xfrm>
          <a:prstGeom prst="straightConnector1">
            <a:avLst/>
          </a:prstGeom>
          <a:noFill/>
          <a:ln cap="flat" cmpd="sng" w="9525">
            <a:solidFill>
              <a:schemeClr val="accent1"/>
            </a:solidFill>
            <a:prstDash val="solid"/>
            <a:miter lim="800000"/>
            <a:headEnd len="sm" w="sm" type="none"/>
            <a:tailEnd len="med" w="med" type="triangle"/>
          </a:ln>
        </p:spPr>
      </p:cxnSp>
      <p:sp>
        <p:nvSpPr>
          <p:cNvPr id="467" name="Google Shape;467;p34"/>
          <p:cNvSpPr/>
          <p:nvPr/>
        </p:nvSpPr>
        <p:spPr>
          <a:xfrm>
            <a:off x="6646377" y="6301473"/>
            <a:ext cx="716373" cy="341602"/>
          </a:xfrm>
          <a:prstGeom prst="roundRect">
            <a:avLst>
              <a:gd fmla="val 16667" name="adj"/>
            </a:avLst>
          </a:prstGeom>
          <a:solidFill>
            <a:srgbClr val="92D050"/>
          </a:solidFill>
          <a:ln cap="flat" cmpd="sng" w="12700">
            <a:solidFill>
              <a:srgbClr val="BA8C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400">
              <a:solidFill>
                <a:srgbClr val="FF0000"/>
              </a:solidFill>
              <a:latin typeface="Calibri"/>
              <a:ea typeface="Calibri"/>
              <a:cs typeface="Calibri"/>
              <a:sym typeface="Calibri"/>
            </a:endParaRPr>
          </a:p>
        </p:txBody>
      </p:sp>
      <p:sp>
        <p:nvSpPr>
          <p:cNvPr id="469" name="Google Shape;469;p34"/>
          <p:cNvSpPr/>
          <p:nvPr/>
        </p:nvSpPr>
        <p:spPr>
          <a:xfrm>
            <a:off x="7599799" y="6301473"/>
            <a:ext cx="716374" cy="341602"/>
          </a:xfrm>
          <a:prstGeom prst="roundRect">
            <a:avLst>
              <a:gd fmla="val 16667" name="adj"/>
            </a:avLst>
          </a:prstGeom>
          <a:solidFill>
            <a:srgbClr val="92D050"/>
          </a:solidFill>
          <a:ln cap="flat" cmpd="sng" w="12700">
            <a:solidFill>
              <a:srgbClr val="BA8C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0000"/>
              </a:solidFill>
              <a:latin typeface="Calibri"/>
              <a:ea typeface="Calibri"/>
              <a:cs typeface="Calibri"/>
              <a:sym typeface="Calibri"/>
            </a:endParaRPr>
          </a:p>
        </p:txBody>
      </p:sp>
      <p:sp>
        <p:nvSpPr>
          <p:cNvPr id="470" name="Google Shape;470;p34"/>
          <p:cNvSpPr/>
          <p:nvPr/>
        </p:nvSpPr>
        <p:spPr>
          <a:xfrm>
            <a:off x="8378642" y="6320636"/>
            <a:ext cx="716373" cy="341602"/>
          </a:xfrm>
          <a:prstGeom prst="roundRect">
            <a:avLst>
              <a:gd fmla="val 16667" name="adj"/>
            </a:avLst>
          </a:prstGeom>
          <a:solidFill>
            <a:srgbClr val="92D050"/>
          </a:solidFill>
          <a:ln cap="flat" cmpd="sng" w="12700">
            <a:solidFill>
              <a:srgbClr val="BA8C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200">
              <a:solidFill>
                <a:srgbClr val="FF0000"/>
              </a:solidFill>
              <a:latin typeface="Calibri"/>
              <a:ea typeface="Calibri"/>
              <a:cs typeface="Calibri"/>
              <a:sym typeface="Calibri"/>
            </a:endParaRPr>
          </a:p>
        </p:txBody>
      </p:sp>
      <p:sp>
        <p:nvSpPr>
          <p:cNvPr id="471" name="Google Shape;471;p34"/>
          <p:cNvSpPr/>
          <p:nvPr/>
        </p:nvSpPr>
        <p:spPr>
          <a:xfrm>
            <a:off x="9332064" y="6320636"/>
            <a:ext cx="716374" cy="341602"/>
          </a:xfrm>
          <a:prstGeom prst="roundRect">
            <a:avLst>
              <a:gd fmla="val 16667" name="adj"/>
            </a:avLst>
          </a:prstGeom>
          <a:solidFill>
            <a:srgbClr val="92D050"/>
          </a:solidFill>
          <a:ln cap="flat" cmpd="sng" w="12700">
            <a:solidFill>
              <a:srgbClr val="BA8C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0000"/>
              </a:solidFill>
              <a:latin typeface="Calibri"/>
              <a:ea typeface="Calibri"/>
              <a:cs typeface="Calibri"/>
              <a:sym typeface="Calibri"/>
            </a:endParaRPr>
          </a:p>
        </p:txBody>
      </p:sp>
      <p:sp>
        <p:nvSpPr>
          <p:cNvPr id="472" name="Google Shape;472;p34"/>
          <p:cNvSpPr txBox="1"/>
          <p:nvPr/>
        </p:nvSpPr>
        <p:spPr>
          <a:xfrm>
            <a:off x="6911847" y="5941882"/>
            <a:ext cx="29687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CA" sz="1800">
                <a:solidFill>
                  <a:schemeClr val="dk1"/>
                </a:solidFill>
                <a:latin typeface="Calibri"/>
                <a:ea typeface="Calibri"/>
                <a:cs typeface="Calibri"/>
                <a:sym typeface="Calibri"/>
              </a:rPr>
              <a:t>Y</a:t>
            </a:r>
            <a:endParaRPr sz="1800">
              <a:solidFill>
                <a:schemeClr val="dk1"/>
              </a:solidFill>
              <a:latin typeface="Calibri"/>
              <a:ea typeface="Calibri"/>
              <a:cs typeface="Calibri"/>
              <a:sym typeface="Calibri"/>
            </a:endParaRPr>
          </a:p>
        </p:txBody>
      </p:sp>
      <p:sp>
        <p:nvSpPr>
          <p:cNvPr id="473" name="Google Shape;473;p34"/>
          <p:cNvSpPr txBox="1"/>
          <p:nvPr/>
        </p:nvSpPr>
        <p:spPr>
          <a:xfrm>
            <a:off x="7705496" y="5238572"/>
            <a:ext cx="29687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CA" sz="1800">
                <a:solidFill>
                  <a:schemeClr val="dk1"/>
                </a:solidFill>
                <a:latin typeface="Calibri"/>
                <a:ea typeface="Calibri"/>
                <a:cs typeface="Calibri"/>
                <a:sym typeface="Calibri"/>
              </a:rPr>
              <a:t>Y</a:t>
            </a:r>
            <a:endParaRPr sz="1800">
              <a:solidFill>
                <a:schemeClr val="dk1"/>
              </a:solidFill>
              <a:latin typeface="Calibri"/>
              <a:ea typeface="Calibri"/>
              <a:cs typeface="Calibri"/>
              <a:sym typeface="Calibri"/>
            </a:endParaRPr>
          </a:p>
        </p:txBody>
      </p:sp>
      <p:sp>
        <p:nvSpPr>
          <p:cNvPr id="474" name="Google Shape;474;p34"/>
          <p:cNvSpPr txBox="1"/>
          <p:nvPr/>
        </p:nvSpPr>
        <p:spPr>
          <a:xfrm>
            <a:off x="8818028" y="5238572"/>
            <a:ext cx="33374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CA" sz="1800">
                <a:solidFill>
                  <a:schemeClr val="dk1"/>
                </a:solidFill>
                <a:latin typeface="Calibri"/>
                <a:ea typeface="Calibri"/>
                <a:cs typeface="Calibri"/>
                <a:sym typeface="Calibri"/>
              </a:rPr>
              <a:t>N</a:t>
            </a:r>
            <a:endParaRPr sz="1800">
              <a:solidFill>
                <a:schemeClr val="dk1"/>
              </a:solidFill>
              <a:latin typeface="Calibri"/>
              <a:ea typeface="Calibri"/>
              <a:cs typeface="Calibri"/>
              <a:sym typeface="Calibri"/>
            </a:endParaRPr>
          </a:p>
        </p:txBody>
      </p:sp>
      <p:sp>
        <p:nvSpPr>
          <p:cNvPr id="475" name="Google Shape;475;p34"/>
          <p:cNvSpPr txBox="1"/>
          <p:nvPr/>
        </p:nvSpPr>
        <p:spPr>
          <a:xfrm>
            <a:off x="9531173" y="5932141"/>
            <a:ext cx="33374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CA" sz="1800">
                <a:solidFill>
                  <a:schemeClr val="dk1"/>
                </a:solidFill>
                <a:latin typeface="Calibri"/>
                <a:ea typeface="Calibri"/>
                <a:cs typeface="Calibri"/>
                <a:sym typeface="Calibri"/>
              </a:rPr>
              <a:t>N</a:t>
            </a:r>
            <a:endParaRPr sz="1800">
              <a:solidFill>
                <a:schemeClr val="dk1"/>
              </a:solidFill>
              <a:latin typeface="Calibri"/>
              <a:ea typeface="Calibri"/>
              <a:cs typeface="Calibri"/>
              <a:sym typeface="Calibri"/>
            </a:endParaRPr>
          </a:p>
        </p:txBody>
      </p:sp>
      <p:sp>
        <p:nvSpPr>
          <p:cNvPr id="476" name="Google Shape;476;p34"/>
          <p:cNvSpPr txBox="1"/>
          <p:nvPr/>
        </p:nvSpPr>
        <p:spPr>
          <a:xfrm>
            <a:off x="7747665" y="5914423"/>
            <a:ext cx="33374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CA" sz="1800">
                <a:solidFill>
                  <a:schemeClr val="dk1"/>
                </a:solidFill>
                <a:latin typeface="Calibri"/>
                <a:ea typeface="Calibri"/>
                <a:cs typeface="Calibri"/>
                <a:sym typeface="Calibri"/>
              </a:rPr>
              <a:t>N</a:t>
            </a:r>
            <a:endParaRPr sz="1800">
              <a:solidFill>
                <a:schemeClr val="dk1"/>
              </a:solidFill>
              <a:latin typeface="Calibri"/>
              <a:ea typeface="Calibri"/>
              <a:cs typeface="Calibri"/>
              <a:sym typeface="Calibri"/>
            </a:endParaRPr>
          </a:p>
        </p:txBody>
      </p:sp>
      <p:sp>
        <p:nvSpPr>
          <p:cNvPr id="477" name="Google Shape;477;p34"/>
          <p:cNvSpPr txBox="1"/>
          <p:nvPr/>
        </p:nvSpPr>
        <p:spPr>
          <a:xfrm>
            <a:off x="8697055" y="5913481"/>
            <a:ext cx="29687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CA" sz="1800">
                <a:solidFill>
                  <a:schemeClr val="dk1"/>
                </a:solidFill>
                <a:latin typeface="Calibri"/>
                <a:ea typeface="Calibri"/>
                <a:cs typeface="Calibri"/>
                <a:sym typeface="Calibri"/>
              </a:rPr>
              <a:t>Y</a:t>
            </a:r>
            <a:endParaRPr sz="1800">
              <a:solidFill>
                <a:schemeClr val="dk1"/>
              </a:solidFill>
              <a:latin typeface="Calibri"/>
              <a:ea typeface="Calibri"/>
              <a:cs typeface="Calibri"/>
              <a:sym typeface="Calibri"/>
            </a:endParaRPr>
          </a:p>
        </p:txBody>
      </p:sp>
      <p:sp>
        <p:nvSpPr>
          <p:cNvPr id="478" name="Google Shape;478;p34"/>
          <p:cNvSpPr txBox="1"/>
          <p:nvPr/>
        </p:nvSpPr>
        <p:spPr>
          <a:xfrm>
            <a:off x="4294480" y="5516995"/>
            <a:ext cx="1881233" cy="30777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CA" sz="1400">
                <a:solidFill>
                  <a:schemeClr val="dk1"/>
                </a:solidFill>
                <a:latin typeface="Calibri"/>
                <a:ea typeface="Calibri"/>
                <a:cs typeface="Calibri"/>
                <a:sym typeface="Calibri"/>
              </a:rPr>
              <a:t>LEARNING RATE</a:t>
            </a:r>
            <a:endParaRPr b="1" sz="1400">
              <a:solidFill>
                <a:schemeClr val="dk1"/>
              </a:solidFill>
              <a:latin typeface="Calibri"/>
              <a:ea typeface="Calibri"/>
              <a:cs typeface="Calibri"/>
              <a:sym typeface="Calibri"/>
            </a:endParaRPr>
          </a:p>
        </p:txBody>
      </p:sp>
      <p:sp>
        <p:nvSpPr>
          <p:cNvPr id="479" name="Google Shape;479;p34"/>
          <p:cNvSpPr/>
          <p:nvPr/>
        </p:nvSpPr>
        <p:spPr>
          <a:xfrm>
            <a:off x="5820425" y="5282606"/>
            <a:ext cx="877224" cy="860124"/>
          </a:xfrm>
          <a:prstGeom prst="mathMultiply">
            <a:avLst>
              <a:gd fmla="val 23520" name="adj1"/>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80" name="Google Shape;480;p34"/>
          <p:cNvSpPr/>
          <p:nvPr/>
        </p:nvSpPr>
        <p:spPr>
          <a:xfrm>
            <a:off x="10510188" y="5924713"/>
            <a:ext cx="333746" cy="343431"/>
          </a:xfrm>
          <a:prstGeom prst="ellipse">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81" name="Google Shape;481;p34"/>
          <p:cNvSpPr/>
          <p:nvPr/>
        </p:nvSpPr>
        <p:spPr>
          <a:xfrm>
            <a:off x="11113306" y="5913481"/>
            <a:ext cx="333746" cy="343431"/>
          </a:xfrm>
          <a:prstGeom prst="ellipse">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82" name="Google Shape;482;p34"/>
          <p:cNvSpPr/>
          <p:nvPr/>
        </p:nvSpPr>
        <p:spPr>
          <a:xfrm>
            <a:off x="9956031" y="5913269"/>
            <a:ext cx="333746" cy="343431"/>
          </a:xfrm>
          <a:prstGeom prst="ellipse">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83" name="Google Shape;483;p34"/>
          <p:cNvSpPr/>
          <p:nvPr/>
        </p:nvSpPr>
        <p:spPr>
          <a:xfrm>
            <a:off x="11117743" y="5913269"/>
            <a:ext cx="333746" cy="343431"/>
          </a:xfrm>
          <a:prstGeom prst="ellipse">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84" name="Google Shape;484;p34"/>
          <p:cNvSpPr/>
          <p:nvPr/>
        </p:nvSpPr>
        <p:spPr>
          <a:xfrm>
            <a:off x="2656102" y="3235934"/>
            <a:ext cx="1049256" cy="1016222"/>
          </a:xfrm>
          <a:prstGeom prst="mathPlus">
            <a:avLst>
              <a:gd fmla="val 23520" name="adj1"/>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85" name="Google Shape;485;p34"/>
          <p:cNvSpPr/>
          <p:nvPr/>
        </p:nvSpPr>
        <p:spPr>
          <a:xfrm>
            <a:off x="3535858" y="5204557"/>
            <a:ext cx="1049256" cy="1016222"/>
          </a:xfrm>
          <a:prstGeom prst="mathPlus">
            <a:avLst>
              <a:gd fmla="val 23520" name="adj1"/>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486" name="Google Shape;486;p34"/>
          <p:cNvCxnSpPr/>
          <p:nvPr/>
        </p:nvCxnSpPr>
        <p:spPr>
          <a:xfrm flipH="1">
            <a:off x="2331141" y="3952666"/>
            <a:ext cx="1862700" cy="1040100"/>
          </a:xfrm>
          <a:prstGeom prst="curvedConnector3">
            <a:avLst>
              <a:gd fmla="val 50000" name="adj1"/>
            </a:avLst>
          </a:prstGeom>
          <a:noFill/>
          <a:ln cap="flat" cmpd="sng" w="57150">
            <a:solidFill>
              <a:srgbClr val="FF0000"/>
            </a:solidFill>
            <a:prstDash val="solid"/>
            <a:miter lim="800000"/>
            <a:headEnd len="sm" w="sm" type="none"/>
            <a:tailEnd len="med" w="med" type="triangle"/>
          </a:ln>
        </p:spPr>
      </p:cxnSp>
      <p:sp>
        <p:nvSpPr>
          <p:cNvPr id="487" name="Google Shape;487;p34"/>
          <p:cNvSpPr txBox="1"/>
          <p:nvPr/>
        </p:nvSpPr>
        <p:spPr>
          <a:xfrm>
            <a:off x="1390105" y="5010358"/>
            <a:ext cx="183499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CA" sz="1800">
                <a:solidFill>
                  <a:srgbClr val="FF0000"/>
                </a:solidFill>
                <a:latin typeface="Calibri"/>
                <a:ea typeface="Calibri"/>
                <a:cs typeface="Calibri"/>
                <a:sym typeface="Calibri"/>
              </a:rPr>
              <a:t>FAKTOR SKALA</a:t>
            </a:r>
            <a:endParaRPr b="1" sz="1800">
              <a:solidFill>
                <a:srgbClr val="FF0000"/>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5"/>
                                        </p:tgtEl>
                                        <p:attrNameLst>
                                          <p:attrName>style.visibility</p:attrName>
                                        </p:attrNameLst>
                                      </p:cBhvr>
                                      <p:to>
                                        <p:strVal val="visible"/>
                                      </p:to>
                                    </p:set>
                                    <p:animEffect filter="fade" transition="in">
                                      <p:cBhvr>
                                        <p:cTn dur="500"/>
                                        <p:tgtEl>
                                          <p:spTgt spid="415"/>
                                        </p:tgtEl>
                                      </p:cBhvr>
                                    </p:animEffect>
                                  </p:childTnLst>
                                </p:cTn>
                              </p:par>
                              <p:par>
                                <p:cTn fill="hold" nodeType="withEffect" presetClass="entr" presetID="10" presetSubtype="0">
                                  <p:stCondLst>
                                    <p:cond delay="0"/>
                                  </p:stCondLst>
                                  <p:childTnLst>
                                    <p:set>
                                      <p:cBhvr>
                                        <p:cTn dur="1" fill="hold">
                                          <p:stCondLst>
                                            <p:cond delay="0"/>
                                          </p:stCondLst>
                                        </p:cTn>
                                        <p:tgtEl>
                                          <p:spTgt spid="416"/>
                                        </p:tgtEl>
                                        <p:attrNameLst>
                                          <p:attrName>style.visibility</p:attrName>
                                        </p:attrNameLst>
                                      </p:cBhvr>
                                      <p:to>
                                        <p:strVal val="visible"/>
                                      </p:to>
                                    </p:set>
                                    <p:animEffect filter="fade" transition="in">
                                      <p:cBhvr>
                                        <p:cTn dur="500"/>
                                        <p:tgtEl>
                                          <p:spTgt spid="416"/>
                                        </p:tgtEl>
                                      </p:cBhvr>
                                    </p:animEffect>
                                  </p:childTnLst>
                                </p:cTn>
                              </p:par>
                              <p:par>
                                <p:cTn fill="hold" nodeType="withEffect" presetClass="entr" presetID="10" presetSubtype="0">
                                  <p:stCondLst>
                                    <p:cond delay="0"/>
                                  </p:stCondLst>
                                  <p:childTnLst>
                                    <p:set>
                                      <p:cBhvr>
                                        <p:cTn dur="1" fill="hold">
                                          <p:stCondLst>
                                            <p:cond delay="0"/>
                                          </p:stCondLst>
                                        </p:cTn>
                                        <p:tgtEl>
                                          <p:spTgt spid="418"/>
                                        </p:tgtEl>
                                        <p:attrNameLst>
                                          <p:attrName>style.visibility</p:attrName>
                                        </p:attrNameLst>
                                      </p:cBhvr>
                                      <p:to>
                                        <p:strVal val="visible"/>
                                      </p:to>
                                    </p:set>
                                    <p:animEffect filter="fade" transition="in">
                                      <p:cBhvr>
                                        <p:cTn dur="500"/>
                                        <p:tgtEl>
                                          <p:spTgt spid="418"/>
                                        </p:tgtEl>
                                      </p:cBhvr>
                                    </p:animEffect>
                                  </p:childTnLst>
                                </p:cTn>
                              </p:par>
                              <p:par>
                                <p:cTn fill="hold" nodeType="withEffect" presetClass="entr" presetID="10" presetSubtype="0">
                                  <p:stCondLst>
                                    <p:cond delay="0"/>
                                  </p:stCondLst>
                                  <p:childTnLst>
                                    <p:set>
                                      <p:cBhvr>
                                        <p:cTn dur="1" fill="hold">
                                          <p:stCondLst>
                                            <p:cond delay="0"/>
                                          </p:stCondLst>
                                        </p:cTn>
                                        <p:tgtEl>
                                          <p:spTgt spid="417"/>
                                        </p:tgtEl>
                                        <p:attrNameLst>
                                          <p:attrName>style.visibility</p:attrName>
                                        </p:attrNameLst>
                                      </p:cBhvr>
                                      <p:to>
                                        <p:strVal val="visible"/>
                                      </p:to>
                                    </p:set>
                                    <p:animEffect filter="fade" transition="in">
                                      <p:cBhvr>
                                        <p:cTn dur="500"/>
                                        <p:tgtEl>
                                          <p:spTgt spid="417"/>
                                        </p:tgtEl>
                                      </p:cBhvr>
                                    </p:animEffect>
                                  </p:childTnLst>
                                </p:cTn>
                              </p:par>
                              <p:par>
                                <p:cTn fill="hold" nodeType="withEffect" presetClass="entr" presetID="10" presetSubtype="0">
                                  <p:stCondLst>
                                    <p:cond delay="0"/>
                                  </p:stCondLst>
                                  <p:childTnLst>
                                    <p:set>
                                      <p:cBhvr>
                                        <p:cTn dur="1" fill="hold">
                                          <p:stCondLst>
                                            <p:cond delay="0"/>
                                          </p:stCondLst>
                                        </p:cTn>
                                        <p:tgtEl>
                                          <p:spTgt spid="419"/>
                                        </p:tgtEl>
                                        <p:attrNameLst>
                                          <p:attrName>style.visibility</p:attrName>
                                        </p:attrNameLst>
                                      </p:cBhvr>
                                      <p:to>
                                        <p:strVal val="visible"/>
                                      </p:to>
                                    </p:set>
                                    <p:animEffect filter="fade" transition="in">
                                      <p:cBhvr>
                                        <p:cTn dur="500"/>
                                        <p:tgtEl>
                                          <p:spTgt spid="419"/>
                                        </p:tgtEl>
                                      </p:cBhvr>
                                    </p:animEffect>
                                  </p:childTnLst>
                                </p:cTn>
                              </p:par>
                              <p:par>
                                <p:cTn fill="hold" nodeType="withEffect" presetClass="entr" presetID="10" presetSubtype="0">
                                  <p:stCondLst>
                                    <p:cond delay="0"/>
                                  </p:stCondLst>
                                  <p:childTnLst>
                                    <p:set>
                                      <p:cBhvr>
                                        <p:cTn dur="1" fill="hold">
                                          <p:stCondLst>
                                            <p:cond delay="0"/>
                                          </p:stCondLst>
                                        </p:cTn>
                                        <p:tgtEl>
                                          <p:spTgt spid="420"/>
                                        </p:tgtEl>
                                        <p:attrNameLst>
                                          <p:attrName>style.visibility</p:attrName>
                                        </p:attrNameLst>
                                      </p:cBhvr>
                                      <p:to>
                                        <p:strVal val="visible"/>
                                      </p:to>
                                    </p:set>
                                    <p:animEffect filter="fade" transition="in">
                                      <p:cBhvr>
                                        <p:cTn dur="500"/>
                                        <p:tgtEl>
                                          <p:spTgt spid="420"/>
                                        </p:tgtEl>
                                      </p:cBhvr>
                                    </p:animEffect>
                                  </p:childTnLst>
                                </p:cTn>
                              </p:par>
                              <p:par>
                                <p:cTn fill="hold" nodeType="withEffect" presetClass="entr" presetID="10" presetSubtype="0">
                                  <p:stCondLst>
                                    <p:cond delay="0"/>
                                  </p:stCondLst>
                                  <p:childTnLst>
                                    <p:set>
                                      <p:cBhvr>
                                        <p:cTn dur="1" fill="hold">
                                          <p:stCondLst>
                                            <p:cond delay="0"/>
                                          </p:stCondLst>
                                        </p:cTn>
                                        <p:tgtEl>
                                          <p:spTgt spid="421"/>
                                        </p:tgtEl>
                                        <p:attrNameLst>
                                          <p:attrName>style.visibility</p:attrName>
                                        </p:attrNameLst>
                                      </p:cBhvr>
                                      <p:to>
                                        <p:strVal val="visible"/>
                                      </p:to>
                                    </p:set>
                                    <p:animEffect filter="fade" transition="in">
                                      <p:cBhvr>
                                        <p:cTn dur="500"/>
                                        <p:tgtEl>
                                          <p:spTgt spid="421"/>
                                        </p:tgtEl>
                                      </p:cBhvr>
                                    </p:animEffect>
                                  </p:childTnLst>
                                </p:cTn>
                              </p:par>
                              <p:par>
                                <p:cTn fill="hold" nodeType="withEffect" presetClass="entr" presetID="10" presetSubtype="0">
                                  <p:stCondLst>
                                    <p:cond delay="0"/>
                                  </p:stCondLst>
                                  <p:childTnLst>
                                    <p:set>
                                      <p:cBhvr>
                                        <p:cTn dur="1" fill="hold">
                                          <p:stCondLst>
                                            <p:cond delay="0"/>
                                          </p:stCondLst>
                                        </p:cTn>
                                        <p:tgtEl>
                                          <p:spTgt spid="422"/>
                                        </p:tgtEl>
                                        <p:attrNameLst>
                                          <p:attrName>style.visibility</p:attrName>
                                        </p:attrNameLst>
                                      </p:cBhvr>
                                      <p:to>
                                        <p:strVal val="visible"/>
                                      </p:to>
                                    </p:set>
                                    <p:animEffect filter="fade" transition="in">
                                      <p:cBhvr>
                                        <p:cTn dur="500"/>
                                        <p:tgtEl>
                                          <p:spTgt spid="422"/>
                                        </p:tgtEl>
                                      </p:cBhvr>
                                    </p:animEffect>
                                  </p:childTnLst>
                                </p:cTn>
                              </p:par>
                              <p:par>
                                <p:cTn fill="hold" nodeType="withEffect" presetClass="entr" presetID="10" presetSubtype="0">
                                  <p:stCondLst>
                                    <p:cond delay="0"/>
                                  </p:stCondLst>
                                  <p:childTnLst>
                                    <p:set>
                                      <p:cBhvr>
                                        <p:cTn dur="1" fill="hold">
                                          <p:stCondLst>
                                            <p:cond delay="0"/>
                                          </p:stCondLst>
                                        </p:cTn>
                                        <p:tgtEl>
                                          <p:spTgt spid="424"/>
                                        </p:tgtEl>
                                        <p:attrNameLst>
                                          <p:attrName>style.visibility</p:attrName>
                                        </p:attrNameLst>
                                      </p:cBhvr>
                                      <p:to>
                                        <p:strVal val="visible"/>
                                      </p:to>
                                    </p:set>
                                    <p:animEffect filter="fade" transition="in">
                                      <p:cBhvr>
                                        <p:cTn dur="500"/>
                                        <p:tgtEl>
                                          <p:spTgt spid="424"/>
                                        </p:tgtEl>
                                      </p:cBhvr>
                                    </p:animEffect>
                                  </p:childTnLst>
                                </p:cTn>
                              </p:par>
                              <p:par>
                                <p:cTn fill="hold" nodeType="withEffect" presetClass="entr" presetID="10" presetSubtype="0">
                                  <p:stCondLst>
                                    <p:cond delay="0"/>
                                  </p:stCondLst>
                                  <p:childTnLst>
                                    <p:set>
                                      <p:cBhvr>
                                        <p:cTn dur="1" fill="hold">
                                          <p:stCondLst>
                                            <p:cond delay="0"/>
                                          </p:stCondLst>
                                        </p:cTn>
                                        <p:tgtEl>
                                          <p:spTgt spid="423"/>
                                        </p:tgtEl>
                                        <p:attrNameLst>
                                          <p:attrName>style.visibility</p:attrName>
                                        </p:attrNameLst>
                                      </p:cBhvr>
                                      <p:to>
                                        <p:strVal val="visible"/>
                                      </p:to>
                                    </p:set>
                                    <p:animEffect filter="fade" transition="in">
                                      <p:cBhvr>
                                        <p:cTn dur="500"/>
                                        <p:tgtEl>
                                          <p:spTgt spid="423"/>
                                        </p:tgtEl>
                                      </p:cBhvr>
                                    </p:animEffect>
                                  </p:childTnLst>
                                </p:cTn>
                              </p:par>
                              <p:par>
                                <p:cTn fill="hold" nodeType="withEffect" presetClass="entr" presetID="10" presetSubtype="0">
                                  <p:stCondLst>
                                    <p:cond delay="0"/>
                                  </p:stCondLst>
                                  <p:childTnLst>
                                    <p:set>
                                      <p:cBhvr>
                                        <p:cTn dur="1" fill="hold">
                                          <p:stCondLst>
                                            <p:cond delay="0"/>
                                          </p:stCondLst>
                                        </p:cTn>
                                        <p:tgtEl>
                                          <p:spTgt spid="425"/>
                                        </p:tgtEl>
                                        <p:attrNameLst>
                                          <p:attrName>style.visibility</p:attrName>
                                        </p:attrNameLst>
                                      </p:cBhvr>
                                      <p:to>
                                        <p:strVal val="visible"/>
                                      </p:to>
                                    </p:set>
                                    <p:animEffect filter="fade" transition="in">
                                      <p:cBhvr>
                                        <p:cTn dur="500"/>
                                        <p:tgtEl>
                                          <p:spTgt spid="425"/>
                                        </p:tgtEl>
                                      </p:cBhvr>
                                    </p:animEffect>
                                  </p:childTnLst>
                                </p:cTn>
                              </p:par>
                              <p:par>
                                <p:cTn fill="hold" nodeType="withEffect" presetClass="entr" presetID="10" presetSubtype="0">
                                  <p:stCondLst>
                                    <p:cond delay="0"/>
                                  </p:stCondLst>
                                  <p:childTnLst>
                                    <p:set>
                                      <p:cBhvr>
                                        <p:cTn dur="1" fill="hold">
                                          <p:stCondLst>
                                            <p:cond delay="0"/>
                                          </p:stCondLst>
                                        </p:cTn>
                                        <p:tgtEl>
                                          <p:spTgt spid="426"/>
                                        </p:tgtEl>
                                        <p:attrNameLst>
                                          <p:attrName>style.visibility</p:attrName>
                                        </p:attrNameLst>
                                      </p:cBhvr>
                                      <p:to>
                                        <p:strVal val="visible"/>
                                      </p:to>
                                    </p:set>
                                    <p:animEffect filter="fade" transition="in">
                                      <p:cBhvr>
                                        <p:cTn dur="500"/>
                                        <p:tgtEl>
                                          <p:spTgt spid="426"/>
                                        </p:tgtEl>
                                      </p:cBhvr>
                                    </p:animEffect>
                                  </p:childTnLst>
                                </p:cTn>
                              </p:par>
                              <p:par>
                                <p:cTn fill="hold" nodeType="withEffect" presetClass="entr" presetID="10" presetSubtype="0">
                                  <p:stCondLst>
                                    <p:cond delay="0"/>
                                  </p:stCondLst>
                                  <p:childTnLst>
                                    <p:set>
                                      <p:cBhvr>
                                        <p:cTn dur="1" fill="hold">
                                          <p:stCondLst>
                                            <p:cond delay="0"/>
                                          </p:stCondLst>
                                        </p:cTn>
                                        <p:tgtEl>
                                          <p:spTgt spid="427"/>
                                        </p:tgtEl>
                                        <p:attrNameLst>
                                          <p:attrName>style.visibility</p:attrName>
                                        </p:attrNameLst>
                                      </p:cBhvr>
                                      <p:to>
                                        <p:strVal val="visible"/>
                                      </p:to>
                                    </p:set>
                                    <p:animEffect filter="fade" transition="in">
                                      <p:cBhvr>
                                        <p:cTn dur="500"/>
                                        <p:tgtEl>
                                          <p:spTgt spid="427"/>
                                        </p:tgtEl>
                                      </p:cBhvr>
                                    </p:animEffect>
                                  </p:childTnLst>
                                </p:cTn>
                              </p:par>
                              <p:par>
                                <p:cTn fill="hold" nodeType="withEffect" presetClass="entr" presetID="10" presetSubtype="0">
                                  <p:stCondLst>
                                    <p:cond delay="0"/>
                                  </p:stCondLst>
                                  <p:childTnLst>
                                    <p:set>
                                      <p:cBhvr>
                                        <p:cTn dur="1" fill="hold">
                                          <p:stCondLst>
                                            <p:cond delay="0"/>
                                          </p:stCondLst>
                                        </p:cTn>
                                        <p:tgtEl>
                                          <p:spTgt spid="428"/>
                                        </p:tgtEl>
                                        <p:attrNameLst>
                                          <p:attrName>style.visibility</p:attrName>
                                        </p:attrNameLst>
                                      </p:cBhvr>
                                      <p:to>
                                        <p:strVal val="visible"/>
                                      </p:to>
                                    </p:set>
                                    <p:animEffect filter="fade" transition="in">
                                      <p:cBhvr>
                                        <p:cTn dur="500"/>
                                        <p:tgtEl>
                                          <p:spTgt spid="428"/>
                                        </p:tgtEl>
                                      </p:cBhvr>
                                    </p:animEffect>
                                  </p:childTnLst>
                                </p:cTn>
                              </p:par>
                              <p:par>
                                <p:cTn fill="hold" nodeType="withEffect" presetClass="entr" presetID="10" presetSubtype="0">
                                  <p:stCondLst>
                                    <p:cond delay="0"/>
                                  </p:stCondLst>
                                  <p:childTnLst>
                                    <p:set>
                                      <p:cBhvr>
                                        <p:cTn dur="1" fill="hold">
                                          <p:stCondLst>
                                            <p:cond delay="0"/>
                                          </p:stCondLst>
                                        </p:cTn>
                                        <p:tgtEl>
                                          <p:spTgt spid="429"/>
                                        </p:tgtEl>
                                        <p:attrNameLst>
                                          <p:attrName>style.visibility</p:attrName>
                                        </p:attrNameLst>
                                      </p:cBhvr>
                                      <p:to>
                                        <p:strVal val="visible"/>
                                      </p:to>
                                    </p:set>
                                    <p:animEffect filter="fade" transition="in">
                                      <p:cBhvr>
                                        <p:cTn dur="500"/>
                                        <p:tgtEl>
                                          <p:spTgt spid="429"/>
                                        </p:tgtEl>
                                      </p:cBhvr>
                                    </p:animEffect>
                                  </p:childTnLst>
                                </p:cTn>
                              </p:par>
                              <p:par>
                                <p:cTn fill="hold" nodeType="withEffect" presetClass="entr" presetID="10" presetSubtype="0">
                                  <p:stCondLst>
                                    <p:cond delay="0"/>
                                  </p:stCondLst>
                                  <p:childTnLst>
                                    <p:set>
                                      <p:cBhvr>
                                        <p:cTn dur="1" fill="hold">
                                          <p:stCondLst>
                                            <p:cond delay="0"/>
                                          </p:stCondLst>
                                        </p:cTn>
                                        <p:tgtEl>
                                          <p:spTgt spid="430"/>
                                        </p:tgtEl>
                                        <p:attrNameLst>
                                          <p:attrName>style.visibility</p:attrName>
                                        </p:attrNameLst>
                                      </p:cBhvr>
                                      <p:to>
                                        <p:strVal val="visible"/>
                                      </p:to>
                                    </p:set>
                                    <p:animEffect filter="fade" transition="in">
                                      <p:cBhvr>
                                        <p:cTn dur="500"/>
                                        <p:tgtEl>
                                          <p:spTgt spid="430"/>
                                        </p:tgtEl>
                                      </p:cBhvr>
                                    </p:animEffect>
                                  </p:childTnLst>
                                </p:cTn>
                              </p:par>
                              <p:par>
                                <p:cTn fill="hold" nodeType="withEffect" presetClass="entr" presetID="10" presetSubtype="0">
                                  <p:stCondLst>
                                    <p:cond delay="0"/>
                                  </p:stCondLst>
                                  <p:childTnLst>
                                    <p:set>
                                      <p:cBhvr>
                                        <p:cTn dur="1" fill="hold">
                                          <p:stCondLst>
                                            <p:cond delay="0"/>
                                          </p:stCondLst>
                                        </p:cTn>
                                        <p:tgtEl>
                                          <p:spTgt spid="431"/>
                                        </p:tgtEl>
                                        <p:attrNameLst>
                                          <p:attrName>style.visibility</p:attrName>
                                        </p:attrNameLst>
                                      </p:cBhvr>
                                      <p:to>
                                        <p:strVal val="visible"/>
                                      </p:to>
                                    </p:set>
                                    <p:animEffect filter="fade" transition="in">
                                      <p:cBhvr>
                                        <p:cTn dur="500"/>
                                        <p:tgtEl>
                                          <p:spTgt spid="431"/>
                                        </p:tgtEl>
                                      </p:cBhvr>
                                    </p:animEffect>
                                  </p:childTnLst>
                                </p:cTn>
                              </p:par>
                              <p:par>
                                <p:cTn fill="hold" nodeType="withEffect" presetClass="entr" presetID="10" presetSubtype="0">
                                  <p:stCondLst>
                                    <p:cond delay="0"/>
                                  </p:stCondLst>
                                  <p:childTnLst>
                                    <p:set>
                                      <p:cBhvr>
                                        <p:cTn dur="1" fill="hold">
                                          <p:stCondLst>
                                            <p:cond delay="0"/>
                                          </p:stCondLst>
                                        </p:cTn>
                                        <p:tgtEl>
                                          <p:spTgt spid="432"/>
                                        </p:tgtEl>
                                        <p:attrNameLst>
                                          <p:attrName>style.visibility</p:attrName>
                                        </p:attrNameLst>
                                      </p:cBhvr>
                                      <p:to>
                                        <p:strVal val="visible"/>
                                      </p:to>
                                    </p:set>
                                    <p:animEffect filter="fade" transition="in">
                                      <p:cBhvr>
                                        <p:cTn dur="500"/>
                                        <p:tgtEl>
                                          <p:spTgt spid="432"/>
                                        </p:tgtEl>
                                      </p:cBhvr>
                                    </p:animEffect>
                                  </p:childTnLst>
                                </p:cTn>
                              </p:par>
                              <p:par>
                                <p:cTn fill="hold" nodeType="withEffect" presetClass="entr" presetID="10" presetSubtype="0">
                                  <p:stCondLst>
                                    <p:cond delay="0"/>
                                  </p:stCondLst>
                                  <p:childTnLst>
                                    <p:set>
                                      <p:cBhvr>
                                        <p:cTn dur="1" fill="hold">
                                          <p:stCondLst>
                                            <p:cond delay="0"/>
                                          </p:stCondLst>
                                        </p:cTn>
                                        <p:tgtEl>
                                          <p:spTgt spid="433"/>
                                        </p:tgtEl>
                                        <p:attrNameLst>
                                          <p:attrName>style.visibility</p:attrName>
                                        </p:attrNameLst>
                                      </p:cBhvr>
                                      <p:to>
                                        <p:strVal val="visible"/>
                                      </p:to>
                                    </p:set>
                                    <p:animEffect filter="fade" transition="in">
                                      <p:cBhvr>
                                        <p:cTn dur="500"/>
                                        <p:tgtEl>
                                          <p:spTgt spid="433"/>
                                        </p:tgtEl>
                                      </p:cBhvr>
                                    </p:animEffect>
                                  </p:childTnLst>
                                </p:cTn>
                              </p:par>
                              <p:par>
                                <p:cTn fill="hold" nodeType="withEffect" presetClass="entr" presetID="10" presetSubtype="0">
                                  <p:stCondLst>
                                    <p:cond delay="0"/>
                                  </p:stCondLst>
                                  <p:childTnLst>
                                    <p:set>
                                      <p:cBhvr>
                                        <p:cTn dur="1" fill="hold">
                                          <p:stCondLst>
                                            <p:cond delay="0"/>
                                          </p:stCondLst>
                                        </p:cTn>
                                        <p:tgtEl>
                                          <p:spTgt spid="436"/>
                                        </p:tgtEl>
                                        <p:attrNameLst>
                                          <p:attrName>style.visibility</p:attrName>
                                        </p:attrNameLst>
                                      </p:cBhvr>
                                      <p:to>
                                        <p:strVal val="visible"/>
                                      </p:to>
                                    </p:set>
                                    <p:animEffect filter="fade" transition="in">
                                      <p:cBhvr>
                                        <p:cTn dur="500"/>
                                        <p:tgtEl>
                                          <p:spTgt spid="436"/>
                                        </p:tgtEl>
                                      </p:cBhvr>
                                    </p:animEffect>
                                  </p:childTnLst>
                                </p:cTn>
                              </p:par>
                              <p:par>
                                <p:cTn fill="hold" nodeType="withEffect" presetClass="entr" presetID="10" presetSubtype="0">
                                  <p:stCondLst>
                                    <p:cond delay="0"/>
                                  </p:stCondLst>
                                  <p:childTnLst>
                                    <p:set>
                                      <p:cBhvr>
                                        <p:cTn dur="1" fill="hold">
                                          <p:stCondLst>
                                            <p:cond delay="0"/>
                                          </p:stCondLst>
                                        </p:cTn>
                                        <p:tgtEl>
                                          <p:spTgt spid="437"/>
                                        </p:tgtEl>
                                        <p:attrNameLst>
                                          <p:attrName>style.visibility</p:attrName>
                                        </p:attrNameLst>
                                      </p:cBhvr>
                                      <p:to>
                                        <p:strVal val="visible"/>
                                      </p:to>
                                    </p:set>
                                    <p:animEffect filter="fade" transition="in">
                                      <p:cBhvr>
                                        <p:cTn dur="500"/>
                                        <p:tgtEl>
                                          <p:spTgt spid="437"/>
                                        </p:tgtEl>
                                      </p:cBhvr>
                                    </p:animEffect>
                                  </p:childTnLst>
                                </p:cTn>
                              </p:par>
                              <p:par>
                                <p:cTn fill="hold" nodeType="withEffect" presetClass="entr" presetID="10" presetSubtype="0">
                                  <p:stCondLst>
                                    <p:cond delay="0"/>
                                  </p:stCondLst>
                                  <p:childTnLst>
                                    <p:set>
                                      <p:cBhvr>
                                        <p:cTn dur="1" fill="hold">
                                          <p:stCondLst>
                                            <p:cond delay="0"/>
                                          </p:stCondLst>
                                        </p:cTn>
                                        <p:tgtEl>
                                          <p:spTgt spid="434"/>
                                        </p:tgtEl>
                                        <p:attrNameLst>
                                          <p:attrName>style.visibility</p:attrName>
                                        </p:attrNameLst>
                                      </p:cBhvr>
                                      <p:to>
                                        <p:strVal val="visible"/>
                                      </p:to>
                                    </p:set>
                                    <p:animEffect filter="fade" transition="in">
                                      <p:cBhvr>
                                        <p:cTn dur="500"/>
                                        <p:tgtEl>
                                          <p:spTgt spid="43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8"/>
                                        </p:tgtEl>
                                        <p:attrNameLst>
                                          <p:attrName>style.visibility</p:attrName>
                                        </p:attrNameLst>
                                      </p:cBhvr>
                                      <p:to>
                                        <p:strVal val="visible"/>
                                      </p:to>
                                    </p:set>
                                    <p:animEffect filter="fade" transition="in">
                                      <p:cBhvr>
                                        <p:cTn dur="500"/>
                                        <p:tgtEl>
                                          <p:spTgt spid="438"/>
                                        </p:tgtEl>
                                      </p:cBhvr>
                                    </p:animEffect>
                                  </p:childTnLst>
                                </p:cTn>
                              </p:par>
                              <p:par>
                                <p:cTn fill="hold" nodeType="withEffect" presetClass="entr" presetID="10" presetSubtype="0">
                                  <p:stCondLst>
                                    <p:cond delay="0"/>
                                  </p:stCondLst>
                                  <p:childTnLst>
                                    <p:set>
                                      <p:cBhvr>
                                        <p:cTn dur="1" fill="hold">
                                          <p:stCondLst>
                                            <p:cond delay="0"/>
                                          </p:stCondLst>
                                        </p:cTn>
                                        <p:tgtEl>
                                          <p:spTgt spid="439"/>
                                        </p:tgtEl>
                                        <p:attrNameLst>
                                          <p:attrName>style.visibility</p:attrName>
                                        </p:attrNameLst>
                                      </p:cBhvr>
                                      <p:to>
                                        <p:strVal val="visible"/>
                                      </p:to>
                                    </p:set>
                                    <p:animEffect filter="fade" transition="in">
                                      <p:cBhvr>
                                        <p:cTn dur="500"/>
                                        <p:tgtEl>
                                          <p:spTgt spid="439"/>
                                        </p:tgtEl>
                                      </p:cBhvr>
                                    </p:animEffect>
                                  </p:childTnLst>
                                </p:cTn>
                              </p:par>
                              <p:par>
                                <p:cTn fill="hold" nodeType="withEffect" presetClass="entr" presetID="10" presetSubtype="0">
                                  <p:stCondLst>
                                    <p:cond delay="0"/>
                                  </p:stCondLst>
                                  <p:childTnLst>
                                    <p:set>
                                      <p:cBhvr>
                                        <p:cTn dur="1" fill="hold">
                                          <p:stCondLst>
                                            <p:cond delay="0"/>
                                          </p:stCondLst>
                                        </p:cTn>
                                        <p:tgtEl>
                                          <p:spTgt spid="441"/>
                                        </p:tgtEl>
                                        <p:attrNameLst>
                                          <p:attrName>style.visibility</p:attrName>
                                        </p:attrNameLst>
                                      </p:cBhvr>
                                      <p:to>
                                        <p:strVal val="visible"/>
                                      </p:to>
                                    </p:set>
                                    <p:animEffect filter="fade" transition="in">
                                      <p:cBhvr>
                                        <p:cTn dur="500"/>
                                        <p:tgtEl>
                                          <p:spTgt spid="441"/>
                                        </p:tgtEl>
                                      </p:cBhvr>
                                    </p:animEffect>
                                  </p:childTnLst>
                                </p:cTn>
                              </p:par>
                              <p:par>
                                <p:cTn fill="hold" nodeType="withEffect" presetClass="entr" presetID="10" presetSubtype="0">
                                  <p:stCondLst>
                                    <p:cond delay="0"/>
                                  </p:stCondLst>
                                  <p:childTnLst>
                                    <p:set>
                                      <p:cBhvr>
                                        <p:cTn dur="1" fill="hold">
                                          <p:stCondLst>
                                            <p:cond delay="0"/>
                                          </p:stCondLst>
                                        </p:cTn>
                                        <p:tgtEl>
                                          <p:spTgt spid="440"/>
                                        </p:tgtEl>
                                        <p:attrNameLst>
                                          <p:attrName>style.visibility</p:attrName>
                                        </p:attrNameLst>
                                      </p:cBhvr>
                                      <p:to>
                                        <p:strVal val="visible"/>
                                      </p:to>
                                    </p:set>
                                    <p:animEffect filter="fade" transition="in">
                                      <p:cBhvr>
                                        <p:cTn dur="500"/>
                                        <p:tgtEl>
                                          <p:spTgt spid="440"/>
                                        </p:tgtEl>
                                      </p:cBhvr>
                                    </p:animEffect>
                                  </p:childTnLst>
                                </p:cTn>
                              </p:par>
                              <p:par>
                                <p:cTn fill="hold" nodeType="withEffect" presetClass="entr" presetID="10" presetSubtype="0">
                                  <p:stCondLst>
                                    <p:cond delay="0"/>
                                  </p:stCondLst>
                                  <p:childTnLst>
                                    <p:set>
                                      <p:cBhvr>
                                        <p:cTn dur="1" fill="hold">
                                          <p:stCondLst>
                                            <p:cond delay="0"/>
                                          </p:stCondLst>
                                        </p:cTn>
                                        <p:tgtEl>
                                          <p:spTgt spid="442"/>
                                        </p:tgtEl>
                                        <p:attrNameLst>
                                          <p:attrName>style.visibility</p:attrName>
                                        </p:attrNameLst>
                                      </p:cBhvr>
                                      <p:to>
                                        <p:strVal val="visible"/>
                                      </p:to>
                                    </p:set>
                                    <p:animEffect filter="fade" transition="in">
                                      <p:cBhvr>
                                        <p:cTn dur="500"/>
                                        <p:tgtEl>
                                          <p:spTgt spid="442"/>
                                        </p:tgtEl>
                                      </p:cBhvr>
                                    </p:animEffect>
                                  </p:childTnLst>
                                </p:cTn>
                              </p:par>
                              <p:par>
                                <p:cTn fill="hold" nodeType="withEffect" presetClass="entr" presetID="10" presetSubtype="0">
                                  <p:stCondLst>
                                    <p:cond delay="0"/>
                                  </p:stCondLst>
                                  <p:childTnLst>
                                    <p:set>
                                      <p:cBhvr>
                                        <p:cTn dur="1" fill="hold">
                                          <p:stCondLst>
                                            <p:cond delay="0"/>
                                          </p:stCondLst>
                                        </p:cTn>
                                        <p:tgtEl>
                                          <p:spTgt spid="443"/>
                                        </p:tgtEl>
                                        <p:attrNameLst>
                                          <p:attrName>style.visibility</p:attrName>
                                        </p:attrNameLst>
                                      </p:cBhvr>
                                      <p:to>
                                        <p:strVal val="visible"/>
                                      </p:to>
                                    </p:set>
                                    <p:animEffect filter="fade" transition="in">
                                      <p:cBhvr>
                                        <p:cTn dur="500"/>
                                        <p:tgtEl>
                                          <p:spTgt spid="443"/>
                                        </p:tgtEl>
                                      </p:cBhvr>
                                    </p:animEffect>
                                  </p:childTnLst>
                                </p:cTn>
                              </p:par>
                              <p:par>
                                <p:cTn fill="hold" nodeType="withEffect" presetClass="entr" presetID="10" presetSubtype="0">
                                  <p:stCondLst>
                                    <p:cond delay="0"/>
                                  </p:stCondLst>
                                  <p:childTnLst>
                                    <p:set>
                                      <p:cBhvr>
                                        <p:cTn dur="1" fill="hold">
                                          <p:stCondLst>
                                            <p:cond delay="0"/>
                                          </p:stCondLst>
                                        </p:cTn>
                                        <p:tgtEl>
                                          <p:spTgt spid="444"/>
                                        </p:tgtEl>
                                        <p:attrNameLst>
                                          <p:attrName>style.visibility</p:attrName>
                                        </p:attrNameLst>
                                      </p:cBhvr>
                                      <p:to>
                                        <p:strVal val="visible"/>
                                      </p:to>
                                    </p:set>
                                    <p:animEffect filter="fade" transition="in">
                                      <p:cBhvr>
                                        <p:cTn dur="500"/>
                                        <p:tgtEl>
                                          <p:spTgt spid="444"/>
                                        </p:tgtEl>
                                      </p:cBhvr>
                                    </p:animEffect>
                                  </p:childTnLst>
                                </p:cTn>
                              </p:par>
                              <p:par>
                                <p:cTn fill="hold" nodeType="withEffect" presetClass="entr" presetID="10" presetSubtype="0">
                                  <p:stCondLst>
                                    <p:cond delay="0"/>
                                  </p:stCondLst>
                                  <p:childTnLst>
                                    <p:set>
                                      <p:cBhvr>
                                        <p:cTn dur="1" fill="hold">
                                          <p:stCondLst>
                                            <p:cond delay="0"/>
                                          </p:stCondLst>
                                        </p:cTn>
                                        <p:tgtEl>
                                          <p:spTgt spid="445"/>
                                        </p:tgtEl>
                                        <p:attrNameLst>
                                          <p:attrName>style.visibility</p:attrName>
                                        </p:attrNameLst>
                                      </p:cBhvr>
                                      <p:to>
                                        <p:strVal val="visible"/>
                                      </p:to>
                                    </p:set>
                                    <p:animEffect filter="fade" transition="in">
                                      <p:cBhvr>
                                        <p:cTn dur="500"/>
                                        <p:tgtEl>
                                          <p:spTgt spid="445"/>
                                        </p:tgtEl>
                                      </p:cBhvr>
                                    </p:animEffect>
                                  </p:childTnLst>
                                </p:cTn>
                              </p:par>
                              <p:par>
                                <p:cTn fill="hold" nodeType="withEffect" presetClass="entr" presetID="10" presetSubtype="0">
                                  <p:stCondLst>
                                    <p:cond delay="0"/>
                                  </p:stCondLst>
                                  <p:childTnLst>
                                    <p:set>
                                      <p:cBhvr>
                                        <p:cTn dur="1" fill="hold">
                                          <p:stCondLst>
                                            <p:cond delay="0"/>
                                          </p:stCondLst>
                                        </p:cTn>
                                        <p:tgtEl>
                                          <p:spTgt spid="447"/>
                                        </p:tgtEl>
                                        <p:attrNameLst>
                                          <p:attrName>style.visibility</p:attrName>
                                        </p:attrNameLst>
                                      </p:cBhvr>
                                      <p:to>
                                        <p:strVal val="visible"/>
                                      </p:to>
                                    </p:set>
                                    <p:animEffect filter="fade" transition="in">
                                      <p:cBhvr>
                                        <p:cTn dur="500"/>
                                        <p:tgtEl>
                                          <p:spTgt spid="447"/>
                                        </p:tgtEl>
                                      </p:cBhvr>
                                    </p:animEffect>
                                  </p:childTnLst>
                                </p:cTn>
                              </p:par>
                              <p:par>
                                <p:cTn fill="hold" nodeType="withEffect" presetClass="entr" presetID="10" presetSubtype="0">
                                  <p:stCondLst>
                                    <p:cond delay="0"/>
                                  </p:stCondLst>
                                  <p:childTnLst>
                                    <p:set>
                                      <p:cBhvr>
                                        <p:cTn dur="1" fill="hold">
                                          <p:stCondLst>
                                            <p:cond delay="0"/>
                                          </p:stCondLst>
                                        </p:cTn>
                                        <p:tgtEl>
                                          <p:spTgt spid="446"/>
                                        </p:tgtEl>
                                        <p:attrNameLst>
                                          <p:attrName>style.visibility</p:attrName>
                                        </p:attrNameLst>
                                      </p:cBhvr>
                                      <p:to>
                                        <p:strVal val="visible"/>
                                      </p:to>
                                    </p:set>
                                    <p:animEffect filter="fade" transition="in">
                                      <p:cBhvr>
                                        <p:cTn dur="500"/>
                                        <p:tgtEl>
                                          <p:spTgt spid="446"/>
                                        </p:tgtEl>
                                      </p:cBhvr>
                                    </p:animEffect>
                                  </p:childTnLst>
                                </p:cTn>
                              </p:par>
                              <p:par>
                                <p:cTn fill="hold" nodeType="withEffect" presetClass="entr" presetID="10" presetSubtype="0">
                                  <p:stCondLst>
                                    <p:cond delay="0"/>
                                  </p:stCondLst>
                                  <p:childTnLst>
                                    <p:set>
                                      <p:cBhvr>
                                        <p:cTn dur="1" fill="hold">
                                          <p:stCondLst>
                                            <p:cond delay="0"/>
                                          </p:stCondLst>
                                        </p:cTn>
                                        <p:tgtEl>
                                          <p:spTgt spid="448"/>
                                        </p:tgtEl>
                                        <p:attrNameLst>
                                          <p:attrName>style.visibility</p:attrName>
                                        </p:attrNameLst>
                                      </p:cBhvr>
                                      <p:to>
                                        <p:strVal val="visible"/>
                                      </p:to>
                                    </p:set>
                                    <p:animEffect filter="fade" transition="in">
                                      <p:cBhvr>
                                        <p:cTn dur="500"/>
                                        <p:tgtEl>
                                          <p:spTgt spid="448"/>
                                        </p:tgtEl>
                                      </p:cBhvr>
                                    </p:animEffect>
                                  </p:childTnLst>
                                </p:cTn>
                              </p:par>
                              <p:par>
                                <p:cTn fill="hold" nodeType="withEffect" presetClass="entr" presetID="10" presetSubtype="0">
                                  <p:stCondLst>
                                    <p:cond delay="0"/>
                                  </p:stCondLst>
                                  <p:childTnLst>
                                    <p:set>
                                      <p:cBhvr>
                                        <p:cTn dur="1" fill="hold">
                                          <p:stCondLst>
                                            <p:cond delay="0"/>
                                          </p:stCondLst>
                                        </p:cTn>
                                        <p:tgtEl>
                                          <p:spTgt spid="449"/>
                                        </p:tgtEl>
                                        <p:attrNameLst>
                                          <p:attrName>style.visibility</p:attrName>
                                        </p:attrNameLst>
                                      </p:cBhvr>
                                      <p:to>
                                        <p:strVal val="visible"/>
                                      </p:to>
                                    </p:set>
                                    <p:animEffect filter="fade" transition="in">
                                      <p:cBhvr>
                                        <p:cTn dur="500"/>
                                        <p:tgtEl>
                                          <p:spTgt spid="449"/>
                                        </p:tgtEl>
                                      </p:cBhvr>
                                    </p:animEffect>
                                  </p:childTnLst>
                                </p:cTn>
                              </p:par>
                              <p:par>
                                <p:cTn fill="hold" nodeType="withEffect" presetClass="entr" presetID="10" presetSubtype="0">
                                  <p:stCondLst>
                                    <p:cond delay="0"/>
                                  </p:stCondLst>
                                  <p:childTnLst>
                                    <p:set>
                                      <p:cBhvr>
                                        <p:cTn dur="1" fill="hold">
                                          <p:stCondLst>
                                            <p:cond delay="0"/>
                                          </p:stCondLst>
                                        </p:cTn>
                                        <p:tgtEl>
                                          <p:spTgt spid="450"/>
                                        </p:tgtEl>
                                        <p:attrNameLst>
                                          <p:attrName>style.visibility</p:attrName>
                                        </p:attrNameLst>
                                      </p:cBhvr>
                                      <p:to>
                                        <p:strVal val="visible"/>
                                      </p:to>
                                    </p:set>
                                    <p:animEffect filter="fade" transition="in">
                                      <p:cBhvr>
                                        <p:cTn dur="500"/>
                                        <p:tgtEl>
                                          <p:spTgt spid="450"/>
                                        </p:tgtEl>
                                      </p:cBhvr>
                                    </p:animEffect>
                                  </p:childTnLst>
                                </p:cTn>
                              </p:par>
                              <p:par>
                                <p:cTn fill="hold" nodeType="withEffect" presetClass="entr" presetID="10" presetSubtype="0">
                                  <p:stCondLst>
                                    <p:cond delay="0"/>
                                  </p:stCondLst>
                                  <p:childTnLst>
                                    <p:set>
                                      <p:cBhvr>
                                        <p:cTn dur="1" fill="hold">
                                          <p:stCondLst>
                                            <p:cond delay="0"/>
                                          </p:stCondLst>
                                        </p:cTn>
                                        <p:tgtEl>
                                          <p:spTgt spid="451"/>
                                        </p:tgtEl>
                                        <p:attrNameLst>
                                          <p:attrName>style.visibility</p:attrName>
                                        </p:attrNameLst>
                                      </p:cBhvr>
                                      <p:to>
                                        <p:strVal val="visible"/>
                                      </p:to>
                                    </p:set>
                                    <p:animEffect filter="fade" transition="in">
                                      <p:cBhvr>
                                        <p:cTn dur="500"/>
                                        <p:tgtEl>
                                          <p:spTgt spid="451"/>
                                        </p:tgtEl>
                                      </p:cBhvr>
                                    </p:animEffect>
                                  </p:childTnLst>
                                </p:cTn>
                              </p:par>
                              <p:par>
                                <p:cTn fill="hold" nodeType="withEffect" presetClass="entr" presetID="10" presetSubtype="0">
                                  <p:stCondLst>
                                    <p:cond delay="0"/>
                                  </p:stCondLst>
                                  <p:childTnLst>
                                    <p:set>
                                      <p:cBhvr>
                                        <p:cTn dur="1" fill="hold">
                                          <p:stCondLst>
                                            <p:cond delay="0"/>
                                          </p:stCondLst>
                                        </p:cTn>
                                        <p:tgtEl>
                                          <p:spTgt spid="452"/>
                                        </p:tgtEl>
                                        <p:attrNameLst>
                                          <p:attrName>style.visibility</p:attrName>
                                        </p:attrNameLst>
                                      </p:cBhvr>
                                      <p:to>
                                        <p:strVal val="visible"/>
                                      </p:to>
                                    </p:set>
                                    <p:animEffect filter="fade" transition="in">
                                      <p:cBhvr>
                                        <p:cTn dur="500"/>
                                        <p:tgtEl>
                                          <p:spTgt spid="452"/>
                                        </p:tgtEl>
                                      </p:cBhvr>
                                    </p:animEffect>
                                  </p:childTnLst>
                                </p:cTn>
                              </p:par>
                              <p:par>
                                <p:cTn fill="hold" nodeType="withEffect" presetClass="entr" presetID="10" presetSubtype="0">
                                  <p:stCondLst>
                                    <p:cond delay="0"/>
                                  </p:stCondLst>
                                  <p:childTnLst>
                                    <p:set>
                                      <p:cBhvr>
                                        <p:cTn dur="1" fill="hold">
                                          <p:stCondLst>
                                            <p:cond delay="0"/>
                                          </p:stCondLst>
                                        </p:cTn>
                                        <p:tgtEl>
                                          <p:spTgt spid="453"/>
                                        </p:tgtEl>
                                        <p:attrNameLst>
                                          <p:attrName>style.visibility</p:attrName>
                                        </p:attrNameLst>
                                      </p:cBhvr>
                                      <p:to>
                                        <p:strVal val="visible"/>
                                      </p:to>
                                    </p:set>
                                    <p:animEffect filter="fade" transition="in">
                                      <p:cBhvr>
                                        <p:cTn dur="500"/>
                                        <p:tgtEl>
                                          <p:spTgt spid="453"/>
                                        </p:tgtEl>
                                      </p:cBhvr>
                                    </p:animEffect>
                                  </p:childTnLst>
                                </p:cTn>
                              </p:par>
                              <p:par>
                                <p:cTn fill="hold" nodeType="withEffect" presetClass="entr" presetID="10" presetSubtype="0">
                                  <p:stCondLst>
                                    <p:cond delay="0"/>
                                  </p:stCondLst>
                                  <p:childTnLst>
                                    <p:set>
                                      <p:cBhvr>
                                        <p:cTn dur="1" fill="hold">
                                          <p:stCondLst>
                                            <p:cond delay="0"/>
                                          </p:stCondLst>
                                        </p:cTn>
                                        <p:tgtEl>
                                          <p:spTgt spid="454"/>
                                        </p:tgtEl>
                                        <p:attrNameLst>
                                          <p:attrName>style.visibility</p:attrName>
                                        </p:attrNameLst>
                                      </p:cBhvr>
                                      <p:to>
                                        <p:strVal val="visible"/>
                                      </p:to>
                                    </p:set>
                                    <p:animEffect filter="fade" transition="in">
                                      <p:cBhvr>
                                        <p:cTn dur="500"/>
                                        <p:tgtEl>
                                          <p:spTgt spid="454"/>
                                        </p:tgtEl>
                                      </p:cBhvr>
                                    </p:animEffect>
                                  </p:childTnLst>
                                </p:cTn>
                              </p:par>
                              <p:par>
                                <p:cTn fill="hold" nodeType="withEffect" presetClass="entr" presetID="10" presetSubtype="0">
                                  <p:stCondLst>
                                    <p:cond delay="0"/>
                                  </p:stCondLst>
                                  <p:childTnLst>
                                    <p:set>
                                      <p:cBhvr>
                                        <p:cTn dur="1" fill="hold">
                                          <p:stCondLst>
                                            <p:cond delay="0"/>
                                          </p:stCondLst>
                                        </p:cTn>
                                        <p:tgtEl>
                                          <p:spTgt spid="455"/>
                                        </p:tgtEl>
                                        <p:attrNameLst>
                                          <p:attrName>style.visibility</p:attrName>
                                        </p:attrNameLst>
                                      </p:cBhvr>
                                      <p:to>
                                        <p:strVal val="visible"/>
                                      </p:to>
                                    </p:set>
                                    <p:animEffect filter="fade" transition="in">
                                      <p:cBhvr>
                                        <p:cTn dur="500"/>
                                        <p:tgtEl>
                                          <p:spTgt spid="455"/>
                                        </p:tgtEl>
                                      </p:cBhvr>
                                    </p:animEffect>
                                  </p:childTnLst>
                                </p:cTn>
                              </p:par>
                              <p:par>
                                <p:cTn fill="hold" nodeType="withEffect" presetClass="entr" presetID="10" presetSubtype="0">
                                  <p:stCondLst>
                                    <p:cond delay="0"/>
                                  </p:stCondLst>
                                  <p:childTnLst>
                                    <p:set>
                                      <p:cBhvr>
                                        <p:cTn dur="1" fill="hold">
                                          <p:stCondLst>
                                            <p:cond delay="0"/>
                                          </p:stCondLst>
                                        </p:cTn>
                                        <p:tgtEl>
                                          <p:spTgt spid="456"/>
                                        </p:tgtEl>
                                        <p:attrNameLst>
                                          <p:attrName>style.visibility</p:attrName>
                                        </p:attrNameLst>
                                      </p:cBhvr>
                                      <p:to>
                                        <p:strVal val="visible"/>
                                      </p:to>
                                    </p:set>
                                    <p:animEffect filter="fade" transition="in">
                                      <p:cBhvr>
                                        <p:cTn dur="500"/>
                                        <p:tgtEl>
                                          <p:spTgt spid="456"/>
                                        </p:tgtEl>
                                      </p:cBhvr>
                                    </p:animEffect>
                                  </p:childTnLst>
                                </p:cTn>
                              </p:par>
                              <p:par>
                                <p:cTn fill="hold" nodeType="withEffect" presetClass="entr" presetID="10" presetSubtype="0">
                                  <p:stCondLst>
                                    <p:cond delay="0"/>
                                  </p:stCondLst>
                                  <p:childTnLst>
                                    <p:set>
                                      <p:cBhvr>
                                        <p:cTn dur="1" fill="hold">
                                          <p:stCondLst>
                                            <p:cond delay="0"/>
                                          </p:stCondLst>
                                        </p:cTn>
                                        <p:tgtEl>
                                          <p:spTgt spid="457"/>
                                        </p:tgtEl>
                                        <p:attrNameLst>
                                          <p:attrName>style.visibility</p:attrName>
                                        </p:attrNameLst>
                                      </p:cBhvr>
                                      <p:to>
                                        <p:strVal val="visible"/>
                                      </p:to>
                                    </p:set>
                                    <p:animEffect filter="fade" transition="in">
                                      <p:cBhvr>
                                        <p:cTn dur="500"/>
                                        <p:tgtEl>
                                          <p:spTgt spid="457"/>
                                        </p:tgtEl>
                                      </p:cBhvr>
                                    </p:animEffect>
                                  </p:childTnLst>
                                </p:cTn>
                              </p:par>
                              <p:par>
                                <p:cTn fill="hold" nodeType="withEffect" presetClass="entr" presetID="10" presetSubtype="0">
                                  <p:stCondLst>
                                    <p:cond delay="0"/>
                                  </p:stCondLst>
                                  <p:childTnLst>
                                    <p:set>
                                      <p:cBhvr>
                                        <p:cTn dur="1" fill="hold">
                                          <p:stCondLst>
                                            <p:cond delay="0"/>
                                          </p:stCondLst>
                                        </p:cTn>
                                        <p:tgtEl>
                                          <p:spTgt spid="458"/>
                                        </p:tgtEl>
                                        <p:attrNameLst>
                                          <p:attrName>style.visibility</p:attrName>
                                        </p:attrNameLst>
                                      </p:cBhvr>
                                      <p:to>
                                        <p:strVal val="visible"/>
                                      </p:to>
                                    </p:set>
                                    <p:animEffect filter="fade" transition="in">
                                      <p:cBhvr>
                                        <p:cTn dur="500"/>
                                        <p:tgtEl>
                                          <p:spTgt spid="458"/>
                                        </p:tgtEl>
                                      </p:cBhvr>
                                    </p:animEffect>
                                  </p:childTnLst>
                                </p:cTn>
                              </p:par>
                              <p:par>
                                <p:cTn fill="hold" nodeType="withEffect" presetClass="entr" presetID="10" presetSubtype="0">
                                  <p:stCondLst>
                                    <p:cond delay="0"/>
                                  </p:stCondLst>
                                  <p:childTnLst>
                                    <p:set>
                                      <p:cBhvr>
                                        <p:cTn dur="1" fill="hold">
                                          <p:stCondLst>
                                            <p:cond delay="0"/>
                                          </p:stCondLst>
                                        </p:cTn>
                                        <p:tgtEl>
                                          <p:spTgt spid="484"/>
                                        </p:tgtEl>
                                        <p:attrNameLst>
                                          <p:attrName>style.visibility</p:attrName>
                                        </p:attrNameLst>
                                      </p:cBhvr>
                                      <p:to>
                                        <p:strVal val="visible"/>
                                      </p:to>
                                    </p:set>
                                    <p:animEffect filter="fade" transition="in">
                                      <p:cBhvr>
                                        <p:cTn dur="500"/>
                                        <p:tgtEl>
                                          <p:spTgt spid="484"/>
                                        </p:tgtEl>
                                      </p:cBhvr>
                                    </p:animEffect>
                                  </p:childTnLst>
                                </p:cTn>
                              </p:par>
                              <p:par>
                                <p:cTn fill="hold" nodeType="withEffect" presetClass="entr" presetID="10" presetSubtype="0">
                                  <p:stCondLst>
                                    <p:cond delay="0"/>
                                  </p:stCondLst>
                                  <p:childTnLst>
                                    <p:set>
                                      <p:cBhvr>
                                        <p:cTn dur="1" fill="hold">
                                          <p:stCondLst>
                                            <p:cond delay="0"/>
                                          </p:stCondLst>
                                        </p:cTn>
                                        <p:tgtEl>
                                          <p:spTgt spid="487"/>
                                        </p:tgtEl>
                                        <p:attrNameLst>
                                          <p:attrName>style.visibility</p:attrName>
                                        </p:attrNameLst>
                                      </p:cBhvr>
                                      <p:to>
                                        <p:strVal val="visible"/>
                                      </p:to>
                                    </p:set>
                                    <p:animEffect filter="fade" transition="in">
                                      <p:cBhvr>
                                        <p:cTn dur="500"/>
                                        <p:tgtEl>
                                          <p:spTgt spid="487"/>
                                        </p:tgtEl>
                                      </p:cBhvr>
                                    </p:animEffect>
                                  </p:childTnLst>
                                </p:cTn>
                              </p:par>
                              <p:par>
                                <p:cTn fill="hold" nodeType="withEffect" presetClass="entr" presetID="10" presetSubtype="0">
                                  <p:stCondLst>
                                    <p:cond delay="0"/>
                                  </p:stCondLst>
                                  <p:childTnLst>
                                    <p:set>
                                      <p:cBhvr>
                                        <p:cTn dur="1" fill="hold">
                                          <p:stCondLst>
                                            <p:cond delay="0"/>
                                          </p:stCondLst>
                                        </p:cTn>
                                        <p:tgtEl>
                                          <p:spTgt spid="486"/>
                                        </p:tgtEl>
                                        <p:attrNameLst>
                                          <p:attrName>style.visibility</p:attrName>
                                        </p:attrNameLst>
                                      </p:cBhvr>
                                      <p:to>
                                        <p:strVal val="visible"/>
                                      </p:to>
                                    </p:set>
                                    <p:animEffect filter="fade" transition="in">
                                      <p:cBhvr>
                                        <p:cTn dur="500"/>
                                        <p:tgtEl>
                                          <p:spTgt spid="48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9"/>
                                        </p:tgtEl>
                                        <p:attrNameLst>
                                          <p:attrName>style.visibility</p:attrName>
                                        </p:attrNameLst>
                                      </p:cBhvr>
                                      <p:to>
                                        <p:strVal val="visible"/>
                                      </p:to>
                                    </p:set>
                                    <p:animEffect filter="fade" transition="in">
                                      <p:cBhvr>
                                        <p:cTn dur="500"/>
                                        <p:tgtEl>
                                          <p:spTgt spid="459"/>
                                        </p:tgtEl>
                                      </p:cBhvr>
                                    </p:animEffect>
                                  </p:childTnLst>
                                </p:cTn>
                              </p:par>
                              <p:par>
                                <p:cTn fill="hold" nodeType="withEffect" presetClass="entr" presetID="10" presetSubtype="0">
                                  <p:stCondLst>
                                    <p:cond delay="0"/>
                                  </p:stCondLst>
                                  <p:childTnLst>
                                    <p:set>
                                      <p:cBhvr>
                                        <p:cTn dur="1" fill="hold">
                                          <p:stCondLst>
                                            <p:cond delay="0"/>
                                          </p:stCondLst>
                                        </p:cTn>
                                        <p:tgtEl>
                                          <p:spTgt spid="460"/>
                                        </p:tgtEl>
                                        <p:attrNameLst>
                                          <p:attrName>style.visibility</p:attrName>
                                        </p:attrNameLst>
                                      </p:cBhvr>
                                      <p:to>
                                        <p:strVal val="visible"/>
                                      </p:to>
                                    </p:set>
                                    <p:animEffect filter="fade" transition="in">
                                      <p:cBhvr>
                                        <p:cTn dur="500"/>
                                        <p:tgtEl>
                                          <p:spTgt spid="460"/>
                                        </p:tgtEl>
                                      </p:cBhvr>
                                    </p:animEffect>
                                  </p:childTnLst>
                                </p:cTn>
                              </p:par>
                              <p:par>
                                <p:cTn fill="hold" nodeType="withEffect" presetClass="entr" presetID="10" presetSubtype="0">
                                  <p:stCondLst>
                                    <p:cond delay="0"/>
                                  </p:stCondLst>
                                  <p:childTnLst>
                                    <p:set>
                                      <p:cBhvr>
                                        <p:cTn dur="1" fill="hold">
                                          <p:stCondLst>
                                            <p:cond delay="0"/>
                                          </p:stCondLst>
                                        </p:cTn>
                                        <p:tgtEl>
                                          <p:spTgt spid="462"/>
                                        </p:tgtEl>
                                        <p:attrNameLst>
                                          <p:attrName>style.visibility</p:attrName>
                                        </p:attrNameLst>
                                      </p:cBhvr>
                                      <p:to>
                                        <p:strVal val="visible"/>
                                      </p:to>
                                    </p:set>
                                    <p:animEffect filter="fade" transition="in">
                                      <p:cBhvr>
                                        <p:cTn dur="500"/>
                                        <p:tgtEl>
                                          <p:spTgt spid="462"/>
                                        </p:tgtEl>
                                      </p:cBhvr>
                                    </p:animEffect>
                                  </p:childTnLst>
                                </p:cTn>
                              </p:par>
                              <p:par>
                                <p:cTn fill="hold" nodeType="withEffect" presetClass="entr" presetID="10" presetSubtype="0">
                                  <p:stCondLst>
                                    <p:cond delay="0"/>
                                  </p:stCondLst>
                                  <p:childTnLst>
                                    <p:set>
                                      <p:cBhvr>
                                        <p:cTn dur="1" fill="hold">
                                          <p:stCondLst>
                                            <p:cond delay="0"/>
                                          </p:stCondLst>
                                        </p:cTn>
                                        <p:tgtEl>
                                          <p:spTgt spid="461"/>
                                        </p:tgtEl>
                                        <p:attrNameLst>
                                          <p:attrName>style.visibility</p:attrName>
                                        </p:attrNameLst>
                                      </p:cBhvr>
                                      <p:to>
                                        <p:strVal val="visible"/>
                                      </p:to>
                                    </p:set>
                                    <p:animEffect filter="fade" transition="in">
                                      <p:cBhvr>
                                        <p:cTn dur="500"/>
                                        <p:tgtEl>
                                          <p:spTgt spid="461"/>
                                        </p:tgtEl>
                                      </p:cBhvr>
                                    </p:animEffect>
                                  </p:childTnLst>
                                </p:cTn>
                              </p:par>
                              <p:par>
                                <p:cTn fill="hold" nodeType="withEffect" presetClass="entr" presetID="10" presetSubtype="0">
                                  <p:stCondLst>
                                    <p:cond delay="0"/>
                                  </p:stCondLst>
                                  <p:childTnLst>
                                    <p:set>
                                      <p:cBhvr>
                                        <p:cTn dur="1" fill="hold">
                                          <p:stCondLst>
                                            <p:cond delay="0"/>
                                          </p:stCondLst>
                                        </p:cTn>
                                        <p:tgtEl>
                                          <p:spTgt spid="463"/>
                                        </p:tgtEl>
                                        <p:attrNameLst>
                                          <p:attrName>style.visibility</p:attrName>
                                        </p:attrNameLst>
                                      </p:cBhvr>
                                      <p:to>
                                        <p:strVal val="visible"/>
                                      </p:to>
                                    </p:set>
                                    <p:animEffect filter="fade" transition="in">
                                      <p:cBhvr>
                                        <p:cTn dur="500"/>
                                        <p:tgtEl>
                                          <p:spTgt spid="463"/>
                                        </p:tgtEl>
                                      </p:cBhvr>
                                    </p:animEffect>
                                  </p:childTnLst>
                                </p:cTn>
                              </p:par>
                              <p:par>
                                <p:cTn fill="hold" nodeType="withEffect" presetClass="entr" presetID="10" presetSubtype="0">
                                  <p:stCondLst>
                                    <p:cond delay="0"/>
                                  </p:stCondLst>
                                  <p:childTnLst>
                                    <p:set>
                                      <p:cBhvr>
                                        <p:cTn dur="1" fill="hold">
                                          <p:stCondLst>
                                            <p:cond delay="0"/>
                                          </p:stCondLst>
                                        </p:cTn>
                                        <p:tgtEl>
                                          <p:spTgt spid="464"/>
                                        </p:tgtEl>
                                        <p:attrNameLst>
                                          <p:attrName>style.visibility</p:attrName>
                                        </p:attrNameLst>
                                      </p:cBhvr>
                                      <p:to>
                                        <p:strVal val="visible"/>
                                      </p:to>
                                    </p:set>
                                    <p:animEffect filter="fade" transition="in">
                                      <p:cBhvr>
                                        <p:cTn dur="500"/>
                                        <p:tgtEl>
                                          <p:spTgt spid="464"/>
                                        </p:tgtEl>
                                      </p:cBhvr>
                                    </p:animEffect>
                                  </p:childTnLst>
                                </p:cTn>
                              </p:par>
                              <p:par>
                                <p:cTn fill="hold" nodeType="withEffect" presetClass="entr" presetID="10" presetSubtype="0">
                                  <p:stCondLst>
                                    <p:cond delay="0"/>
                                  </p:stCondLst>
                                  <p:childTnLst>
                                    <p:set>
                                      <p:cBhvr>
                                        <p:cTn dur="1" fill="hold">
                                          <p:stCondLst>
                                            <p:cond delay="0"/>
                                          </p:stCondLst>
                                        </p:cTn>
                                        <p:tgtEl>
                                          <p:spTgt spid="465"/>
                                        </p:tgtEl>
                                        <p:attrNameLst>
                                          <p:attrName>style.visibility</p:attrName>
                                        </p:attrNameLst>
                                      </p:cBhvr>
                                      <p:to>
                                        <p:strVal val="visible"/>
                                      </p:to>
                                    </p:set>
                                    <p:animEffect filter="fade" transition="in">
                                      <p:cBhvr>
                                        <p:cTn dur="500"/>
                                        <p:tgtEl>
                                          <p:spTgt spid="465"/>
                                        </p:tgtEl>
                                      </p:cBhvr>
                                    </p:animEffect>
                                  </p:childTnLst>
                                </p:cTn>
                              </p:par>
                              <p:par>
                                <p:cTn fill="hold" nodeType="withEffect" presetClass="entr" presetID="10" presetSubtype="0">
                                  <p:stCondLst>
                                    <p:cond delay="0"/>
                                  </p:stCondLst>
                                  <p:childTnLst>
                                    <p:set>
                                      <p:cBhvr>
                                        <p:cTn dur="1" fill="hold">
                                          <p:stCondLst>
                                            <p:cond delay="0"/>
                                          </p:stCondLst>
                                        </p:cTn>
                                        <p:tgtEl>
                                          <p:spTgt spid="466"/>
                                        </p:tgtEl>
                                        <p:attrNameLst>
                                          <p:attrName>style.visibility</p:attrName>
                                        </p:attrNameLst>
                                      </p:cBhvr>
                                      <p:to>
                                        <p:strVal val="visible"/>
                                      </p:to>
                                    </p:set>
                                    <p:animEffect filter="fade" transition="in">
                                      <p:cBhvr>
                                        <p:cTn dur="500"/>
                                        <p:tgtEl>
                                          <p:spTgt spid="466"/>
                                        </p:tgtEl>
                                      </p:cBhvr>
                                    </p:animEffect>
                                  </p:childTnLst>
                                </p:cTn>
                              </p:par>
                              <p:par>
                                <p:cTn fill="hold" nodeType="withEffect" presetClass="entr" presetID="10" presetSubtype="0">
                                  <p:stCondLst>
                                    <p:cond delay="0"/>
                                  </p:stCondLst>
                                  <p:childTnLst>
                                    <p:set>
                                      <p:cBhvr>
                                        <p:cTn dur="1" fill="hold">
                                          <p:stCondLst>
                                            <p:cond delay="0"/>
                                          </p:stCondLst>
                                        </p:cTn>
                                        <p:tgtEl>
                                          <p:spTgt spid="468"/>
                                        </p:tgtEl>
                                        <p:attrNameLst>
                                          <p:attrName>style.visibility</p:attrName>
                                        </p:attrNameLst>
                                      </p:cBhvr>
                                      <p:to>
                                        <p:strVal val="visible"/>
                                      </p:to>
                                    </p:set>
                                    <p:animEffect filter="fade" transition="in">
                                      <p:cBhvr>
                                        <p:cTn dur="500"/>
                                        <p:tgtEl>
                                          <p:spTgt spid="468"/>
                                        </p:tgtEl>
                                      </p:cBhvr>
                                    </p:animEffect>
                                  </p:childTnLst>
                                </p:cTn>
                              </p:par>
                              <p:par>
                                <p:cTn fill="hold" nodeType="withEffect" presetClass="entr" presetID="10" presetSubtype="0">
                                  <p:stCondLst>
                                    <p:cond delay="0"/>
                                  </p:stCondLst>
                                  <p:childTnLst>
                                    <p:set>
                                      <p:cBhvr>
                                        <p:cTn dur="1" fill="hold">
                                          <p:stCondLst>
                                            <p:cond delay="0"/>
                                          </p:stCondLst>
                                        </p:cTn>
                                        <p:tgtEl>
                                          <p:spTgt spid="467"/>
                                        </p:tgtEl>
                                        <p:attrNameLst>
                                          <p:attrName>style.visibility</p:attrName>
                                        </p:attrNameLst>
                                      </p:cBhvr>
                                      <p:to>
                                        <p:strVal val="visible"/>
                                      </p:to>
                                    </p:set>
                                    <p:animEffect filter="fade" transition="in">
                                      <p:cBhvr>
                                        <p:cTn dur="500"/>
                                        <p:tgtEl>
                                          <p:spTgt spid="467"/>
                                        </p:tgtEl>
                                      </p:cBhvr>
                                    </p:animEffect>
                                  </p:childTnLst>
                                </p:cTn>
                              </p:par>
                              <p:par>
                                <p:cTn fill="hold" nodeType="withEffect" presetClass="entr" presetID="10" presetSubtype="0">
                                  <p:stCondLst>
                                    <p:cond delay="0"/>
                                  </p:stCondLst>
                                  <p:childTnLst>
                                    <p:set>
                                      <p:cBhvr>
                                        <p:cTn dur="1" fill="hold">
                                          <p:stCondLst>
                                            <p:cond delay="0"/>
                                          </p:stCondLst>
                                        </p:cTn>
                                        <p:tgtEl>
                                          <p:spTgt spid="469"/>
                                        </p:tgtEl>
                                        <p:attrNameLst>
                                          <p:attrName>style.visibility</p:attrName>
                                        </p:attrNameLst>
                                      </p:cBhvr>
                                      <p:to>
                                        <p:strVal val="visible"/>
                                      </p:to>
                                    </p:set>
                                    <p:animEffect filter="fade" transition="in">
                                      <p:cBhvr>
                                        <p:cTn dur="500"/>
                                        <p:tgtEl>
                                          <p:spTgt spid="469"/>
                                        </p:tgtEl>
                                      </p:cBhvr>
                                    </p:animEffect>
                                  </p:childTnLst>
                                </p:cTn>
                              </p:par>
                              <p:par>
                                <p:cTn fill="hold" nodeType="withEffect" presetClass="entr" presetID="10" presetSubtype="0">
                                  <p:stCondLst>
                                    <p:cond delay="0"/>
                                  </p:stCondLst>
                                  <p:childTnLst>
                                    <p:set>
                                      <p:cBhvr>
                                        <p:cTn dur="1" fill="hold">
                                          <p:stCondLst>
                                            <p:cond delay="0"/>
                                          </p:stCondLst>
                                        </p:cTn>
                                        <p:tgtEl>
                                          <p:spTgt spid="470"/>
                                        </p:tgtEl>
                                        <p:attrNameLst>
                                          <p:attrName>style.visibility</p:attrName>
                                        </p:attrNameLst>
                                      </p:cBhvr>
                                      <p:to>
                                        <p:strVal val="visible"/>
                                      </p:to>
                                    </p:set>
                                    <p:animEffect filter="fade" transition="in">
                                      <p:cBhvr>
                                        <p:cTn dur="500"/>
                                        <p:tgtEl>
                                          <p:spTgt spid="470"/>
                                        </p:tgtEl>
                                      </p:cBhvr>
                                    </p:animEffect>
                                  </p:childTnLst>
                                </p:cTn>
                              </p:par>
                              <p:par>
                                <p:cTn fill="hold" nodeType="withEffect" presetClass="entr" presetID="10" presetSubtype="0">
                                  <p:stCondLst>
                                    <p:cond delay="0"/>
                                  </p:stCondLst>
                                  <p:childTnLst>
                                    <p:set>
                                      <p:cBhvr>
                                        <p:cTn dur="1" fill="hold">
                                          <p:stCondLst>
                                            <p:cond delay="0"/>
                                          </p:stCondLst>
                                        </p:cTn>
                                        <p:tgtEl>
                                          <p:spTgt spid="471"/>
                                        </p:tgtEl>
                                        <p:attrNameLst>
                                          <p:attrName>style.visibility</p:attrName>
                                        </p:attrNameLst>
                                      </p:cBhvr>
                                      <p:to>
                                        <p:strVal val="visible"/>
                                      </p:to>
                                    </p:set>
                                    <p:animEffect filter="fade" transition="in">
                                      <p:cBhvr>
                                        <p:cTn dur="500"/>
                                        <p:tgtEl>
                                          <p:spTgt spid="471"/>
                                        </p:tgtEl>
                                      </p:cBhvr>
                                    </p:animEffect>
                                  </p:childTnLst>
                                </p:cTn>
                              </p:par>
                              <p:par>
                                <p:cTn fill="hold" nodeType="withEffect" presetClass="entr" presetID="10" presetSubtype="0">
                                  <p:stCondLst>
                                    <p:cond delay="0"/>
                                  </p:stCondLst>
                                  <p:childTnLst>
                                    <p:set>
                                      <p:cBhvr>
                                        <p:cTn dur="1" fill="hold">
                                          <p:stCondLst>
                                            <p:cond delay="0"/>
                                          </p:stCondLst>
                                        </p:cTn>
                                        <p:tgtEl>
                                          <p:spTgt spid="472"/>
                                        </p:tgtEl>
                                        <p:attrNameLst>
                                          <p:attrName>style.visibility</p:attrName>
                                        </p:attrNameLst>
                                      </p:cBhvr>
                                      <p:to>
                                        <p:strVal val="visible"/>
                                      </p:to>
                                    </p:set>
                                    <p:animEffect filter="fade" transition="in">
                                      <p:cBhvr>
                                        <p:cTn dur="500"/>
                                        <p:tgtEl>
                                          <p:spTgt spid="472"/>
                                        </p:tgtEl>
                                      </p:cBhvr>
                                    </p:animEffect>
                                  </p:childTnLst>
                                </p:cTn>
                              </p:par>
                              <p:par>
                                <p:cTn fill="hold" nodeType="withEffect" presetClass="entr" presetID="10" presetSubtype="0">
                                  <p:stCondLst>
                                    <p:cond delay="0"/>
                                  </p:stCondLst>
                                  <p:childTnLst>
                                    <p:set>
                                      <p:cBhvr>
                                        <p:cTn dur="1" fill="hold">
                                          <p:stCondLst>
                                            <p:cond delay="0"/>
                                          </p:stCondLst>
                                        </p:cTn>
                                        <p:tgtEl>
                                          <p:spTgt spid="473"/>
                                        </p:tgtEl>
                                        <p:attrNameLst>
                                          <p:attrName>style.visibility</p:attrName>
                                        </p:attrNameLst>
                                      </p:cBhvr>
                                      <p:to>
                                        <p:strVal val="visible"/>
                                      </p:to>
                                    </p:set>
                                    <p:animEffect filter="fade" transition="in">
                                      <p:cBhvr>
                                        <p:cTn dur="500"/>
                                        <p:tgtEl>
                                          <p:spTgt spid="473"/>
                                        </p:tgtEl>
                                      </p:cBhvr>
                                    </p:animEffect>
                                  </p:childTnLst>
                                </p:cTn>
                              </p:par>
                              <p:par>
                                <p:cTn fill="hold" nodeType="withEffect" presetClass="entr" presetID="10" presetSubtype="0">
                                  <p:stCondLst>
                                    <p:cond delay="0"/>
                                  </p:stCondLst>
                                  <p:childTnLst>
                                    <p:set>
                                      <p:cBhvr>
                                        <p:cTn dur="1" fill="hold">
                                          <p:stCondLst>
                                            <p:cond delay="0"/>
                                          </p:stCondLst>
                                        </p:cTn>
                                        <p:tgtEl>
                                          <p:spTgt spid="474"/>
                                        </p:tgtEl>
                                        <p:attrNameLst>
                                          <p:attrName>style.visibility</p:attrName>
                                        </p:attrNameLst>
                                      </p:cBhvr>
                                      <p:to>
                                        <p:strVal val="visible"/>
                                      </p:to>
                                    </p:set>
                                    <p:animEffect filter="fade" transition="in">
                                      <p:cBhvr>
                                        <p:cTn dur="500"/>
                                        <p:tgtEl>
                                          <p:spTgt spid="474"/>
                                        </p:tgtEl>
                                      </p:cBhvr>
                                    </p:animEffect>
                                  </p:childTnLst>
                                </p:cTn>
                              </p:par>
                              <p:par>
                                <p:cTn fill="hold" nodeType="withEffect" presetClass="entr" presetID="10" presetSubtype="0">
                                  <p:stCondLst>
                                    <p:cond delay="0"/>
                                  </p:stCondLst>
                                  <p:childTnLst>
                                    <p:set>
                                      <p:cBhvr>
                                        <p:cTn dur="1" fill="hold">
                                          <p:stCondLst>
                                            <p:cond delay="0"/>
                                          </p:stCondLst>
                                        </p:cTn>
                                        <p:tgtEl>
                                          <p:spTgt spid="475"/>
                                        </p:tgtEl>
                                        <p:attrNameLst>
                                          <p:attrName>style.visibility</p:attrName>
                                        </p:attrNameLst>
                                      </p:cBhvr>
                                      <p:to>
                                        <p:strVal val="visible"/>
                                      </p:to>
                                    </p:set>
                                    <p:animEffect filter="fade" transition="in">
                                      <p:cBhvr>
                                        <p:cTn dur="500"/>
                                        <p:tgtEl>
                                          <p:spTgt spid="475"/>
                                        </p:tgtEl>
                                      </p:cBhvr>
                                    </p:animEffect>
                                  </p:childTnLst>
                                </p:cTn>
                              </p:par>
                              <p:par>
                                <p:cTn fill="hold" nodeType="withEffect" presetClass="entr" presetID="10" presetSubtype="0">
                                  <p:stCondLst>
                                    <p:cond delay="0"/>
                                  </p:stCondLst>
                                  <p:childTnLst>
                                    <p:set>
                                      <p:cBhvr>
                                        <p:cTn dur="1" fill="hold">
                                          <p:stCondLst>
                                            <p:cond delay="0"/>
                                          </p:stCondLst>
                                        </p:cTn>
                                        <p:tgtEl>
                                          <p:spTgt spid="476"/>
                                        </p:tgtEl>
                                        <p:attrNameLst>
                                          <p:attrName>style.visibility</p:attrName>
                                        </p:attrNameLst>
                                      </p:cBhvr>
                                      <p:to>
                                        <p:strVal val="visible"/>
                                      </p:to>
                                    </p:set>
                                    <p:animEffect filter="fade" transition="in">
                                      <p:cBhvr>
                                        <p:cTn dur="500"/>
                                        <p:tgtEl>
                                          <p:spTgt spid="476"/>
                                        </p:tgtEl>
                                      </p:cBhvr>
                                    </p:animEffect>
                                  </p:childTnLst>
                                </p:cTn>
                              </p:par>
                              <p:par>
                                <p:cTn fill="hold" nodeType="withEffect" presetClass="entr" presetID="10" presetSubtype="0">
                                  <p:stCondLst>
                                    <p:cond delay="0"/>
                                  </p:stCondLst>
                                  <p:childTnLst>
                                    <p:set>
                                      <p:cBhvr>
                                        <p:cTn dur="1" fill="hold">
                                          <p:stCondLst>
                                            <p:cond delay="0"/>
                                          </p:stCondLst>
                                        </p:cTn>
                                        <p:tgtEl>
                                          <p:spTgt spid="477"/>
                                        </p:tgtEl>
                                        <p:attrNameLst>
                                          <p:attrName>style.visibility</p:attrName>
                                        </p:attrNameLst>
                                      </p:cBhvr>
                                      <p:to>
                                        <p:strVal val="visible"/>
                                      </p:to>
                                    </p:set>
                                    <p:animEffect filter="fade" transition="in">
                                      <p:cBhvr>
                                        <p:cTn dur="500"/>
                                        <p:tgtEl>
                                          <p:spTgt spid="477"/>
                                        </p:tgtEl>
                                      </p:cBhvr>
                                    </p:animEffect>
                                  </p:childTnLst>
                                </p:cTn>
                              </p:par>
                              <p:par>
                                <p:cTn fill="hold" nodeType="withEffect" presetClass="entr" presetID="10" presetSubtype="0">
                                  <p:stCondLst>
                                    <p:cond delay="0"/>
                                  </p:stCondLst>
                                  <p:childTnLst>
                                    <p:set>
                                      <p:cBhvr>
                                        <p:cTn dur="1" fill="hold">
                                          <p:stCondLst>
                                            <p:cond delay="0"/>
                                          </p:stCondLst>
                                        </p:cTn>
                                        <p:tgtEl>
                                          <p:spTgt spid="478"/>
                                        </p:tgtEl>
                                        <p:attrNameLst>
                                          <p:attrName>style.visibility</p:attrName>
                                        </p:attrNameLst>
                                      </p:cBhvr>
                                      <p:to>
                                        <p:strVal val="visible"/>
                                      </p:to>
                                    </p:set>
                                    <p:animEffect filter="fade" transition="in">
                                      <p:cBhvr>
                                        <p:cTn dur="500"/>
                                        <p:tgtEl>
                                          <p:spTgt spid="478"/>
                                        </p:tgtEl>
                                      </p:cBhvr>
                                    </p:animEffect>
                                  </p:childTnLst>
                                </p:cTn>
                              </p:par>
                              <p:par>
                                <p:cTn fill="hold" nodeType="withEffect" presetClass="entr" presetID="10" presetSubtype="0">
                                  <p:stCondLst>
                                    <p:cond delay="0"/>
                                  </p:stCondLst>
                                  <p:childTnLst>
                                    <p:set>
                                      <p:cBhvr>
                                        <p:cTn dur="1" fill="hold">
                                          <p:stCondLst>
                                            <p:cond delay="0"/>
                                          </p:stCondLst>
                                        </p:cTn>
                                        <p:tgtEl>
                                          <p:spTgt spid="479"/>
                                        </p:tgtEl>
                                        <p:attrNameLst>
                                          <p:attrName>style.visibility</p:attrName>
                                        </p:attrNameLst>
                                      </p:cBhvr>
                                      <p:to>
                                        <p:strVal val="visible"/>
                                      </p:to>
                                    </p:set>
                                    <p:animEffect filter="fade" transition="in">
                                      <p:cBhvr>
                                        <p:cTn dur="500"/>
                                        <p:tgtEl>
                                          <p:spTgt spid="479"/>
                                        </p:tgtEl>
                                      </p:cBhvr>
                                    </p:animEffect>
                                  </p:childTnLst>
                                </p:cTn>
                              </p:par>
                              <p:par>
                                <p:cTn fill="hold" nodeType="withEffect" presetClass="entr" presetID="10" presetSubtype="0">
                                  <p:stCondLst>
                                    <p:cond delay="0"/>
                                  </p:stCondLst>
                                  <p:childTnLst>
                                    <p:set>
                                      <p:cBhvr>
                                        <p:cTn dur="1" fill="hold">
                                          <p:stCondLst>
                                            <p:cond delay="0"/>
                                          </p:stCondLst>
                                        </p:cTn>
                                        <p:tgtEl>
                                          <p:spTgt spid="480"/>
                                        </p:tgtEl>
                                        <p:attrNameLst>
                                          <p:attrName>style.visibility</p:attrName>
                                        </p:attrNameLst>
                                      </p:cBhvr>
                                      <p:to>
                                        <p:strVal val="visible"/>
                                      </p:to>
                                    </p:set>
                                    <p:animEffect filter="fade" transition="in">
                                      <p:cBhvr>
                                        <p:cTn dur="500"/>
                                        <p:tgtEl>
                                          <p:spTgt spid="480"/>
                                        </p:tgtEl>
                                      </p:cBhvr>
                                    </p:animEffect>
                                  </p:childTnLst>
                                </p:cTn>
                              </p:par>
                              <p:par>
                                <p:cTn fill="hold" nodeType="withEffect" presetClass="entr" presetID="10" presetSubtype="0">
                                  <p:stCondLst>
                                    <p:cond delay="0"/>
                                  </p:stCondLst>
                                  <p:childTnLst>
                                    <p:set>
                                      <p:cBhvr>
                                        <p:cTn dur="1" fill="hold">
                                          <p:stCondLst>
                                            <p:cond delay="0"/>
                                          </p:stCondLst>
                                        </p:cTn>
                                        <p:tgtEl>
                                          <p:spTgt spid="481"/>
                                        </p:tgtEl>
                                        <p:attrNameLst>
                                          <p:attrName>style.visibility</p:attrName>
                                        </p:attrNameLst>
                                      </p:cBhvr>
                                      <p:to>
                                        <p:strVal val="visible"/>
                                      </p:to>
                                    </p:set>
                                    <p:animEffect filter="fade" transition="in">
                                      <p:cBhvr>
                                        <p:cTn dur="500"/>
                                        <p:tgtEl>
                                          <p:spTgt spid="481"/>
                                        </p:tgtEl>
                                      </p:cBhvr>
                                    </p:animEffect>
                                  </p:childTnLst>
                                </p:cTn>
                              </p:par>
                              <p:par>
                                <p:cTn fill="hold" nodeType="withEffect" presetClass="entr" presetID="10" presetSubtype="0">
                                  <p:stCondLst>
                                    <p:cond delay="0"/>
                                  </p:stCondLst>
                                  <p:childTnLst>
                                    <p:set>
                                      <p:cBhvr>
                                        <p:cTn dur="1" fill="hold">
                                          <p:stCondLst>
                                            <p:cond delay="0"/>
                                          </p:stCondLst>
                                        </p:cTn>
                                        <p:tgtEl>
                                          <p:spTgt spid="482"/>
                                        </p:tgtEl>
                                        <p:attrNameLst>
                                          <p:attrName>style.visibility</p:attrName>
                                        </p:attrNameLst>
                                      </p:cBhvr>
                                      <p:to>
                                        <p:strVal val="visible"/>
                                      </p:to>
                                    </p:set>
                                    <p:animEffect filter="fade" transition="in">
                                      <p:cBhvr>
                                        <p:cTn dur="500"/>
                                        <p:tgtEl>
                                          <p:spTgt spid="482"/>
                                        </p:tgtEl>
                                      </p:cBhvr>
                                    </p:animEffect>
                                  </p:childTnLst>
                                </p:cTn>
                              </p:par>
                              <p:par>
                                <p:cTn fill="hold" nodeType="withEffect" presetClass="entr" presetID="10" presetSubtype="0">
                                  <p:stCondLst>
                                    <p:cond delay="0"/>
                                  </p:stCondLst>
                                  <p:childTnLst>
                                    <p:set>
                                      <p:cBhvr>
                                        <p:cTn dur="1" fill="hold">
                                          <p:stCondLst>
                                            <p:cond delay="0"/>
                                          </p:stCondLst>
                                        </p:cTn>
                                        <p:tgtEl>
                                          <p:spTgt spid="483"/>
                                        </p:tgtEl>
                                        <p:attrNameLst>
                                          <p:attrName>style.visibility</p:attrName>
                                        </p:attrNameLst>
                                      </p:cBhvr>
                                      <p:to>
                                        <p:strVal val="visible"/>
                                      </p:to>
                                    </p:set>
                                    <p:animEffect filter="fade" transition="in">
                                      <p:cBhvr>
                                        <p:cTn dur="500"/>
                                        <p:tgtEl>
                                          <p:spTgt spid="483"/>
                                        </p:tgtEl>
                                      </p:cBhvr>
                                    </p:animEffect>
                                  </p:childTnLst>
                                </p:cTn>
                              </p:par>
                              <p:par>
                                <p:cTn fill="hold" nodeType="withEffect" presetClass="entr" presetID="10" presetSubtype="0">
                                  <p:stCondLst>
                                    <p:cond delay="0"/>
                                  </p:stCondLst>
                                  <p:childTnLst>
                                    <p:set>
                                      <p:cBhvr>
                                        <p:cTn dur="1" fill="hold">
                                          <p:stCondLst>
                                            <p:cond delay="0"/>
                                          </p:stCondLst>
                                        </p:cTn>
                                        <p:tgtEl>
                                          <p:spTgt spid="485"/>
                                        </p:tgtEl>
                                        <p:attrNameLst>
                                          <p:attrName>style.visibility</p:attrName>
                                        </p:attrNameLst>
                                      </p:cBhvr>
                                      <p:to>
                                        <p:strVal val="visible"/>
                                      </p:to>
                                    </p:set>
                                    <p:animEffect filter="fade" transition="in">
                                      <p:cBhvr>
                                        <p:cTn dur="500"/>
                                        <p:tgtEl>
                                          <p:spTgt spid="48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1" name="Shape 491"/>
        <p:cNvGrpSpPr/>
        <p:nvPr/>
      </p:nvGrpSpPr>
      <p:grpSpPr>
        <a:xfrm>
          <a:off x="0" y="0"/>
          <a:ext cx="0" cy="0"/>
          <a:chOff x="0" y="0"/>
          <a:chExt cx="0" cy="0"/>
        </a:xfrm>
      </p:grpSpPr>
      <p:pic>
        <p:nvPicPr>
          <p:cNvPr id="492" name="Google Shape;492;p35"/>
          <p:cNvPicPr preferRelativeResize="0"/>
          <p:nvPr/>
        </p:nvPicPr>
        <p:blipFill rotWithShape="1">
          <a:blip r:embed="rId3">
            <a:alphaModFix/>
          </a:blip>
          <a:srcRect b="13333" l="0" r="0" t="0"/>
          <a:stretch/>
        </p:blipFill>
        <p:spPr>
          <a:xfrm>
            <a:off x="0" y="0"/>
            <a:ext cx="12192001" cy="5943600"/>
          </a:xfrm>
          <a:prstGeom prst="rect">
            <a:avLst/>
          </a:prstGeom>
          <a:noFill/>
          <a:ln>
            <a:noFill/>
          </a:ln>
        </p:spPr>
      </p:pic>
      <p:sp>
        <p:nvSpPr>
          <p:cNvPr id="493" name="Google Shape;493;p35"/>
          <p:cNvSpPr/>
          <p:nvPr/>
        </p:nvSpPr>
        <p:spPr>
          <a:xfrm>
            <a:off x="154779" y="227277"/>
            <a:ext cx="13156822" cy="1217729"/>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None/>
            </a:pPr>
            <a:r>
              <a:rPr lang="en-CA" sz="3600">
                <a:solidFill>
                  <a:schemeClr val="lt1"/>
                </a:solidFill>
                <a:latin typeface="Montserrat"/>
                <a:ea typeface="Montserrat"/>
                <a:cs typeface="Montserrat"/>
                <a:sym typeface="Montserrat"/>
              </a:rPr>
              <a:t>XGBOOST: ALGORITMA GRADIENT BOOSTING</a:t>
            </a:r>
            <a:endParaRPr/>
          </a:p>
        </p:txBody>
      </p:sp>
      <p:graphicFrame>
        <p:nvGraphicFramePr>
          <p:cNvPr id="494" name="Google Shape;494;p35"/>
          <p:cNvGraphicFramePr/>
          <p:nvPr/>
        </p:nvGraphicFramePr>
        <p:xfrm>
          <a:off x="640334" y="2323691"/>
          <a:ext cx="3000000" cy="3000000"/>
        </p:xfrm>
        <a:graphic>
          <a:graphicData uri="http://schemas.openxmlformats.org/drawingml/2006/table">
            <a:tbl>
              <a:tblPr bandRow="1" firstRow="1">
                <a:noFill/>
                <a:tableStyleId>{7E5F12C3-372E-43A8-9F01-1962836D2E52}</a:tableStyleId>
              </a:tblPr>
              <a:tblGrid>
                <a:gridCol w="1346200"/>
                <a:gridCol w="1346200"/>
                <a:gridCol w="1346200"/>
                <a:gridCol w="1346200"/>
              </a:tblGrid>
              <a:tr h="370850">
                <a:tc>
                  <a:txBody>
                    <a:bodyPr/>
                    <a:lstStyle/>
                    <a:p>
                      <a:pPr indent="0" lvl="0" marL="0" marR="0" rtl="0" algn="l">
                        <a:spcBef>
                          <a:spcPts val="0"/>
                        </a:spcBef>
                        <a:spcAft>
                          <a:spcPts val="0"/>
                        </a:spcAft>
                        <a:buNone/>
                      </a:pPr>
                      <a:r>
                        <a:rPr lang="en-CA" sz="1800" u="none" cap="none" strike="noStrike"/>
                        <a:t>Height</a:t>
                      </a:r>
                      <a:endParaRPr sz="1800"/>
                    </a:p>
                  </a:txBody>
                  <a:tcPr marT="45725" marB="45725" marR="91450" marL="91450"/>
                </a:tc>
                <a:tc>
                  <a:txBody>
                    <a:bodyPr/>
                    <a:lstStyle/>
                    <a:p>
                      <a:pPr indent="0" lvl="0" marL="0" marR="0" rtl="0" algn="l">
                        <a:spcBef>
                          <a:spcPts val="0"/>
                        </a:spcBef>
                        <a:spcAft>
                          <a:spcPts val="0"/>
                        </a:spcAft>
                        <a:buNone/>
                      </a:pPr>
                      <a:r>
                        <a:rPr lang="en-CA" sz="1800"/>
                        <a:t>Color</a:t>
                      </a:r>
                      <a:endParaRPr sz="1800"/>
                    </a:p>
                  </a:txBody>
                  <a:tcPr marT="45725" marB="45725" marR="91450" marL="91450"/>
                </a:tc>
                <a:tc>
                  <a:txBody>
                    <a:bodyPr/>
                    <a:lstStyle/>
                    <a:p>
                      <a:pPr indent="0" lvl="0" marL="0" marR="0" rtl="0" algn="l">
                        <a:spcBef>
                          <a:spcPts val="0"/>
                        </a:spcBef>
                        <a:spcAft>
                          <a:spcPts val="0"/>
                        </a:spcAft>
                        <a:buNone/>
                      </a:pPr>
                      <a:r>
                        <a:rPr lang="en-CA" sz="1800"/>
                        <a:t>Gender</a:t>
                      </a:r>
                      <a:endParaRPr sz="1800"/>
                    </a:p>
                  </a:txBody>
                  <a:tcPr marT="45725" marB="45725" marR="91450" marL="91450"/>
                </a:tc>
                <a:tc>
                  <a:txBody>
                    <a:bodyPr/>
                    <a:lstStyle/>
                    <a:p>
                      <a:pPr indent="0" lvl="0" marL="0" marR="0" rtl="0" algn="l">
                        <a:spcBef>
                          <a:spcPts val="0"/>
                        </a:spcBef>
                        <a:spcAft>
                          <a:spcPts val="0"/>
                        </a:spcAft>
                        <a:buNone/>
                      </a:pPr>
                      <a:r>
                        <a:rPr lang="en-CA" sz="1800"/>
                        <a:t>Weight (Kg)</a:t>
                      </a:r>
                      <a:endParaRPr sz="1800"/>
                    </a:p>
                  </a:txBody>
                  <a:tcPr marT="45725" marB="45725" marR="91450" marL="91450"/>
                </a:tc>
              </a:tr>
              <a:tr h="370850">
                <a:tc>
                  <a:txBody>
                    <a:bodyPr/>
                    <a:lstStyle/>
                    <a:p>
                      <a:pPr indent="0" lvl="0" marL="0" marR="0" rtl="0" algn="l">
                        <a:spcBef>
                          <a:spcPts val="0"/>
                        </a:spcBef>
                        <a:spcAft>
                          <a:spcPts val="0"/>
                        </a:spcAft>
                        <a:buNone/>
                      </a:pPr>
                      <a:r>
                        <a:rPr lang="en-CA" sz="1800"/>
                        <a:t>1.6</a:t>
                      </a:r>
                      <a:endParaRPr sz="1800"/>
                    </a:p>
                  </a:txBody>
                  <a:tcPr marT="45725" marB="45725" marR="91450" marL="91450"/>
                </a:tc>
                <a:tc>
                  <a:txBody>
                    <a:bodyPr/>
                    <a:lstStyle/>
                    <a:p>
                      <a:pPr indent="0" lvl="0" marL="0" marR="0" rtl="0" algn="l">
                        <a:spcBef>
                          <a:spcPts val="0"/>
                        </a:spcBef>
                        <a:spcAft>
                          <a:spcPts val="0"/>
                        </a:spcAft>
                        <a:buNone/>
                      </a:pPr>
                      <a:r>
                        <a:rPr lang="en-CA" sz="1800"/>
                        <a:t>Blue</a:t>
                      </a:r>
                      <a:endParaRPr sz="1800"/>
                    </a:p>
                  </a:txBody>
                  <a:tcPr marT="45725" marB="45725" marR="91450" marL="91450"/>
                </a:tc>
                <a:tc>
                  <a:txBody>
                    <a:bodyPr/>
                    <a:lstStyle/>
                    <a:p>
                      <a:pPr indent="0" lvl="0" marL="0" marR="0" rtl="0" algn="l">
                        <a:spcBef>
                          <a:spcPts val="0"/>
                        </a:spcBef>
                        <a:spcAft>
                          <a:spcPts val="0"/>
                        </a:spcAft>
                        <a:buNone/>
                      </a:pPr>
                      <a:r>
                        <a:rPr lang="en-CA" sz="1800"/>
                        <a:t>Male</a:t>
                      </a:r>
                      <a:endParaRPr sz="1800"/>
                    </a:p>
                  </a:txBody>
                  <a:tcPr marT="45725" marB="45725" marR="91450" marL="91450"/>
                </a:tc>
                <a:tc>
                  <a:txBody>
                    <a:bodyPr/>
                    <a:lstStyle/>
                    <a:p>
                      <a:pPr indent="0" lvl="0" marL="0" marR="0" rtl="0" algn="l">
                        <a:spcBef>
                          <a:spcPts val="0"/>
                        </a:spcBef>
                        <a:spcAft>
                          <a:spcPts val="0"/>
                        </a:spcAft>
                        <a:buNone/>
                      </a:pPr>
                      <a:r>
                        <a:rPr lang="en-CA" sz="1800"/>
                        <a:t>88</a:t>
                      </a:r>
                      <a:endParaRPr sz="1800"/>
                    </a:p>
                  </a:txBody>
                  <a:tcPr marT="45725" marB="45725" marR="91450" marL="91450"/>
                </a:tc>
              </a:tr>
              <a:tr h="370850">
                <a:tc>
                  <a:txBody>
                    <a:bodyPr/>
                    <a:lstStyle/>
                    <a:p>
                      <a:pPr indent="0" lvl="0" marL="0" marR="0" rtl="0" algn="l">
                        <a:spcBef>
                          <a:spcPts val="0"/>
                        </a:spcBef>
                        <a:spcAft>
                          <a:spcPts val="0"/>
                        </a:spcAft>
                        <a:buNone/>
                      </a:pPr>
                      <a:r>
                        <a:rPr lang="en-CA" sz="1800"/>
                        <a:t>1.6</a:t>
                      </a:r>
                      <a:endParaRPr sz="1800"/>
                    </a:p>
                  </a:txBody>
                  <a:tcPr marT="45725" marB="45725" marR="91450" marL="91450"/>
                </a:tc>
                <a:tc>
                  <a:txBody>
                    <a:bodyPr/>
                    <a:lstStyle/>
                    <a:p>
                      <a:pPr indent="0" lvl="0" marL="0" marR="0" rtl="0" algn="l">
                        <a:spcBef>
                          <a:spcPts val="0"/>
                        </a:spcBef>
                        <a:spcAft>
                          <a:spcPts val="0"/>
                        </a:spcAft>
                        <a:buNone/>
                      </a:pPr>
                      <a:r>
                        <a:rPr lang="en-CA" sz="1800"/>
                        <a:t>Green</a:t>
                      </a:r>
                      <a:endParaRPr sz="1800"/>
                    </a:p>
                  </a:txBody>
                  <a:tcPr marT="45725" marB="45725" marR="91450" marL="91450"/>
                </a:tc>
                <a:tc>
                  <a:txBody>
                    <a:bodyPr/>
                    <a:lstStyle/>
                    <a:p>
                      <a:pPr indent="0" lvl="0" marL="0" marR="0" rtl="0" algn="l">
                        <a:spcBef>
                          <a:spcPts val="0"/>
                        </a:spcBef>
                        <a:spcAft>
                          <a:spcPts val="0"/>
                        </a:spcAft>
                        <a:buNone/>
                      </a:pPr>
                      <a:r>
                        <a:rPr lang="en-CA" sz="1800"/>
                        <a:t>Female</a:t>
                      </a:r>
                      <a:endParaRPr sz="1800"/>
                    </a:p>
                  </a:txBody>
                  <a:tcPr marT="45725" marB="45725" marR="91450" marL="91450"/>
                </a:tc>
                <a:tc>
                  <a:txBody>
                    <a:bodyPr/>
                    <a:lstStyle/>
                    <a:p>
                      <a:pPr indent="0" lvl="0" marL="0" marR="0" rtl="0" algn="l">
                        <a:spcBef>
                          <a:spcPts val="0"/>
                        </a:spcBef>
                        <a:spcAft>
                          <a:spcPts val="0"/>
                        </a:spcAft>
                        <a:buNone/>
                      </a:pPr>
                      <a:r>
                        <a:rPr lang="en-CA" sz="1800"/>
                        <a:t>76</a:t>
                      </a:r>
                      <a:endParaRPr sz="1800"/>
                    </a:p>
                  </a:txBody>
                  <a:tcPr marT="45725" marB="45725" marR="91450" marL="91450"/>
                </a:tc>
              </a:tr>
              <a:tr h="370850">
                <a:tc>
                  <a:txBody>
                    <a:bodyPr/>
                    <a:lstStyle/>
                    <a:p>
                      <a:pPr indent="0" lvl="0" marL="0" marR="0" rtl="0" algn="l">
                        <a:spcBef>
                          <a:spcPts val="0"/>
                        </a:spcBef>
                        <a:spcAft>
                          <a:spcPts val="0"/>
                        </a:spcAft>
                        <a:buNone/>
                      </a:pPr>
                      <a:r>
                        <a:rPr lang="en-CA" sz="1800"/>
                        <a:t>1.5</a:t>
                      </a:r>
                      <a:endParaRPr sz="1800"/>
                    </a:p>
                  </a:txBody>
                  <a:tcPr marT="45725" marB="45725" marR="91450" marL="91450"/>
                </a:tc>
                <a:tc>
                  <a:txBody>
                    <a:bodyPr/>
                    <a:lstStyle/>
                    <a:p>
                      <a:pPr indent="0" lvl="0" marL="0" marR="0" rtl="0" algn="l">
                        <a:spcBef>
                          <a:spcPts val="0"/>
                        </a:spcBef>
                        <a:spcAft>
                          <a:spcPts val="0"/>
                        </a:spcAft>
                        <a:buNone/>
                      </a:pPr>
                      <a:r>
                        <a:rPr lang="en-CA" sz="1800"/>
                        <a:t>Blue</a:t>
                      </a:r>
                      <a:endParaRPr sz="1800"/>
                    </a:p>
                  </a:txBody>
                  <a:tcPr marT="45725" marB="45725" marR="91450" marL="91450"/>
                </a:tc>
                <a:tc>
                  <a:txBody>
                    <a:bodyPr/>
                    <a:lstStyle/>
                    <a:p>
                      <a:pPr indent="0" lvl="0" marL="0" marR="0" rtl="0" algn="l">
                        <a:spcBef>
                          <a:spcPts val="0"/>
                        </a:spcBef>
                        <a:spcAft>
                          <a:spcPts val="0"/>
                        </a:spcAft>
                        <a:buNone/>
                      </a:pPr>
                      <a:r>
                        <a:rPr lang="en-CA" sz="1800"/>
                        <a:t>Female</a:t>
                      </a:r>
                      <a:endParaRPr sz="1800"/>
                    </a:p>
                  </a:txBody>
                  <a:tcPr marT="45725" marB="45725" marR="91450" marL="91450"/>
                </a:tc>
                <a:tc>
                  <a:txBody>
                    <a:bodyPr/>
                    <a:lstStyle/>
                    <a:p>
                      <a:pPr indent="0" lvl="0" marL="0" marR="0" rtl="0" algn="l">
                        <a:spcBef>
                          <a:spcPts val="0"/>
                        </a:spcBef>
                        <a:spcAft>
                          <a:spcPts val="0"/>
                        </a:spcAft>
                        <a:buNone/>
                      </a:pPr>
                      <a:r>
                        <a:rPr lang="en-CA" sz="1800"/>
                        <a:t>56</a:t>
                      </a:r>
                      <a:endParaRPr sz="1800"/>
                    </a:p>
                  </a:txBody>
                  <a:tcPr marT="45725" marB="45725" marR="91450" marL="91450"/>
                </a:tc>
              </a:tr>
              <a:tr h="370850">
                <a:tc>
                  <a:txBody>
                    <a:bodyPr/>
                    <a:lstStyle/>
                    <a:p>
                      <a:pPr indent="0" lvl="0" marL="0" marR="0" rtl="0" algn="l">
                        <a:spcBef>
                          <a:spcPts val="0"/>
                        </a:spcBef>
                        <a:spcAft>
                          <a:spcPts val="0"/>
                        </a:spcAft>
                        <a:buNone/>
                      </a:pPr>
                      <a:r>
                        <a:rPr lang="en-CA" sz="1800"/>
                        <a:t>1.8</a:t>
                      </a:r>
                      <a:endParaRPr sz="1800"/>
                    </a:p>
                  </a:txBody>
                  <a:tcPr marT="45725" marB="45725" marR="91450" marL="91450"/>
                </a:tc>
                <a:tc>
                  <a:txBody>
                    <a:bodyPr/>
                    <a:lstStyle/>
                    <a:p>
                      <a:pPr indent="0" lvl="0" marL="0" marR="0" rtl="0" algn="l">
                        <a:spcBef>
                          <a:spcPts val="0"/>
                        </a:spcBef>
                        <a:spcAft>
                          <a:spcPts val="0"/>
                        </a:spcAft>
                        <a:buNone/>
                      </a:pPr>
                      <a:r>
                        <a:rPr lang="en-CA" sz="1800"/>
                        <a:t>Red</a:t>
                      </a:r>
                      <a:endParaRPr sz="1800"/>
                    </a:p>
                  </a:txBody>
                  <a:tcPr marT="45725" marB="45725" marR="91450" marL="91450"/>
                </a:tc>
                <a:tc>
                  <a:txBody>
                    <a:bodyPr/>
                    <a:lstStyle/>
                    <a:p>
                      <a:pPr indent="0" lvl="0" marL="0" marR="0" rtl="0" algn="l">
                        <a:spcBef>
                          <a:spcPts val="0"/>
                        </a:spcBef>
                        <a:spcAft>
                          <a:spcPts val="0"/>
                        </a:spcAft>
                        <a:buNone/>
                      </a:pPr>
                      <a:r>
                        <a:rPr lang="en-CA" sz="1800"/>
                        <a:t>Male</a:t>
                      </a:r>
                      <a:endParaRPr sz="1800"/>
                    </a:p>
                  </a:txBody>
                  <a:tcPr marT="45725" marB="45725" marR="91450" marL="91450"/>
                </a:tc>
                <a:tc>
                  <a:txBody>
                    <a:bodyPr/>
                    <a:lstStyle/>
                    <a:p>
                      <a:pPr indent="0" lvl="0" marL="0" marR="0" rtl="0" algn="l">
                        <a:spcBef>
                          <a:spcPts val="0"/>
                        </a:spcBef>
                        <a:spcAft>
                          <a:spcPts val="0"/>
                        </a:spcAft>
                        <a:buNone/>
                      </a:pPr>
                      <a:r>
                        <a:rPr lang="en-CA" sz="1800"/>
                        <a:t>73</a:t>
                      </a:r>
                      <a:endParaRPr sz="1800"/>
                    </a:p>
                  </a:txBody>
                  <a:tcPr marT="45725" marB="45725" marR="91450" marL="91450"/>
                </a:tc>
              </a:tr>
              <a:tr h="370850">
                <a:tc>
                  <a:txBody>
                    <a:bodyPr/>
                    <a:lstStyle/>
                    <a:p>
                      <a:pPr indent="0" lvl="0" marL="0" marR="0" rtl="0" algn="l">
                        <a:spcBef>
                          <a:spcPts val="0"/>
                        </a:spcBef>
                        <a:spcAft>
                          <a:spcPts val="0"/>
                        </a:spcAft>
                        <a:buNone/>
                      </a:pPr>
                      <a:r>
                        <a:rPr lang="en-CA" sz="1800"/>
                        <a:t>1.5</a:t>
                      </a:r>
                      <a:endParaRPr sz="1800"/>
                    </a:p>
                  </a:txBody>
                  <a:tcPr marT="45725" marB="45725" marR="91450" marL="91450"/>
                </a:tc>
                <a:tc>
                  <a:txBody>
                    <a:bodyPr/>
                    <a:lstStyle/>
                    <a:p>
                      <a:pPr indent="0" lvl="0" marL="0" marR="0" rtl="0" algn="l">
                        <a:spcBef>
                          <a:spcPts val="0"/>
                        </a:spcBef>
                        <a:spcAft>
                          <a:spcPts val="0"/>
                        </a:spcAft>
                        <a:buNone/>
                      </a:pPr>
                      <a:r>
                        <a:rPr lang="en-CA" sz="1800"/>
                        <a:t>Green</a:t>
                      </a:r>
                      <a:endParaRPr sz="1800"/>
                    </a:p>
                  </a:txBody>
                  <a:tcPr marT="45725" marB="45725" marR="91450" marL="91450"/>
                </a:tc>
                <a:tc>
                  <a:txBody>
                    <a:bodyPr/>
                    <a:lstStyle/>
                    <a:p>
                      <a:pPr indent="0" lvl="0" marL="0" marR="0" rtl="0" algn="l">
                        <a:spcBef>
                          <a:spcPts val="0"/>
                        </a:spcBef>
                        <a:spcAft>
                          <a:spcPts val="0"/>
                        </a:spcAft>
                        <a:buNone/>
                      </a:pPr>
                      <a:r>
                        <a:rPr lang="en-CA" sz="1800"/>
                        <a:t>Male</a:t>
                      </a:r>
                      <a:endParaRPr sz="1800"/>
                    </a:p>
                  </a:txBody>
                  <a:tcPr marT="45725" marB="45725" marR="91450" marL="91450"/>
                </a:tc>
                <a:tc>
                  <a:txBody>
                    <a:bodyPr/>
                    <a:lstStyle/>
                    <a:p>
                      <a:pPr indent="0" lvl="0" marL="0" marR="0" rtl="0" algn="l">
                        <a:spcBef>
                          <a:spcPts val="0"/>
                        </a:spcBef>
                        <a:spcAft>
                          <a:spcPts val="0"/>
                        </a:spcAft>
                        <a:buNone/>
                      </a:pPr>
                      <a:r>
                        <a:rPr lang="en-CA" sz="1800"/>
                        <a:t>77</a:t>
                      </a:r>
                      <a:endParaRPr sz="1800"/>
                    </a:p>
                  </a:txBody>
                  <a:tcPr marT="45725" marB="45725" marR="91450" marL="91450"/>
                </a:tc>
              </a:tr>
              <a:tr h="370850">
                <a:tc>
                  <a:txBody>
                    <a:bodyPr/>
                    <a:lstStyle/>
                    <a:p>
                      <a:pPr indent="0" lvl="0" marL="0" marR="0" rtl="0" algn="l">
                        <a:spcBef>
                          <a:spcPts val="0"/>
                        </a:spcBef>
                        <a:spcAft>
                          <a:spcPts val="0"/>
                        </a:spcAft>
                        <a:buNone/>
                      </a:pPr>
                      <a:r>
                        <a:rPr lang="en-CA" sz="1800"/>
                        <a:t>1.4</a:t>
                      </a:r>
                      <a:endParaRPr sz="1800"/>
                    </a:p>
                  </a:txBody>
                  <a:tcPr marT="45725" marB="45725" marR="91450" marL="91450"/>
                </a:tc>
                <a:tc>
                  <a:txBody>
                    <a:bodyPr/>
                    <a:lstStyle/>
                    <a:p>
                      <a:pPr indent="0" lvl="0" marL="0" marR="0" rtl="0" algn="l">
                        <a:spcBef>
                          <a:spcPts val="0"/>
                        </a:spcBef>
                        <a:spcAft>
                          <a:spcPts val="0"/>
                        </a:spcAft>
                        <a:buNone/>
                      </a:pPr>
                      <a:r>
                        <a:rPr lang="en-CA" sz="1800"/>
                        <a:t>Blue</a:t>
                      </a:r>
                      <a:endParaRPr sz="1800"/>
                    </a:p>
                  </a:txBody>
                  <a:tcPr marT="45725" marB="45725" marR="91450" marL="91450"/>
                </a:tc>
                <a:tc>
                  <a:txBody>
                    <a:bodyPr/>
                    <a:lstStyle/>
                    <a:p>
                      <a:pPr indent="0" lvl="0" marL="0" marR="0" rtl="0" algn="l">
                        <a:spcBef>
                          <a:spcPts val="0"/>
                        </a:spcBef>
                        <a:spcAft>
                          <a:spcPts val="0"/>
                        </a:spcAft>
                        <a:buNone/>
                      </a:pPr>
                      <a:r>
                        <a:rPr lang="en-CA" sz="1800"/>
                        <a:t>Female</a:t>
                      </a:r>
                      <a:endParaRPr sz="1800"/>
                    </a:p>
                  </a:txBody>
                  <a:tcPr marT="45725" marB="45725" marR="91450" marL="91450"/>
                </a:tc>
                <a:tc>
                  <a:txBody>
                    <a:bodyPr/>
                    <a:lstStyle/>
                    <a:p>
                      <a:pPr indent="0" lvl="0" marL="0" marR="0" rtl="0" algn="l">
                        <a:spcBef>
                          <a:spcPts val="0"/>
                        </a:spcBef>
                        <a:spcAft>
                          <a:spcPts val="0"/>
                        </a:spcAft>
                        <a:buNone/>
                      </a:pPr>
                      <a:r>
                        <a:rPr lang="en-CA" sz="1800"/>
                        <a:t>57</a:t>
                      </a:r>
                      <a:endParaRPr sz="1800"/>
                    </a:p>
                  </a:txBody>
                  <a:tcPr marT="45725" marB="45725" marR="91450" marL="91450"/>
                </a:tc>
              </a:tr>
            </a:tbl>
          </a:graphicData>
        </a:graphic>
      </p:graphicFrame>
      <p:sp>
        <p:nvSpPr>
          <p:cNvPr id="495" name="Google Shape;495;p35"/>
          <p:cNvSpPr/>
          <p:nvPr/>
        </p:nvSpPr>
        <p:spPr>
          <a:xfrm>
            <a:off x="9317116" y="2058901"/>
            <a:ext cx="1059786" cy="349195"/>
          </a:xfrm>
          <a:prstGeom prst="roundRect">
            <a:avLst>
              <a:gd fmla="val 16667" name="adj"/>
            </a:avLst>
          </a:prstGeom>
          <a:solidFill>
            <a:schemeClr val="accent4"/>
          </a:solidFill>
          <a:ln cap="flat" cmpd="sng" w="12700">
            <a:solidFill>
              <a:srgbClr val="BA8C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496" name="Google Shape;496;p35"/>
          <p:cNvCxnSpPr>
            <a:stCxn id="495" idx="2"/>
            <a:endCxn id="497" idx="0"/>
          </p:cNvCxnSpPr>
          <p:nvPr/>
        </p:nvCxnSpPr>
        <p:spPr>
          <a:xfrm flipH="1">
            <a:off x="9157609" y="2408096"/>
            <a:ext cx="689400" cy="341700"/>
          </a:xfrm>
          <a:prstGeom prst="straightConnector1">
            <a:avLst/>
          </a:prstGeom>
          <a:noFill/>
          <a:ln cap="flat" cmpd="sng" w="9525">
            <a:solidFill>
              <a:schemeClr val="accent1"/>
            </a:solidFill>
            <a:prstDash val="solid"/>
            <a:miter lim="800000"/>
            <a:headEnd len="sm" w="sm" type="none"/>
            <a:tailEnd len="med" w="med" type="triangle"/>
          </a:ln>
        </p:spPr>
      </p:cxnSp>
      <p:cxnSp>
        <p:nvCxnSpPr>
          <p:cNvPr id="498" name="Google Shape;498;p35"/>
          <p:cNvCxnSpPr>
            <a:stCxn id="495" idx="2"/>
            <a:endCxn id="499" idx="0"/>
          </p:cNvCxnSpPr>
          <p:nvPr/>
        </p:nvCxnSpPr>
        <p:spPr>
          <a:xfrm>
            <a:off x="9847009" y="2408096"/>
            <a:ext cx="763800" cy="341700"/>
          </a:xfrm>
          <a:prstGeom prst="straightConnector1">
            <a:avLst/>
          </a:prstGeom>
          <a:noFill/>
          <a:ln cap="flat" cmpd="sng" w="9525">
            <a:solidFill>
              <a:schemeClr val="accent1"/>
            </a:solidFill>
            <a:prstDash val="solid"/>
            <a:miter lim="800000"/>
            <a:headEnd len="sm" w="sm" type="none"/>
            <a:tailEnd len="med" w="med" type="triangle"/>
          </a:ln>
        </p:spPr>
      </p:cxnSp>
      <p:sp>
        <p:nvSpPr>
          <p:cNvPr id="500" name="Google Shape;500;p35"/>
          <p:cNvSpPr/>
          <p:nvPr/>
        </p:nvSpPr>
        <p:spPr>
          <a:xfrm>
            <a:off x="4697464" y="2323691"/>
            <a:ext cx="1312680" cy="2595880"/>
          </a:xfrm>
          <a:prstGeom prst="rect">
            <a:avLst/>
          </a:prstGeom>
          <a:noFill/>
          <a:ln cap="flat" cmpd="sng" w="5715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501" name="Google Shape;501;p35"/>
          <p:cNvCxnSpPr/>
          <p:nvPr/>
        </p:nvCxnSpPr>
        <p:spPr>
          <a:xfrm>
            <a:off x="5402001" y="4919571"/>
            <a:ext cx="1034700" cy="759900"/>
          </a:xfrm>
          <a:prstGeom prst="curvedConnector3">
            <a:avLst>
              <a:gd fmla="val 50000" name="adj1"/>
            </a:avLst>
          </a:prstGeom>
          <a:noFill/>
          <a:ln cap="flat" cmpd="sng" w="38100">
            <a:solidFill>
              <a:srgbClr val="FF0000"/>
            </a:solidFill>
            <a:prstDash val="solid"/>
            <a:miter lim="800000"/>
            <a:headEnd len="sm" w="sm" type="none"/>
            <a:tailEnd len="med" w="med" type="triangle"/>
          </a:ln>
        </p:spPr>
      </p:cxnSp>
      <p:sp>
        <p:nvSpPr>
          <p:cNvPr id="502" name="Google Shape;502;p35"/>
          <p:cNvSpPr txBox="1"/>
          <p:nvPr/>
        </p:nvSpPr>
        <p:spPr>
          <a:xfrm>
            <a:off x="6327900" y="5297100"/>
            <a:ext cx="2206500" cy="6465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CA" sz="1800">
                <a:solidFill>
                  <a:srgbClr val="FF0000"/>
                </a:solidFill>
                <a:latin typeface="Calibri"/>
                <a:ea typeface="Calibri"/>
                <a:cs typeface="Calibri"/>
                <a:sym typeface="Calibri"/>
              </a:rPr>
              <a:t>VARIABEL YANG INGIN DIPREDIKSI</a:t>
            </a:r>
            <a:endParaRPr b="1" sz="1800">
              <a:solidFill>
                <a:srgbClr val="FF0000"/>
              </a:solidFill>
              <a:latin typeface="Calibri"/>
              <a:ea typeface="Calibri"/>
              <a:cs typeface="Calibri"/>
              <a:sym typeface="Calibri"/>
            </a:endParaRPr>
          </a:p>
        </p:txBody>
      </p:sp>
      <p:sp>
        <p:nvSpPr>
          <p:cNvPr id="503" name="Google Shape;503;p35"/>
          <p:cNvSpPr/>
          <p:nvPr/>
        </p:nvSpPr>
        <p:spPr>
          <a:xfrm>
            <a:off x="640334" y="2323691"/>
            <a:ext cx="4057130" cy="2595880"/>
          </a:xfrm>
          <a:prstGeom prst="rect">
            <a:avLst/>
          </a:prstGeom>
          <a:noFill/>
          <a:ln cap="flat" cmpd="sng" w="5715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504" name="Google Shape;504;p35"/>
          <p:cNvCxnSpPr/>
          <p:nvPr/>
        </p:nvCxnSpPr>
        <p:spPr>
          <a:xfrm>
            <a:off x="1661434" y="4932520"/>
            <a:ext cx="1124400" cy="705900"/>
          </a:xfrm>
          <a:prstGeom prst="curvedConnector3">
            <a:avLst>
              <a:gd fmla="val 50000" name="adj1"/>
            </a:avLst>
          </a:prstGeom>
          <a:noFill/>
          <a:ln cap="flat" cmpd="sng" w="38100">
            <a:solidFill>
              <a:srgbClr val="FF0000"/>
            </a:solidFill>
            <a:prstDash val="solid"/>
            <a:miter lim="800000"/>
            <a:headEnd len="sm" w="sm" type="none"/>
            <a:tailEnd len="med" w="med" type="triangle"/>
          </a:ln>
        </p:spPr>
      </p:cxnSp>
      <p:sp>
        <p:nvSpPr>
          <p:cNvPr id="505" name="Google Shape;505;p35"/>
          <p:cNvSpPr txBox="1"/>
          <p:nvPr/>
        </p:nvSpPr>
        <p:spPr>
          <a:xfrm>
            <a:off x="2718553" y="5415012"/>
            <a:ext cx="186315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CA" sz="1800">
                <a:solidFill>
                  <a:srgbClr val="FF0000"/>
                </a:solidFill>
                <a:latin typeface="Calibri"/>
                <a:ea typeface="Calibri"/>
                <a:cs typeface="Calibri"/>
                <a:sym typeface="Calibri"/>
              </a:rPr>
              <a:t>FITUR MASUKAN</a:t>
            </a:r>
            <a:endParaRPr b="1" sz="1800">
              <a:solidFill>
                <a:srgbClr val="FF0000"/>
              </a:solidFill>
              <a:latin typeface="Calibri"/>
              <a:ea typeface="Calibri"/>
              <a:cs typeface="Calibri"/>
              <a:sym typeface="Calibri"/>
            </a:endParaRPr>
          </a:p>
        </p:txBody>
      </p:sp>
      <p:sp>
        <p:nvSpPr>
          <p:cNvPr id="497" name="Google Shape;497;p35"/>
          <p:cNvSpPr/>
          <p:nvPr/>
        </p:nvSpPr>
        <p:spPr>
          <a:xfrm>
            <a:off x="8534400" y="2749697"/>
            <a:ext cx="1246266" cy="343431"/>
          </a:xfrm>
          <a:prstGeom prst="roundRect">
            <a:avLst>
              <a:gd fmla="val 16667" name="adj"/>
            </a:avLst>
          </a:prstGeom>
          <a:solidFill>
            <a:srgbClr val="FF0000"/>
          </a:solidFill>
          <a:ln cap="flat" cmpd="sng" w="12700">
            <a:solidFill>
              <a:srgbClr val="BA8C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0000"/>
              </a:solidFill>
              <a:latin typeface="Calibri"/>
              <a:ea typeface="Calibri"/>
              <a:cs typeface="Calibri"/>
              <a:sym typeface="Calibri"/>
            </a:endParaRPr>
          </a:p>
        </p:txBody>
      </p:sp>
      <p:sp>
        <p:nvSpPr>
          <p:cNvPr id="499" name="Google Shape;499;p35"/>
          <p:cNvSpPr/>
          <p:nvPr/>
        </p:nvSpPr>
        <p:spPr>
          <a:xfrm>
            <a:off x="10017713" y="2749697"/>
            <a:ext cx="1186273" cy="343431"/>
          </a:xfrm>
          <a:prstGeom prst="roundRect">
            <a:avLst>
              <a:gd fmla="val 16667" name="adj"/>
            </a:avLst>
          </a:prstGeom>
          <a:solidFill>
            <a:srgbClr val="FF0000"/>
          </a:solidFill>
          <a:ln cap="flat" cmpd="sng" w="12700">
            <a:solidFill>
              <a:srgbClr val="BA8C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0000"/>
              </a:solidFill>
              <a:latin typeface="Calibri"/>
              <a:ea typeface="Calibri"/>
              <a:cs typeface="Calibri"/>
              <a:sym typeface="Calibri"/>
            </a:endParaRPr>
          </a:p>
        </p:txBody>
      </p:sp>
      <p:sp>
        <p:nvSpPr>
          <p:cNvPr id="506" name="Google Shape;506;p35"/>
          <p:cNvSpPr txBox="1"/>
          <p:nvPr/>
        </p:nvSpPr>
        <p:spPr>
          <a:xfrm>
            <a:off x="154779" y="1073808"/>
            <a:ext cx="12563841" cy="1628063"/>
          </a:xfrm>
          <a:prstGeom prst="rect">
            <a:avLst/>
          </a:prstGeom>
          <a:noFill/>
          <a:ln>
            <a:noFill/>
          </a:ln>
        </p:spPr>
        <p:txBody>
          <a:bodyPr anchorCtr="0" anchor="t" bIns="45700" lIns="91425" spcFirstLastPara="1" rIns="91425" wrap="square" tIns="45700">
            <a:normAutofit lnSpcReduction="10000"/>
          </a:bodyPr>
          <a:lstStyle/>
          <a:p>
            <a:pPr indent="-285750" lvl="0" marL="285750" marR="0" rtl="0" algn="l">
              <a:lnSpc>
                <a:spcPct val="90000"/>
              </a:lnSpc>
              <a:spcBef>
                <a:spcPts val="0"/>
              </a:spcBef>
              <a:spcAft>
                <a:spcPts val="0"/>
              </a:spcAft>
              <a:buClr>
                <a:schemeClr val="dk1"/>
              </a:buClr>
              <a:buSzPts val="1600"/>
              <a:buFont typeface="Arial"/>
              <a:buChar char="•"/>
            </a:pPr>
            <a:r>
              <a:rPr lang="en-CA" sz="1600">
                <a:solidFill>
                  <a:schemeClr val="dk1"/>
                </a:solidFill>
                <a:latin typeface="Montserrat"/>
                <a:ea typeface="Montserrat"/>
                <a:cs typeface="Montserrat"/>
                <a:sym typeface="Montserrat"/>
              </a:rPr>
              <a:t>Gradient boost bekerja dengan membangun pohon berdasarkan kesalahan (residual) dari pohon sebelumnya.</a:t>
            </a:r>
            <a:endParaRPr/>
          </a:p>
          <a:p>
            <a:pPr indent="-285750" lvl="0" marL="285750" marR="0" rtl="0" algn="l">
              <a:lnSpc>
                <a:spcPct val="90000"/>
              </a:lnSpc>
              <a:spcBef>
                <a:spcPts val="1000"/>
              </a:spcBef>
              <a:spcAft>
                <a:spcPts val="0"/>
              </a:spcAft>
              <a:buClr>
                <a:schemeClr val="dk1"/>
              </a:buClr>
              <a:buSzPts val="1600"/>
              <a:buFont typeface="Arial"/>
              <a:buChar char="•"/>
            </a:pPr>
            <a:r>
              <a:rPr lang="en-CA" sz="1600">
                <a:solidFill>
                  <a:schemeClr val="dk1"/>
                </a:solidFill>
                <a:latin typeface="Montserrat"/>
                <a:ea typeface="Montserrat"/>
                <a:cs typeface="Montserrat"/>
                <a:sym typeface="Montserrat"/>
              </a:rPr>
              <a:t>Gradient boost menskalakan pohon lalu menambahkan prediksi dari pohon baru ke prediksi dari pohon sebelumnya.</a:t>
            </a:r>
            <a:endParaRPr/>
          </a:p>
          <a:p>
            <a:pPr indent="-285750" lvl="0" marL="285750" marR="0" rtl="0" algn="l">
              <a:lnSpc>
                <a:spcPct val="90000"/>
              </a:lnSpc>
              <a:spcBef>
                <a:spcPts val="1000"/>
              </a:spcBef>
              <a:spcAft>
                <a:spcPts val="0"/>
              </a:spcAft>
              <a:buClr>
                <a:schemeClr val="dk1"/>
              </a:buClr>
              <a:buSzPts val="1600"/>
              <a:buFont typeface="Arial"/>
              <a:buChar char="•"/>
            </a:pPr>
            <a:r>
              <a:rPr lang="en-CA" sz="1600" u="sng">
                <a:solidFill>
                  <a:schemeClr val="hlink"/>
                </a:solidFill>
                <a:latin typeface="Montserrat"/>
                <a:ea typeface="Montserrat"/>
                <a:cs typeface="Montserrat"/>
                <a:sym typeface="Montserrat"/>
                <a:hlinkClick r:id="rId4"/>
              </a:rPr>
              <a:t> Contoh diadopsi dari StatQuest (oleh Josh Starmer): https://www.youtube.com/watch?v=3CC4N4z3GJc&amp;t=87s</a:t>
            </a:r>
            <a:endParaRPr sz="1600">
              <a:solidFill>
                <a:schemeClr val="dk1"/>
              </a:solidFill>
              <a:latin typeface="Montserrat"/>
              <a:ea typeface="Montserrat"/>
              <a:cs typeface="Montserrat"/>
              <a:sym typeface="Montserrat"/>
            </a:endParaRPr>
          </a:p>
          <a:p>
            <a:pPr indent="-184150" lvl="0" marL="285750" marR="0" rtl="0" algn="l">
              <a:lnSpc>
                <a:spcPct val="90000"/>
              </a:lnSpc>
              <a:spcBef>
                <a:spcPts val="1000"/>
              </a:spcBef>
              <a:spcAft>
                <a:spcPts val="0"/>
              </a:spcAft>
              <a:buClr>
                <a:schemeClr val="dk1"/>
              </a:buClr>
              <a:buSzPts val="1600"/>
              <a:buFont typeface="Arial"/>
              <a:buNone/>
            </a:pPr>
            <a:r>
              <a:t/>
            </a:r>
            <a:endParaRPr sz="1600">
              <a:solidFill>
                <a:schemeClr val="dk1"/>
              </a:solidFill>
              <a:latin typeface="Montserrat"/>
              <a:ea typeface="Montserrat"/>
              <a:cs typeface="Montserrat"/>
              <a:sym typeface="Montserrat"/>
            </a:endParaRPr>
          </a:p>
          <a:p>
            <a:pPr indent="-184150" lvl="0" marL="285750" marR="0" rtl="0" algn="l">
              <a:lnSpc>
                <a:spcPct val="90000"/>
              </a:lnSpc>
              <a:spcBef>
                <a:spcPts val="1000"/>
              </a:spcBef>
              <a:spcAft>
                <a:spcPts val="0"/>
              </a:spcAft>
              <a:buClr>
                <a:schemeClr val="dk1"/>
              </a:buClr>
              <a:buSzPts val="1600"/>
              <a:buFont typeface="Arial"/>
              <a:buNone/>
            </a:pPr>
            <a:r>
              <a:t/>
            </a:r>
            <a:endParaRPr sz="1600">
              <a:solidFill>
                <a:schemeClr val="dk1"/>
              </a:solidFill>
              <a:latin typeface="Montserrat"/>
              <a:ea typeface="Montserrat"/>
              <a:cs typeface="Montserrat"/>
              <a:sym typeface="Montserrat"/>
            </a:endParaRPr>
          </a:p>
        </p:txBody>
      </p:sp>
      <p:cxnSp>
        <p:nvCxnSpPr>
          <p:cNvPr id="507" name="Google Shape;507;p35"/>
          <p:cNvCxnSpPr>
            <a:endCxn id="508" idx="0"/>
          </p:cNvCxnSpPr>
          <p:nvPr/>
        </p:nvCxnSpPr>
        <p:spPr>
          <a:xfrm flipH="1">
            <a:off x="10205195" y="3101278"/>
            <a:ext cx="424500" cy="341700"/>
          </a:xfrm>
          <a:prstGeom prst="straightConnector1">
            <a:avLst/>
          </a:prstGeom>
          <a:noFill/>
          <a:ln cap="flat" cmpd="sng" w="9525">
            <a:solidFill>
              <a:schemeClr val="accent1"/>
            </a:solidFill>
            <a:prstDash val="solid"/>
            <a:miter lim="800000"/>
            <a:headEnd len="sm" w="sm" type="none"/>
            <a:tailEnd len="med" w="med" type="triangle"/>
          </a:ln>
        </p:spPr>
      </p:cxnSp>
      <p:cxnSp>
        <p:nvCxnSpPr>
          <p:cNvPr id="509" name="Google Shape;509;p35"/>
          <p:cNvCxnSpPr>
            <a:endCxn id="510" idx="0"/>
          </p:cNvCxnSpPr>
          <p:nvPr/>
        </p:nvCxnSpPr>
        <p:spPr>
          <a:xfrm>
            <a:off x="10629717" y="3101278"/>
            <a:ext cx="528900" cy="341700"/>
          </a:xfrm>
          <a:prstGeom prst="straightConnector1">
            <a:avLst/>
          </a:prstGeom>
          <a:noFill/>
          <a:ln cap="flat" cmpd="sng" w="9525">
            <a:solidFill>
              <a:schemeClr val="accent1"/>
            </a:solidFill>
            <a:prstDash val="solid"/>
            <a:miter lim="800000"/>
            <a:headEnd len="sm" w="sm" type="none"/>
            <a:tailEnd len="med" w="med" type="triangle"/>
          </a:ln>
        </p:spPr>
      </p:cxnSp>
      <p:sp>
        <p:nvSpPr>
          <p:cNvPr id="508" name="Google Shape;508;p35"/>
          <p:cNvSpPr/>
          <p:nvPr/>
        </p:nvSpPr>
        <p:spPr>
          <a:xfrm>
            <a:off x="9847008" y="3442978"/>
            <a:ext cx="716373" cy="341602"/>
          </a:xfrm>
          <a:prstGeom prst="roundRect">
            <a:avLst>
              <a:gd fmla="val 16667" name="adj"/>
            </a:avLst>
          </a:prstGeom>
          <a:solidFill>
            <a:srgbClr val="92D050"/>
          </a:solidFill>
          <a:ln cap="flat" cmpd="sng" w="12700">
            <a:solidFill>
              <a:srgbClr val="BA8C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0000"/>
              </a:solidFill>
              <a:latin typeface="Calibri"/>
              <a:ea typeface="Calibri"/>
              <a:cs typeface="Calibri"/>
              <a:sym typeface="Calibri"/>
            </a:endParaRPr>
          </a:p>
        </p:txBody>
      </p:sp>
      <p:sp>
        <p:nvSpPr>
          <p:cNvPr id="510" name="Google Shape;510;p35"/>
          <p:cNvSpPr/>
          <p:nvPr/>
        </p:nvSpPr>
        <p:spPr>
          <a:xfrm>
            <a:off x="10800430" y="3442978"/>
            <a:ext cx="716374" cy="341602"/>
          </a:xfrm>
          <a:prstGeom prst="roundRect">
            <a:avLst>
              <a:gd fmla="val 16667" name="adj"/>
            </a:avLst>
          </a:prstGeom>
          <a:solidFill>
            <a:srgbClr val="92D050"/>
          </a:solidFill>
          <a:ln cap="flat" cmpd="sng" w="12700">
            <a:solidFill>
              <a:srgbClr val="BA8C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0000"/>
              </a:solidFill>
              <a:latin typeface="Calibri"/>
              <a:ea typeface="Calibri"/>
              <a:cs typeface="Calibri"/>
              <a:sym typeface="Calibri"/>
            </a:endParaRPr>
          </a:p>
        </p:txBody>
      </p:sp>
      <p:cxnSp>
        <p:nvCxnSpPr>
          <p:cNvPr id="511" name="Google Shape;511;p35"/>
          <p:cNvCxnSpPr>
            <a:endCxn id="512" idx="0"/>
          </p:cNvCxnSpPr>
          <p:nvPr/>
        </p:nvCxnSpPr>
        <p:spPr>
          <a:xfrm flipH="1">
            <a:off x="8472930" y="3101278"/>
            <a:ext cx="424500" cy="341700"/>
          </a:xfrm>
          <a:prstGeom prst="straightConnector1">
            <a:avLst/>
          </a:prstGeom>
          <a:noFill/>
          <a:ln cap="flat" cmpd="sng" w="9525">
            <a:solidFill>
              <a:schemeClr val="accent1"/>
            </a:solidFill>
            <a:prstDash val="solid"/>
            <a:miter lim="800000"/>
            <a:headEnd len="sm" w="sm" type="none"/>
            <a:tailEnd len="med" w="med" type="triangle"/>
          </a:ln>
        </p:spPr>
      </p:cxnSp>
      <p:cxnSp>
        <p:nvCxnSpPr>
          <p:cNvPr id="513" name="Google Shape;513;p35"/>
          <p:cNvCxnSpPr>
            <a:endCxn id="514" idx="0"/>
          </p:cNvCxnSpPr>
          <p:nvPr/>
        </p:nvCxnSpPr>
        <p:spPr>
          <a:xfrm>
            <a:off x="8897452" y="3101278"/>
            <a:ext cx="528900" cy="341700"/>
          </a:xfrm>
          <a:prstGeom prst="straightConnector1">
            <a:avLst/>
          </a:prstGeom>
          <a:noFill/>
          <a:ln cap="flat" cmpd="sng" w="9525">
            <a:solidFill>
              <a:schemeClr val="accent1"/>
            </a:solidFill>
            <a:prstDash val="solid"/>
            <a:miter lim="800000"/>
            <a:headEnd len="sm" w="sm" type="none"/>
            <a:tailEnd len="med" w="med" type="triangle"/>
          </a:ln>
        </p:spPr>
      </p:cxnSp>
      <p:sp>
        <p:nvSpPr>
          <p:cNvPr id="512" name="Google Shape;512;p35"/>
          <p:cNvSpPr/>
          <p:nvPr/>
        </p:nvSpPr>
        <p:spPr>
          <a:xfrm>
            <a:off x="8114743" y="3442978"/>
            <a:ext cx="716373" cy="341602"/>
          </a:xfrm>
          <a:prstGeom prst="roundRect">
            <a:avLst>
              <a:gd fmla="val 16667" name="adj"/>
            </a:avLst>
          </a:prstGeom>
          <a:solidFill>
            <a:srgbClr val="92D050"/>
          </a:solidFill>
          <a:ln cap="flat" cmpd="sng" w="12700">
            <a:solidFill>
              <a:srgbClr val="BA8C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0000"/>
              </a:solidFill>
              <a:latin typeface="Calibri"/>
              <a:ea typeface="Calibri"/>
              <a:cs typeface="Calibri"/>
              <a:sym typeface="Calibri"/>
            </a:endParaRPr>
          </a:p>
        </p:txBody>
      </p:sp>
      <p:sp>
        <p:nvSpPr>
          <p:cNvPr id="514" name="Google Shape;514;p35"/>
          <p:cNvSpPr/>
          <p:nvPr/>
        </p:nvSpPr>
        <p:spPr>
          <a:xfrm>
            <a:off x="9068165" y="3442978"/>
            <a:ext cx="716374" cy="341602"/>
          </a:xfrm>
          <a:prstGeom prst="roundRect">
            <a:avLst>
              <a:gd fmla="val 16667" name="adj"/>
            </a:avLst>
          </a:prstGeom>
          <a:solidFill>
            <a:srgbClr val="92D050"/>
          </a:solidFill>
          <a:ln cap="flat" cmpd="sng" w="12700">
            <a:solidFill>
              <a:srgbClr val="BA8C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0000"/>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03"/>
                                        </p:tgtEl>
                                        <p:attrNameLst>
                                          <p:attrName>style.visibility</p:attrName>
                                        </p:attrNameLst>
                                      </p:cBhvr>
                                      <p:to>
                                        <p:strVal val="visible"/>
                                      </p:to>
                                    </p:set>
                                    <p:animEffect filter="fade" transition="in">
                                      <p:cBhvr>
                                        <p:cTn dur="500"/>
                                        <p:tgtEl>
                                          <p:spTgt spid="503"/>
                                        </p:tgtEl>
                                      </p:cBhvr>
                                    </p:animEffect>
                                  </p:childTnLst>
                                </p:cTn>
                              </p:par>
                              <p:par>
                                <p:cTn fill="hold" nodeType="withEffect" presetClass="entr" presetID="10" presetSubtype="0">
                                  <p:stCondLst>
                                    <p:cond delay="0"/>
                                  </p:stCondLst>
                                  <p:childTnLst>
                                    <p:set>
                                      <p:cBhvr>
                                        <p:cTn dur="1" fill="hold">
                                          <p:stCondLst>
                                            <p:cond delay="0"/>
                                          </p:stCondLst>
                                        </p:cTn>
                                        <p:tgtEl>
                                          <p:spTgt spid="504"/>
                                        </p:tgtEl>
                                        <p:attrNameLst>
                                          <p:attrName>style.visibility</p:attrName>
                                        </p:attrNameLst>
                                      </p:cBhvr>
                                      <p:to>
                                        <p:strVal val="visible"/>
                                      </p:to>
                                    </p:set>
                                    <p:animEffect filter="fade" transition="in">
                                      <p:cBhvr>
                                        <p:cTn dur="500"/>
                                        <p:tgtEl>
                                          <p:spTgt spid="504"/>
                                        </p:tgtEl>
                                      </p:cBhvr>
                                    </p:animEffect>
                                  </p:childTnLst>
                                </p:cTn>
                              </p:par>
                              <p:par>
                                <p:cTn fill="hold" nodeType="withEffect" presetClass="entr" presetID="10" presetSubtype="0">
                                  <p:stCondLst>
                                    <p:cond delay="0"/>
                                  </p:stCondLst>
                                  <p:childTnLst>
                                    <p:set>
                                      <p:cBhvr>
                                        <p:cTn dur="1" fill="hold">
                                          <p:stCondLst>
                                            <p:cond delay="0"/>
                                          </p:stCondLst>
                                        </p:cTn>
                                        <p:tgtEl>
                                          <p:spTgt spid="505"/>
                                        </p:tgtEl>
                                        <p:attrNameLst>
                                          <p:attrName>style.visibility</p:attrName>
                                        </p:attrNameLst>
                                      </p:cBhvr>
                                      <p:to>
                                        <p:strVal val="visible"/>
                                      </p:to>
                                    </p:set>
                                    <p:animEffect filter="fade" transition="in">
                                      <p:cBhvr>
                                        <p:cTn dur="500"/>
                                        <p:tgtEl>
                                          <p:spTgt spid="50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00"/>
                                        </p:tgtEl>
                                        <p:attrNameLst>
                                          <p:attrName>style.visibility</p:attrName>
                                        </p:attrNameLst>
                                      </p:cBhvr>
                                      <p:to>
                                        <p:strVal val="visible"/>
                                      </p:to>
                                    </p:set>
                                    <p:animEffect filter="fade" transition="in">
                                      <p:cBhvr>
                                        <p:cTn dur="500"/>
                                        <p:tgtEl>
                                          <p:spTgt spid="500"/>
                                        </p:tgtEl>
                                      </p:cBhvr>
                                    </p:animEffect>
                                  </p:childTnLst>
                                </p:cTn>
                              </p:par>
                              <p:par>
                                <p:cTn fill="hold" nodeType="withEffect" presetClass="entr" presetID="10" presetSubtype="0">
                                  <p:stCondLst>
                                    <p:cond delay="0"/>
                                  </p:stCondLst>
                                  <p:childTnLst>
                                    <p:set>
                                      <p:cBhvr>
                                        <p:cTn dur="1" fill="hold">
                                          <p:stCondLst>
                                            <p:cond delay="0"/>
                                          </p:stCondLst>
                                        </p:cTn>
                                        <p:tgtEl>
                                          <p:spTgt spid="502"/>
                                        </p:tgtEl>
                                        <p:attrNameLst>
                                          <p:attrName>style.visibility</p:attrName>
                                        </p:attrNameLst>
                                      </p:cBhvr>
                                      <p:to>
                                        <p:strVal val="visible"/>
                                      </p:to>
                                    </p:set>
                                    <p:animEffect filter="fade" transition="in">
                                      <p:cBhvr>
                                        <p:cTn dur="500"/>
                                        <p:tgtEl>
                                          <p:spTgt spid="502"/>
                                        </p:tgtEl>
                                      </p:cBhvr>
                                    </p:animEffect>
                                  </p:childTnLst>
                                </p:cTn>
                              </p:par>
                              <p:par>
                                <p:cTn fill="hold" nodeType="withEffect" presetClass="entr" presetID="10" presetSubtype="0">
                                  <p:stCondLst>
                                    <p:cond delay="0"/>
                                  </p:stCondLst>
                                  <p:childTnLst>
                                    <p:set>
                                      <p:cBhvr>
                                        <p:cTn dur="1" fill="hold">
                                          <p:stCondLst>
                                            <p:cond delay="0"/>
                                          </p:stCondLst>
                                        </p:cTn>
                                        <p:tgtEl>
                                          <p:spTgt spid="501"/>
                                        </p:tgtEl>
                                        <p:attrNameLst>
                                          <p:attrName>style.visibility</p:attrName>
                                        </p:attrNameLst>
                                      </p:cBhvr>
                                      <p:to>
                                        <p:strVal val="visible"/>
                                      </p:to>
                                    </p:set>
                                    <p:animEffect filter="fade" transition="in">
                                      <p:cBhvr>
                                        <p:cTn dur="500"/>
                                        <p:tgtEl>
                                          <p:spTgt spid="50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8" name="Shape 518"/>
        <p:cNvGrpSpPr/>
        <p:nvPr/>
      </p:nvGrpSpPr>
      <p:grpSpPr>
        <a:xfrm>
          <a:off x="0" y="0"/>
          <a:ext cx="0" cy="0"/>
          <a:chOff x="0" y="0"/>
          <a:chExt cx="0" cy="0"/>
        </a:xfrm>
      </p:grpSpPr>
      <p:pic>
        <p:nvPicPr>
          <p:cNvPr id="519" name="Google Shape;519;p36"/>
          <p:cNvPicPr preferRelativeResize="0"/>
          <p:nvPr/>
        </p:nvPicPr>
        <p:blipFill rotWithShape="1">
          <a:blip r:embed="rId3">
            <a:alphaModFix/>
          </a:blip>
          <a:srcRect b="13333" l="0" r="0" t="0"/>
          <a:stretch/>
        </p:blipFill>
        <p:spPr>
          <a:xfrm>
            <a:off x="0" y="0"/>
            <a:ext cx="12192001" cy="5943600"/>
          </a:xfrm>
          <a:prstGeom prst="rect">
            <a:avLst/>
          </a:prstGeom>
          <a:noFill/>
          <a:ln>
            <a:noFill/>
          </a:ln>
        </p:spPr>
      </p:pic>
      <p:sp>
        <p:nvSpPr>
          <p:cNvPr id="520" name="Google Shape;520;p36"/>
          <p:cNvSpPr/>
          <p:nvPr/>
        </p:nvSpPr>
        <p:spPr>
          <a:xfrm>
            <a:off x="178178" y="253383"/>
            <a:ext cx="11672866" cy="1217729"/>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1100"/>
              <a:buFont typeface="Arial"/>
              <a:buNone/>
            </a:pPr>
            <a:r>
              <a:rPr lang="en-CA" sz="3600">
                <a:solidFill>
                  <a:schemeClr val="lt1"/>
                </a:solidFill>
                <a:latin typeface="Montserrat"/>
                <a:ea typeface="Montserrat"/>
                <a:cs typeface="Montserrat"/>
                <a:sym typeface="Montserrat"/>
              </a:rPr>
              <a:t>XGBOOST: ALGORITMA GRADIENT BOOSTING</a:t>
            </a:r>
            <a:endParaRPr sz="3600">
              <a:solidFill>
                <a:schemeClr val="lt1"/>
              </a:solidFill>
              <a:latin typeface="Montserrat"/>
              <a:ea typeface="Montserrat"/>
              <a:cs typeface="Montserrat"/>
              <a:sym typeface="Montserrat"/>
            </a:endParaRPr>
          </a:p>
          <a:p>
            <a:pPr indent="0" lvl="0" marL="0" marR="0" rtl="0" algn="l">
              <a:lnSpc>
                <a:spcPct val="90000"/>
              </a:lnSpc>
              <a:spcBef>
                <a:spcPts val="0"/>
              </a:spcBef>
              <a:spcAft>
                <a:spcPts val="0"/>
              </a:spcAft>
              <a:buClr>
                <a:schemeClr val="dk1"/>
              </a:buClr>
              <a:buSzPts val="1100"/>
              <a:buFont typeface="Arial"/>
              <a:buNone/>
            </a:pPr>
            <a:r>
              <a:t/>
            </a:r>
            <a:endParaRPr sz="3600">
              <a:solidFill>
                <a:schemeClr val="lt1"/>
              </a:solidFill>
              <a:latin typeface="Montserrat"/>
              <a:ea typeface="Montserrat"/>
              <a:cs typeface="Montserrat"/>
              <a:sym typeface="Montserrat"/>
            </a:endParaRPr>
          </a:p>
          <a:p>
            <a:pPr indent="0" lvl="0" marL="0" marR="0" rtl="0" algn="l">
              <a:lnSpc>
                <a:spcPct val="90000"/>
              </a:lnSpc>
              <a:spcBef>
                <a:spcPts val="0"/>
              </a:spcBef>
              <a:spcAft>
                <a:spcPts val="0"/>
              </a:spcAft>
              <a:buNone/>
            </a:pPr>
            <a:r>
              <a:t/>
            </a:r>
            <a:endParaRPr sz="3600">
              <a:solidFill>
                <a:schemeClr val="lt1"/>
              </a:solidFill>
              <a:latin typeface="Montserrat"/>
              <a:ea typeface="Montserrat"/>
              <a:cs typeface="Montserrat"/>
              <a:sym typeface="Montserrat"/>
            </a:endParaRPr>
          </a:p>
        </p:txBody>
      </p:sp>
      <p:graphicFrame>
        <p:nvGraphicFramePr>
          <p:cNvPr id="521" name="Google Shape;521;p36"/>
          <p:cNvGraphicFramePr/>
          <p:nvPr/>
        </p:nvGraphicFramePr>
        <p:xfrm>
          <a:off x="284766" y="2610517"/>
          <a:ext cx="3000000" cy="3000000"/>
        </p:xfrm>
        <a:graphic>
          <a:graphicData uri="http://schemas.openxmlformats.org/drawingml/2006/table">
            <a:tbl>
              <a:tblPr bandRow="1" firstRow="1">
                <a:noFill/>
                <a:tableStyleId>{7E5F12C3-372E-43A8-9F01-1962836D2E52}</a:tableStyleId>
              </a:tblPr>
              <a:tblGrid>
                <a:gridCol w="1346200"/>
                <a:gridCol w="1346200"/>
                <a:gridCol w="1346200"/>
                <a:gridCol w="1346200"/>
              </a:tblGrid>
              <a:tr h="370850">
                <a:tc>
                  <a:txBody>
                    <a:bodyPr/>
                    <a:lstStyle/>
                    <a:p>
                      <a:pPr indent="0" lvl="0" marL="0" marR="0" rtl="0" algn="l">
                        <a:spcBef>
                          <a:spcPts val="0"/>
                        </a:spcBef>
                        <a:spcAft>
                          <a:spcPts val="0"/>
                        </a:spcAft>
                        <a:buNone/>
                      </a:pPr>
                      <a:r>
                        <a:rPr lang="en-CA" sz="1800"/>
                        <a:t>Height</a:t>
                      </a:r>
                      <a:endParaRPr sz="1800"/>
                    </a:p>
                  </a:txBody>
                  <a:tcPr marT="45725" marB="45725" marR="91450" marL="91450"/>
                </a:tc>
                <a:tc>
                  <a:txBody>
                    <a:bodyPr/>
                    <a:lstStyle/>
                    <a:p>
                      <a:pPr indent="0" lvl="0" marL="0" marR="0" rtl="0" algn="l">
                        <a:spcBef>
                          <a:spcPts val="0"/>
                        </a:spcBef>
                        <a:spcAft>
                          <a:spcPts val="0"/>
                        </a:spcAft>
                        <a:buNone/>
                      </a:pPr>
                      <a:r>
                        <a:rPr lang="en-CA" sz="1800"/>
                        <a:t>Color</a:t>
                      </a:r>
                      <a:endParaRPr sz="1800"/>
                    </a:p>
                  </a:txBody>
                  <a:tcPr marT="45725" marB="45725" marR="91450" marL="91450"/>
                </a:tc>
                <a:tc>
                  <a:txBody>
                    <a:bodyPr/>
                    <a:lstStyle/>
                    <a:p>
                      <a:pPr indent="0" lvl="0" marL="0" marR="0" rtl="0" algn="l">
                        <a:spcBef>
                          <a:spcPts val="0"/>
                        </a:spcBef>
                        <a:spcAft>
                          <a:spcPts val="0"/>
                        </a:spcAft>
                        <a:buNone/>
                      </a:pPr>
                      <a:r>
                        <a:rPr lang="en-CA" sz="1800"/>
                        <a:t>Gender</a:t>
                      </a:r>
                      <a:endParaRPr sz="1800"/>
                    </a:p>
                  </a:txBody>
                  <a:tcPr marT="45725" marB="45725" marR="91450" marL="91450"/>
                </a:tc>
                <a:tc>
                  <a:txBody>
                    <a:bodyPr/>
                    <a:lstStyle/>
                    <a:p>
                      <a:pPr indent="0" lvl="0" marL="0" marR="0" rtl="0" algn="l">
                        <a:spcBef>
                          <a:spcPts val="0"/>
                        </a:spcBef>
                        <a:spcAft>
                          <a:spcPts val="0"/>
                        </a:spcAft>
                        <a:buNone/>
                      </a:pPr>
                      <a:r>
                        <a:rPr lang="en-CA" sz="1800"/>
                        <a:t>Weight (Kg)</a:t>
                      </a:r>
                      <a:endParaRPr sz="1800"/>
                    </a:p>
                  </a:txBody>
                  <a:tcPr marT="45725" marB="45725" marR="91450" marL="91450"/>
                </a:tc>
              </a:tr>
              <a:tr h="370850">
                <a:tc>
                  <a:txBody>
                    <a:bodyPr/>
                    <a:lstStyle/>
                    <a:p>
                      <a:pPr indent="0" lvl="0" marL="0" marR="0" rtl="0" algn="l">
                        <a:spcBef>
                          <a:spcPts val="0"/>
                        </a:spcBef>
                        <a:spcAft>
                          <a:spcPts val="0"/>
                        </a:spcAft>
                        <a:buNone/>
                      </a:pPr>
                      <a:r>
                        <a:rPr lang="en-CA" sz="1800"/>
                        <a:t>1.6</a:t>
                      </a:r>
                      <a:endParaRPr sz="1800"/>
                    </a:p>
                  </a:txBody>
                  <a:tcPr marT="45725" marB="45725" marR="91450" marL="91450"/>
                </a:tc>
                <a:tc>
                  <a:txBody>
                    <a:bodyPr/>
                    <a:lstStyle/>
                    <a:p>
                      <a:pPr indent="0" lvl="0" marL="0" marR="0" rtl="0" algn="l">
                        <a:spcBef>
                          <a:spcPts val="0"/>
                        </a:spcBef>
                        <a:spcAft>
                          <a:spcPts val="0"/>
                        </a:spcAft>
                        <a:buNone/>
                      </a:pPr>
                      <a:r>
                        <a:rPr lang="en-CA" sz="1800"/>
                        <a:t>Blue</a:t>
                      </a:r>
                      <a:endParaRPr sz="1800"/>
                    </a:p>
                  </a:txBody>
                  <a:tcPr marT="45725" marB="45725" marR="91450" marL="91450"/>
                </a:tc>
                <a:tc>
                  <a:txBody>
                    <a:bodyPr/>
                    <a:lstStyle/>
                    <a:p>
                      <a:pPr indent="0" lvl="0" marL="0" marR="0" rtl="0" algn="l">
                        <a:spcBef>
                          <a:spcPts val="0"/>
                        </a:spcBef>
                        <a:spcAft>
                          <a:spcPts val="0"/>
                        </a:spcAft>
                        <a:buNone/>
                      </a:pPr>
                      <a:r>
                        <a:rPr lang="en-CA" sz="1800"/>
                        <a:t>Male</a:t>
                      </a:r>
                      <a:endParaRPr sz="1800"/>
                    </a:p>
                  </a:txBody>
                  <a:tcPr marT="45725" marB="45725" marR="91450" marL="91450"/>
                </a:tc>
                <a:tc>
                  <a:txBody>
                    <a:bodyPr/>
                    <a:lstStyle/>
                    <a:p>
                      <a:pPr indent="0" lvl="0" marL="0" marR="0" rtl="0" algn="l">
                        <a:spcBef>
                          <a:spcPts val="0"/>
                        </a:spcBef>
                        <a:spcAft>
                          <a:spcPts val="0"/>
                        </a:spcAft>
                        <a:buNone/>
                      </a:pPr>
                      <a:r>
                        <a:rPr lang="en-CA" sz="1800"/>
                        <a:t>88</a:t>
                      </a:r>
                      <a:endParaRPr sz="1800"/>
                    </a:p>
                  </a:txBody>
                  <a:tcPr marT="45725" marB="45725" marR="91450" marL="91450"/>
                </a:tc>
              </a:tr>
              <a:tr h="370850">
                <a:tc>
                  <a:txBody>
                    <a:bodyPr/>
                    <a:lstStyle/>
                    <a:p>
                      <a:pPr indent="0" lvl="0" marL="0" marR="0" rtl="0" algn="l">
                        <a:spcBef>
                          <a:spcPts val="0"/>
                        </a:spcBef>
                        <a:spcAft>
                          <a:spcPts val="0"/>
                        </a:spcAft>
                        <a:buNone/>
                      </a:pPr>
                      <a:r>
                        <a:rPr lang="en-CA" sz="1800"/>
                        <a:t>1.6</a:t>
                      </a:r>
                      <a:endParaRPr sz="1800"/>
                    </a:p>
                  </a:txBody>
                  <a:tcPr marT="45725" marB="45725" marR="91450" marL="91450"/>
                </a:tc>
                <a:tc>
                  <a:txBody>
                    <a:bodyPr/>
                    <a:lstStyle/>
                    <a:p>
                      <a:pPr indent="0" lvl="0" marL="0" marR="0" rtl="0" algn="l">
                        <a:spcBef>
                          <a:spcPts val="0"/>
                        </a:spcBef>
                        <a:spcAft>
                          <a:spcPts val="0"/>
                        </a:spcAft>
                        <a:buNone/>
                      </a:pPr>
                      <a:r>
                        <a:rPr lang="en-CA" sz="1800"/>
                        <a:t>Green</a:t>
                      </a:r>
                      <a:endParaRPr sz="1800"/>
                    </a:p>
                  </a:txBody>
                  <a:tcPr marT="45725" marB="45725" marR="91450" marL="91450"/>
                </a:tc>
                <a:tc>
                  <a:txBody>
                    <a:bodyPr/>
                    <a:lstStyle/>
                    <a:p>
                      <a:pPr indent="0" lvl="0" marL="0" marR="0" rtl="0" algn="l">
                        <a:spcBef>
                          <a:spcPts val="0"/>
                        </a:spcBef>
                        <a:spcAft>
                          <a:spcPts val="0"/>
                        </a:spcAft>
                        <a:buNone/>
                      </a:pPr>
                      <a:r>
                        <a:rPr b="0" lang="en-CA" sz="1800"/>
                        <a:t>Female</a:t>
                      </a:r>
                      <a:endParaRPr b="0" sz="1800"/>
                    </a:p>
                  </a:txBody>
                  <a:tcPr marT="45725" marB="45725" marR="91450" marL="91450"/>
                </a:tc>
                <a:tc>
                  <a:txBody>
                    <a:bodyPr/>
                    <a:lstStyle/>
                    <a:p>
                      <a:pPr indent="0" lvl="0" marL="0" marR="0" rtl="0" algn="l">
                        <a:spcBef>
                          <a:spcPts val="0"/>
                        </a:spcBef>
                        <a:spcAft>
                          <a:spcPts val="0"/>
                        </a:spcAft>
                        <a:buNone/>
                      </a:pPr>
                      <a:r>
                        <a:rPr lang="en-CA" sz="1800"/>
                        <a:t>76</a:t>
                      </a:r>
                      <a:endParaRPr sz="1800"/>
                    </a:p>
                  </a:txBody>
                  <a:tcPr marT="45725" marB="45725" marR="91450" marL="91450"/>
                </a:tc>
              </a:tr>
              <a:tr h="370850">
                <a:tc>
                  <a:txBody>
                    <a:bodyPr/>
                    <a:lstStyle/>
                    <a:p>
                      <a:pPr indent="0" lvl="0" marL="0" marR="0" rtl="0" algn="l">
                        <a:spcBef>
                          <a:spcPts val="0"/>
                        </a:spcBef>
                        <a:spcAft>
                          <a:spcPts val="0"/>
                        </a:spcAft>
                        <a:buNone/>
                      </a:pPr>
                      <a:r>
                        <a:rPr lang="en-CA" sz="1800"/>
                        <a:t>1.5</a:t>
                      </a:r>
                      <a:endParaRPr sz="1800"/>
                    </a:p>
                  </a:txBody>
                  <a:tcPr marT="45725" marB="45725" marR="91450" marL="91450"/>
                </a:tc>
                <a:tc>
                  <a:txBody>
                    <a:bodyPr/>
                    <a:lstStyle/>
                    <a:p>
                      <a:pPr indent="0" lvl="0" marL="0" marR="0" rtl="0" algn="l">
                        <a:spcBef>
                          <a:spcPts val="0"/>
                        </a:spcBef>
                        <a:spcAft>
                          <a:spcPts val="0"/>
                        </a:spcAft>
                        <a:buNone/>
                      </a:pPr>
                      <a:r>
                        <a:rPr lang="en-CA" sz="1800"/>
                        <a:t>Blue</a:t>
                      </a:r>
                      <a:endParaRPr sz="1800"/>
                    </a:p>
                  </a:txBody>
                  <a:tcPr marT="45725" marB="45725" marR="91450" marL="91450"/>
                </a:tc>
                <a:tc>
                  <a:txBody>
                    <a:bodyPr/>
                    <a:lstStyle/>
                    <a:p>
                      <a:pPr indent="0" lvl="0" marL="0" marR="0" rtl="0" algn="l">
                        <a:spcBef>
                          <a:spcPts val="0"/>
                        </a:spcBef>
                        <a:spcAft>
                          <a:spcPts val="0"/>
                        </a:spcAft>
                        <a:buNone/>
                      </a:pPr>
                      <a:r>
                        <a:rPr b="0" lang="en-CA" sz="1800"/>
                        <a:t>Female</a:t>
                      </a:r>
                      <a:endParaRPr b="0" sz="1800"/>
                    </a:p>
                  </a:txBody>
                  <a:tcPr marT="45725" marB="45725" marR="91450" marL="91450"/>
                </a:tc>
                <a:tc>
                  <a:txBody>
                    <a:bodyPr/>
                    <a:lstStyle/>
                    <a:p>
                      <a:pPr indent="0" lvl="0" marL="0" marR="0" rtl="0" algn="l">
                        <a:spcBef>
                          <a:spcPts val="0"/>
                        </a:spcBef>
                        <a:spcAft>
                          <a:spcPts val="0"/>
                        </a:spcAft>
                        <a:buNone/>
                      </a:pPr>
                      <a:r>
                        <a:rPr lang="en-CA" sz="1800"/>
                        <a:t>56</a:t>
                      </a:r>
                      <a:endParaRPr sz="1800"/>
                    </a:p>
                  </a:txBody>
                  <a:tcPr marT="45725" marB="45725" marR="91450" marL="91450"/>
                </a:tc>
              </a:tr>
              <a:tr h="370850">
                <a:tc>
                  <a:txBody>
                    <a:bodyPr/>
                    <a:lstStyle/>
                    <a:p>
                      <a:pPr indent="0" lvl="0" marL="0" marR="0" rtl="0" algn="l">
                        <a:spcBef>
                          <a:spcPts val="0"/>
                        </a:spcBef>
                        <a:spcAft>
                          <a:spcPts val="0"/>
                        </a:spcAft>
                        <a:buNone/>
                      </a:pPr>
                      <a:r>
                        <a:rPr lang="en-CA" sz="1800"/>
                        <a:t>1.8</a:t>
                      </a:r>
                      <a:endParaRPr sz="1800"/>
                    </a:p>
                  </a:txBody>
                  <a:tcPr marT="45725" marB="45725" marR="91450" marL="91450"/>
                </a:tc>
                <a:tc>
                  <a:txBody>
                    <a:bodyPr/>
                    <a:lstStyle/>
                    <a:p>
                      <a:pPr indent="0" lvl="0" marL="0" marR="0" rtl="0" algn="l">
                        <a:spcBef>
                          <a:spcPts val="0"/>
                        </a:spcBef>
                        <a:spcAft>
                          <a:spcPts val="0"/>
                        </a:spcAft>
                        <a:buNone/>
                      </a:pPr>
                      <a:r>
                        <a:rPr lang="en-CA" sz="1800"/>
                        <a:t>Red</a:t>
                      </a:r>
                      <a:endParaRPr sz="1800"/>
                    </a:p>
                  </a:txBody>
                  <a:tcPr marT="45725" marB="45725" marR="91450" marL="91450"/>
                </a:tc>
                <a:tc>
                  <a:txBody>
                    <a:bodyPr/>
                    <a:lstStyle/>
                    <a:p>
                      <a:pPr indent="0" lvl="0" marL="0" marR="0" rtl="0" algn="l">
                        <a:spcBef>
                          <a:spcPts val="0"/>
                        </a:spcBef>
                        <a:spcAft>
                          <a:spcPts val="0"/>
                        </a:spcAft>
                        <a:buNone/>
                      </a:pPr>
                      <a:r>
                        <a:rPr lang="en-CA" sz="1800"/>
                        <a:t>Male</a:t>
                      </a:r>
                      <a:endParaRPr sz="1800"/>
                    </a:p>
                  </a:txBody>
                  <a:tcPr marT="45725" marB="45725" marR="91450" marL="91450"/>
                </a:tc>
                <a:tc>
                  <a:txBody>
                    <a:bodyPr/>
                    <a:lstStyle/>
                    <a:p>
                      <a:pPr indent="0" lvl="0" marL="0" marR="0" rtl="0" algn="l">
                        <a:spcBef>
                          <a:spcPts val="0"/>
                        </a:spcBef>
                        <a:spcAft>
                          <a:spcPts val="0"/>
                        </a:spcAft>
                        <a:buNone/>
                      </a:pPr>
                      <a:r>
                        <a:rPr lang="en-CA" sz="1800"/>
                        <a:t>73</a:t>
                      </a:r>
                      <a:endParaRPr sz="1800"/>
                    </a:p>
                  </a:txBody>
                  <a:tcPr marT="45725" marB="45725" marR="91450" marL="91450"/>
                </a:tc>
              </a:tr>
              <a:tr h="370850">
                <a:tc>
                  <a:txBody>
                    <a:bodyPr/>
                    <a:lstStyle/>
                    <a:p>
                      <a:pPr indent="0" lvl="0" marL="0" marR="0" rtl="0" algn="l">
                        <a:spcBef>
                          <a:spcPts val="0"/>
                        </a:spcBef>
                        <a:spcAft>
                          <a:spcPts val="0"/>
                        </a:spcAft>
                        <a:buNone/>
                      </a:pPr>
                      <a:r>
                        <a:rPr lang="en-CA" sz="1800"/>
                        <a:t>1.5</a:t>
                      </a:r>
                      <a:endParaRPr sz="1800"/>
                    </a:p>
                  </a:txBody>
                  <a:tcPr marT="45725" marB="45725" marR="91450" marL="91450"/>
                </a:tc>
                <a:tc>
                  <a:txBody>
                    <a:bodyPr/>
                    <a:lstStyle/>
                    <a:p>
                      <a:pPr indent="0" lvl="0" marL="0" marR="0" rtl="0" algn="l">
                        <a:spcBef>
                          <a:spcPts val="0"/>
                        </a:spcBef>
                        <a:spcAft>
                          <a:spcPts val="0"/>
                        </a:spcAft>
                        <a:buNone/>
                      </a:pPr>
                      <a:r>
                        <a:rPr lang="en-CA" sz="1800"/>
                        <a:t>Green</a:t>
                      </a:r>
                      <a:endParaRPr sz="1800"/>
                    </a:p>
                  </a:txBody>
                  <a:tcPr marT="45725" marB="45725" marR="91450" marL="91450"/>
                </a:tc>
                <a:tc>
                  <a:txBody>
                    <a:bodyPr/>
                    <a:lstStyle/>
                    <a:p>
                      <a:pPr indent="0" lvl="0" marL="0" marR="0" rtl="0" algn="l">
                        <a:spcBef>
                          <a:spcPts val="0"/>
                        </a:spcBef>
                        <a:spcAft>
                          <a:spcPts val="0"/>
                        </a:spcAft>
                        <a:buNone/>
                      </a:pPr>
                      <a:r>
                        <a:rPr lang="en-CA" sz="1800"/>
                        <a:t>Male</a:t>
                      </a:r>
                      <a:endParaRPr sz="1800"/>
                    </a:p>
                  </a:txBody>
                  <a:tcPr marT="45725" marB="45725" marR="91450" marL="91450"/>
                </a:tc>
                <a:tc>
                  <a:txBody>
                    <a:bodyPr/>
                    <a:lstStyle/>
                    <a:p>
                      <a:pPr indent="0" lvl="0" marL="0" marR="0" rtl="0" algn="l">
                        <a:spcBef>
                          <a:spcPts val="0"/>
                        </a:spcBef>
                        <a:spcAft>
                          <a:spcPts val="0"/>
                        </a:spcAft>
                        <a:buNone/>
                      </a:pPr>
                      <a:r>
                        <a:rPr lang="en-CA" sz="1800"/>
                        <a:t>77</a:t>
                      </a:r>
                      <a:endParaRPr sz="1800"/>
                    </a:p>
                  </a:txBody>
                  <a:tcPr marT="45725" marB="45725" marR="91450" marL="91450"/>
                </a:tc>
              </a:tr>
              <a:tr h="370850">
                <a:tc>
                  <a:txBody>
                    <a:bodyPr/>
                    <a:lstStyle/>
                    <a:p>
                      <a:pPr indent="0" lvl="0" marL="0" marR="0" rtl="0" algn="l">
                        <a:spcBef>
                          <a:spcPts val="0"/>
                        </a:spcBef>
                        <a:spcAft>
                          <a:spcPts val="0"/>
                        </a:spcAft>
                        <a:buNone/>
                      </a:pPr>
                      <a:r>
                        <a:rPr lang="en-CA" sz="1800"/>
                        <a:t>1.4</a:t>
                      </a:r>
                      <a:endParaRPr sz="1800"/>
                    </a:p>
                  </a:txBody>
                  <a:tcPr marT="45725" marB="45725" marR="91450" marL="91450"/>
                </a:tc>
                <a:tc>
                  <a:txBody>
                    <a:bodyPr/>
                    <a:lstStyle/>
                    <a:p>
                      <a:pPr indent="0" lvl="0" marL="0" marR="0" rtl="0" algn="l">
                        <a:spcBef>
                          <a:spcPts val="0"/>
                        </a:spcBef>
                        <a:spcAft>
                          <a:spcPts val="0"/>
                        </a:spcAft>
                        <a:buNone/>
                      </a:pPr>
                      <a:r>
                        <a:rPr lang="en-CA" sz="1800"/>
                        <a:t>Blue</a:t>
                      </a:r>
                      <a:endParaRPr sz="1800"/>
                    </a:p>
                  </a:txBody>
                  <a:tcPr marT="45725" marB="45725" marR="91450" marL="91450"/>
                </a:tc>
                <a:tc>
                  <a:txBody>
                    <a:bodyPr/>
                    <a:lstStyle/>
                    <a:p>
                      <a:pPr indent="0" lvl="0" marL="0" marR="0" rtl="0" algn="l">
                        <a:spcBef>
                          <a:spcPts val="0"/>
                        </a:spcBef>
                        <a:spcAft>
                          <a:spcPts val="0"/>
                        </a:spcAft>
                        <a:buNone/>
                      </a:pPr>
                      <a:r>
                        <a:rPr b="0" lang="en-CA" sz="1800"/>
                        <a:t>Female</a:t>
                      </a:r>
                      <a:endParaRPr b="0" sz="1800"/>
                    </a:p>
                  </a:txBody>
                  <a:tcPr marT="45725" marB="45725" marR="91450" marL="91450"/>
                </a:tc>
                <a:tc>
                  <a:txBody>
                    <a:bodyPr/>
                    <a:lstStyle/>
                    <a:p>
                      <a:pPr indent="0" lvl="0" marL="0" marR="0" rtl="0" algn="l">
                        <a:spcBef>
                          <a:spcPts val="0"/>
                        </a:spcBef>
                        <a:spcAft>
                          <a:spcPts val="0"/>
                        </a:spcAft>
                        <a:buNone/>
                      </a:pPr>
                      <a:r>
                        <a:rPr lang="en-CA" sz="1800"/>
                        <a:t>57</a:t>
                      </a:r>
                      <a:endParaRPr sz="1800"/>
                    </a:p>
                  </a:txBody>
                  <a:tcPr marT="45725" marB="45725" marR="91450" marL="91450"/>
                </a:tc>
              </a:tr>
            </a:tbl>
          </a:graphicData>
        </a:graphic>
      </p:graphicFrame>
      <p:sp>
        <p:nvSpPr>
          <p:cNvPr id="522" name="Google Shape;522;p36"/>
          <p:cNvSpPr/>
          <p:nvPr/>
        </p:nvSpPr>
        <p:spPr>
          <a:xfrm>
            <a:off x="9964174" y="3053139"/>
            <a:ext cx="1059786" cy="349195"/>
          </a:xfrm>
          <a:prstGeom prst="roundRect">
            <a:avLst>
              <a:gd fmla="val 16667" name="adj"/>
            </a:avLst>
          </a:prstGeom>
          <a:solidFill>
            <a:schemeClr val="accent4"/>
          </a:solidFill>
          <a:ln cap="flat" cmpd="sng" w="12700">
            <a:solidFill>
              <a:srgbClr val="BA8C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CA" sz="1600">
                <a:solidFill>
                  <a:schemeClr val="lt1"/>
                </a:solidFill>
                <a:latin typeface="Calibri"/>
                <a:ea typeface="Calibri"/>
                <a:cs typeface="Calibri"/>
                <a:sym typeface="Calibri"/>
              </a:rPr>
              <a:t>Is female?</a:t>
            </a:r>
            <a:endParaRPr sz="1600">
              <a:solidFill>
                <a:schemeClr val="lt1"/>
              </a:solidFill>
              <a:latin typeface="Calibri"/>
              <a:ea typeface="Calibri"/>
              <a:cs typeface="Calibri"/>
              <a:sym typeface="Calibri"/>
            </a:endParaRPr>
          </a:p>
        </p:txBody>
      </p:sp>
      <p:cxnSp>
        <p:nvCxnSpPr>
          <p:cNvPr id="523" name="Google Shape;523;p36"/>
          <p:cNvCxnSpPr>
            <a:stCxn id="522" idx="2"/>
            <a:endCxn id="524" idx="0"/>
          </p:cNvCxnSpPr>
          <p:nvPr/>
        </p:nvCxnSpPr>
        <p:spPr>
          <a:xfrm flipH="1">
            <a:off x="9804667" y="3402334"/>
            <a:ext cx="689400" cy="341700"/>
          </a:xfrm>
          <a:prstGeom prst="straightConnector1">
            <a:avLst/>
          </a:prstGeom>
          <a:noFill/>
          <a:ln cap="flat" cmpd="sng" w="9525">
            <a:solidFill>
              <a:schemeClr val="accent1"/>
            </a:solidFill>
            <a:prstDash val="solid"/>
            <a:miter lim="800000"/>
            <a:headEnd len="sm" w="sm" type="none"/>
            <a:tailEnd len="med" w="med" type="triangle"/>
          </a:ln>
        </p:spPr>
      </p:cxnSp>
      <p:cxnSp>
        <p:nvCxnSpPr>
          <p:cNvPr id="525" name="Google Shape;525;p36"/>
          <p:cNvCxnSpPr>
            <a:stCxn id="522" idx="2"/>
            <a:endCxn id="526" idx="0"/>
          </p:cNvCxnSpPr>
          <p:nvPr/>
        </p:nvCxnSpPr>
        <p:spPr>
          <a:xfrm>
            <a:off x="10494067" y="3402334"/>
            <a:ext cx="763800" cy="341700"/>
          </a:xfrm>
          <a:prstGeom prst="straightConnector1">
            <a:avLst/>
          </a:prstGeom>
          <a:noFill/>
          <a:ln cap="flat" cmpd="sng" w="9525">
            <a:solidFill>
              <a:schemeClr val="accent1"/>
            </a:solidFill>
            <a:prstDash val="solid"/>
            <a:miter lim="800000"/>
            <a:headEnd len="sm" w="sm" type="none"/>
            <a:tailEnd len="med" w="med" type="triangle"/>
          </a:ln>
        </p:spPr>
      </p:cxnSp>
      <p:cxnSp>
        <p:nvCxnSpPr>
          <p:cNvPr id="527" name="Google Shape;527;p36"/>
          <p:cNvCxnSpPr/>
          <p:nvPr/>
        </p:nvCxnSpPr>
        <p:spPr>
          <a:xfrm flipH="1">
            <a:off x="5635892" y="5242525"/>
            <a:ext cx="1434300" cy="705900"/>
          </a:xfrm>
          <a:prstGeom prst="curvedConnector3">
            <a:avLst>
              <a:gd fmla="val 50000" name="adj1"/>
            </a:avLst>
          </a:prstGeom>
          <a:noFill/>
          <a:ln cap="flat" cmpd="sng" w="38100">
            <a:solidFill>
              <a:srgbClr val="FF0000"/>
            </a:solidFill>
            <a:prstDash val="solid"/>
            <a:miter lim="800000"/>
            <a:headEnd len="sm" w="sm" type="none"/>
            <a:tailEnd len="med" w="med" type="triangle"/>
          </a:ln>
        </p:spPr>
      </p:cxnSp>
      <p:sp>
        <p:nvSpPr>
          <p:cNvPr id="528" name="Google Shape;528;p36"/>
          <p:cNvSpPr txBox="1"/>
          <p:nvPr/>
        </p:nvSpPr>
        <p:spPr>
          <a:xfrm>
            <a:off x="4171564" y="5625332"/>
            <a:ext cx="1863300" cy="6465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CA" sz="1800">
                <a:solidFill>
                  <a:srgbClr val="FF0000"/>
                </a:solidFill>
                <a:latin typeface="Calibri"/>
                <a:ea typeface="Calibri"/>
                <a:cs typeface="Calibri"/>
                <a:sym typeface="Calibri"/>
              </a:rPr>
              <a:t>EROR </a:t>
            </a:r>
            <a:endParaRPr b="1" sz="1800">
              <a:solidFill>
                <a:srgbClr val="FF0000"/>
              </a:solidFill>
              <a:latin typeface="Calibri"/>
              <a:ea typeface="Calibri"/>
              <a:cs typeface="Calibri"/>
              <a:sym typeface="Calibri"/>
            </a:endParaRPr>
          </a:p>
          <a:p>
            <a:pPr indent="0" lvl="0" marL="0" marR="0" rtl="0" algn="ctr">
              <a:spcBef>
                <a:spcPts val="0"/>
              </a:spcBef>
              <a:spcAft>
                <a:spcPts val="0"/>
              </a:spcAft>
              <a:buNone/>
            </a:pPr>
            <a:r>
              <a:rPr b="1" lang="en-CA" sz="1800">
                <a:solidFill>
                  <a:srgbClr val="FF0000"/>
                </a:solidFill>
                <a:latin typeface="Calibri"/>
                <a:ea typeface="Calibri"/>
                <a:cs typeface="Calibri"/>
                <a:sym typeface="Calibri"/>
              </a:rPr>
              <a:t>(RESIDUAL)</a:t>
            </a:r>
            <a:endParaRPr b="1" sz="1800">
              <a:solidFill>
                <a:srgbClr val="FF0000"/>
              </a:solidFill>
              <a:latin typeface="Calibri"/>
              <a:ea typeface="Calibri"/>
              <a:cs typeface="Calibri"/>
              <a:sym typeface="Calibri"/>
            </a:endParaRPr>
          </a:p>
        </p:txBody>
      </p:sp>
      <p:sp>
        <p:nvSpPr>
          <p:cNvPr id="529" name="Google Shape;529;p36"/>
          <p:cNvSpPr/>
          <p:nvPr/>
        </p:nvSpPr>
        <p:spPr>
          <a:xfrm>
            <a:off x="284766" y="2610517"/>
            <a:ext cx="4057130" cy="2595880"/>
          </a:xfrm>
          <a:prstGeom prst="rect">
            <a:avLst/>
          </a:prstGeom>
          <a:noFill/>
          <a:ln cap="flat" cmpd="sng" w="5715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530" name="Google Shape;530;p36"/>
          <p:cNvCxnSpPr/>
          <p:nvPr/>
        </p:nvCxnSpPr>
        <p:spPr>
          <a:xfrm>
            <a:off x="1305866" y="5219346"/>
            <a:ext cx="1124400" cy="705900"/>
          </a:xfrm>
          <a:prstGeom prst="curvedConnector3">
            <a:avLst>
              <a:gd fmla="val 50000" name="adj1"/>
            </a:avLst>
          </a:prstGeom>
          <a:noFill/>
          <a:ln cap="flat" cmpd="sng" w="38100">
            <a:solidFill>
              <a:srgbClr val="FF0000"/>
            </a:solidFill>
            <a:prstDash val="solid"/>
            <a:miter lim="800000"/>
            <a:headEnd len="sm" w="sm" type="none"/>
            <a:tailEnd len="med" w="med" type="triangle"/>
          </a:ln>
        </p:spPr>
      </p:cxnSp>
      <p:sp>
        <p:nvSpPr>
          <p:cNvPr id="531" name="Google Shape;531;p36"/>
          <p:cNvSpPr txBox="1"/>
          <p:nvPr/>
        </p:nvSpPr>
        <p:spPr>
          <a:xfrm>
            <a:off x="2362985" y="5701838"/>
            <a:ext cx="186315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CA" sz="1800">
                <a:solidFill>
                  <a:srgbClr val="FF0000"/>
                </a:solidFill>
                <a:latin typeface="Calibri"/>
                <a:ea typeface="Calibri"/>
                <a:cs typeface="Calibri"/>
                <a:sym typeface="Calibri"/>
              </a:rPr>
              <a:t>FITUR MASUKAN</a:t>
            </a:r>
            <a:endParaRPr b="1" sz="1800">
              <a:solidFill>
                <a:srgbClr val="FF0000"/>
              </a:solidFill>
              <a:latin typeface="Calibri"/>
              <a:ea typeface="Calibri"/>
              <a:cs typeface="Calibri"/>
              <a:sym typeface="Calibri"/>
            </a:endParaRPr>
          </a:p>
        </p:txBody>
      </p:sp>
      <p:sp>
        <p:nvSpPr>
          <p:cNvPr id="524" name="Google Shape;524;p36"/>
          <p:cNvSpPr/>
          <p:nvPr/>
        </p:nvSpPr>
        <p:spPr>
          <a:xfrm>
            <a:off x="9181458" y="3743935"/>
            <a:ext cx="1246266" cy="343431"/>
          </a:xfrm>
          <a:prstGeom prst="roundRect">
            <a:avLst>
              <a:gd fmla="val 16667" name="adj"/>
            </a:avLst>
          </a:prstGeom>
          <a:solidFill>
            <a:srgbClr val="FF0000"/>
          </a:solidFill>
          <a:ln cap="flat" cmpd="sng" w="12700">
            <a:solidFill>
              <a:srgbClr val="BA8C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CA" sz="1600">
                <a:solidFill>
                  <a:schemeClr val="lt1"/>
                </a:solidFill>
                <a:latin typeface="Calibri"/>
                <a:ea typeface="Calibri"/>
                <a:cs typeface="Calibri"/>
                <a:sym typeface="Calibri"/>
              </a:rPr>
              <a:t>Height &lt;1.6</a:t>
            </a:r>
            <a:endParaRPr sz="1600">
              <a:solidFill>
                <a:schemeClr val="lt1"/>
              </a:solidFill>
              <a:latin typeface="Calibri"/>
              <a:ea typeface="Calibri"/>
              <a:cs typeface="Calibri"/>
              <a:sym typeface="Calibri"/>
            </a:endParaRPr>
          </a:p>
        </p:txBody>
      </p:sp>
      <p:sp>
        <p:nvSpPr>
          <p:cNvPr id="526" name="Google Shape;526;p36"/>
          <p:cNvSpPr/>
          <p:nvPr/>
        </p:nvSpPr>
        <p:spPr>
          <a:xfrm>
            <a:off x="10664771" y="3743935"/>
            <a:ext cx="1186273" cy="343431"/>
          </a:xfrm>
          <a:prstGeom prst="roundRect">
            <a:avLst>
              <a:gd fmla="val 16667" name="adj"/>
            </a:avLst>
          </a:prstGeom>
          <a:solidFill>
            <a:srgbClr val="FF0000"/>
          </a:solidFill>
          <a:ln cap="flat" cmpd="sng" w="12700">
            <a:solidFill>
              <a:srgbClr val="BA8C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CA" sz="1600">
                <a:solidFill>
                  <a:schemeClr val="lt1"/>
                </a:solidFill>
                <a:latin typeface="Calibri"/>
                <a:ea typeface="Calibri"/>
                <a:cs typeface="Calibri"/>
                <a:sym typeface="Calibri"/>
              </a:rPr>
              <a:t>Is not Blue?</a:t>
            </a:r>
            <a:endParaRPr sz="1600">
              <a:solidFill>
                <a:schemeClr val="lt1"/>
              </a:solidFill>
              <a:latin typeface="Calibri"/>
              <a:ea typeface="Calibri"/>
              <a:cs typeface="Calibri"/>
              <a:sym typeface="Calibri"/>
            </a:endParaRPr>
          </a:p>
        </p:txBody>
      </p:sp>
      <p:cxnSp>
        <p:nvCxnSpPr>
          <p:cNvPr id="532" name="Google Shape;532;p36"/>
          <p:cNvCxnSpPr/>
          <p:nvPr/>
        </p:nvCxnSpPr>
        <p:spPr>
          <a:xfrm flipH="1">
            <a:off x="10852253" y="4095614"/>
            <a:ext cx="424530" cy="341602"/>
          </a:xfrm>
          <a:prstGeom prst="straightConnector1">
            <a:avLst/>
          </a:prstGeom>
          <a:noFill/>
          <a:ln cap="flat" cmpd="sng" w="9525">
            <a:solidFill>
              <a:schemeClr val="accent1"/>
            </a:solidFill>
            <a:prstDash val="solid"/>
            <a:miter lim="800000"/>
            <a:headEnd len="sm" w="sm" type="none"/>
            <a:tailEnd len="med" w="med" type="triangle"/>
          </a:ln>
        </p:spPr>
      </p:cxnSp>
      <p:cxnSp>
        <p:nvCxnSpPr>
          <p:cNvPr id="533" name="Google Shape;533;p36"/>
          <p:cNvCxnSpPr/>
          <p:nvPr/>
        </p:nvCxnSpPr>
        <p:spPr>
          <a:xfrm>
            <a:off x="11276783" y="4095614"/>
            <a:ext cx="528892" cy="341602"/>
          </a:xfrm>
          <a:prstGeom prst="straightConnector1">
            <a:avLst/>
          </a:prstGeom>
          <a:noFill/>
          <a:ln cap="flat" cmpd="sng" w="9525">
            <a:solidFill>
              <a:schemeClr val="accent1"/>
            </a:solidFill>
            <a:prstDash val="solid"/>
            <a:miter lim="800000"/>
            <a:headEnd len="sm" w="sm" type="none"/>
            <a:tailEnd len="med" w="med" type="triangle"/>
          </a:ln>
        </p:spPr>
      </p:cxnSp>
      <p:cxnSp>
        <p:nvCxnSpPr>
          <p:cNvPr id="534" name="Google Shape;534;p36"/>
          <p:cNvCxnSpPr>
            <a:endCxn id="535" idx="0"/>
          </p:cNvCxnSpPr>
          <p:nvPr/>
        </p:nvCxnSpPr>
        <p:spPr>
          <a:xfrm flipH="1">
            <a:off x="9119988" y="4095516"/>
            <a:ext cx="424500" cy="341700"/>
          </a:xfrm>
          <a:prstGeom prst="straightConnector1">
            <a:avLst/>
          </a:prstGeom>
          <a:noFill/>
          <a:ln cap="flat" cmpd="sng" w="9525">
            <a:solidFill>
              <a:schemeClr val="accent1"/>
            </a:solidFill>
            <a:prstDash val="solid"/>
            <a:miter lim="800000"/>
            <a:headEnd len="sm" w="sm" type="none"/>
            <a:tailEnd len="med" w="med" type="triangle"/>
          </a:ln>
        </p:spPr>
      </p:cxnSp>
      <p:cxnSp>
        <p:nvCxnSpPr>
          <p:cNvPr id="536" name="Google Shape;536;p36"/>
          <p:cNvCxnSpPr>
            <a:endCxn id="537" idx="0"/>
          </p:cNvCxnSpPr>
          <p:nvPr/>
        </p:nvCxnSpPr>
        <p:spPr>
          <a:xfrm>
            <a:off x="9544510" y="4095516"/>
            <a:ext cx="528900" cy="341700"/>
          </a:xfrm>
          <a:prstGeom prst="straightConnector1">
            <a:avLst/>
          </a:prstGeom>
          <a:noFill/>
          <a:ln cap="flat" cmpd="sng" w="9525">
            <a:solidFill>
              <a:schemeClr val="accent1"/>
            </a:solidFill>
            <a:prstDash val="solid"/>
            <a:miter lim="800000"/>
            <a:headEnd len="sm" w="sm" type="none"/>
            <a:tailEnd len="med" w="med" type="triangle"/>
          </a:ln>
        </p:spPr>
      </p:cxnSp>
      <p:sp>
        <p:nvSpPr>
          <p:cNvPr id="535" name="Google Shape;535;p36"/>
          <p:cNvSpPr/>
          <p:nvPr/>
        </p:nvSpPr>
        <p:spPr>
          <a:xfrm>
            <a:off x="8761801" y="4437216"/>
            <a:ext cx="716373" cy="341602"/>
          </a:xfrm>
          <a:prstGeom prst="roundRect">
            <a:avLst>
              <a:gd fmla="val 16667" name="adj"/>
            </a:avLst>
          </a:prstGeom>
          <a:solidFill>
            <a:srgbClr val="92D050"/>
          </a:solidFill>
          <a:ln cap="flat" cmpd="sng" w="12700">
            <a:solidFill>
              <a:srgbClr val="BA8C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CA" sz="1200">
                <a:solidFill>
                  <a:srgbClr val="FF0000"/>
                </a:solidFill>
                <a:latin typeface="Calibri"/>
                <a:ea typeface="Calibri"/>
                <a:cs typeface="Calibri"/>
                <a:sym typeface="Calibri"/>
              </a:rPr>
              <a:t>-15.2, </a:t>
            </a:r>
            <a:endParaRPr/>
          </a:p>
          <a:p>
            <a:pPr indent="0" lvl="0" marL="0" marR="0" rtl="0" algn="ctr">
              <a:spcBef>
                <a:spcPts val="0"/>
              </a:spcBef>
              <a:spcAft>
                <a:spcPts val="0"/>
              </a:spcAft>
              <a:buNone/>
            </a:pPr>
            <a:r>
              <a:rPr lang="en-CA" sz="1200">
                <a:solidFill>
                  <a:srgbClr val="FF0000"/>
                </a:solidFill>
                <a:latin typeface="Calibri"/>
                <a:ea typeface="Calibri"/>
                <a:cs typeface="Calibri"/>
                <a:sym typeface="Calibri"/>
              </a:rPr>
              <a:t>-14.2 </a:t>
            </a:r>
            <a:endParaRPr sz="1200">
              <a:solidFill>
                <a:srgbClr val="FF0000"/>
              </a:solidFill>
              <a:latin typeface="Calibri"/>
              <a:ea typeface="Calibri"/>
              <a:cs typeface="Calibri"/>
              <a:sym typeface="Calibri"/>
            </a:endParaRPr>
          </a:p>
        </p:txBody>
      </p:sp>
      <p:sp>
        <p:nvSpPr>
          <p:cNvPr id="537" name="Google Shape;537;p36"/>
          <p:cNvSpPr/>
          <p:nvPr/>
        </p:nvSpPr>
        <p:spPr>
          <a:xfrm>
            <a:off x="9715223" y="4437216"/>
            <a:ext cx="716374" cy="341602"/>
          </a:xfrm>
          <a:prstGeom prst="roundRect">
            <a:avLst>
              <a:gd fmla="val 16667" name="adj"/>
            </a:avLst>
          </a:prstGeom>
          <a:solidFill>
            <a:srgbClr val="92D050"/>
          </a:solidFill>
          <a:ln cap="flat" cmpd="sng" w="12700">
            <a:solidFill>
              <a:srgbClr val="BA8C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CA" sz="1800">
                <a:solidFill>
                  <a:srgbClr val="FF0000"/>
                </a:solidFill>
                <a:latin typeface="Calibri"/>
                <a:ea typeface="Calibri"/>
                <a:cs typeface="Calibri"/>
                <a:sym typeface="Calibri"/>
              </a:rPr>
              <a:t>4.8</a:t>
            </a:r>
            <a:endParaRPr sz="1800">
              <a:solidFill>
                <a:srgbClr val="FF0000"/>
              </a:solidFill>
              <a:latin typeface="Calibri"/>
              <a:ea typeface="Calibri"/>
              <a:cs typeface="Calibri"/>
              <a:sym typeface="Calibri"/>
            </a:endParaRPr>
          </a:p>
        </p:txBody>
      </p:sp>
      <p:sp>
        <p:nvSpPr>
          <p:cNvPr id="538" name="Google Shape;538;p36"/>
          <p:cNvSpPr txBox="1"/>
          <p:nvPr/>
        </p:nvSpPr>
        <p:spPr>
          <a:xfrm>
            <a:off x="201679" y="1076706"/>
            <a:ext cx="8560122" cy="1695849"/>
          </a:xfrm>
          <a:prstGeom prst="rect">
            <a:avLst/>
          </a:prstGeom>
          <a:noFill/>
          <a:ln>
            <a:noFill/>
          </a:ln>
        </p:spPr>
        <p:txBody>
          <a:bodyPr anchorCtr="0" anchor="t" bIns="45700" lIns="91425" spcFirstLastPara="1" rIns="91425" wrap="square" tIns="45700">
            <a:normAutofit lnSpcReduction="10000"/>
          </a:bodyPr>
          <a:lstStyle/>
          <a:p>
            <a:pPr indent="-285750" lvl="0" marL="285750" marR="0" rtl="0" algn="l">
              <a:lnSpc>
                <a:spcPct val="90000"/>
              </a:lnSpc>
              <a:spcBef>
                <a:spcPts val="0"/>
              </a:spcBef>
              <a:spcAft>
                <a:spcPts val="0"/>
              </a:spcAft>
              <a:buClr>
                <a:schemeClr val="dk1"/>
              </a:buClr>
              <a:buSzPts val="1600"/>
              <a:buFont typeface="Arial"/>
              <a:buChar char="•"/>
            </a:pPr>
            <a:r>
              <a:rPr lang="en-CA" sz="1600">
                <a:solidFill>
                  <a:schemeClr val="dk1"/>
                </a:solidFill>
                <a:latin typeface="Montserrat"/>
                <a:ea typeface="Montserrat"/>
                <a:cs typeface="Montserrat"/>
                <a:sym typeface="Montserrat"/>
              </a:rPr>
              <a:t>Mari kita asumsikan prediksi model awal (titik awal) adalah bobot rata-rata, yaitu 71,2</a:t>
            </a:r>
            <a:endParaRPr sz="1600">
              <a:solidFill>
                <a:schemeClr val="dk1"/>
              </a:solidFill>
              <a:latin typeface="Montserrat"/>
              <a:ea typeface="Montserrat"/>
              <a:cs typeface="Montserrat"/>
              <a:sym typeface="Montserrat"/>
            </a:endParaRPr>
          </a:p>
          <a:p>
            <a:pPr indent="-285750" lvl="0" marL="285750" marR="0" rtl="0" algn="l">
              <a:lnSpc>
                <a:spcPct val="90000"/>
              </a:lnSpc>
              <a:spcBef>
                <a:spcPts val="1000"/>
              </a:spcBef>
              <a:spcAft>
                <a:spcPts val="0"/>
              </a:spcAft>
              <a:buClr>
                <a:schemeClr val="dk1"/>
              </a:buClr>
              <a:buSzPts val="1600"/>
              <a:buFont typeface="Arial"/>
              <a:buChar char="•"/>
            </a:pPr>
            <a:r>
              <a:rPr lang="en-CA" sz="1600">
                <a:solidFill>
                  <a:schemeClr val="dk1"/>
                </a:solidFill>
                <a:latin typeface="Montserrat"/>
                <a:ea typeface="Montserrat"/>
                <a:cs typeface="Montserrat"/>
                <a:sym typeface="Montserrat"/>
              </a:rPr>
              <a:t>Gradient boost </a:t>
            </a:r>
            <a:r>
              <a:rPr lang="en-CA" sz="1600">
                <a:solidFill>
                  <a:schemeClr val="dk1"/>
                </a:solidFill>
                <a:latin typeface="Montserrat"/>
                <a:ea typeface="Montserrat"/>
                <a:cs typeface="Montserrat"/>
                <a:sym typeface="Montserrat"/>
              </a:rPr>
              <a:t>membangun pohon berdasarkan kesalahan dari tree pertama.</a:t>
            </a:r>
            <a:endParaRPr/>
          </a:p>
          <a:p>
            <a:pPr indent="-285750" lvl="0" marL="285750" marR="0" rtl="0" algn="l">
              <a:lnSpc>
                <a:spcPct val="90000"/>
              </a:lnSpc>
              <a:spcBef>
                <a:spcPts val="1000"/>
              </a:spcBef>
              <a:spcAft>
                <a:spcPts val="0"/>
              </a:spcAft>
              <a:buClr>
                <a:schemeClr val="dk1"/>
              </a:buClr>
              <a:buSzPts val="1600"/>
              <a:buFont typeface="Arial"/>
              <a:buChar char="•"/>
            </a:pPr>
            <a:r>
              <a:rPr lang="en-CA" sz="1600">
                <a:solidFill>
                  <a:schemeClr val="dk1"/>
                </a:solidFill>
                <a:latin typeface="Montserrat"/>
                <a:ea typeface="Montserrat"/>
                <a:cs typeface="Montserrat"/>
                <a:sym typeface="Montserrat"/>
              </a:rPr>
              <a:t>Tree dibangun dengan asumsi bahwa fitur (tinggi, warna, dan jenis kelamin) memprediksi residual (kolom baru yang baru saja kita buat).</a:t>
            </a:r>
            <a:endParaRPr/>
          </a:p>
          <a:p>
            <a:pPr indent="-184150" lvl="0" marL="285750" marR="0" rtl="0" algn="l">
              <a:lnSpc>
                <a:spcPct val="90000"/>
              </a:lnSpc>
              <a:spcBef>
                <a:spcPts val="1000"/>
              </a:spcBef>
              <a:spcAft>
                <a:spcPts val="0"/>
              </a:spcAft>
              <a:buClr>
                <a:schemeClr val="dk1"/>
              </a:buClr>
              <a:buSzPts val="1600"/>
              <a:buFont typeface="Arial"/>
              <a:buNone/>
            </a:pPr>
            <a:r>
              <a:t/>
            </a:r>
            <a:endParaRPr sz="1600">
              <a:solidFill>
                <a:schemeClr val="dk1"/>
              </a:solidFill>
              <a:latin typeface="Montserrat"/>
              <a:ea typeface="Montserrat"/>
              <a:cs typeface="Montserrat"/>
              <a:sym typeface="Montserrat"/>
            </a:endParaRPr>
          </a:p>
        </p:txBody>
      </p:sp>
      <p:graphicFrame>
        <p:nvGraphicFramePr>
          <p:cNvPr id="539" name="Google Shape;539;p36"/>
          <p:cNvGraphicFramePr/>
          <p:nvPr/>
        </p:nvGraphicFramePr>
        <p:xfrm>
          <a:off x="6034717" y="2589861"/>
          <a:ext cx="3000000" cy="3000000"/>
        </p:xfrm>
        <a:graphic>
          <a:graphicData uri="http://schemas.openxmlformats.org/drawingml/2006/table">
            <a:tbl>
              <a:tblPr bandRow="1" firstRow="1">
                <a:noFill/>
                <a:tableStyleId>{7E5F12C3-372E-43A8-9F01-1962836D2E52}</a:tableStyleId>
              </a:tblPr>
              <a:tblGrid>
                <a:gridCol w="2479275"/>
              </a:tblGrid>
              <a:tr h="421975">
                <a:tc>
                  <a:txBody>
                    <a:bodyPr/>
                    <a:lstStyle/>
                    <a:p>
                      <a:pPr indent="0" lvl="0" marL="0" marR="0" rtl="0" algn="l">
                        <a:spcBef>
                          <a:spcPts val="0"/>
                        </a:spcBef>
                        <a:spcAft>
                          <a:spcPts val="0"/>
                        </a:spcAft>
                        <a:buNone/>
                      </a:pPr>
                      <a:r>
                        <a:rPr lang="en-CA" sz="1800"/>
                        <a:t>Eror = Asli – prediksi</a:t>
                      </a:r>
                      <a:endParaRPr sz="1800"/>
                    </a:p>
                  </a:txBody>
                  <a:tcPr marT="45725" marB="45725" marR="91450" marL="91450"/>
                </a:tc>
              </a:tr>
              <a:tr h="343125">
                <a:tc>
                  <a:txBody>
                    <a:bodyPr/>
                    <a:lstStyle/>
                    <a:p>
                      <a:pPr indent="0" lvl="0" marL="0" marR="0" rtl="0" algn="l">
                        <a:spcBef>
                          <a:spcPts val="0"/>
                        </a:spcBef>
                        <a:spcAft>
                          <a:spcPts val="0"/>
                        </a:spcAft>
                        <a:buNone/>
                      </a:pPr>
                      <a:r>
                        <a:rPr lang="en-CA" sz="1800"/>
                        <a:t>88-71.2=16.8</a:t>
                      </a:r>
                      <a:endParaRPr sz="1800"/>
                    </a:p>
                  </a:txBody>
                  <a:tcPr marT="45725" marB="45725" marR="91450" marL="91450"/>
                </a:tc>
              </a:tr>
              <a:tr h="343125">
                <a:tc>
                  <a:txBody>
                    <a:bodyPr/>
                    <a:lstStyle/>
                    <a:p>
                      <a:pPr indent="0" lvl="0" marL="0" marR="0" rtl="0" algn="l">
                        <a:spcBef>
                          <a:spcPts val="0"/>
                        </a:spcBef>
                        <a:spcAft>
                          <a:spcPts val="0"/>
                        </a:spcAft>
                        <a:buNone/>
                      </a:pPr>
                      <a:r>
                        <a:rPr lang="en-CA" sz="1800"/>
                        <a:t>76-71.2=4.8</a:t>
                      </a:r>
                      <a:endParaRPr sz="1800"/>
                    </a:p>
                  </a:txBody>
                  <a:tcPr marT="45725" marB="45725" marR="91450" marL="91450"/>
                </a:tc>
              </a:tr>
              <a:tr h="343125">
                <a:tc>
                  <a:txBody>
                    <a:bodyPr/>
                    <a:lstStyle/>
                    <a:p>
                      <a:pPr indent="0" lvl="0" marL="0" marR="0" rtl="0" algn="l">
                        <a:spcBef>
                          <a:spcPts val="0"/>
                        </a:spcBef>
                        <a:spcAft>
                          <a:spcPts val="0"/>
                        </a:spcAft>
                        <a:buNone/>
                      </a:pPr>
                      <a:r>
                        <a:rPr lang="en-CA" sz="1800"/>
                        <a:t>56-71.2=-15.2</a:t>
                      </a:r>
                      <a:endParaRPr sz="1800"/>
                    </a:p>
                  </a:txBody>
                  <a:tcPr marT="45725" marB="45725" marR="91450" marL="91450"/>
                </a:tc>
              </a:tr>
              <a:tr h="343125">
                <a:tc>
                  <a:txBody>
                    <a:bodyPr/>
                    <a:lstStyle/>
                    <a:p>
                      <a:pPr indent="0" lvl="0" marL="0" marR="0" rtl="0" algn="l">
                        <a:spcBef>
                          <a:spcPts val="0"/>
                        </a:spcBef>
                        <a:spcAft>
                          <a:spcPts val="0"/>
                        </a:spcAft>
                        <a:buNone/>
                      </a:pPr>
                      <a:r>
                        <a:rPr lang="en-CA" sz="1800"/>
                        <a:t>73-71.2=1.8</a:t>
                      </a:r>
                      <a:endParaRPr sz="1800"/>
                    </a:p>
                  </a:txBody>
                  <a:tcPr marT="45725" marB="45725" marR="91450" marL="91450"/>
                </a:tc>
              </a:tr>
              <a:tr h="343125">
                <a:tc>
                  <a:txBody>
                    <a:bodyPr/>
                    <a:lstStyle/>
                    <a:p>
                      <a:pPr indent="0" lvl="0" marL="0" marR="0" rtl="0" algn="l">
                        <a:spcBef>
                          <a:spcPts val="0"/>
                        </a:spcBef>
                        <a:spcAft>
                          <a:spcPts val="0"/>
                        </a:spcAft>
                        <a:buNone/>
                      </a:pPr>
                      <a:r>
                        <a:rPr lang="en-CA" sz="1800"/>
                        <a:t>77-71.2=5.8</a:t>
                      </a:r>
                      <a:endParaRPr sz="1800"/>
                    </a:p>
                  </a:txBody>
                  <a:tcPr marT="45725" marB="45725" marR="91450" marL="91450"/>
                </a:tc>
              </a:tr>
              <a:tr h="343125">
                <a:tc>
                  <a:txBody>
                    <a:bodyPr/>
                    <a:lstStyle/>
                    <a:p>
                      <a:pPr indent="0" lvl="0" marL="0" marR="0" rtl="0" algn="l">
                        <a:spcBef>
                          <a:spcPts val="0"/>
                        </a:spcBef>
                        <a:spcAft>
                          <a:spcPts val="0"/>
                        </a:spcAft>
                        <a:buNone/>
                      </a:pPr>
                      <a:r>
                        <a:rPr lang="en-CA" sz="1800"/>
                        <a:t>57-71.2=-14.2</a:t>
                      </a:r>
                      <a:endParaRPr sz="1800"/>
                    </a:p>
                  </a:txBody>
                  <a:tcPr marT="45725" marB="45725" marR="91450" marL="91450"/>
                </a:tc>
              </a:tr>
            </a:tbl>
          </a:graphicData>
        </a:graphic>
      </p:graphicFrame>
      <p:sp>
        <p:nvSpPr>
          <p:cNvPr id="540" name="Google Shape;540;p36"/>
          <p:cNvSpPr/>
          <p:nvPr/>
        </p:nvSpPr>
        <p:spPr>
          <a:xfrm>
            <a:off x="10494066" y="4456379"/>
            <a:ext cx="716373" cy="341602"/>
          </a:xfrm>
          <a:prstGeom prst="roundRect">
            <a:avLst>
              <a:gd fmla="val 16667" name="adj"/>
            </a:avLst>
          </a:prstGeom>
          <a:solidFill>
            <a:srgbClr val="92D050"/>
          </a:solidFill>
          <a:ln cap="flat" cmpd="sng" w="12700">
            <a:solidFill>
              <a:srgbClr val="BA8C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CA" sz="1200">
                <a:solidFill>
                  <a:srgbClr val="FF0000"/>
                </a:solidFill>
                <a:latin typeface="Calibri"/>
                <a:ea typeface="Calibri"/>
                <a:cs typeface="Calibri"/>
                <a:sym typeface="Calibri"/>
              </a:rPr>
              <a:t>1.8, 5.8</a:t>
            </a:r>
            <a:endParaRPr sz="1200">
              <a:solidFill>
                <a:srgbClr val="FF0000"/>
              </a:solidFill>
              <a:latin typeface="Calibri"/>
              <a:ea typeface="Calibri"/>
              <a:cs typeface="Calibri"/>
              <a:sym typeface="Calibri"/>
            </a:endParaRPr>
          </a:p>
        </p:txBody>
      </p:sp>
      <p:sp>
        <p:nvSpPr>
          <p:cNvPr id="541" name="Google Shape;541;p36"/>
          <p:cNvSpPr/>
          <p:nvPr/>
        </p:nvSpPr>
        <p:spPr>
          <a:xfrm>
            <a:off x="11447488" y="4456379"/>
            <a:ext cx="716374" cy="341602"/>
          </a:xfrm>
          <a:prstGeom prst="roundRect">
            <a:avLst>
              <a:gd fmla="val 16667" name="adj"/>
            </a:avLst>
          </a:prstGeom>
          <a:solidFill>
            <a:srgbClr val="92D050"/>
          </a:solidFill>
          <a:ln cap="flat" cmpd="sng" w="12700">
            <a:solidFill>
              <a:srgbClr val="BA8C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CA" sz="1800">
                <a:solidFill>
                  <a:srgbClr val="FF0000"/>
                </a:solidFill>
                <a:latin typeface="Calibri"/>
                <a:ea typeface="Calibri"/>
                <a:cs typeface="Calibri"/>
                <a:sym typeface="Calibri"/>
              </a:rPr>
              <a:t>16.8</a:t>
            </a:r>
            <a:endParaRPr sz="1800">
              <a:solidFill>
                <a:srgbClr val="FF0000"/>
              </a:solidFill>
              <a:latin typeface="Calibri"/>
              <a:ea typeface="Calibri"/>
              <a:cs typeface="Calibri"/>
              <a:sym typeface="Calibri"/>
            </a:endParaRPr>
          </a:p>
        </p:txBody>
      </p:sp>
      <p:sp>
        <p:nvSpPr>
          <p:cNvPr id="542" name="Google Shape;542;p36"/>
          <p:cNvSpPr txBox="1"/>
          <p:nvPr/>
        </p:nvSpPr>
        <p:spPr>
          <a:xfrm>
            <a:off x="9027271" y="4077625"/>
            <a:ext cx="29687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CA" sz="1800">
                <a:solidFill>
                  <a:schemeClr val="dk1"/>
                </a:solidFill>
                <a:latin typeface="Calibri"/>
                <a:ea typeface="Calibri"/>
                <a:cs typeface="Calibri"/>
                <a:sym typeface="Calibri"/>
              </a:rPr>
              <a:t>Y</a:t>
            </a:r>
            <a:endParaRPr sz="1800">
              <a:solidFill>
                <a:schemeClr val="dk1"/>
              </a:solidFill>
              <a:latin typeface="Calibri"/>
              <a:ea typeface="Calibri"/>
              <a:cs typeface="Calibri"/>
              <a:sym typeface="Calibri"/>
            </a:endParaRPr>
          </a:p>
        </p:txBody>
      </p:sp>
      <p:sp>
        <p:nvSpPr>
          <p:cNvPr id="543" name="Google Shape;543;p36"/>
          <p:cNvSpPr txBox="1"/>
          <p:nvPr/>
        </p:nvSpPr>
        <p:spPr>
          <a:xfrm>
            <a:off x="9820920" y="3374315"/>
            <a:ext cx="29687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CA" sz="1800">
                <a:solidFill>
                  <a:schemeClr val="dk1"/>
                </a:solidFill>
                <a:latin typeface="Calibri"/>
                <a:ea typeface="Calibri"/>
                <a:cs typeface="Calibri"/>
                <a:sym typeface="Calibri"/>
              </a:rPr>
              <a:t>Y</a:t>
            </a:r>
            <a:endParaRPr sz="1800">
              <a:solidFill>
                <a:schemeClr val="dk1"/>
              </a:solidFill>
              <a:latin typeface="Calibri"/>
              <a:ea typeface="Calibri"/>
              <a:cs typeface="Calibri"/>
              <a:sym typeface="Calibri"/>
            </a:endParaRPr>
          </a:p>
        </p:txBody>
      </p:sp>
      <p:sp>
        <p:nvSpPr>
          <p:cNvPr id="544" name="Google Shape;544;p36"/>
          <p:cNvSpPr txBox="1"/>
          <p:nvPr/>
        </p:nvSpPr>
        <p:spPr>
          <a:xfrm>
            <a:off x="10933452" y="3374315"/>
            <a:ext cx="33374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CA" sz="1800">
                <a:solidFill>
                  <a:schemeClr val="dk1"/>
                </a:solidFill>
                <a:latin typeface="Calibri"/>
                <a:ea typeface="Calibri"/>
                <a:cs typeface="Calibri"/>
                <a:sym typeface="Calibri"/>
              </a:rPr>
              <a:t>N</a:t>
            </a:r>
            <a:endParaRPr sz="1800">
              <a:solidFill>
                <a:schemeClr val="dk1"/>
              </a:solidFill>
              <a:latin typeface="Calibri"/>
              <a:ea typeface="Calibri"/>
              <a:cs typeface="Calibri"/>
              <a:sym typeface="Calibri"/>
            </a:endParaRPr>
          </a:p>
        </p:txBody>
      </p:sp>
      <p:sp>
        <p:nvSpPr>
          <p:cNvPr id="545" name="Google Shape;545;p36"/>
          <p:cNvSpPr txBox="1"/>
          <p:nvPr/>
        </p:nvSpPr>
        <p:spPr>
          <a:xfrm>
            <a:off x="11646597" y="4067884"/>
            <a:ext cx="33374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CA" sz="1800">
                <a:solidFill>
                  <a:schemeClr val="dk1"/>
                </a:solidFill>
                <a:latin typeface="Calibri"/>
                <a:ea typeface="Calibri"/>
                <a:cs typeface="Calibri"/>
                <a:sym typeface="Calibri"/>
              </a:rPr>
              <a:t>N</a:t>
            </a:r>
            <a:endParaRPr sz="1800">
              <a:solidFill>
                <a:schemeClr val="dk1"/>
              </a:solidFill>
              <a:latin typeface="Calibri"/>
              <a:ea typeface="Calibri"/>
              <a:cs typeface="Calibri"/>
              <a:sym typeface="Calibri"/>
            </a:endParaRPr>
          </a:p>
        </p:txBody>
      </p:sp>
      <p:sp>
        <p:nvSpPr>
          <p:cNvPr id="546" name="Google Shape;546;p36"/>
          <p:cNvSpPr txBox="1"/>
          <p:nvPr/>
        </p:nvSpPr>
        <p:spPr>
          <a:xfrm>
            <a:off x="9863089" y="4050166"/>
            <a:ext cx="33374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CA" sz="1800">
                <a:solidFill>
                  <a:schemeClr val="dk1"/>
                </a:solidFill>
                <a:latin typeface="Calibri"/>
                <a:ea typeface="Calibri"/>
                <a:cs typeface="Calibri"/>
                <a:sym typeface="Calibri"/>
              </a:rPr>
              <a:t>N</a:t>
            </a:r>
            <a:endParaRPr sz="1800">
              <a:solidFill>
                <a:schemeClr val="dk1"/>
              </a:solidFill>
              <a:latin typeface="Calibri"/>
              <a:ea typeface="Calibri"/>
              <a:cs typeface="Calibri"/>
              <a:sym typeface="Calibri"/>
            </a:endParaRPr>
          </a:p>
        </p:txBody>
      </p:sp>
      <p:sp>
        <p:nvSpPr>
          <p:cNvPr id="547" name="Google Shape;547;p36"/>
          <p:cNvSpPr txBox="1"/>
          <p:nvPr/>
        </p:nvSpPr>
        <p:spPr>
          <a:xfrm>
            <a:off x="10812479" y="4049224"/>
            <a:ext cx="29687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CA" sz="1800">
                <a:solidFill>
                  <a:schemeClr val="dk1"/>
                </a:solidFill>
                <a:latin typeface="Calibri"/>
                <a:ea typeface="Calibri"/>
                <a:cs typeface="Calibri"/>
                <a:sym typeface="Calibri"/>
              </a:rPr>
              <a:t>Y</a:t>
            </a:r>
            <a:endParaRPr sz="1800">
              <a:solidFill>
                <a:schemeClr val="dk1"/>
              </a:solidFill>
              <a:latin typeface="Calibri"/>
              <a:ea typeface="Calibri"/>
              <a:cs typeface="Calibri"/>
              <a:sym typeface="Calibri"/>
            </a:endParaRPr>
          </a:p>
        </p:txBody>
      </p:sp>
      <p:sp>
        <p:nvSpPr>
          <p:cNvPr id="548" name="Google Shape;548;p36"/>
          <p:cNvSpPr/>
          <p:nvPr/>
        </p:nvSpPr>
        <p:spPr>
          <a:xfrm>
            <a:off x="914400" y="6305001"/>
            <a:ext cx="5855443" cy="43088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CA" sz="1050" u="sng">
                <a:solidFill>
                  <a:schemeClr val="dk1"/>
                </a:solidFill>
                <a:latin typeface="Calibri"/>
                <a:ea typeface="Calibri"/>
                <a:cs typeface="Calibri"/>
                <a:sym typeface="Calibri"/>
                <a:hlinkClick r:id="rId4">
                  <a:extLst>
                    <a:ext uri="{A12FA001-AC4F-418D-AE19-62706E023703}">
                      <ahyp:hlinkClr val="tx"/>
                    </a:ext>
                  </a:extLst>
                </a:hlinkClick>
              </a:rPr>
              <a:t>Example adopted from the awesome StatQuest (by Josh Starmer): https://www.youtube.com/watch?v=3CC4N4z3GJc&amp;t=87s</a:t>
            </a:r>
            <a:endParaRPr sz="1050">
              <a:solidFill>
                <a:schemeClr val="dk1"/>
              </a:solidFill>
              <a:latin typeface="Calibri"/>
              <a:ea typeface="Calibri"/>
              <a:cs typeface="Calibri"/>
              <a:sym typeface="Calibri"/>
            </a:endParaRPr>
          </a:p>
        </p:txBody>
      </p:sp>
      <p:sp>
        <p:nvSpPr>
          <p:cNvPr id="549" name="Google Shape;549;p36"/>
          <p:cNvSpPr/>
          <p:nvPr/>
        </p:nvSpPr>
        <p:spPr>
          <a:xfrm>
            <a:off x="6053644" y="2590092"/>
            <a:ext cx="2471100" cy="2595900"/>
          </a:xfrm>
          <a:prstGeom prst="rect">
            <a:avLst/>
          </a:prstGeom>
          <a:noFill/>
          <a:ln cap="flat" cmpd="sng" w="5715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50" name="Google Shape;550;p36"/>
          <p:cNvSpPr/>
          <p:nvPr/>
        </p:nvSpPr>
        <p:spPr>
          <a:xfrm>
            <a:off x="9183394" y="1143533"/>
            <a:ext cx="1561559" cy="735504"/>
          </a:xfrm>
          <a:prstGeom prst="roundRect">
            <a:avLst>
              <a:gd fmla="val 16667" name="adj"/>
            </a:avLst>
          </a:prstGeom>
          <a:solidFill>
            <a:schemeClr val="accent4"/>
          </a:solidFill>
          <a:ln cap="flat" cmpd="sng" w="12700">
            <a:solidFill>
              <a:srgbClr val="BA8C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CA" sz="2800">
                <a:solidFill>
                  <a:schemeClr val="dk1"/>
                </a:solidFill>
                <a:latin typeface="Calibri"/>
                <a:ea typeface="Calibri"/>
                <a:cs typeface="Calibri"/>
                <a:sym typeface="Calibri"/>
              </a:rPr>
              <a:t>71.2</a:t>
            </a:r>
            <a:endParaRPr b="1" sz="2800">
              <a:solidFill>
                <a:schemeClr val="dk1"/>
              </a:solidFill>
              <a:latin typeface="Calibri"/>
              <a:ea typeface="Calibri"/>
              <a:cs typeface="Calibri"/>
              <a:sym typeface="Calibri"/>
            </a:endParaRPr>
          </a:p>
        </p:txBody>
      </p:sp>
      <p:sp>
        <p:nvSpPr>
          <p:cNvPr id="551" name="Google Shape;551;p36"/>
          <p:cNvSpPr txBox="1"/>
          <p:nvPr/>
        </p:nvSpPr>
        <p:spPr>
          <a:xfrm>
            <a:off x="8786348" y="1907056"/>
            <a:ext cx="2343900" cy="6465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CA" sz="1800">
                <a:solidFill>
                  <a:srgbClr val="FF0000"/>
                </a:solidFill>
                <a:latin typeface="Calibri"/>
                <a:ea typeface="Calibri"/>
                <a:cs typeface="Calibri"/>
                <a:sym typeface="Calibri"/>
              </a:rPr>
              <a:t>PREDIKSI MODEL AWAl (TITIK AWAL)</a:t>
            </a:r>
            <a:endParaRPr b="1" sz="1800">
              <a:solidFill>
                <a:srgbClr val="FF0000"/>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550"/>
                                        </p:tgtEl>
                                        <p:attrNameLst>
                                          <p:attrName>style.visibility</p:attrName>
                                        </p:attrNameLst>
                                      </p:cBhvr>
                                      <p:to>
                                        <p:strVal val="visible"/>
                                      </p:to>
                                    </p:set>
                                    <p:animEffect filter="fade" transition="in">
                                      <p:cBhvr>
                                        <p:cTn dur="500"/>
                                        <p:tgtEl>
                                          <p:spTgt spid="550"/>
                                        </p:tgtEl>
                                      </p:cBhvr>
                                    </p:animEffect>
                                  </p:childTnLst>
                                </p:cTn>
                              </p:par>
                              <p:par>
                                <p:cTn fill="hold" nodeType="withEffect" presetClass="entr" presetID="10" presetSubtype="0">
                                  <p:stCondLst>
                                    <p:cond delay="0"/>
                                  </p:stCondLst>
                                  <p:childTnLst>
                                    <p:set>
                                      <p:cBhvr>
                                        <p:cTn dur="1" fill="hold">
                                          <p:stCondLst>
                                            <p:cond delay="0"/>
                                          </p:stCondLst>
                                        </p:cTn>
                                        <p:tgtEl>
                                          <p:spTgt spid="551"/>
                                        </p:tgtEl>
                                        <p:attrNameLst>
                                          <p:attrName>style.visibility</p:attrName>
                                        </p:attrNameLst>
                                      </p:cBhvr>
                                      <p:to>
                                        <p:strVal val="visible"/>
                                      </p:to>
                                    </p:set>
                                    <p:animEffect filter="fade" transition="in">
                                      <p:cBhvr>
                                        <p:cTn dur="500"/>
                                        <p:tgtEl>
                                          <p:spTgt spid="55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521"/>
                                        </p:tgtEl>
                                        <p:attrNameLst>
                                          <p:attrName>style.visibility</p:attrName>
                                        </p:attrNameLst>
                                      </p:cBhvr>
                                      <p:to>
                                        <p:strVal val="visible"/>
                                      </p:to>
                                    </p:set>
                                    <p:anim calcmode="lin" valueType="num">
                                      <p:cBhvr additive="base">
                                        <p:cTn dur="500"/>
                                        <p:tgtEl>
                                          <p:spTgt spid="521"/>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530"/>
                                        </p:tgtEl>
                                        <p:attrNameLst>
                                          <p:attrName>style.visibility</p:attrName>
                                        </p:attrNameLst>
                                      </p:cBhvr>
                                      <p:to>
                                        <p:strVal val="visible"/>
                                      </p:to>
                                    </p:set>
                                    <p:anim calcmode="lin" valueType="num">
                                      <p:cBhvr additive="base">
                                        <p:cTn dur="500"/>
                                        <p:tgtEl>
                                          <p:spTgt spid="530"/>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531"/>
                                        </p:tgtEl>
                                        <p:attrNameLst>
                                          <p:attrName>style.visibility</p:attrName>
                                        </p:attrNameLst>
                                      </p:cBhvr>
                                      <p:to>
                                        <p:strVal val="visible"/>
                                      </p:to>
                                    </p:set>
                                    <p:anim calcmode="lin" valueType="num">
                                      <p:cBhvr additive="base">
                                        <p:cTn dur="500"/>
                                        <p:tgtEl>
                                          <p:spTgt spid="531"/>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529"/>
                                        </p:tgtEl>
                                        <p:attrNameLst>
                                          <p:attrName>style.visibility</p:attrName>
                                        </p:attrNameLst>
                                      </p:cBhvr>
                                      <p:to>
                                        <p:strVal val="visible"/>
                                      </p:to>
                                    </p:set>
                                    <p:anim calcmode="lin" valueType="num">
                                      <p:cBhvr additive="base">
                                        <p:cTn dur="500"/>
                                        <p:tgtEl>
                                          <p:spTgt spid="529"/>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49"/>
                                        </p:tgtEl>
                                        <p:attrNameLst>
                                          <p:attrName>style.visibility</p:attrName>
                                        </p:attrNameLst>
                                      </p:cBhvr>
                                      <p:to>
                                        <p:strVal val="visible"/>
                                      </p:to>
                                    </p:set>
                                    <p:animEffect filter="fade" transition="in">
                                      <p:cBhvr>
                                        <p:cTn dur="500"/>
                                        <p:tgtEl>
                                          <p:spTgt spid="549"/>
                                        </p:tgtEl>
                                      </p:cBhvr>
                                    </p:animEffect>
                                  </p:childTnLst>
                                </p:cTn>
                              </p:par>
                              <p:par>
                                <p:cTn fill="hold" nodeType="withEffect" presetClass="entr" presetID="2" presetSubtype="4">
                                  <p:stCondLst>
                                    <p:cond delay="0"/>
                                  </p:stCondLst>
                                  <p:childTnLst>
                                    <p:set>
                                      <p:cBhvr>
                                        <p:cTn dur="1" fill="hold">
                                          <p:stCondLst>
                                            <p:cond delay="0"/>
                                          </p:stCondLst>
                                        </p:cTn>
                                        <p:tgtEl>
                                          <p:spTgt spid="539"/>
                                        </p:tgtEl>
                                        <p:attrNameLst>
                                          <p:attrName>style.visibility</p:attrName>
                                        </p:attrNameLst>
                                      </p:cBhvr>
                                      <p:to>
                                        <p:strVal val="visible"/>
                                      </p:to>
                                    </p:set>
                                    <p:anim calcmode="lin" valueType="num">
                                      <p:cBhvr additive="base">
                                        <p:cTn dur="500"/>
                                        <p:tgtEl>
                                          <p:spTgt spid="539"/>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528"/>
                                        </p:tgtEl>
                                        <p:attrNameLst>
                                          <p:attrName>style.visibility</p:attrName>
                                        </p:attrNameLst>
                                      </p:cBhvr>
                                      <p:to>
                                        <p:strVal val="visible"/>
                                      </p:to>
                                    </p:set>
                                    <p:anim calcmode="lin" valueType="num">
                                      <p:cBhvr additive="base">
                                        <p:cTn dur="500"/>
                                        <p:tgtEl>
                                          <p:spTgt spid="528"/>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527"/>
                                        </p:tgtEl>
                                        <p:attrNameLst>
                                          <p:attrName>style.visibility</p:attrName>
                                        </p:attrNameLst>
                                      </p:cBhvr>
                                      <p:to>
                                        <p:strVal val="visible"/>
                                      </p:to>
                                    </p:set>
                                    <p:anim calcmode="lin" valueType="num">
                                      <p:cBhvr additive="base">
                                        <p:cTn dur="500"/>
                                        <p:tgtEl>
                                          <p:spTgt spid="527"/>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522"/>
                                        </p:tgtEl>
                                        <p:attrNameLst>
                                          <p:attrName>style.visibility</p:attrName>
                                        </p:attrNameLst>
                                      </p:cBhvr>
                                      <p:to>
                                        <p:strVal val="visible"/>
                                      </p:to>
                                    </p:set>
                                    <p:anim calcmode="lin" valueType="num">
                                      <p:cBhvr additive="base">
                                        <p:cTn dur="500"/>
                                        <p:tgtEl>
                                          <p:spTgt spid="522"/>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523"/>
                                        </p:tgtEl>
                                        <p:attrNameLst>
                                          <p:attrName>style.visibility</p:attrName>
                                        </p:attrNameLst>
                                      </p:cBhvr>
                                      <p:to>
                                        <p:strVal val="visible"/>
                                      </p:to>
                                    </p:set>
                                    <p:anim calcmode="lin" valueType="num">
                                      <p:cBhvr additive="base">
                                        <p:cTn dur="500"/>
                                        <p:tgtEl>
                                          <p:spTgt spid="523"/>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525"/>
                                        </p:tgtEl>
                                        <p:attrNameLst>
                                          <p:attrName>style.visibility</p:attrName>
                                        </p:attrNameLst>
                                      </p:cBhvr>
                                      <p:to>
                                        <p:strVal val="visible"/>
                                      </p:to>
                                    </p:set>
                                    <p:anim calcmode="lin" valueType="num">
                                      <p:cBhvr additive="base">
                                        <p:cTn dur="500"/>
                                        <p:tgtEl>
                                          <p:spTgt spid="525"/>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524"/>
                                        </p:tgtEl>
                                        <p:attrNameLst>
                                          <p:attrName>style.visibility</p:attrName>
                                        </p:attrNameLst>
                                      </p:cBhvr>
                                      <p:to>
                                        <p:strVal val="visible"/>
                                      </p:to>
                                    </p:set>
                                    <p:anim calcmode="lin" valueType="num">
                                      <p:cBhvr additive="base">
                                        <p:cTn dur="500"/>
                                        <p:tgtEl>
                                          <p:spTgt spid="524"/>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526"/>
                                        </p:tgtEl>
                                        <p:attrNameLst>
                                          <p:attrName>style.visibility</p:attrName>
                                        </p:attrNameLst>
                                      </p:cBhvr>
                                      <p:to>
                                        <p:strVal val="visible"/>
                                      </p:to>
                                    </p:set>
                                    <p:anim calcmode="lin" valueType="num">
                                      <p:cBhvr additive="base">
                                        <p:cTn dur="500"/>
                                        <p:tgtEl>
                                          <p:spTgt spid="526"/>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532"/>
                                        </p:tgtEl>
                                        <p:attrNameLst>
                                          <p:attrName>style.visibility</p:attrName>
                                        </p:attrNameLst>
                                      </p:cBhvr>
                                      <p:to>
                                        <p:strVal val="visible"/>
                                      </p:to>
                                    </p:set>
                                    <p:anim calcmode="lin" valueType="num">
                                      <p:cBhvr additive="base">
                                        <p:cTn dur="500"/>
                                        <p:tgtEl>
                                          <p:spTgt spid="532"/>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533"/>
                                        </p:tgtEl>
                                        <p:attrNameLst>
                                          <p:attrName>style.visibility</p:attrName>
                                        </p:attrNameLst>
                                      </p:cBhvr>
                                      <p:to>
                                        <p:strVal val="visible"/>
                                      </p:to>
                                    </p:set>
                                    <p:anim calcmode="lin" valueType="num">
                                      <p:cBhvr additive="base">
                                        <p:cTn dur="500"/>
                                        <p:tgtEl>
                                          <p:spTgt spid="533"/>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534"/>
                                        </p:tgtEl>
                                        <p:attrNameLst>
                                          <p:attrName>style.visibility</p:attrName>
                                        </p:attrNameLst>
                                      </p:cBhvr>
                                      <p:to>
                                        <p:strVal val="visible"/>
                                      </p:to>
                                    </p:set>
                                    <p:anim calcmode="lin" valueType="num">
                                      <p:cBhvr additive="base">
                                        <p:cTn dur="500"/>
                                        <p:tgtEl>
                                          <p:spTgt spid="534"/>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536"/>
                                        </p:tgtEl>
                                        <p:attrNameLst>
                                          <p:attrName>style.visibility</p:attrName>
                                        </p:attrNameLst>
                                      </p:cBhvr>
                                      <p:to>
                                        <p:strVal val="visible"/>
                                      </p:to>
                                    </p:set>
                                    <p:anim calcmode="lin" valueType="num">
                                      <p:cBhvr additive="base">
                                        <p:cTn dur="500"/>
                                        <p:tgtEl>
                                          <p:spTgt spid="536"/>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535"/>
                                        </p:tgtEl>
                                        <p:attrNameLst>
                                          <p:attrName>style.visibility</p:attrName>
                                        </p:attrNameLst>
                                      </p:cBhvr>
                                      <p:to>
                                        <p:strVal val="visible"/>
                                      </p:to>
                                    </p:set>
                                    <p:anim calcmode="lin" valueType="num">
                                      <p:cBhvr additive="base">
                                        <p:cTn dur="500"/>
                                        <p:tgtEl>
                                          <p:spTgt spid="535"/>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537"/>
                                        </p:tgtEl>
                                        <p:attrNameLst>
                                          <p:attrName>style.visibility</p:attrName>
                                        </p:attrNameLst>
                                      </p:cBhvr>
                                      <p:to>
                                        <p:strVal val="visible"/>
                                      </p:to>
                                    </p:set>
                                    <p:anim calcmode="lin" valueType="num">
                                      <p:cBhvr additive="base">
                                        <p:cTn dur="500"/>
                                        <p:tgtEl>
                                          <p:spTgt spid="537"/>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540"/>
                                        </p:tgtEl>
                                        <p:attrNameLst>
                                          <p:attrName>style.visibility</p:attrName>
                                        </p:attrNameLst>
                                      </p:cBhvr>
                                      <p:to>
                                        <p:strVal val="visible"/>
                                      </p:to>
                                    </p:set>
                                    <p:anim calcmode="lin" valueType="num">
                                      <p:cBhvr additive="base">
                                        <p:cTn dur="500"/>
                                        <p:tgtEl>
                                          <p:spTgt spid="540"/>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541"/>
                                        </p:tgtEl>
                                        <p:attrNameLst>
                                          <p:attrName>style.visibility</p:attrName>
                                        </p:attrNameLst>
                                      </p:cBhvr>
                                      <p:to>
                                        <p:strVal val="visible"/>
                                      </p:to>
                                    </p:set>
                                    <p:anim calcmode="lin" valueType="num">
                                      <p:cBhvr additive="base">
                                        <p:cTn dur="500"/>
                                        <p:tgtEl>
                                          <p:spTgt spid="541"/>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542"/>
                                        </p:tgtEl>
                                        <p:attrNameLst>
                                          <p:attrName>style.visibility</p:attrName>
                                        </p:attrNameLst>
                                      </p:cBhvr>
                                      <p:to>
                                        <p:strVal val="visible"/>
                                      </p:to>
                                    </p:set>
                                    <p:anim calcmode="lin" valueType="num">
                                      <p:cBhvr additive="base">
                                        <p:cTn dur="500"/>
                                        <p:tgtEl>
                                          <p:spTgt spid="542"/>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543"/>
                                        </p:tgtEl>
                                        <p:attrNameLst>
                                          <p:attrName>style.visibility</p:attrName>
                                        </p:attrNameLst>
                                      </p:cBhvr>
                                      <p:to>
                                        <p:strVal val="visible"/>
                                      </p:to>
                                    </p:set>
                                    <p:anim calcmode="lin" valueType="num">
                                      <p:cBhvr additive="base">
                                        <p:cTn dur="500"/>
                                        <p:tgtEl>
                                          <p:spTgt spid="543"/>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544"/>
                                        </p:tgtEl>
                                        <p:attrNameLst>
                                          <p:attrName>style.visibility</p:attrName>
                                        </p:attrNameLst>
                                      </p:cBhvr>
                                      <p:to>
                                        <p:strVal val="visible"/>
                                      </p:to>
                                    </p:set>
                                    <p:anim calcmode="lin" valueType="num">
                                      <p:cBhvr additive="base">
                                        <p:cTn dur="500"/>
                                        <p:tgtEl>
                                          <p:spTgt spid="544"/>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545"/>
                                        </p:tgtEl>
                                        <p:attrNameLst>
                                          <p:attrName>style.visibility</p:attrName>
                                        </p:attrNameLst>
                                      </p:cBhvr>
                                      <p:to>
                                        <p:strVal val="visible"/>
                                      </p:to>
                                    </p:set>
                                    <p:anim calcmode="lin" valueType="num">
                                      <p:cBhvr additive="base">
                                        <p:cTn dur="500"/>
                                        <p:tgtEl>
                                          <p:spTgt spid="545"/>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546"/>
                                        </p:tgtEl>
                                        <p:attrNameLst>
                                          <p:attrName>style.visibility</p:attrName>
                                        </p:attrNameLst>
                                      </p:cBhvr>
                                      <p:to>
                                        <p:strVal val="visible"/>
                                      </p:to>
                                    </p:set>
                                    <p:anim calcmode="lin" valueType="num">
                                      <p:cBhvr additive="base">
                                        <p:cTn dur="500"/>
                                        <p:tgtEl>
                                          <p:spTgt spid="546"/>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547"/>
                                        </p:tgtEl>
                                        <p:attrNameLst>
                                          <p:attrName>style.visibility</p:attrName>
                                        </p:attrNameLst>
                                      </p:cBhvr>
                                      <p:to>
                                        <p:strVal val="visible"/>
                                      </p:to>
                                    </p:set>
                                    <p:anim calcmode="lin" valueType="num">
                                      <p:cBhvr additive="base">
                                        <p:cTn dur="500"/>
                                        <p:tgtEl>
                                          <p:spTgt spid="547"/>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5" name="Shape 555"/>
        <p:cNvGrpSpPr/>
        <p:nvPr/>
      </p:nvGrpSpPr>
      <p:grpSpPr>
        <a:xfrm>
          <a:off x="0" y="0"/>
          <a:ext cx="0" cy="0"/>
          <a:chOff x="0" y="0"/>
          <a:chExt cx="0" cy="0"/>
        </a:xfrm>
      </p:grpSpPr>
      <p:pic>
        <p:nvPicPr>
          <p:cNvPr id="556" name="Google Shape;556;p37"/>
          <p:cNvPicPr preferRelativeResize="0"/>
          <p:nvPr/>
        </p:nvPicPr>
        <p:blipFill rotWithShape="1">
          <a:blip r:embed="rId3">
            <a:alphaModFix/>
          </a:blip>
          <a:srcRect b="13333" l="0" r="0" t="0"/>
          <a:stretch/>
        </p:blipFill>
        <p:spPr>
          <a:xfrm>
            <a:off x="0" y="0"/>
            <a:ext cx="12192001" cy="5943600"/>
          </a:xfrm>
          <a:prstGeom prst="rect">
            <a:avLst/>
          </a:prstGeom>
          <a:noFill/>
          <a:ln>
            <a:noFill/>
          </a:ln>
        </p:spPr>
      </p:pic>
      <p:sp>
        <p:nvSpPr>
          <p:cNvPr id="557" name="Google Shape;557;p37"/>
          <p:cNvSpPr/>
          <p:nvPr/>
        </p:nvSpPr>
        <p:spPr>
          <a:xfrm>
            <a:off x="145539" y="257380"/>
            <a:ext cx="12013823" cy="1217729"/>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1100"/>
              <a:buFont typeface="Arial"/>
              <a:buNone/>
            </a:pPr>
            <a:r>
              <a:rPr lang="en-CA" sz="3600">
                <a:solidFill>
                  <a:schemeClr val="lt1"/>
                </a:solidFill>
                <a:latin typeface="Montserrat"/>
                <a:ea typeface="Montserrat"/>
                <a:cs typeface="Montserrat"/>
                <a:sym typeface="Montserrat"/>
              </a:rPr>
              <a:t>XGBOOST: ALGORITMA GRADIENT BOOSTING</a:t>
            </a:r>
            <a:endParaRPr sz="3600">
              <a:solidFill>
                <a:schemeClr val="lt1"/>
              </a:solidFill>
              <a:latin typeface="Montserrat"/>
              <a:ea typeface="Montserrat"/>
              <a:cs typeface="Montserrat"/>
              <a:sym typeface="Montserrat"/>
            </a:endParaRPr>
          </a:p>
          <a:p>
            <a:pPr indent="0" lvl="0" marL="0" marR="0" rtl="0" algn="l">
              <a:lnSpc>
                <a:spcPct val="90000"/>
              </a:lnSpc>
              <a:spcBef>
                <a:spcPts val="0"/>
              </a:spcBef>
              <a:spcAft>
                <a:spcPts val="0"/>
              </a:spcAft>
              <a:buClr>
                <a:schemeClr val="dk1"/>
              </a:buClr>
              <a:buSzPts val="1100"/>
              <a:buFont typeface="Arial"/>
              <a:buNone/>
            </a:pPr>
            <a:r>
              <a:t/>
            </a:r>
            <a:endParaRPr sz="3600">
              <a:solidFill>
                <a:schemeClr val="lt1"/>
              </a:solidFill>
              <a:latin typeface="Montserrat"/>
              <a:ea typeface="Montserrat"/>
              <a:cs typeface="Montserrat"/>
              <a:sym typeface="Montserrat"/>
            </a:endParaRPr>
          </a:p>
          <a:p>
            <a:pPr indent="0" lvl="0" marL="0" marR="0" rtl="0" algn="l">
              <a:lnSpc>
                <a:spcPct val="90000"/>
              </a:lnSpc>
              <a:spcBef>
                <a:spcPts val="0"/>
              </a:spcBef>
              <a:spcAft>
                <a:spcPts val="0"/>
              </a:spcAft>
              <a:buClr>
                <a:schemeClr val="dk1"/>
              </a:buClr>
              <a:buSzPts val="1100"/>
              <a:buFont typeface="Arial"/>
              <a:buNone/>
            </a:pPr>
            <a:r>
              <a:t/>
            </a:r>
            <a:endParaRPr sz="3600">
              <a:solidFill>
                <a:schemeClr val="lt1"/>
              </a:solidFill>
              <a:latin typeface="Montserrat"/>
              <a:ea typeface="Montserrat"/>
              <a:cs typeface="Montserrat"/>
              <a:sym typeface="Montserrat"/>
            </a:endParaRPr>
          </a:p>
          <a:p>
            <a:pPr indent="0" lvl="0" marL="0" marR="0" rtl="0" algn="l">
              <a:lnSpc>
                <a:spcPct val="90000"/>
              </a:lnSpc>
              <a:spcBef>
                <a:spcPts val="0"/>
              </a:spcBef>
              <a:spcAft>
                <a:spcPts val="0"/>
              </a:spcAft>
              <a:buNone/>
            </a:pPr>
            <a:r>
              <a:t/>
            </a:r>
            <a:endParaRPr sz="3600">
              <a:solidFill>
                <a:schemeClr val="lt1"/>
              </a:solidFill>
              <a:latin typeface="Montserrat"/>
              <a:ea typeface="Montserrat"/>
              <a:cs typeface="Montserrat"/>
              <a:sym typeface="Montserrat"/>
            </a:endParaRPr>
          </a:p>
        </p:txBody>
      </p:sp>
      <p:sp>
        <p:nvSpPr>
          <p:cNvPr id="558" name="Google Shape;558;p37"/>
          <p:cNvSpPr/>
          <p:nvPr/>
        </p:nvSpPr>
        <p:spPr>
          <a:xfrm>
            <a:off x="1922702" y="2383196"/>
            <a:ext cx="1059786" cy="349195"/>
          </a:xfrm>
          <a:prstGeom prst="roundRect">
            <a:avLst>
              <a:gd fmla="val 16667" name="adj"/>
            </a:avLst>
          </a:prstGeom>
          <a:solidFill>
            <a:schemeClr val="accent4"/>
          </a:solidFill>
          <a:ln cap="flat" cmpd="sng" w="12700">
            <a:solidFill>
              <a:srgbClr val="BA8C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CA" sz="1600">
                <a:solidFill>
                  <a:schemeClr val="lt1"/>
                </a:solidFill>
                <a:latin typeface="Calibri"/>
                <a:ea typeface="Calibri"/>
                <a:cs typeface="Calibri"/>
                <a:sym typeface="Calibri"/>
              </a:rPr>
              <a:t>Is female?</a:t>
            </a:r>
            <a:endParaRPr sz="1600">
              <a:solidFill>
                <a:schemeClr val="lt1"/>
              </a:solidFill>
              <a:latin typeface="Calibri"/>
              <a:ea typeface="Calibri"/>
              <a:cs typeface="Calibri"/>
              <a:sym typeface="Calibri"/>
            </a:endParaRPr>
          </a:p>
        </p:txBody>
      </p:sp>
      <p:cxnSp>
        <p:nvCxnSpPr>
          <p:cNvPr id="559" name="Google Shape;559;p37"/>
          <p:cNvCxnSpPr>
            <a:stCxn id="558" idx="2"/>
            <a:endCxn id="560" idx="0"/>
          </p:cNvCxnSpPr>
          <p:nvPr/>
        </p:nvCxnSpPr>
        <p:spPr>
          <a:xfrm flipH="1">
            <a:off x="1763195" y="2732391"/>
            <a:ext cx="689400" cy="341700"/>
          </a:xfrm>
          <a:prstGeom prst="straightConnector1">
            <a:avLst/>
          </a:prstGeom>
          <a:noFill/>
          <a:ln cap="flat" cmpd="sng" w="9525">
            <a:solidFill>
              <a:schemeClr val="accent1"/>
            </a:solidFill>
            <a:prstDash val="solid"/>
            <a:miter lim="800000"/>
            <a:headEnd len="sm" w="sm" type="none"/>
            <a:tailEnd len="med" w="med" type="triangle"/>
          </a:ln>
        </p:spPr>
      </p:cxnSp>
      <p:cxnSp>
        <p:nvCxnSpPr>
          <p:cNvPr id="561" name="Google Shape;561;p37"/>
          <p:cNvCxnSpPr>
            <a:stCxn id="558" idx="2"/>
            <a:endCxn id="562" idx="0"/>
          </p:cNvCxnSpPr>
          <p:nvPr/>
        </p:nvCxnSpPr>
        <p:spPr>
          <a:xfrm>
            <a:off x="2452595" y="2732391"/>
            <a:ext cx="763800" cy="341700"/>
          </a:xfrm>
          <a:prstGeom prst="straightConnector1">
            <a:avLst/>
          </a:prstGeom>
          <a:noFill/>
          <a:ln cap="flat" cmpd="sng" w="9525">
            <a:solidFill>
              <a:schemeClr val="accent1"/>
            </a:solidFill>
            <a:prstDash val="solid"/>
            <a:miter lim="800000"/>
            <a:headEnd len="sm" w="sm" type="none"/>
            <a:tailEnd len="med" w="med" type="triangle"/>
          </a:ln>
        </p:spPr>
      </p:cxnSp>
      <p:sp>
        <p:nvSpPr>
          <p:cNvPr id="560" name="Google Shape;560;p37"/>
          <p:cNvSpPr/>
          <p:nvPr/>
        </p:nvSpPr>
        <p:spPr>
          <a:xfrm>
            <a:off x="1139986" y="3073992"/>
            <a:ext cx="1246266" cy="343431"/>
          </a:xfrm>
          <a:prstGeom prst="roundRect">
            <a:avLst>
              <a:gd fmla="val 16667" name="adj"/>
            </a:avLst>
          </a:prstGeom>
          <a:solidFill>
            <a:srgbClr val="FF0000"/>
          </a:solidFill>
          <a:ln cap="flat" cmpd="sng" w="12700">
            <a:solidFill>
              <a:srgbClr val="BA8C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CA" sz="1600">
                <a:solidFill>
                  <a:schemeClr val="lt1"/>
                </a:solidFill>
                <a:latin typeface="Calibri"/>
                <a:ea typeface="Calibri"/>
                <a:cs typeface="Calibri"/>
                <a:sym typeface="Calibri"/>
              </a:rPr>
              <a:t>Height &lt;1.6</a:t>
            </a:r>
            <a:endParaRPr sz="1600">
              <a:solidFill>
                <a:schemeClr val="lt1"/>
              </a:solidFill>
              <a:latin typeface="Calibri"/>
              <a:ea typeface="Calibri"/>
              <a:cs typeface="Calibri"/>
              <a:sym typeface="Calibri"/>
            </a:endParaRPr>
          </a:p>
        </p:txBody>
      </p:sp>
      <p:sp>
        <p:nvSpPr>
          <p:cNvPr id="562" name="Google Shape;562;p37"/>
          <p:cNvSpPr/>
          <p:nvPr/>
        </p:nvSpPr>
        <p:spPr>
          <a:xfrm>
            <a:off x="2623299" y="3073992"/>
            <a:ext cx="1186273" cy="343431"/>
          </a:xfrm>
          <a:prstGeom prst="roundRect">
            <a:avLst>
              <a:gd fmla="val 16667" name="adj"/>
            </a:avLst>
          </a:prstGeom>
          <a:solidFill>
            <a:srgbClr val="FF0000"/>
          </a:solidFill>
          <a:ln cap="flat" cmpd="sng" w="12700">
            <a:solidFill>
              <a:srgbClr val="BA8C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CA" sz="1600">
                <a:solidFill>
                  <a:schemeClr val="lt1"/>
                </a:solidFill>
                <a:latin typeface="Calibri"/>
                <a:ea typeface="Calibri"/>
                <a:cs typeface="Calibri"/>
                <a:sym typeface="Calibri"/>
              </a:rPr>
              <a:t>Is not Blue?</a:t>
            </a:r>
            <a:endParaRPr sz="1600">
              <a:solidFill>
                <a:schemeClr val="lt1"/>
              </a:solidFill>
              <a:latin typeface="Calibri"/>
              <a:ea typeface="Calibri"/>
              <a:cs typeface="Calibri"/>
              <a:sym typeface="Calibri"/>
            </a:endParaRPr>
          </a:p>
        </p:txBody>
      </p:sp>
      <p:cxnSp>
        <p:nvCxnSpPr>
          <p:cNvPr id="563" name="Google Shape;563;p37"/>
          <p:cNvCxnSpPr/>
          <p:nvPr/>
        </p:nvCxnSpPr>
        <p:spPr>
          <a:xfrm flipH="1">
            <a:off x="2810781" y="3425671"/>
            <a:ext cx="424530" cy="341602"/>
          </a:xfrm>
          <a:prstGeom prst="straightConnector1">
            <a:avLst/>
          </a:prstGeom>
          <a:noFill/>
          <a:ln cap="flat" cmpd="sng" w="9525">
            <a:solidFill>
              <a:schemeClr val="accent1"/>
            </a:solidFill>
            <a:prstDash val="solid"/>
            <a:miter lim="800000"/>
            <a:headEnd len="sm" w="sm" type="none"/>
            <a:tailEnd len="med" w="med" type="triangle"/>
          </a:ln>
        </p:spPr>
      </p:cxnSp>
      <p:cxnSp>
        <p:nvCxnSpPr>
          <p:cNvPr id="564" name="Google Shape;564;p37"/>
          <p:cNvCxnSpPr/>
          <p:nvPr/>
        </p:nvCxnSpPr>
        <p:spPr>
          <a:xfrm>
            <a:off x="3235311" y="3425671"/>
            <a:ext cx="528892" cy="341602"/>
          </a:xfrm>
          <a:prstGeom prst="straightConnector1">
            <a:avLst/>
          </a:prstGeom>
          <a:noFill/>
          <a:ln cap="flat" cmpd="sng" w="9525">
            <a:solidFill>
              <a:schemeClr val="accent1"/>
            </a:solidFill>
            <a:prstDash val="solid"/>
            <a:miter lim="800000"/>
            <a:headEnd len="sm" w="sm" type="none"/>
            <a:tailEnd len="med" w="med" type="triangle"/>
          </a:ln>
        </p:spPr>
      </p:cxnSp>
      <p:cxnSp>
        <p:nvCxnSpPr>
          <p:cNvPr id="565" name="Google Shape;565;p37"/>
          <p:cNvCxnSpPr>
            <a:endCxn id="566" idx="0"/>
          </p:cNvCxnSpPr>
          <p:nvPr/>
        </p:nvCxnSpPr>
        <p:spPr>
          <a:xfrm flipH="1">
            <a:off x="1078516" y="3425573"/>
            <a:ext cx="424500" cy="341700"/>
          </a:xfrm>
          <a:prstGeom prst="straightConnector1">
            <a:avLst/>
          </a:prstGeom>
          <a:noFill/>
          <a:ln cap="flat" cmpd="sng" w="9525">
            <a:solidFill>
              <a:schemeClr val="accent1"/>
            </a:solidFill>
            <a:prstDash val="solid"/>
            <a:miter lim="800000"/>
            <a:headEnd len="sm" w="sm" type="none"/>
            <a:tailEnd len="med" w="med" type="triangle"/>
          </a:ln>
        </p:spPr>
      </p:cxnSp>
      <p:cxnSp>
        <p:nvCxnSpPr>
          <p:cNvPr id="567" name="Google Shape;567;p37"/>
          <p:cNvCxnSpPr>
            <a:endCxn id="568" idx="0"/>
          </p:cNvCxnSpPr>
          <p:nvPr/>
        </p:nvCxnSpPr>
        <p:spPr>
          <a:xfrm>
            <a:off x="1503038" y="3425573"/>
            <a:ext cx="528900" cy="341700"/>
          </a:xfrm>
          <a:prstGeom prst="straightConnector1">
            <a:avLst/>
          </a:prstGeom>
          <a:noFill/>
          <a:ln cap="flat" cmpd="sng" w="9525">
            <a:solidFill>
              <a:schemeClr val="accent1"/>
            </a:solidFill>
            <a:prstDash val="solid"/>
            <a:miter lim="800000"/>
            <a:headEnd len="sm" w="sm" type="none"/>
            <a:tailEnd len="med" w="med" type="triangle"/>
          </a:ln>
        </p:spPr>
      </p:cxnSp>
      <p:sp>
        <p:nvSpPr>
          <p:cNvPr id="566" name="Google Shape;566;p37"/>
          <p:cNvSpPr/>
          <p:nvPr/>
        </p:nvSpPr>
        <p:spPr>
          <a:xfrm>
            <a:off x="720329" y="3767273"/>
            <a:ext cx="716373" cy="341602"/>
          </a:xfrm>
          <a:prstGeom prst="roundRect">
            <a:avLst>
              <a:gd fmla="val 16667" name="adj"/>
            </a:avLst>
          </a:prstGeom>
          <a:solidFill>
            <a:srgbClr val="92D050"/>
          </a:solidFill>
          <a:ln cap="flat" cmpd="sng" w="12700">
            <a:solidFill>
              <a:srgbClr val="BA8C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CA" sz="1200">
                <a:solidFill>
                  <a:srgbClr val="FF0000"/>
                </a:solidFill>
                <a:latin typeface="Calibri"/>
                <a:ea typeface="Calibri"/>
                <a:cs typeface="Calibri"/>
                <a:sym typeface="Calibri"/>
              </a:rPr>
              <a:t>-15.2, </a:t>
            </a:r>
            <a:endParaRPr/>
          </a:p>
          <a:p>
            <a:pPr indent="0" lvl="0" marL="0" marR="0" rtl="0" algn="ctr">
              <a:spcBef>
                <a:spcPts val="0"/>
              </a:spcBef>
              <a:spcAft>
                <a:spcPts val="0"/>
              </a:spcAft>
              <a:buNone/>
            </a:pPr>
            <a:r>
              <a:rPr lang="en-CA" sz="1200">
                <a:solidFill>
                  <a:srgbClr val="FF0000"/>
                </a:solidFill>
                <a:latin typeface="Calibri"/>
                <a:ea typeface="Calibri"/>
                <a:cs typeface="Calibri"/>
                <a:sym typeface="Calibri"/>
              </a:rPr>
              <a:t>-14.2 </a:t>
            </a:r>
            <a:endParaRPr sz="1200">
              <a:solidFill>
                <a:srgbClr val="FF0000"/>
              </a:solidFill>
              <a:latin typeface="Calibri"/>
              <a:ea typeface="Calibri"/>
              <a:cs typeface="Calibri"/>
              <a:sym typeface="Calibri"/>
            </a:endParaRPr>
          </a:p>
        </p:txBody>
      </p:sp>
      <p:sp>
        <p:nvSpPr>
          <p:cNvPr id="568" name="Google Shape;568;p37"/>
          <p:cNvSpPr/>
          <p:nvPr/>
        </p:nvSpPr>
        <p:spPr>
          <a:xfrm>
            <a:off x="1673751" y="3767273"/>
            <a:ext cx="716374" cy="341602"/>
          </a:xfrm>
          <a:prstGeom prst="roundRect">
            <a:avLst>
              <a:gd fmla="val 16667" name="adj"/>
            </a:avLst>
          </a:prstGeom>
          <a:solidFill>
            <a:srgbClr val="92D050"/>
          </a:solidFill>
          <a:ln cap="flat" cmpd="sng" w="12700">
            <a:solidFill>
              <a:srgbClr val="BA8C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CA" sz="1800">
                <a:solidFill>
                  <a:srgbClr val="FF0000"/>
                </a:solidFill>
                <a:latin typeface="Calibri"/>
                <a:ea typeface="Calibri"/>
                <a:cs typeface="Calibri"/>
                <a:sym typeface="Calibri"/>
              </a:rPr>
              <a:t>4.8</a:t>
            </a:r>
            <a:endParaRPr sz="1800">
              <a:solidFill>
                <a:srgbClr val="FF0000"/>
              </a:solidFill>
              <a:latin typeface="Calibri"/>
              <a:ea typeface="Calibri"/>
              <a:cs typeface="Calibri"/>
              <a:sym typeface="Calibri"/>
            </a:endParaRPr>
          </a:p>
        </p:txBody>
      </p:sp>
      <p:sp>
        <p:nvSpPr>
          <p:cNvPr id="569" name="Google Shape;569;p37"/>
          <p:cNvSpPr txBox="1"/>
          <p:nvPr/>
        </p:nvSpPr>
        <p:spPr>
          <a:xfrm>
            <a:off x="186450" y="1250150"/>
            <a:ext cx="11819100" cy="905100"/>
          </a:xfrm>
          <a:prstGeom prst="rect">
            <a:avLst/>
          </a:prstGeom>
          <a:noFill/>
          <a:ln>
            <a:noFill/>
          </a:ln>
        </p:spPr>
        <p:txBody>
          <a:bodyPr anchorCtr="0" anchor="t" bIns="45700" lIns="91425" spcFirstLastPara="1" rIns="91425" wrap="square" tIns="45700">
            <a:normAutofit/>
          </a:bodyPr>
          <a:lstStyle/>
          <a:p>
            <a:pPr indent="-285750" lvl="0" marL="285750" marR="0" rtl="0" algn="l">
              <a:lnSpc>
                <a:spcPct val="90000"/>
              </a:lnSpc>
              <a:spcBef>
                <a:spcPts val="0"/>
              </a:spcBef>
              <a:spcAft>
                <a:spcPts val="0"/>
              </a:spcAft>
              <a:buClr>
                <a:schemeClr val="dk1"/>
              </a:buClr>
              <a:buSzPts val="1600"/>
              <a:buFont typeface="Arial"/>
              <a:buChar char="•"/>
            </a:pPr>
            <a:r>
              <a:rPr lang="en-CA" sz="1600">
                <a:solidFill>
                  <a:schemeClr val="dk1"/>
                </a:solidFill>
                <a:latin typeface="Montserrat"/>
                <a:ea typeface="Montserrat"/>
                <a:cs typeface="Montserrat"/>
                <a:sym typeface="Montserrat"/>
              </a:rPr>
              <a:t>Perhatikan bahwa jumlah daun dibatasi hingga 4 dalam contoh ini guna kesederhanaan dalam penjelasan.</a:t>
            </a:r>
            <a:endParaRPr/>
          </a:p>
          <a:p>
            <a:pPr indent="-285750" lvl="0" marL="285750" marR="0" rtl="0" algn="l">
              <a:lnSpc>
                <a:spcPct val="90000"/>
              </a:lnSpc>
              <a:spcBef>
                <a:spcPts val="1000"/>
              </a:spcBef>
              <a:spcAft>
                <a:spcPts val="0"/>
              </a:spcAft>
              <a:buClr>
                <a:schemeClr val="dk1"/>
              </a:buClr>
              <a:buSzPts val="1600"/>
              <a:buFont typeface="Arial"/>
              <a:buChar char="•"/>
            </a:pPr>
            <a:r>
              <a:rPr lang="en-CA" sz="1600">
                <a:solidFill>
                  <a:schemeClr val="dk1"/>
                </a:solidFill>
                <a:latin typeface="Montserrat"/>
                <a:ea typeface="Montserrat"/>
                <a:cs typeface="Montserrat"/>
                <a:sym typeface="Montserrat"/>
              </a:rPr>
              <a:t>Mari ganti nilainya dengan rata-rata seperti yang ditunjukkan di bawah ini.</a:t>
            </a:r>
            <a:endParaRPr sz="1600">
              <a:solidFill>
                <a:schemeClr val="dk1"/>
              </a:solidFill>
              <a:latin typeface="Montserrat"/>
              <a:ea typeface="Montserrat"/>
              <a:cs typeface="Montserrat"/>
              <a:sym typeface="Montserrat"/>
            </a:endParaRPr>
          </a:p>
        </p:txBody>
      </p:sp>
      <p:sp>
        <p:nvSpPr>
          <p:cNvPr id="570" name="Google Shape;570;p37"/>
          <p:cNvSpPr/>
          <p:nvPr/>
        </p:nvSpPr>
        <p:spPr>
          <a:xfrm>
            <a:off x="2452594" y="3786436"/>
            <a:ext cx="716373" cy="341602"/>
          </a:xfrm>
          <a:prstGeom prst="roundRect">
            <a:avLst>
              <a:gd fmla="val 16667" name="adj"/>
            </a:avLst>
          </a:prstGeom>
          <a:solidFill>
            <a:srgbClr val="92D050"/>
          </a:solidFill>
          <a:ln cap="flat" cmpd="sng" w="12700">
            <a:solidFill>
              <a:srgbClr val="BA8C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CA" sz="1200">
                <a:solidFill>
                  <a:srgbClr val="FF0000"/>
                </a:solidFill>
                <a:latin typeface="Calibri"/>
                <a:ea typeface="Calibri"/>
                <a:cs typeface="Calibri"/>
                <a:sym typeface="Calibri"/>
              </a:rPr>
              <a:t>1.8, 5.8</a:t>
            </a:r>
            <a:endParaRPr sz="1200">
              <a:solidFill>
                <a:srgbClr val="FF0000"/>
              </a:solidFill>
              <a:latin typeface="Calibri"/>
              <a:ea typeface="Calibri"/>
              <a:cs typeface="Calibri"/>
              <a:sym typeface="Calibri"/>
            </a:endParaRPr>
          </a:p>
        </p:txBody>
      </p:sp>
      <p:sp>
        <p:nvSpPr>
          <p:cNvPr id="571" name="Google Shape;571;p37"/>
          <p:cNvSpPr/>
          <p:nvPr/>
        </p:nvSpPr>
        <p:spPr>
          <a:xfrm>
            <a:off x="3406016" y="3786436"/>
            <a:ext cx="716374" cy="341602"/>
          </a:xfrm>
          <a:prstGeom prst="roundRect">
            <a:avLst>
              <a:gd fmla="val 16667" name="adj"/>
            </a:avLst>
          </a:prstGeom>
          <a:solidFill>
            <a:srgbClr val="92D050"/>
          </a:solidFill>
          <a:ln cap="flat" cmpd="sng" w="12700">
            <a:solidFill>
              <a:srgbClr val="BA8C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CA" sz="1800">
                <a:solidFill>
                  <a:srgbClr val="FF0000"/>
                </a:solidFill>
                <a:latin typeface="Calibri"/>
                <a:ea typeface="Calibri"/>
                <a:cs typeface="Calibri"/>
                <a:sym typeface="Calibri"/>
              </a:rPr>
              <a:t>16.8</a:t>
            </a:r>
            <a:endParaRPr sz="1800">
              <a:solidFill>
                <a:srgbClr val="FF0000"/>
              </a:solidFill>
              <a:latin typeface="Calibri"/>
              <a:ea typeface="Calibri"/>
              <a:cs typeface="Calibri"/>
              <a:sym typeface="Calibri"/>
            </a:endParaRPr>
          </a:p>
        </p:txBody>
      </p:sp>
      <p:sp>
        <p:nvSpPr>
          <p:cNvPr id="572" name="Google Shape;572;p37"/>
          <p:cNvSpPr txBox="1"/>
          <p:nvPr/>
        </p:nvSpPr>
        <p:spPr>
          <a:xfrm>
            <a:off x="985799" y="3407682"/>
            <a:ext cx="29687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CA" sz="1800">
                <a:solidFill>
                  <a:schemeClr val="dk1"/>
                </a:solidFill>
                <a:latin typeface="Calibri"/>
                <a:ea typeface="Calibri"/>
                <a:cs typeface="Calibri"/>
                <a:sym typeface="Calibri"/>
              </a:rPr>
              <a:t>Y</a:t>
            </a:r>
            <a:endParaRPr sz="1800">
              <a:solidFill>
                <a:schemeClr val="dk1"/>
              </a:solidFill>
              <a:latin typeface="Calibri"/>
              <a:ea typeface="Calibri"/>
              <a:cs typeface="Calibri"/>
              <a:sym typeface="Calibri"/>
            </a:endParaRPr>
          </a:p>
        </p:txBody>
      </p:sp>
      <p:sp>
        <p:nvSpPr>
          <p:cNvPr id="573" name="Google Shape;573;p37"/>
          <p:cNvSpPr txBox="1"/>
          <p:nvPr/>
        </p:nvSpPr>
        <p:spPr>
          <a:xfrm>
            <a:off x="1779448" y="2704372"/>
            <a:ext cx="29687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CA" sz="1800">
                <a:solidFill>
                  <a:schemeClr val="dk1"/>
                </a:solidFill>
                <a:latin typeface="Calibri"/>
                <a:ea typeface="Calibri"/>
                <a:cs typeface="Calibri"/>
                <a:sym typeface="Calibri"/>
              </a:rPr>
              <a:t>Y</a:t>
            </a:r>
            <a:endParaRPr sz="1800">
              <a:solidFill>
                <a:schemeClr val="dk1"/>
              </a:solidFill>
              <a:latin typeface="Calibri"/>
              <a:ea typeface="Calibri"/>
              <a:cs typeface="Calibri"/>
              <a:sym typeface="Calibri"/>
            </a:endParaRPr>
          </a:p>
        </p:txBody>
      </p:sp>
      <p:sp>
        <p:nvSpPr>
          <p:cNvPr id="574" name="Google Shape;574;p37"/>
          <p:cNvSpPr txBox="1"/>
          <p:nvPr/>
        </p:nvSpPr>
        <p:spPr>
          <a:xfrm>
            <a:off x="2891980" y="2704372"/>
            <a:ext cx="33374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CA" sz="1800">
                <a:solidFill>
                  <a:schemeClr val="dk1"/>
                </a:solidFill>
                <a:latin typeface="Calibri"/>
                <a:ea typeface="Calibri"/>
                <a:cs typeface="Calibri"/>
                <a:sym typeface="Calibri"/>
              </a:rPr>
              <a:t>N</a:t>
            </a:r>
            <a:endParaRPr sz="1800">
              <a:solidFill>
                <a:schemeClr val="dk1"/>
              </a:solidFill>
              <a:latin typeface="Calibri"/>
              <a:ea typeface="Calibri"/>
              <a:cs typeface="Calibri"/>
              <a:sym typeface="Calibri"/>
            </a:endParaRPr>
          </a:p>
        </p:txBody>
      </p:sp>
      <p:sp>
        <p:nvSpPr>
          <p:cNvPr id="575" name="Google Shape;575;p37"/>
          <p:cNvSpPr txBox="1"/>
          <p:nvPr/>
        </p:nvSpPr>
        <p:spPr>
          <a:xfrm>
            <a:off x="3605125" y="3397941"/>
            <a:ext cx="33374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CA" sz="1800">
                <a:solidFill>
                  <a:schemeClr val="dk1"/>
                </a:solidFill>
                <a:latin typeface="Calibri"/>
                <a:ea typeface="Calibri"/>
                <a:cs typeface="Calibri"/>
                <a:sym typeface="Calibri"/>
              </a:rPr>
              <a:t>N</a:t>
            </a:r>
            <a:endParaRPr sz="1800">
              <a:solidFill>
                <a:schemeClr val="dk1"/>
              </a:solidFill>
              <a:latin typeface="Calibri"/>
              <a:ea typeface="Calibri"/>
              <a:cs typeface="Calibri"/>
              <a:sym typeface="Calibri"/>
            </a:endParaRPr>
          </a:p>
        </p:txBody>
      </p:sp>
      <p:sp>
        <p:nvSpPr>
          <p:cNvPr id="576" name="Google Shape;576;p37"/>
          <p:cNvSpPr txBox="1"/>
          <p:nvPr/>
        </p:nvSpPr>
        <p:spPr>
          <a:xfrm>
            <a:off x="1821617" y="3380223"/>
            <a:ext cx="33374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CA" sz="1800">
                <a:solidFill>
                  <a:schemeClr val="dk1"/>
                </a:solidFill>
                <a:latin typeface="Calibri"/>
                <a:ea typeface="Calibri"/>
                <a:cs typeface="Calibri"/>
                <a:sym typeface="Calibri"/>
              </a:rPr>
              <a:t>N</a:t>
            </a:r>
            <a:endParaRPr sz="1800">
              <a:solidFill>
                <a:schemeClr val="dk1"/>
              </a:solidFill>
              <a:latin typeface="Calibri"/>
              <a:ea typeface="Calibri"/>
              <a:cs typeface="Calibri"/>
              <a:sym typeface="Calibri"/>
            </a:endParaRPr>
          </a:p>
        </p:txBody>
      </p:sp>
      <p:sp>
        <p:nvSpPr>
          <p:cNvPr id="577" name="Google Shape;577;p37"/>
          <p:cNvSpPr txBox="1"/>
          <p:nvPr/>
        </p:nvSpPr>
        <p:spPr>
          <a:xfrm>
            <a:off x="2771007" y="3379281"/>
            <a:ext cx="29687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CA" sz="1800">
                <a:solidFill>
                  <a:schemeClr val="dk1"/>
                </a:solidFill>
                <a:latin typeface="Calibri"/>
                <a:ea typeface="Calibri"/>
                <a:cs typeface="Calibri"/>
                <a:sym typeface="Calibri"/>
              </a:rPr>
              <a:t>Y</a:t>
            </a:r>
            <a:endParaRPr sz="1800">
              <a:solidFill>
                <a:schemeClr val="dk1"/>
              </a:solidFill>
              <a:latin typeface="Calibri"/>
              <a:ea typeface="Calibri"/>
              <a:cs typeface="Calibri"/>
              <a:sym typeface="Calibri"/>
            </a:endParaRPr>
          </a:p>
        </p:txBody>
      </p:sp>
      <p:sp>
        <p:nvSpPr>
          <p:cNvPr id="578" name="Google Shape;578;p37"/>
          <p:cNvSpPr/>
          <p:nvPr/>
        </p:nvSpPr>
        <p:spPr>
          <a:xfrm>
            <a:off x="4479374" y="2801846"/>
            <a:ext cx="1640115" cy="638629"/>
          </a:xfrm>
          <a:prstGeom prst="rightArrow">
            <a:avLst>
              <a:gd fmla="val 50000" name="adj1"/>
              <a:gd fmla="val 50000" name="adj2"/>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79" name="Google Shape;579;p37"/>
          <p:cNvSpPr/>
          <p:nvPr/>
        </p:nvSpPr>
        <p:spPr>
          <a:xfrm>
            <a:off x="7991664" y="2383196"/>
            <a:ext cx="1059786" cy="349195"/>
          </a:xfrm>
          <a:prstGeom prst="roundRect">
            <a:avLst>
              <a:gd fmla="val 16667" name="adj"/>
            </a:avLst>
          </a:prstGeom>
          <a:solidFill>
            <a:schemeClr val="accent4"/>
          </a:solidFill>
          <a:ln cap="flat" cmpd="sng" w="12700">
            <a:solidFill>
              <a:srgbClr val="BA8C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CA" sz="1600">
                <a:solidFill>
                  <a:schemeClr val="lt1"/>
                </a:solidFill>
                <a:latin typeface="Calibri"/>
                <a:ea typeface="Calibri"/>
                <a:cs typeface="Calibri"/>
                <a:sym typeface="Calibri"/>
              </a:rPr>
              <a:t>Is female?</a:t>
            </a:r>
            <a:endParaRPr sz="1600">
              <a:solidFill>
                <a:schemeClr val="lt1"/>
              </a:solidFill>
              <a:latin typeface="Calibri"/>
              <a:ea typeface="Calibri"/>
              <a:cs typeface="Calibri"/>
              <a:sym typeface="Calibri"/>
            </a:endParaRPr>
          </a:p>
        </p:txBody>
      </p:sp>
      <p:cxnSp>
        <p:nvCxnSpPr>
          <p:cNvPr id="580" name="Google Shape;580;p37"/>
          <p:cNvCxnSpPr>
            <a:stCxn id="579" idx="2"/>
            <a:endCxn id="581" idx="0"/>
          </p:cNvCxnSpPr>
          <p:nvPr/>
        </p:nvCxnSpPr>
        <p:spPr>
          <a:xfrm flipH="1">
            <a:off x="7832157" y="2732391"/>
            <a:ext cx="689400" cy="341700"/>
          </a:xfrm>
          <a:prstGeom prst="straightConnector1">
            <a:avLst/>
          </a:prstGeom>
          <a:noFill/>
          <a:ln cap="flat" cmpd="sng" w="9525">
            <a:solidFill>
              <a:schemeClr val="accent1"/>
            </a:solidFill>
            <a:prstDash val="solid"/>
            <a:miter lim="800000"/>
            <a:headEnd len="sm" w="sm" type="none"/>
            <a:tailEnd len="med" w="med" type="triangle"/>
          </a:ln>
        </p:spPr>
      </p:cxnSp>
      <p:cxnSp>
        <p:nvCxnSpPr>
          <p:cNvPr id="582" name="Google Shape;582;p37"/>
          <p:cNvCxnSpPr>
            <a:stCxn id="579" idx="2"/>
            <a:endCxn id="583" idx="0"/>
          </p:cNvCxnSpPr>
          <p:nvPr/>
        </p:nvCxnSpPr>
        <p:spPr>
          <a:xfrm>
            <a:off x="8521557" y="2732391"/>
            <a:ext cx="763800" cy="341700"/>
          </a:xfrm>
          <a:prstGeom prst="straightConnector1">
            <a:avLst/>
          </a:prstGeom>
          <a:noFill/>
          <a:ln cap="flat" cmpd="sng" w="9525">
            <a:solidFill>
              <a:schemeClr val="accent1"/>
            </a:solidFill>
            <a:prstDash val="solid"/>
            <a:miter lim="800000"/>
            <a:headEnd len="sm" w="sm" type="none"/>
            <a:tailEnd len="med" w="med" type="triangle"/>
          </a:ln>
        </p:spPr>
      </p:cxnSp>
      <p:sp>
        <p:nvSpPr>
          <p:cNvPr id="581" name="Google Shape;581;p37"/>
          <p:cNvSpPr/>
          <p:nvPr/>
        </p:nvSpPr>
        <p:spPr>
          <a:xfrm>
            <a:off x="7208948" y="3073992"/>
            <a:ext cx="1246266" cy="343431"/>
          </a:xfrm>
          <a:prstGeom prst="roundRect">
            <a:avLst>
              <a:gd fmla="val 16667" name="adj"/>
            </a:avLst>
          </a:prstGeom>
          <a:solidFill>
            <a:srgbClr val="FF0000"/>
          </a:solidFill>
          <a:ln cap="flat" cmpd="sng" w="12700">
            <a:solidFill>
              <a:srgbClr val="BA8C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CA" sz="1600">
                <a:solidFill>
                  <a:schemeClr val="lt1"/>
                </a:solidFill>
                <a:latin typeface="Calibri"/>
                <a:ea typeface="Calibri"/>
                <a:cs typeface="Calibri"/>
                <a:sym typeface="Calibri"/>
              </a:rPr>
              <a:t>Height &lt;1.6</a:t>
            </a:r>
            <a:endParaRPr sz="1600">
              <a:solidFill>
                <a:schemeClr val="lt1"/>
              </a:solidFill>
              <a:latin typeface="Calibri"/>
              <a:ea typeface="Calibri"/>
              <a:cs typeface="Calibri"/>
              <a:sym typeface="Calibri"/>
            </a:endParaRPr>
          </a:p>
        </p:txBody>
      </p:sp>
      <p:sp>
        <p:nvSpPr>
          <p:cNvPr id="583" name="Google Shape;583;p37"/>
          <p:cNvSpPr/>
          <p:nvPr/>
        </p:nvSpPr>
        <p:spPr>
          <a:xfrm>
            <a:off x="8692261" y="3073992"/>
            <a:ext cx="1186273" cy="343431"/>
          </a:xfrm>
          <a:prstGeom prst="roundRect">
            <a:avLst>
              <a:gd fmla="val 16667" name="adj"/>
            </a:avLst>
          </a:prstGeom>
          <a:solidFill>
            <a:srgbClr val="FF0000"/>
          </a:solidFill>
          <a:ln cap="flat" cmpd="sng" w="12700">
            <a:solidFill>
              <a:srgbClr val="BA8C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CA" sz="1600">
                <a:solidFill>
                  <a:schemeClr val="lt1"/>
                </a:solidFill>
                <a:latin typeface="Calibri"/>
                <a:ea typeface="Calibri"/>
                <a:cs typeface="Calibri"/>
                <a:sym typeface="Calibri"/>
              </a:rPr>
              <a:t>Is not Blue?</a:t>
            </a:r>
            <a:endParaRPr sz="1600">
              <a:solidFill>
                <a:schemeClr val="lt1"/>
              </a:solidFill>
              <a:latin typeface="Calibri"/>
              <a:ea typeface="Calibri"/>
              <a:cs typeface="Calibri"/>
              <a:sym typeface="Calibri"/>
            </a:endParaRPr>
          </a:p>
        </p:txBody>
      </p:sp>
      <p:cxnSp>
        <p:nvCxnSpPr>
          <p:cNvPr id="584" name="Google Shape;584;p37"/>
          <p:cNvCxnSpPr/>
          <p:nvPr/>
        </p:nvCxnSpPr>
        <p:spPr>
          <a:xfrm flipH="1">
            <a:off x="8879743" y="3425671"/>
            <a:ext cx="424530" cy="341602"/>
          </a:xfrm>
          <a:prstGeom prst="straightConnector1">
            <a:avLst/>
          </a:prstGeom>
          <a:noFill/>
          <a:ln cap="flat" cmpd="sng" w="9525">
            <a:solidFill>
              <a:schemeClr val="accent1"/>
            </a:solidFill>
            <a:prstDash val="solid"/>
            <a:miter lim="800000"/>
            <a:headEnd len="sm" w="sm" type="none"/>
            <a:tailEnd len="med" w="med" type="triangle"/>
          </a:ln>
        </p:spPr>
      </p:cxnSp>
      <p:cxnSp>
        <p:nvCxnSpPr>
          <p:cNvPr id="585" name="Google Shape;585;p37"/>
          <p:cNvCxnSpPr/>
          <p:nvPr/>
        </p:nvCxnSpPr>
        <p:spPr>
          <a:xfrm>
            <a:off x="9304273" y="3425671"/>
            <a:ext cx="528892" cy="341602"/>
          </a:xfrm>
          <a:prstGeom prst="straightConnector1">
            <a:avLst/>
          </a:prstGeom>
          <a:noFill/>
          <a:ln cap="flat" cmpd="sng" w="9525">
            <a:solidFill>
              <a:schemeClr val="accent1"/>
            </a:solidFill>
            <a:prstDash val="solid"/>
            <a:miter lim="800000"/>
            <a:headEnd len="sm" w="sm" type="none"/>
            <a:tailEnd len="med" w="med" type="triangle"/>
          </a:ln>
        </p:spPr>
      </p:cxnSp>
      <p:cxnSp>
        <p:nvCxnSpPr>
          <p:cNvPr id="586" name="Google Shape;586;p37"/>
          <p:cNvCxnSpPr>
            <a:endCxn id="587" idx="0"/>
          </p:cNvCxnSpPr>
          <p:nvPr/>
        </p:nvCxnSpPr>
        <p:spPr>
          <a:xfrm flipH="1">
            <a:off x="7147477" y="3425573"/>
            <a:ext cx="424500" cy="341700"/>
          </a:xfrm>
          <a:prstGeom prst="straightConnector1">
            <a:avLst/>
          </a:prstGeom>
          <a:noFill/>
          <a:ln cap="flat" cmpd="sng" w="9525">
            <a:solidFill>
              <a:schemeClr val="accent1"/>
            </a:solidFill>
            <a:prstDash val="solid"/>
            <a:miter lim="800000"/>
            <a:headEnd len="sm" w="sm" type="none"/>
            <a:tailEnd len="med" w="med" type="triangle"/>
          </a:ln>
        </p:spPr>
      </p:cxnSp>
      <p:cxnSp>
        <p:nvCxnSpPr>
          <p:cNvPr id="588" name="Google Shape;588;p37"/>
          <p:cNvCxnSpPr>
            <a:endCxn id="589" idx="0"/>
          </p:cNvCxnSpPr>
          <p:nvPr/>
        </p:nvCxnSpPr>
        <p:spPr>
          <a:xfrm>
            <a:off x="7572000" y="3425573"/>
            <a:ext cx="528900" cy="341700"/>
          </a:xfrm>
          <a:prstGeom prst="straightConnector1">
            <a:avLst/>
          </a:prstGeom>
          <a:noFill/>
          <a:ln cap="flat" cmpd="sng" w="9525">
            <a:solidFill>
              <a:schemeClr val="accent1"/>
            </a:solidFill>
            <a:prstDash val="solid"/>
            <a:miter lim="800000"/>
            <a:headEnd len="sm" w="sm" type="none"/>
            <a:tailEnd len="med" w="med" type="triangle"/>
          </a:ln>
        </p:spPr>
      </p:cxnSp>
      <p:sp>
        <p:nvSpPr>
          <p:cNvPr id="587" name="Google Shape;587;p37"/>
          <p:cNvSpPr/>
          <p:nvPr/>
        </p:nvSpPr>
        <p:spPr>
          <a:xfrm>
            <a:off x="6789291" y="3767273"/>
            <a:ext cx="716373" cy="341602"/>
          </a:xfrm>
          <a:prstGeom prst="roundRect">
            <a:avLst>
              <a:gd fmla="val 16667" name="adj"/>
            </a:avLst>
          </a:prstGeom>
          <a:solidFill>
            <a:srgbClr val="92D050"/>
          </a:solidFill>
          <a:ln cap="flat" cmpd="sng" w="12700">
            <a:solidFill>
              <a:srgbClr val="BA8C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CA" sz="1400">
                <a:solidFill>
                  <a:srgbClr val="FF0000"/>
                </a:solidFill>
                <a:latin typeface="Calibri"/>
                <a:ea typeface="Calibri"/>
                <a:cs typeface="Calibri"/>
                <a:sym typeface="Calibri"/>
              </a:rPr>
              <a:t>-14.7</a:t>
            </a:r>
            <a:endParaRPr sz="1400">
              <a:solidFill>
                <a:srgbClr val="FF0000"/>
              </a:solidFill>
              <a:latin typeface="Calibri"/>
              <a:ea typeface="Calibri"/>
              <a:cs typeface="Calibri"/>
              <a:sym typeface="Calibri"/>
            </a:endParaRPr>
          </a:p>
        </p:txBody>
      </p:sp>
      <p:sp>
        <p:nvSpPr>
          <p:cNvPr id="589" name="Google Shape;589;p37"/>
          <p:cNvSpPr/>
          <p:nvPr/>
        </p:nvSpPr>
        <p:spPr>
          <a:xfrm>
            <a:off x="7742713" y="3767273"/>
            <a:ext cx="716374" cy="341602"/>
          </a:xfrm>
          <a:prstGeom prst="roundRect">
            <a:avLst>
              <a:gd fmla="val 16667" name="adj"/>
            </a:avLst>
          </a:prstGeom>
          <a:solidFill>
            <a:srgbClr val="92D050"/>
          </a:solidFill>
          <a:ln cap="flat" cmpd="sng" w="12700">
            <a:solidFill>
              <a:srgbClr val="BA8C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CA" sz="1400">
                <a:solidFill>
                  <a:srgbClr val="FF0000"/>
                </a:solidFill>
                <a:latin typeface="Calibri"/>
                <a:ea typeface="Calibri"/>
                <a:cs typeface="Calibri"/>
                <a:sym typeface="Calibri"/>
              </a:rPr>
              <a:t>4.8</a:t>
            </a:r>
            <a:endParaRPr sz="1400">
              <a:solidFill>
                <a:srgbClr val="FF0000"/>
              </a:solidFill>
              <a:latin typeface="Calibri"/>
              <a:ea typeface="Calibri"/>
              <a:cs typeface="Calibri"/>
              <a:sym typeface="Calibri"/>
            </a:endParaRPr>
          </a:p>
        </p:txBody>
      </p:sp>
      <p:sp>
        <p:nvSpPr>
          <p:cNvPr id="590" name="Google Shape;590;p37"/>
          <p:cNvSpPr/>
          <p:nvPr/>
        </p:nvSpPr>
        <p:spPr>
          <a:xfrm>
            <a:off x="8521556" y="3786436"/>
            <a:ext cx="716373" cy="341602"/>
          </a:xfrm>
          <a:prstGeom prst="roundRect">
            <a:avLst>
              <a:gd fmla="val 16667" name="adj"/>
            </a:avLst>
          </a:prstGeom>
          <a:solidFill>
            <a:srgbClr val="92D050"/>
          </a:solidFill>
          <a:ln cap="flat" cmpd="sng" w="12700">
            <a:solidFill>
              <a:srgbClr val="BA8C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CA" sz="1400">
                <a:solidFill>
                  <a:srgbClr val="FF0000"/>
                </a:solidFill>
                <a:latin typeface="Calibri"/>
                <a:ea typeface="Calibri"/>
                <a:cs typeface="Calibri"/>
                <a:sym typeface="Calibri"/>
              </a:rPr>
              <a:t>3.8</a:t>
            </a:r>
            <a:endParaRPr sz="1400">
              <a:solidFill>
                <a:srgbClr val="FF0000"/>
              </a:solidFill>
              <a:latin typeface="Calibri"/>
              <a:ea typeface="Calibri"/>
              <a:cs typeface="Calibri"/>
              <a:sym typeface="Calibri"/>
            </a:endParaRPr>
          </a:p>
        </p:txBody>
      </p:sp>
      <p:sp>
        <p:nvSpPr>
          <p:cNvPr id="591" name="Google Shape;591;p37"/>
          <p:cNvSpPr/>
          <p:nvPr/>
        </p:nvSpPr>
        <p:spPr>
          <a:xfrm>
            <a:off x="9474978" y="3786436"/>
            <a:ext cx="716374" cy="341602"/>
          </a:xfrm>
          <a:prstGeom prst="roundRect">
            <a:avLst>
              <a:gd fmla="val 16667" name="adj"/>
            </a:avLst>
          </a:prstGeom>
          <a:solidFill>
            <a:srgbClr val="92D050"/>
          </a:solidFill>
          <a:ln cap="flat" cmpd="sng" w="12700">
            <a:solidFill>
              <a:srgbClr val="BA8C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CA" sz="1400">
                <a:solidFill>
                  <a:srgbClr val="FF0000"/>
                </a:solidFill>
                <a:latin typeface="Calibri"/>
                <a:ea typeface="Calibri"/>
                <a:cs typeface="Calibri"/>
                <a:sym typeface="Calibri"/>
              </a:rPr>
              <a:t>16.8</a:t>
            </a:r>
            <a:endParaRPr sz="1400">
              <a:solidFill>
                <a:srgbClr val="FF0000"/>
              </a:solidFill>
              <a:latin typeface="Calibri"/>
              <a:ea typeface="Calibri"/>
              <a:cs typeface="Calibri"/>
              <a:sym typeface="Calibri"/>
            </a:endParaRPr>
          </a:p>
        </p:txBody>
      </p:sp>
      <p:sp>
        <p:nvSpPr>
          <p:cNvPr id="592" name="Google Shape;592;p37"/>
          <p:cNvSpPr txBox="1"/>
          <p:nvPr/>
        </p:nvSpPr>
        <p:spPr>
          <a:xfrm>
            <a:off x="7054761" y="3407682"/>
            <a:ext cx="29687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CA" sz="1800">
                <a:solidFill>
                  <a:schemeClr val="dk1"/>
                </a:solidFill>
                <a:latin typeface="Calibri"/>
                <a:ea typeface="Calibri"/>
                <a:cs typeface="Calibri"/>
                <a:sym typeface="Calibri"/>
              </a:rPr>
              <a:t>Y</a:t>
            </a:r>
            <a:endParaRPr sz="1800">
              <a:solidFill>
                <a:schemeClr val="dk1"/>
              </a:solidFill>
              <a:latin typeface="Calibri"/>
              <a:ea typeface="Calibri"/>
              <a:cs typeface="Calibri"/>
              <a:sym typeface="Calibri"/>
            </a:endParaRPr>
          </a:p>
        </p:txBody>
      </p:sp>
      <p:sp>
        <p:nvSpPr>
          <p:cNvPr id="593" name="Google Shape;593;p37"/>
          <p:cNvSpPr txBox="1"/>
          <p:nvPr/>
        </p:nvSpPr>
        <p:spPr>
          <a:xfrm>
            <a:off x="7848410" y="2704372"/>
            <a:ext cx="29687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CA" sz="1800">
                <a:solidFill>
                  <a:schemeClr val="dk1"/>
                </a:solidFill>
                <a:latin typeface="Calibri"/>
                <a:ea typeface="Calibri"/>
                <a:cs typeface="Calibri"/>
                <a:sym typeface="Calibri"/>
              </a:rPr>
              <a:t>Y</a:t>
            </a:r>
            <a:endParaRPr sz="1800">
              <a:solidFill>
                <a:schemeClr val="dk1"/>
              </a:solidFill>
              <a:latin typeface="Calibri"/>
              <a:ea typeface="Calibri"/>
              <a:cs typeface="Calibri"/>
              <a:sym typeface="Calibri"/>
            </a:endParaRPr>
          </a:p>
        </p:txBody>
      </p:sp>
      <p:sp>
        <p:nvSpPr>
          <p:cNvPr id="594" name="Google Shape;594;p37"/>
          <p:cNvSpPr txBox="1"/>
          <p:nvPr/>
        </p:nvSpPr>
        <p:spPr>
          <a:xfrm>
            <a:off x="8960942" y="2704372"/>
            <a:ext cx="33374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CA" sz="1800">
                <a:solidFill>
                  <a:schemeClr val="dk1"/>
                </a:solidFill>
                <a:latin typeface="Calibri"/>
                <a:ea typeface="Calibri"/>
                <a:cs typeface="Calibri"/>
                <a:sym typeface="Calibri"/>
              </a:rPr>
              <a:t>N</a:t>
            </a:r>
            <a:endParaRPr sz="1800">
              <a:solidFill>
                <a:schemeClr val="dk1"/>
              </a:solidFill>
              <a:latin typeface="Calibri"/>
              <a:ea typeface="Calibri"/>
              <a:cs typeface="Calibri"/>
              <a:sym typeface="Calibri"/>
            </a:endParaRPr>
          </a:p>
        </p:txBody>
      </p:sp>
      <p:sp>
        <p:nvSpPr>
          <p:cNvPr id="595" name="Google Shape;595;p37"/>
          <p:cNvSpPr txBox="1"/>
          <p:nvPr/>
        </p:nvSpPr>
        <p:spPr>
          <a:xfrm>
            <a:off x="9674087" y="3397941"/>
            <a:ext cx="33374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CA" sz="1800">
                <a:solidFill>
                  <a:schemeClr val="dk1"/>
                </a:solidFill>
                <a:latin typeface="Calibri"/>
                <a:ea typeface="Calibri"/>
                <a:cs typeface="Calibri"/>
                <a:sym typeface="Calibri"/>
              </a:rPr>
              <a:t>N</a:t>
            </a:r>
            <a:endParaRPr sz="1800">
              <a:solidFill>
                <a:schemeClr val="dk1"/>
              </a:solidFill>
              <a:latin typeface="Calibri"/>
              <a:ea typeface="Calibri"/>
              <a:cs typeface="Calibri"/>
              <a:sym typeface="Calibri"/>
            </a:endParaRPr>
          </a:p>
        </p:txBody>
      </p:sp>
      <p:sp>
        <p:nvSpPr>
          <p:cNvPr id="596" name="Google Shape;596;p37"/>
          <p:cNvSpPr txBox="1"/>
          <p:nvPr/>
        </p:nvSpPr>
        <p:spPr>
          <a:xfrm>
            <a:off x="7890579" y="3380223"/>
            <a:ext cx="33374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CA" sz="1800">
                <a:solidFill>
                  <a:schemeClr val="dk1"/>
                </a:solidFill>
                <a:latin typeface="Calibri"/>
                <a:ea typeface="Calibri"/>
                <a:cs typeface="Calibri"/>
                <a:sym typeface="Calibri"/>
              </a:rPr>
              <a:t>N</a:t>
            </a:r>
            <a:endParaRPr sz="1800">
              <a:solidFill>
                <a:schemeClr val="dk1"/>
              </a:solidFill>
              <a:latin typeface="Calibri"/>
              <a:ea typeface="Calibri"/>
              <a:cs typeface="Calibri"/>
              <a:sym typeface="Calibri"/>
            </a:endParaRPr>
          </a:p>
        </p:txBody>
      </p:sp>
      <p:sp>
        <p:nvSpPr>
          <p:cNvPr id="597" name="Google Shape;597;p37"/>
          <p:cNvSpPr txBox="1"/>
          <p:nvPr/>
        </p:nvSpPr>
        <p:spPr>
          <a:xfrm>
            <a:off x="8839969" y="3379281"/>
            <a:ext cx="29687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CA" sz="1800">
                <a:solidFill>
                  <a:schemeClr val="dk1"/>
                </a:solidFill>
                <a:latin typeface="Calibri"/>
                <a:ea typeface="Calibri"/>
                <a:cs typeface="Calibri"/>
                <a:sym typeface="Calibri"/>
              </a:rPr>
              <a:t>Y</a:t>
            </a:r>
            <a:endParaRPr sz="1800">
              <a:solidFill>
                <a:schemeClr val="dk1"/>
              </a:solidFill>
              <a:latin typeface="Calibri"/>
              <a:ea typeface="Calibri"/>
              <a:cs typeface="Calibri"/>
              <a:sym typeface="Calibri"/>
            </a:endParaRPr>
          </a:p>
        </p:txBody>
      </p:sp>
      <p:sp>
        <p:nvSpPr>
          <p:cNvPr id="598" name="Google Shape;598;p37"/>
          <p:cNvSpPr/>
          <p:nvPr/>
        </p:nvSpPr>
        <p:spPr>
          <a:xfrm>
            <a:off x="5235626" y="4247825"/>
            <a:ext cx="6096000" cy="1200329"/>
          </a:xfrm>
          <a:prstGeom prst="rect">
            <a:avLst/>
          </a:prstGeom>
          <a:blipFill rotWithShape="1">
            <a:blip r:embed="rId4">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CA" sz="1800">
                <a:latin typeface="Calibri"/>
                <a:ea typeface="Calibri"/>
                <a:cs typeface="Calibri"/>
                <a:sym typeface="Calibri"/>
              </a:rPr>
              <a:t> </a:t>
            </a:r>
            <a:endParaRPr/>
          </a:p>
        </p:txBody>
      </p:sp>
      <p:sp>
        <p:nvSpPr>
          <p:cNvPr id="599" name="Google Shape;599;p37"/>
          <p:cNvSpPr/>
          <p:nvPr/>
        </p:nvSpPr>
        <p:spPr>
          <a:xfrm>
            <a:off x="803915" y="5875948"/>
            <a:ext cx="5701659" cy="52322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CA" sz="1400" u="sng">
                <a:solidFill>
                  <a:schemeClr val="dk1"/>
                </a:solidFill>
                <a:latin typeface="Calibri"/>
                <a:ea typeface="Calibri"/>
                <a:cs typeface="Calibri"/>
                <a:sym typeface="Calibri"/>
                <a:hlinkClick r:id="rId5">
                  <a:extLst>
                    <a:ext uri="{A12FA001-AC4F-418D-AE19-62706E023703}">
                      <ahyp:hlinkClr val="tx"/>
                    </a:ext>
                  </a:extLst>
                </a:hlinkClick>
              </a:rPr>
              <a:t>Example adopted from the awesome StatQuest (by Josh Starmer): https://www.youtube.com/watch?v=3CC4N4z3GJc&amp;t=87s</a:t>
            </a:r>
            <a:endParaRPr sz="1400">
              <a:solidFill>
                <a:schemeClr val="dk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58"/>
                                        </p:tgtEl>
                                        <p:attrNameLst>
                                          <p:attrName>style.visibility</p:attrName>
                                        </p:attrNameLst>
                                      </p:cBhvr>
                                      <p:to>
                                        <p:strVal val="visible"/>
                                      </p:to>
                                    </p:set>
                                    <p:animEffect filter="fade" transition="in">
                                      <p:cBhvr>
                                        <p:cTn dur="500"/>
                                        <p:tgtEl>
                                          <p:spTgt spid="558"/>
                                        </p:tgtEl>
                                      </p:cBhvr>
                                    </p:animEffect>
                                  </p:childTnLst>
                                </p:cTn>
                              </p:par>
                              <p:par>
                                <p:cTn fill="hold" nodeType="withEffect" presetClass="entr" presetID="10" presetSubtype="0">
                                  <p:stCondLst>
                                    <p:cond delay="0"/>
                                  </p:stCondLst>
                                  <p:childTnLst>
                                    <p:set>
                                      <p:cBhvr>
                                        <p:cTn dur="1" fill="hold">
                                          <p:stCondLst>
                                            <p:cond delay="0"/>
                                          </p:stCondLst>
                                        </p:cTn>
                                        <p:tgtEl>
                                          <p:spTgt spid="559"/>
                                        </p:tgtEl>
                                        <p:attrNameLst>
                                          <p:attrName>style.visibility</p:attrName>
                                        </p:attrNameLst>
                                      </p:cBhvr>
                                      <p:to>
                                        <p:strVal val="visible"/>
                                      </p:to>
                                    </p:set>
                                    <p:animEffect filter="fade" transition="in">
                                      <p:cBhvr>
                                        <p:cTn dur="500"/>
                                        <p:tgtEl>
                                          <p:spTgt spid="559"/>
                                        </p:tgtEl>
                                      </p:cBhvr>
                                    </p:animEffect>
                                  </p:childTnLst>
                                </p:cTn>
                              </p:par>
                              <p:par>
                                <p:cTn fill="hold" nodeType="withEffect" presetClass="entr" presetID="10" presetSubtype="0">
                                  <p:stCondLst>
                                    <p:cond delay="0"/>
                                  </p:stCondLst>
                                  <p:childTnLst>
                                    <p:set>
                                      <p:cBhvr>
                                        <p:cTn dur="1" fill="hold">
                                          <p:stCondLst>
                                            <p:cond delay="0"/>
                                          </p:stCondLst>
                                        </p:cTn>
                                        <p:tgtEl>
                                          <p:spTgt spid="561"/>
                                        </p:tgtEl>
                                        <p:attrNameLst>
                                          <p:attrName>style.visibility</p:attrName>
                                        </p:attrNameLst>
                                      </p:cBhvr>
                                      <p:to>
                                        <p:strVal val="visible"/>
                                      </p:to>
                                    </p:set>
                                    <p:animEffect filter="fade" transition="in">
                                      <p:cBhvr>
                                        <p:cTn dur="500"/>
                                        <p:tgtEl>
                                          <p:spTgt spid="561"/>
                                        </p:tgtEl>
                                      </p:cBhvr>
                                    </p:animEffect>
                                  </p:childTnLst>
                                </p:cTn>
                              </p:par>
                              <p:par>
                                <p:cTn fill="hold" nodeType="withEffect" presetClass="entr" presetID="10" presetSubtype="0">
                                  <p:stCondLst>
                                    <p:cond delay="0"/>
                                  </p:stCondLst>
                                  <p:childTnLst>
                                    <p:set>
                                      <p:cBhvr>
                                        <p:cTn dur="1" fill="hold">
                                          <p:stCondLst>
                                            <p:cond delay="0"/>
                                          </p:stCondLst>
                                        </p:cTn>
                                        <p:tgtEl>
                                          <p:spTgt spid="560"/>
                                        </p:tgtEl>
                                        <p:attrNameLst>
                                          <p:attrName>style.visibility</p:attrName>
                                        </p:attrNameLst>
                                      </p:cBhvr>
                                      <p:to>
                                        <p:strVal val="visible"/>
                                      </p:to>
                                    </p:set>
                                    <p:animEffect filter="fade" transition="in">
                                      <p:cBhvr>
                                        <p:cTn dur="500"/>
                                        <p:tgtEl>
                                          <p:spTgt spid="560"/>
                                        </p:tgtEl>
                                      </p:cBhvr>
                                    </p:animEffect>
                                  </p:childTnLst>
                                </p:cTn>
                              </p:par>
                              <p:par>
                                <p:cTn fill="hold" nodeType="withEffect" presetClass="entr" presetID="10" presetSubtype="0">
                                  <p:stCondLst>
                                    <p:cond delay="0"/>
                                  </p:stCondLst>
                                  <p:childTnLst>
                                    <p:set>
                                      <p:cBhvr>
                                        <p:cTn dur="1" fill="hold">
                                          <p:stCondLst>
                                            <p:cond delay="0"/>
                                          </p:stCondLst>
                                        </p:cTn>
                                        <p:tgtEl>
                                          <p:spTgt spid="562"/>
                                        </p:tgtEl>
                                        <p:attrNameLst>
                                          <p:attrName>style.visibility</p:attrName>
                                        </p:attrNameLst>
                                      </p:cBhvr>
                                      <p:to>
                                        <p:strVal val="visible"/>
                                      </p:to>
                                    </p:set>
                                    <p:animEffect filter="fade" transition="in">
                                      <p:cBhvr>
                                        <p:cTn dur="500"/>
                                        <p:tgtEl>
                                          <p:spTgt spid="562"/>
                                        </p:tgtEl>
                                      </p:cBhvr>
                                    </p:animEffect>
                                  </p:childTnLst>
                                </p:cTn>
                              </p:par>
                              <p:par>
                                <p:cTn fill="hold" nodeType="withEffect" presetClass="entr" presetID="10" presetSubtype="0">
                                  <p:stCondLst>
                                    <p:cond delay="0"/>
                                  </p:stCondLst>
                                  <p:childTnLst>
                                    <p:set>
                                      <p:cBhvr>
                                        <p:cTn dur="1" fill="hold">
                                          <p:stCondLst>
                                            <p:cond delay="0"/>
                                          </p:stCondLst>
                                        </p:cTn>
                                        <p:tgtEl>
                                          <p:spTgt spid="563"/>
                                        </p:tgtEl>
                                        <p:attrNameLst>
                                          <p:attrName>style.visibility</p:attrName>
                                        </p:attrNameLst>
                                      </p:cBhvr>
                                      <p:to>
                                        <p:strVal val="visible"/>
                                      </p:to>
                                    </p:set>
                                    <p:animEffect filter="fade" transition="in">
                                      <p:cBhvr>
                                        <p:cTn dur="500"/>
                                        <p:tgtEl>
                                          <p:spTgt spid="563"/>
                                        </p:tgtEl>
                                      </p:cBhvr>
                                    </p:animEffect>
                                  </p:childTnLst>
                                </p:cTn>
                              </p:par>
                              <p:par>
                                <p:cTn fill="hold" nodeType="withEffect" presetClass="entr" presetID="10" presetSubtype="0">
                                  <p:stCondLst>
                                    <p:cond delay="0"/>
                                  </p:stCondLst>
                                  <p:childTnLst>
                                    <p:set>
                                      <p:cBhvr>
                                        <p:cTn dur="1" fill="hold">
                                          <p:stCondLst>
                                            <p:cond delay="0"/>
                                          </p:stCondLst>
                                        </p:cTn>
                                        <p:tgtEl>
                                          <p:spTgt spid="564"/>
                                        </p:tgtEl>
                                        <p:attrNameLst>
                                          <p:attrName>style.visibility</p:attrName>
                                        </p:attrNameLst>
                                      </p:cBhvr>
                                      <p:to>
                                        <p:strVal val="visible"/>
                                      </p:to>
                                    </p:set>
                                    <p:animEffect filter="fade" transition="in">
                                      <p:cBhvr>
                                        <p:cTn dur="500"/>
                                        <p:tgtEl>
                                          <p:spTgt spid="564"/>
                                        </p:tgtEl>
                                      </p:cBhvr>
                                    </p:animEffect>
                                  </p:childTnLst>
                                </p:cTn>
                              </p:par>
                              <p:par>
                                <p:cTn fill="hold" nodeType="withEffect" presetClass="entr" presetID="10" presetSubtype="0">
                                  <p:stCondLst>
                                    <p:cond delay="0"/>
                                  </p:stCondLst>
                                  <p:childTnLst>
                                    <p:set>
                                      <p:cBhvr>
                                        <p:cTn dur="1" fill="hold">
                                          <p:stCondLst>
                                            <p:cond delay="0"/>
                                          </p:stCondLst>
                                        </p:cTn>
                                        <p:tgtEl>
                                          <p:spTgt spid="565"/>
                                        </p:tgtEl>
                                        <p:attrNameLst>
                                          <p:attrName>style.visibility</p:attrName>
                                        </p:attrNameLst>
                                      </p:cBhvr>
                                      <p:to>
                                        <p:strVal val="visible"/>
                                      </p:to>
                                    </p:set>
                                    <p:animEffect filter="fade" transition="in">
                                      <p:cBhvr>
                                        <p:cTn dur="500"/>
                                        <p:tgtEl>
                                          <p:spTgt spid="565"/>
                                        </p:tgtEl>
                                      </p:cBhvr>
                                    </p:animEffect>
                                  </p:childTnLst>
                                </p:cTn>
                              </p:par>
                              <p:par>
                                <p:cTn fill="hold" nodeType="withEffect" presetClass="entr" presetID="10" presetSubtype="0">
                                  <p:stCondLst>
                                    <p:cond delay="0"/>
                                  </p:stCondLst>
                                  <p:childTnLst>
                                    <p:set>
                                      <p:cBhvr>
                                        <p:cTn dur="1" fill="hold">
                                          <p:stCondLst>
                                            <p:cond delay="0"/>
                                          </p:stCondLst>
                                        </p:cTn>
                                        <p:tgtEl>
                                          <p:spTgt spid="567"/>
                                        </p:tgtEl>
                                        <p:attrNameLst>
                                          <p:attrName>style.visibility</p:attrName>
                                        </p:attrNameLst>
                                      </p:cBhvr>
                                      <p:to>
                                        <p:strVal val="visible"/>
                                      </p:to>
                                    </p:set>
                                    <p:animEffect filter="fade" transition="in">
                                      <p:cBhvr>
                                        <p:cTn dur="500"/>
                                        <p:tgtEl>
                                          <p:spTgt spid="567"/>
                                        </p:tgtEl>
                                      </p:cBhvr>
                                    </p:animEffect>
                                  </p:childTnLst>
                                </p:cTn>
                              </p:par>
                              <p:par>
                                <p:cTn fill="hold" nodeType="withEffect" presetClass="entr" presetID="10" presetSubtype="0">
                                  <p:stCondLst>
                                    <p:cond delay="0"/>
                                  </p:stCondLst>
                                  <p:childTnLst>
                                    <p:set>
                                      <p:cBhvr>
                                        <p:cTn dur="1" fill="hold">
                                          <p:stCondLst>
                                            <p:cond delay="0"/>
                                          </p:stCondLst>
                                        </p:cTn>
                                        <p:tgtEl>
                                          <p:spTgt spid="566"/>
                                        </p:tgtEl>
                                        <p:attrNameLst>
                                          <p:attrName>style.visibility</p:attrName>
                                        </p:attrNameLst>
                                      </p:cBhvr>
                                      <p:to>
                                        <p:strVal val="visible"/>
                                      </p:to>
                                    </p:set>
                                    <p:animEffect filter="fade" transition="in">
                                      <p:cBhvr>
                                        <p:cTn dur="500"/>
                                        <p:tgtEl>
                                          <p:spTgt spid="566"/>
                                        </p:tgtEl>
                                      </p:cBhvr>
                                    </p:animEffect>
                                  </p:childTnLst>
                                </p:cTn>
                              </p:par>
                              <p:par>
                                <p:cTn fill="hold" nodeType="withEffect" presetClass="entr" presetID="10" presetSubtype="0">
                                  <p:stCondLst>
                                    <p:cond delay="0"/>
                                  </p:stCondLst>
                                  <p:childTnLst>
                                    <p:set>
                                      <p:cBhvr>
                                        <p:cTn dur="1" fill="hold">
                                          <p:stCondLst>
                                            <p:cond delay="0"/>
                                          </p:stCondLst>
                                        </p:cTn>
                                        <p:tgtEl>
                                          <p:spTgt spid="568"/>
                                        </p:tgtEl>
                                        <p:attrNameLst>
                                          <p:attrName>style.visibility</p:attrName>
                                        </p:attrNameLst>
                                      </p:cBhvr>
                                      <p:to>
                                        <p:strVal val="visible"/>
                                      </p:to>
                                    </p:set>
                                    <p:animEffect filter="fade" transition="in">
                                      <p:cBhvr>
                                        <p:cTn dur="500"/>
                                        <p:tgtEl>
                                          <p:spTgt spid="568"/>
                                        </p:tgtEl>
                                      </p:cBhvr>
                                    </p:animEffect>
                                  </p:childTnLst>
                                </p:cTn>
                              </p:par>
                              <p:par>
                                <p:cTn fill="hold" nodeType="withEffect" presetClass="entr" presetID="10" presetSubtype="0">
                                  <p:stCondLst>
                                    <p:cond delay="0"/>
                                  </p:stCondLst>
                                  <p:childTnLst>
                                    <p:set>
                                      <p:cBhvr>
                                        <p:cTn dur="1" fill="hold">
                                          <p:stCondLst>
                                            <p:cond delay="0"/>
                                          </p:stCondLst>
                                        </p:cTn>
                                        <p:tgtEl>
                                          <p:spTgt spid="570"/>
                                        </p:tgtEl>
                                        <p:attrNameLst>
                                          <p:attrName>style.visibility</p:attrName>
                                        </p:attrNameLst>
                                      </p:cBhvr>
                                      <p:to>
                                        <p:strVal val="visible"/>
                                      </p:to>
                                    </p:set>
                                    <p:animEffect filter="fade" transition="in">
                                      <p:cBhvr>
                                        <p:cTn dur="500"/>
                                        <p:tgtEl>
                                          <p:spTgt spid="570"/>
                                        </p:tgtEl>
                                      </p:cBhvr>
                                    </p:animEffect>
                                  </p:childTnLst>
                                </p:cTn>
                              </p:par>
                              <p:par>
                                <p:cTn fill="hold" nodeType="withEffect" presetClass="entr" presetID="10" presetSubtype="0">
                                  <p:stCondLst>
                                    <p:cond delay="0"/>
                                  </p:stCondLst>
                                  <p:childTnLst>
                                    <p:set>
                                      <p:cBhvr>
                                        <p:cTn dur="1" fill="hold">
                                          <p:stCondLst>
                                            <p:cond delay="0"/>
                                          </p:stCondLst>
                                        </p:cTn>
                                        <p:tgtEl>
                                          <p:spTgt spid="571"/>
                                        </p:tgtEl>
                                        <p:attrNameLst>
                                          <p:attrName>style.visibility</p:attrName>
                                        </p:attrNameLst>
                                      </p:cBhvr>
                                      <p:to>
                                        <p:strVal val="visible"/>
                                      </p:to>
                                    </p:set>
                                    <p:animEffect filter="fade" transition="in">
                                      <p:cBhvr>
                                        <p:cTn dur="500"/>
                                        <p:tgtEl>
                                          <p:spTgt spid="571"/>
                                        </p:tgtEl>
                                      </p:cBhvr>
                                    </p:animEffect>
                                  </p:childTnLst>
                                </p:cTn>
                              </p:par>
                              <p:par>
                                <p:cTn fill="hold" nodeType="withEffect" presetClass="entr" presetID="10" presetSubtype="0">
                                  <p:stCondLst>
                                    <p:cond delay="0"/>
                                  </p:stCondLst>
                                  <p:childTnLst>
                                    <p:set>
                                      <p:cBhvr>
                                        <p:cTn dur="1" fill="hold">
                                          <p:stCondLst>
                                            <p:cond delay="0"/>
                                          </p:stCondLst>
                                        </p:cTn>
                                        <p:tgtEl>
                                          <p:spTgt spid="572"/>
                                        </p:tgtEl>
                                        <p:attrNameLst>
                                          <p:attrName>style.visibility</p:attrName>
                                        </p:attrNameLst>
                                      </p:cBhvr>
                                      <p:to>
                                        <p:strVal val="visible"/>
                                      </p:to>
                                    </p:set>
                                    <p:animEffect filter="fade" transition="in">
                                      <p:cBhvr>
                                        <p:cTn dur="500"/>
                                        <p:tgtEl>
                                          <p:spTgt spid="572"/>
                                        </p:tgtEl>
                                      </p:cBhvr>
                                    </p:animEffect>
                                  </p:childTnLst>
                                </p:cTn>
                              </p:par>
                              <p:par>
                                <p:cTn fill="hold" nodeType="withEffect" presetClass="entr" presetID="10" presetSubtype="0">
                                  <p:stCondLst>
                                    <p:cond delay="0"/>
                                  </p:stCondLst>
                                  <p:childTnLst>
                                    <p:set>
                                      <p:cBhvr>
                                        <p:cTn dur="1" fill="hold">
                                          <p:stCondLst>
                                            <p:cond delay="0"/>
                                          </p:stCondLst>
                                        </p:cTn>
                                        <p:tgtEl>
                                          <p:spTgt spid="573"/>
                                        </p:tgtEl>
                                        <p:attrNameLst>
                                          <p:attrName>style.visibility</p:attrName>
                                        </p:attrNameLst>
                                      </p:cBhvr>
                                      <p:to>
                                        <p:strVal val="visible"/>
                                      </p:to>
                                    </p:set>
                                    <p:animEffect filter="fade" transition="in">
                                      <p:cBhvr>
                                        <p:cTn dur="500"/>
                                        <p:tgtEl>
                                          <p:spTgt spid="573"/>
                                        </p:tgtEl>
                                      </p:cBhvr>
                                    </p:animEffect>
                                  </p:childTnLst>
                                </p:cTn>
                              </p:par>
                              <p:par>
                                <p:cTn fill="hold" nodeType="withEffect" presetClass="entr" presetID="10" presetSubtype="0">
                                  <p:stCondLst>
                                    <p:cond delay="0"/>
                                  </p:stCondLst>
                                  <p:childTnLst>
                                    <p:set>
                                      <p:cBhvr>
                                        <p:cTn dur="1" fill="hold">
                                          <p:stCondLst>
                                            <p:cond delay="0"/>
                                          </p:stCondLst>
                                        </p:cTn>
                                        <p:tgtEl>
                                          <p:spTgt spid="574"/>
                                        </p:tgtEl>
                                        <p:attrNameLst>
                                          <p:attrName>style.visibility</p:attrName>
                                        </p:attrNameLst>
                                      </p:cBhvr>
                                      <p:to>
                                        <p:strVal val="visible"/>
                                      </p:to>
                                    </p:set>
                                    <p:animEffect filter="fade" transition="in">
                                      <p:cBhvr>
                                        <p:cTn dur="500"/>
                                        <p:tgtEl>
                                          <p:spTgt spid="574"/>
                                        </p:tgtEl>
                                      </p:cBhvr>
                                    </p:animEffect>
                                  </p:childTnLst>
                                </p:cTn>
                              </p:par>
                              <p:par>
                                <p:cTn fill="hold" nodeType="withEffect" presetClass="entr" presetID="10" presetSubtype="0">
                                  <p:stCondLst>
                                    <p:cond delay="0"/>
                                  </p:stCondLst>
                                  <p:childTnLst>
                                    <p:set>
                                      <p:cBhvr>
                                        <p:cTn dur="1" fill="hold">
                                          <p:stCondLst>
                                            <p:cond delay="0"/>
                                          </p:stCondLst>
                                        </p:cTn>
                                        <p:tgtEl>
                                          <p:spTgt spid="575"/>
                                        </p:tgtEl>
                                        <p:attrNameLst>
                                          <p:attrName>style.visibility</p:attrName>
                                        </p:attrNameLst>
                                      </p:cBhvr>
                                      <p:to>
                                        <p:strVal val="visible"/>
                                      </p:to>
                                    </p:set>
                                    <p:animEffect filter="fade" transition="in">
                                      <p:cBhvr>
                                        <p:cTn dur="500"/>
                                        <p:tgtEl>
                                          <p:spTgt spid="575"/>
                                        </p:tgtEl>
                                      </p:cBhvr>
                                    </p:animEffect>
                                  </p:childTnLst>
                                </p:cTn>
                              </p:par>
                              <p:par>
                                <p:cTn fill="hold" nodeType="withEffect" presetClass="entr" presetID="10" presetSubtype="0">
                                  <p:stCondLst>
                                    <p:cond delay="0"/>
                                  </p:stCondLst>
                                  <p:childTnLst>
                                    <p:set>
                                      <p:cBhvr>
                                        <p:cTn dur="1" fill="hold">
                                          <p:stCondLst>
                                            <p:cond delay="0"/>
                                          </p:stCondLst>
                                        </p:cTn>
                                        <p:tgtEl>
                                          <p:spTgt spid="576"/>
                                        </p:tgtEl>
                                        <p:attrNameLst>
                                          <p:attrName>style.visibility</p:attrName>
                                        </p:attrNameLst>
                                      </p:cBhvr>
                                      <p:to>
                                        <p:strVal val="visible"/>
                                      </p:to>
                                    </p:set>
                                    <p:animEffect filter="fade" transition="in">
                                      <p:cBhvr>
                                        <p:cTn dur="500"/>
                                        <p:tgtEl>
                                          <p:spTgt spid="576"/>
                                        </p:tgtEl>
                                      </p:cBhvr>
                                    </p:animEffect>
                                  </p:childTnLst>
                                </p:cTn>
                              </p:par>
                              <p:par>
                                <p:cTn fill="hold" nodeType="withEffect" presetClass="entr" presetID="10" presetSubtype="0">
                                  <p:stCondLst>
                                    <p:cond delay="0"/>
                                  </p:stCondLst>
                                  <p:childTnLst>
                                    <p:set>
                                      <p:cBhvr>
                                        <p:cTn dur="1" fill="hold">
                                          <p:stCondLst>
                                            <p:cond delay="0"/>
                                          </p:stCondLst>
                                        </p:cTn>
                                        <p:tgtEl>
                                          <p:spTgt spid="577"/>
                                        </p:tgtEl>
                                        <p:attrNameLst>
                                          <p:attrName>style.visibility</p:attrName>
                                        </p:attrNameLst>
                                      </p:cBhvr>
                                      <p:to>
                                        <p:strVal val="visible"/>
                                      </p:to>
                                    </p:set>
                                    <p:animEffect filter="fade" transition="in">
                                      <p:cBhvr>
                                        <p:cTn dur="500"/>
                                        <p:tgtEl>
                                          <p:spTgt spid="57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578"/>
                                        </p:tgtEl>
                                        <p:attrNameLst>
                                          <p:attrName>style.visibility</p:attrName>
                                        </p:attrNameLst>
                                      </p:cBhvr>
                                      <p:to>
                                        <p:strVal val="visible"/>
                                      </p:to>
                                    </p:set>
                                    <p:anim calcmode="lin" valueType="num">
                                      <p:cBhvr additive="base">
                                        <p:cTn dur="500"/>
                                        <p:tgtEl>
                                          <p:spTgt spid="578"/>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579"/>
                                        </p:tgtEl>
                                        <p:attrNameLst>
                                          <p:attrName>style.visibility</p:attrName>
                                        </p:attrNameLst>
                                      </p:cBhvr>
                                      <p:to>
                                        <p:strVal val="visible"/>
                                      </p:to>
                                    </p:set>
                                    <p:anim calcmode="lin" valueType="num">
                                      <p:cBhvr additive="base">
                                        <p:cTn dur="500"/>
                                        <p:tgtEl>
                                          <p:spTgt spid="579"/>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580"/>
                                        </p:tgtEl>
                                        <p:attrNameLst>
                                          <p:attrName>style.visibility</p:attrName>
                                        </p:attrNameLst>
                                      </p:cBhvr>
                                      <p:to>
                                        <p:strVal val="visible"/>
                                      </p:to>
                                    </p:set>
                                    <p:anim calcmode="lin" valueType="num">
                                      <p:cBhvr additive="base">
                                        <p:cTn dur="500"/>
                                        <p:tgtEl>
                                          <p:spTgt spid="580"/>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582"/>
                                        </p:tgtEl>
                                        <p:attrNameLst>
                                          <p:attrName>style.visibility</p:attrName>
                                        </p:attrNameLst>
                                      </p:cBhvr>
                                      <p:to>
                                        <p:strVal val="visible"/>
                                      </p:to>
                                    </p:set>
                                    <p:anim calcmode="lin" valueType="num">
                                      <p:cBhvr additive="base">
                                        <p:cTn dur="500"/>
                                        <p:tgtEl>
                                          <p:spTgt spid="582"/>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581"/>
                                        </p:tgtEl>
                                        <p:attrNameLst>
                                          <p:attrName>style.visibility</p:attrName>
                                        </p:attrNameLst>
                                      </p:cBhvr>
                                      <p:to>
                                        <p:strVal val="visible"/>
                                      </p:to>
                                    </p:set>
                                    <p:anim calcmode="lin" valueType="num">
                                      <p:cBhvr additive="base">
                                        <p:cTn dur="500"/>
                                        <p:tgtEl>
                                          <p:spTgt spid="581"/>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583"/>
                                        </p:tgtEl>
                                        <p:attrNameLst>
                                          <p:attrName>style.visibility</p:attrName>
                                        </p:attrNameLst>
                                      </p:cBhvr>
                                      <p:to>
                                        <p:strVal val="visible"/>
                                      </p:to>
                                    </p:set>
                                    <p:anim calcmode="lin" valueType="num">
                                      <p:cBhvr additive="base">
                                        <p:cTn dur="500"/>
                                        <p:tgtEl>
                                          <p:spTgt spid="583"/>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584"/>
                                        </p:tgtEl>
                                        <p:attrNameLst>
                                          <p:attrName>style.visibility</p:attrName>
                                        </p:attrNameLst>
                                      </p:cBhvr>
                                      <p:to>
                                        <p:strVal val="visible"/>
                                      </p:to>
                                    </p:set>
                                    <p:anim calcmode="lin" valueType="num">
                                      <p:cBhvr additive="base">
                                        <p:cTn dur="500"/>
                                        <p:tgtEl>
                                          <p:spTgt spid="584"/>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585"/>
                                        </p:tgtEl>
                                        <p:attrNameLst>
                                          <p:attrName>style.visibility</p:attrName>
                                        </p:attrNameLst>
                                      </p:cBhvr>
                                      <p:to>
                                        <p:strVal val="visible"/>
                                      </p:to>
                                    </p:set>
                                    <p:anim calcmode="lin" valueType="num">
                                      <p:cBhvr additive="base">
                                        <p:cTn dur="500"/>
                                        <p:tgtEl>
                                          <p:spTgt spid="585"/>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586"/>
                                        </p:tgtEl>
                                        <p:attrNameLst>
                                          <p:attrName>style.visibility</p:attrName>
                                        </p:attrNameLst>
                                      </p:cBhvr>
                                      <p:to>
                                        <p:strVal val="visible"/>
                                      </p:to>
                                    </p:set>
                                    <p:anim calcmode="lin" valueType="num">
                                      <p:cBhvr additive="base">
                                        <p:cTn dur="500"/>
                                        <p:tgtEl>
                                          <p:spTgt spid="586"/>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588"/>
                                        </p:tgtEl>
                                        <p:attrNameLst>
                                          <p:attrName>style.visibility</p:attrName>
                                        </p:attrNameLst>
                                      </p:cBhvr>
                                      <p:to>
                                        <p:strVal val="visible"/>
                                      </p:to>
                                    </p:set>
                                    <p:anim calcmode="lin" valueType="num">
                                      <p:cBhvr additive="base">
                                        <p:cTn dur="500"/>
                                        <p:tgtEl>
                                          <p:spTgt spid="588"/>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587"/>
                                        </p:tgtEl>
                                        <p:attrNameLst>
                                          <p:attrName>style.visibility</p:attrName>
                                        </p:attrNameLst>
                                      </p:cBhvr>
                                      <p:to>
                                        <p:strVal val="visible"/>
                                      </p:to>
                                    </p:set>
                                    <p:anim calcmode="lin" valueType="num">
                                      <p:cBhvr additive="base">
                                        <p:cTn dur="500"/>
                                        <p:tgtEl>
                                          <p:spTgt spid="587"/>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589"/>
                                        </p:tgtEl>
                                        <p:attrNameLst>
                                          <p:attrName>style.visibility</p:attrName>
                                        </p:attrNameLst>
                                      </p:cBhvr>
                                      <p:to>
                                        <p:strVal val="visible"/>
                                      </p:to>
                                    </p:set>
                                    <p:anim calcmode="lin" valueType="num">
                                      <p:cBhvr additive="base">
                                        <p:cTn dur="500"/>
                                        <p:tgtEl>
                                          <p:spTgt spid="589"/>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590"/>
                                        </p:tgtEl>
                                        <p:attrNameLst>
                                          <p:attrName>style.visibility</p:attrName>
                                        </p:attrNameLst>
                                      </p:cBhvr>
                                      <p:to>
                                        <p:strVal val="visible"/>
                                      </p:to>
                                    </p:set>
                                    <p:anim calcmode="lin" valueType="num">
                                      <p:cBhvr additive="base">
                                        <p:cTn dur="500"/>
                                        <p:tgtEl>
                                          <p:spTgt spid="590"/>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591"/>
                                        </p:tgtEl>
                                        <p:attrNameLst>
                                          <p:attrName>style.visibility</p:attrName>
                                        </p:attrNameLst>
                                      </p:cBhvr>
                                      <p:to>
                                        <p:strVal val="visible"/>
                                      </p:to>
                                    </p:set>
                                    <p:anim calcmode="lin" valueType="num">
                                      <p:cBhvr additive="base">
                                        <p:cTn dur="500"/>
                                        <p:tgtEl>
                                          <p:spTgt spid="591"/>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592"/>
                                        </p:tgtEl>
                                        <p:attrNameLst>
                                          <p:attrName>style.visibility</p:attrName>
                                        </p:attrNameLst>
                                      </p:cBhvr>
                                      <p:to>
                                        <p:strVal val="visible"/>
                                      </p:to>
                                    </p:set>
                                    <p:anim calcmode="lin" valueType="num">
                                      <p:cBhvr additive="base">
                                        <p:cTn dur="500"/>
                                        <p:tgtEl>
                                          <p:spTgt spid="592"/>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593"/>
                                        </p:tgtEl>
                                        <p:attrNameLst>
                                          <p:attrName>style.visibility</p:attrName>
                                        </p:attrNameLst>
                                      </p:cBhvr>
                                      <p:to>
                                        <p:strVal val="visible"/>
                                      </p:to>
                                    </p:set>
                                    <p:anim calcmode="lin" valueType="num">
                                      <p:cBhvr additive="base">
                                        <p:cTn dur="500"/>
                                        <p:tgtEl>
                                          <p:spTgt spid="593"/>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594"/>
                                        </p:tgtEl>
                                        <p:attrNameLst>
                                          <p:attrName>style.visibility</p:attrName>
                                        </p:attrNameLst>
                                      </p:cBhvr>
                                      <p:to>
                                        <p:strVal val="visible"/>
                                      </p:to>
                                    </p:set>
                                    <p:anim calcmode="lin" valueType="num">
                                      <p:cBhvr additive="base">
                                        <p:cTn dur="500"/>
                                        <p:tgtEl>
                                          <p:spTgt spid="594"/>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595"/>
                                        </p:tgtEl>
                                        <p:attrNameLst>
                                          <p:attrName>style.visibility</p:attrName>
                                        </p:attrNameLst>
                                      </p:cBhvr>
                                      <p:to>
                                        <p:strVal val="visible"/>
                                      </p:to>
                                    </p:set>
                                    <p:anim calcmode="lin" valueType="num">
                                      <p:cBhvr additive="base">
                                        <p:cTn dur="500"/>
                                        <p:tgtEl>
                                          <p:spTgt spid="595"/>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596"/>
                                        </p:tgtEl>
                                        <p:attrNameLst>
                                          <p:attrName>style.visibility</p:attrName>
                                        </p:attrNameLst>
                                      </p:cBhvr>
                                      <p:to>
                                        <p:strVal val="visible"/>
                                      </p:to>
                                    </p:set>
                                    <p:anim calcmode="lin" valueType="num">
                                      <p:cBhvr additive="base">
                                        <p:cTn dur="500"/>
                                        <p:tgtEl>
                                          <p:spTgt spid="596"/>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597"/>
                                        </p:tgtEl>
                                        <p:attrNameLst>
                                          <p:attrName>style.visibility</p:attrName>
                                        </p:attrNameLst>
                                      </p:cBhvr>
                                      <p:to>
                                        <p:strVal val="visible"/>
                                      </p:to>
                                    </p:set>
                                    <p:anim calcmode="lin" valueType="num">
                                      <p:cBhvr additive="base">
                                        <p:cTn dur="500"/>
                                        <p:tgtEl>
                                          <p:spTgt spid="597"/>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598"/>
                                        </p:tgtEl>
                                        <p:attrNameLst>
                                          <p:attrName>style.visibility</p:attrName>
                                        </p:attrNameLst>
                                      </p:cBhvr>
                                      <p:to>
                                        <p:strVal val="visible"/>
                                      </p:to>
                                    </p:set>
                                    <p:anim calcmode="lin" valueType="num">
                                      <p:cBhvr additive="base">
                                        <p:cTn dur="500"/>
                                        <p:tgtEl>
                                          <p:spTgt spid="598"/>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3" name="Shape 603"/>
        <p:cNvGrpSpPr/>
        <p:nvPr/>
      </p:nvGrpSpPr>
      <p:grpSpPr>
        <a:xfrm>
          <a:off x="0" y="0"/>
          <a:ext cx="0" cy="0"/>
          <a:chOff x="0" y="0"/>
          <a:chExt cx="0" cy="0"/>
        </a:xfrm>
      </p:grpSpPr>
      <p:pic>
        <p:nvPicPr>
          <p:cNvPr id="604" name="Google Shape;604;p38"/>
          <p:cNvPicPr preferRelativeResize="0"/>
          <p:nvPr/>
        </p:nvPicPr>
        <p:blipFill rotWithShape="1">
          <a:blip r:embed="rId3">
            <a:alphaModFix/>
          </a:blip>
          <a:srcRect b="13333" l="0" r="0" t="0"/>
          <a:stretch/>
        </p:blipFill>
        <p:spPr>
          <a:xfrm>
            <a:off x="0" y="0"/>
            <a:ext cx="12192001" cy="5943600"/>
          </a:xfrm>
          <a:prstGeom prst="rect">
            <a:avLst/>
          </a:prstGeom>
          <a:noFill/>
          <a:ln>
            <a:noFill/>
          </a:ln>
        </p:spPr>
      </p:pic>
      <p:sp>
        <p:nvSpPr>
          <p:cNvPr id="605" name="Google Shape;605;p38"/>
          <p:cNvSpPr/>
          <p:nvPr/>
        </p:nvSpPr>
        <p:spPr>
          <a:xfrm>
            <a:off x="198621" y="273115"/>
            <a:ext cx="11768754" cy="1217729"/>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1100"/>
              <a:buFont typeface="Arial"/>
              <a:buNone/>
            </a:pPr>
            <a:r>
              <a:rPr lang="en-CA" sz="3600">
                <a:solidFill>
                  <a:schemeClr val="lt1"/>
                </a:solidFill>
                <a:latin typeface="Montserrat"/>
                <a:ea typeface="Montserrat"/>
                <a:cs typeface="Montserrat"/>
                <a:sym typeface="Montserrat"/>
              </a:rPr>
              <a:t>XGBOOST: ALGORITMA GRADIENT BOOSTING</a:t>
            </a:r>
            <a:endParaRPr sz="3600">
              <a:solidFill>
                <a:schemeClr val="lt1"/>
              </a:solidFill>
              <a:latin typeface="Montserrat"/>
              <a:ea typeface="Montserrat"/>
              <a:cs typeface="Montserrat"/>
              <a:sym typeface="Montserrat"/>
            </a:endParaRPr>
          </a:p>
          <a:p>
            <a:pPr indent="0" lvl="0" marL="0" marR="0" rtl="0" algn="l">
              <a:lnSpc>
                <a:spcPct val="90000"/>
              </a:lnSpc>
              <a:spcBef>
                <a:spcPts val="0"/>
              </a:spcBef>
              <a:spcAft>
                <a:spcPts val="0"/>
              </a:spcAft>
              <a:buClr>
                <a:schemeClr val="dk1"/>
              </a:buClr>
              <a:buSzPts val="1100"/>
              <a:buFont typeface="Arial"/>
              <a:buNone/>
            </a:pPr>
            <a:r>
              <a:t/>
            </a:r>
            <a:endParaRPr sz="3600">
              <a:solidFill>
                <a:schemeClr val="lt1"/>
              </a:solidFill>
              <a:latin typeface="Montserrat"/>
              <a:ea typeface="Montserrat"/>
              <a:cs typeface="Montserrat"/>
              <a:sym typeface="Montserrat"/>
            </a:endParaRPr>
          </a:p>
          <a:p>
            <a:pPr indent="0" lvl="0" marL="0" marR="0" rtl="0" algn="l">
              <a:lnSpc>
                <a:spcPct val="90000"/>
              </a:lnSpc>
              <a:spcBef>
                <a:spcPts val="0"/>
              </a:spcBef>
              <a:spcAft>
                <a:spcPts val="0"/>
              </a:spcAft>
              <a:buClr>
                <a:schemeClr val="dk1"/>
              </a:buClr>
              <a:buSzPts val="1100"/>
              <a:buFont typeface="Arial"/>
              <a:buNone/>
            </a:pPr>
            <a:r>
              <a:t/>
            </a:r>
            <a:endParaRPr sz="3600">
              <a:solidFill>
                <a:schemeClr val="lt1"/>
              </a:solidFill>
              <a:latin typeface="Montserrat"/>
              <a:ea typeface="Montserrat"/>
              <a:cs typeface="Montserrat"/>
              <a:sym typeface="Montserrat"/>
            </a:endParaRPr>
          </a:p>
          <a:p>
            <a:pPr indent="0" lvl="0" marL="0" marR="0" rtl="0" algn="l">
              <a:lnSpc>
                <a:spcPct val="90000"/>
              </a:lnSpc>
              <a:spcBef>
                <a:spcPts val="0"/>
              </a:spcBef>
              <a:spcAft>
                <a:spcPts val="0"/>
              </a:spcAft>
              <a:buClr>
                <a:schemeClr val="dk1"/>
              </a:buClr>
              <a:buSzPts val="1100"/>
              <a:buFont typeface="Arial"/>
              <a:buNone/>
            </a:pPr>
            <a:r>
              <a:t/>
            </a:r>
            <a:endParaRPr sz="3600">
              <a:solidFill>
                <a:schemeClr val="lt1"/>
              </a:solidFill>
              <a:latin typeface="Montserrat"/>
              <a:ea typeface="Montserrat"/>
              <a:cs typeface="Montserrat"/>
              <a:sym typeface="Montserrat"/>
            </a:endParaRPr>
          </a:p>
          <a:p>
            <a:pPr indent="0" lvl="0" marL="0" marR="0" rtl="0" algn="l">
              <a:lnSpc>
                <a:spcPct val="90000"/>
              </a:lnSpc>
              <a:spcBef>
                <a:spcPts val="0"/>
              </a:spcBef>
              <a:spcAft>
                <a:spcPts val="0"/>
              </a:spcAft>
              <a:buNone/>
            </a:pPr>
            <a:r>
              <a:t/>
            </a:r>
            <a:endParaRPr sz="3600">
              <a:solidFill>
                <a:schemeClr val="lt1"/>
              </a:solidFill>
              <a:latin typeface="Montserrat"/>
              <a:ea typeface="Montserrat"/>
              <a:cs typeface="Montserrat"/>
              <a:sym typeface="Montserrat"/>
            </a:endParaRPr>
          </a:p>
        </p:txBody>
      </p:sp>
      <p:sp>
        <p:nvSpPr>
          <p:cNvPr id="606" name="Google Shape;606;p38"/>
          <p:cNvSpPr txBox="1"/>
          <p:nvPr/>
        </p:nvSpPr>
        <p:spPr>
          <a:xfrm>
            <a:off x="190285" y="1106648"/>
            <a:ext cx="11756647" cy="802271"/>
          </a:xfrm>
          <a:prstGeom prst="rect">
            <a:avLst/>
          </a:prstGeom>
          <a:noFill/>
          <a:ln>
            <a:noFill/>
          </a:ln>
        </p:spPr>
        <p:txBody>
          <a:bodyPr anchorCtr="0" anchor="t" bIns="45700" lIns="91425" spcFirstLastPara="1" rIns="91425" wrap="square" tIns="45700">
            <a:normAutofit lnSpcReduction="20000"/>
          </a:bodyPr>
          <a:lstStyle/>
          <a:p>
            <a:pPr indent="-285750" lvl="0" marL="285750" marR="0" rtl="0" algn="l">
              <a:lnSpc>
                <a:spcPct val="90000"/>
              </a:lnSpc>
              <a:spcBef>
                <a:spcPts val="0"/>
              </a:spcBef>
              <a:spcAft>
                <a:spcPts val="0"/>
              </a:spcAft>
              <a:buClr>
                <a:schemeClr val="dk1"/>
              </a:buClr>
              <a:buSzPts val="1600"/>
              <a:buFont typeface="Arial"/>
              <a:buChar char="•"/>
            </a:pPr>
            <a:r>
              <a:rPr lang="en-CA" sz="1600">
                <a:solidFill>
                  <a:schemeClr val="dk1"/>
                </a:solidFill>
                <a:latin typeface="Montserrat"/>
                <a:ea typeface="Montserrat"/>
                <a:cs typeface="Montserrat"/>
                <a:sym typeface="Montserrat"/>
              </a:rPr>
              <a:t>Setelah membuat tree, mari gabungkan prediksi sebelumnya dengan tree baru untuk menghasilkan prediksi baru!</a:t>
            </a:r>
            <a:endParaRPr sz="1600">
              <a:solidFill>
                <a:schemeClr val="dk1"/>
              </a:solidFill>
              <a:latin typeface="Montserrat"/>
              <a:ea typeface="Montserrat"/>
              <a:cs typeface="Montserrat"/>
              <a:sym typeface="Montserrat"/>
            </a:endParaRPr>
          </a:p>
          <a:p>
            <a:pPr indent="-184150" lvl="0" marL="285750" marR="0" rtl="0" algn="l">
              <a:lnSpc>
                <a:spcPct val="90000"/>
              </a:lnSpc>
              <a:spcBef>
                <a:spcPts val="1000"/>
              </a:spcBef>
              <a:spcAft>
                <a:spcPts val="0"/>
              </a:spcAft>
              <a:buClr>
                <a:schemeClr val="dk1"/>
              </a:buClr>
              <a:buSzPts val="1600"/>
              <a:buFont typeface="Arial"/>
              <a:buNone/>
            </a:pPr>
            <a:r>
              <a:t/>
            </a:r>
            <a:endParaRPr sz="1600">
              <a:solidFill>
                <a:schemeClr val="dk1"/>
              </a:solidFill>
              <a:latin typeface="Montserrat"/>
              <a:ea typeface="Montserrat"/>
              <a:cs typeface="Montserrat"/>
              <a:sym typeface="Montserrat"/>
            </a:endParaRPr>
          </a:p>
        </p:txBody>
      </p:sp>
      <p:sp>
        <p:nvSpPr>
          <p:cNvPr id="607" name="Google Shape;607;p38"/>
          <p:cNvSpPr/>
          <p:nvPr/>
        </p:nvSpPr>
        <p:spPr>
          <a:xfrm>
            <a:off x="7359721" y="1513013"/>
            <a:ext cx="1059786" cy="349195"/>
          </a:xfrm>
          <a:prstGeom prst="roundRect">
            <a:avLst>
              <a:gd fmla="val 16667" name="adj"/>
            </a:avLst>
          </a:prstGeom>
          <a:solidFill>
            <a:schemeClr val="accent4"/>
          </a:solidFill>
          <a:ln cap="flat" cmpd="sng" w="12700">
            <a:solidFill>
              <a:srgbClr val="BA8C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CA" sz="1600">
                <a:solidFill>
                  <a:schemeClr val="lt1"/>
                </a:solidFill>
                <a:latin typeface="Calibri"/>
                <a:ea typeface="Calibri"/>
                <a:cs typeface="Calibri"/>
                <a:sym typeface="Calibri"/>
              </a:rPr>
              <a:t>Is female?</a:t>
            </a:r>
            <a:endParaRPr sz="1600">
              <a:solidFill>
                <a:schemeClr val="lt1"/>
              </a:solidFill>
              <a:latin typeface="Calibri"/>
              <a:ea typeface="Calibri"/>
              <a:cs typeface="Calibri"/>
              <a:sym typeface="Calibri"/>
            </a:endParaRPr>
          </a:p>
        </p:txBody>
      </p:sp>
      <p:cxnSp>
        <p:nvCxnSpPr>
          <p:cNvPr id="608" name="Google Shape;608;p38"/>
          <p:cNvCxnSpPr>
            <a:stCxn id="607" idx="2"/>
            <a:endCxn id="609" idx="0"/>
          </p:cNvCxnSpPr>
          <p:nvPr/>
        </p:nvCxnSpPr>
        <p:spPr>
          <a:xfrm flipH="1">
            <a:off x="7200214" y="1862208"/>
            <a:ext cx="689400" cy="341700"/>
          </a:xfrm>
          <a:prstGeom prst="straightConnector1">
            <a:avLst/>
          </a:prstGeom>
          <a:noFill/>
          <a:ln cap="flat" cmpd="sng" w="9525">
            <a:solidFill>
              <a:schemeClr val="accent1"/>
            </a:solidFill>
            <a:prstDash val="solid"/>
            <a:miter lim="800000"/>
            <a:headEnd len="sm" w="sm" type="none"/>
            <a:tailEnd len="med" w="med" type="triangle"/>
          </a:ln>
        </p:spPr>
      </p:cxnSp>
      <p:cxnSp>
        <p:nvCxnSpPr>
          <p:cNvPr id="610" name="Google Shape;610;p38"/>
          <p:cNvCxnSpPr>
            <a:stCxn id="607" idx="2"/>
            <a:endCxn id="611" idx="0"/>
          </p:cNvCxnSpPr>
          <p:nvPr/>
        </p:nvCxnSpPr>
        <p:spPr>
          <a:xfrm>
            <a:off x="7889614" y="1862208"/>
            <a:ext cx="763800" cy="341700"/>
          </a:xfrm>
          <a:prstGeom prst="straightConnector1">
            <a:avLst/>
          </a:prstGeom>
          <a:noFill/>
          <a:ln cap="flat" cmpd="sng" w="9525">
            <a:solidFill>
              <a:schemeClr val="accent1"/>
            </a:solidFill>
            <a:prstDash val="solid"/>
            <a:miter lim="800000"/>
            <a:headEnd len="sm" w="sm" type="none"/>
            <a:tailEnd len="med" w="med" type="triangle"/>
          </a:ln>
        </p:spPr>
      </p:cxnSp>
      <p:sp>
        <p:nvSpPr>
          <p:cNvPr id="609" name="Google Shape;609;p38"/>
          <p:cNvSpPr/>
          <p:nvPr/>
        </p:nvSpPr>
        <p:spPr>
          <a:xfrm>
            <a:off x="6577005" y="2203809"/>
            <a:ext cx="1246266" cy="343431"/>
          </a:xfrm>
          <a:prstGeom prst="roundRect">
            <a:avLst>
              <a:gd fmla="val 16667" name="adj"/>
            </a:avLst>
          </a:prstGeom>
          <a:solidFill>
            <a:srgbClr val="FF0000"/>
          </a:solidFill>
          <a:ln cap="flat" cmpd="sng" w="12700">
            <a:solidFill>
              <a:srgbClr val="BA8C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CA" sz="1600">
                <a:solidFill>
                  <a:schemeClr val="lt1"/>
                </a:solidFill>
                <a:latin typeface="Calibri"/>
                <a:ea typeface="Calibri"/>
                <a:cs typeface="Calibri"/>
                <a:sym typeface="Calibri"/>
              </a:rPr>
              <a:t>Height &lt;1.6</a:t>
            </a:r>
            <a:endParaRPr sz="1600">
              <a:solidFill>
                <a:schemeClr val="lt1"/>
              </a:solidFill>
              <a:latin typeface="Calibri"/>
              <a:ea typeface="Calibri"/>
              <a:cs typeface="Calibri"/>
              <a:sym typeface="Calibri"/>
            </a:endParaRPr>
          </a:p>
        </p:txBody>
      </p:sp>
      <p:sp>
        <p:nvSpPr>
          <p:cNvPr id="611" name="Google Shape;611;p38"/>
          <p:cNvSpPr/>
          <p:nvPr/>
        </p:nvSpPr>
        <p:spPr>
          <a:xfrm>
            <a:off x="8060318" y="2203809"/>
            <a:ext cx="1186273" cy="343431"/>
          </a:xfrm>
          <a:prstGeom prst="roundRect">
            <a:avLst>
              <a:gd fmla="val 16667" name="adj"/>
            </a:avLst>
          </a:prstGeom>
          <a:solidFill>
            <a:srgbClr val="FF0000"/>
          </a:solidFill>
          <a:ln cap="flat" cmpd="sng" w="12700">
            <a:solidFill>
              <a:srgbClr val="BA8C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CA" sz="1600">
                <a:solidFill>
                  <a:schemeClr val="lt1"/>
                </a:solidFill>
                <a:latin typeface="Calibri"/>
                <a:ea typeface="Calibri"/>
                <a:cs typeface="Calibri"/>
                <a:sym typeface="Calibri"/>
              </a:rPr>
              <a:t>Is not Blue?</a:t>
            </a:r>
            <a:endParaRPr sz="1600">
              <a:solidFill>
                <a:schemeClr val="lt1"/>
              </a:solidFill>
              <a:latin typeface="Calibri"/>
              <a:ea typeface="Calibri"/>
              <a:cs typeface="Calibri"/>
              <a:sym typeface="Calibri"/>
            </a:endParaRPr>
          </a:p>
        </p:txBody>
      </p:sp>
      <p:cxnSp>
        <p:nvCxnSpPr>
          <p:cNvPr id="612" name="Google Shape;612;p38"/>
          <p:cNvCxnSpPr/>
          <p:nvPr/>
        </p:nvCxnSpPr>
        <p:spPr>
          <a:xfrm flipH="1">
            <a:off x="8247800" y="2555488"/>
            <a:ext cx="424530" cy="341602"/>
          </a:xfrm>
          <a:prstGeom prst="straightConnector1">
            <a:avLst/>
          </a:prstGeom>
          <a:noFill/>
          <a:ln cap="flat" cmpd="sng" w="9525">
            <a:solidFill>
              <a:schemeClr val="accent1"/>
            </a:solidFill>
            <a:prstDash val="solid"/>
            <a:miter lim="800000"/>
            <a:headEnd len="sm" w="sm" type="none"/>
            <a:tailEnd len="med" w="med" type="triangle"/>
          </a:ln>
        </p:spPr>
      </p:cxnSp>
      <p:cxnSp>
        <p:nvCxnSpPr>
          <p:cNvPr id="613" name="Google Shape;613;p38"/>
          <p:cNvCxnSpPr/>
          <p:nvPr/>
        </p:nvCxnSpPr>
        <p:spPr>
          <a:xfrm>
            <a:off x="8672330" y="2555488"/>
            <a:ext cx="528892" cy="341602"/>
          </a:xfrm>
          <a:prstGeom prst="straightConnector1">
            <a:avLst/>
          </a:prstGeom>
          <a:noFill/>
          <a:ln cap="flat" cmpd="sng" w="9525">
            <a:solidFill>
              <a:schemeClr val="accent1"/>
            </a:solidFill>
            <a:prstDash val="solid"/>
            <a:miter lim="800000"/>
            <a:headEnd len="sm" w="sm" type="none"/>
            <a:tailEnd len="med" w="med" type="triangle"/>
          </a:ln>
        </p:spPr>
      </p:cxnSp>
      <p:cxnSp>
        <p:nvCxnSpPr>
          <p:cNvPr id="614" name="Google Shape;614;p38"/>
          <p:cNvCxnSpPr>
            <a:endCxn id="615" idx="0"/>
          </p:cNvCxnSpPr>
          <p:nvPr/>
        </p:nvCxnSpPr>
        <p:spPr>
          <a:xfrm flipH="1">
            <a:off x="6515535" y="2555390"/>
            <a:ext cx="424500" cy="341700"/>
          </a:xfrm>
          <a:prstGeom prst="straightConnector1">
            <a:avLst/>
          </a:prstGeom>
          <a:noFill/>
          <a:ln cap="flat" cmpd="sng" w="9525">
            <a:solidFill>
              <a:schemeClr val="accent1"/>
            </a:solidFill>
            <a:prstDash val="solid"/>
            <a:miter lim="800000"/>
            <a:headEnd len="sm" w="sm" type="none"/>
            <a:tailEnd len="med" w="med" type="triangle"/>
          </a:ln>
        </p:spPr>
      </p:cxnSp>
      <p:cxnSp>
        <p:nvCxnSpPr>
          <p:cNvPr id="616" name="Google Shape;616;p38"/>
          <p:cNvCxnSpPr>
            <a:endCxn id="617" idx="0"/>
          </p:cNvCxnSpPr>
          <p:nvPr/>
        </p:nvCxnSpPr>
        <p:spPr>
          <a:xfrm>
            <a:off x="6940057" y="2555390"/>
            <a:ext cx="528900" cy="341700"/>
          </a:xfrm>
          <a:prstGeom prst="straightConnector1">
            <a:avLst/>
          </a:prstGeom>
          <a:noFill/>
          <a:ln cap="flat" cmpd="sng" w="9525">
            <a:solidFill>
              <a:schemeClr val="accent1"/>
            </a:solidFill>
            <a:prstDash val="solid"/>
            <a:miter lim="800000"/>
            <a:headEnd len="sm" w="sm" type="none"/>
            <a:tailEnd len="med" w="med" type="triangle"/>
          </a:ln>
        </p:spPr>
      </p:cxnSp>
      <p:sp>
        <p:nvSpPr>
          <p:cNvPr id="615" name="Google Shape;615;p38"/>
          <p:cNvSpPr/>
          <p:nvPr/>
        </p:nvSpPr>
        <p:spPr>
          <a:xfrm>
            <a:off x="6157348" y="2897090"/>
            <a:ext cx="716373" cy="341602"/>
          </a:xfrm>
          <a:prstGeom prst="roundRect">
            <a:avLst>
              <a:gd fmla="val 16667" name="adj"/>
            </a:avLst>
          </a:prstGeom>
          <a:solidFill>
            <a:srgbClr val="92D050"/>
          </a:solidFill>
          <a:ln cap="flat" cmpd="sng" w="12700">
            <a:solidFill>
              <a:srgbClr val="BA8C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CA" sz="1400">
                <a:solidFill>
                  <a:srgbClr val="FF0000"/>
                </a:solidFill>
                <a:latin typeface="Calibri"/>
                <a:ea typeface="Calibri"/>
                <a:cs typeface="Calibri"/>
                <a:sym typeface="Calibri"/>
              </a:rPr>
              <a:t>-14.7</a:t>
            </a:r>
            <a:endParaRPr sz="1400">
              <a:solidFill>
                <a:srgbClr val="FF0000"/>
              </a:solidFill>
              <a:latin typeface="Calibri"/>
              <a:ea typeface="Calibri"/>
              <a:cs typeface="Calibri"/>
              <a:sym typeface="Calibri"/>
            </a:endParaRPr>
          </a:p>
        </p:txBody>
      </p:sp>
      <p:sp>
        <p:nvSpPr>
          <p:cNvPr id="617" name="Google Shape;617;p38"/>
          <p:cNvSpPr/>
          <p:nvPr/>
        </p:nvSpPr>
        <p:spPr>
          <a:xfrm>
            <a:off x="7110770" y="2897090"/>
            <a:ext cx="716374" cy="341602"/>
          </a:xfrm>
          <a:prstGeom prst="roundRect">
            <a:avLst>
              <a:gd fmla="val 16667" name="adj"/>
            </a:avLst>
          </a:prstGeom>
          <a:solidFill>
            <a:srgbClr val="92D050"/>
          </a:solidFill>
          <a:ln cap="flat" cmpd="sng" w="12700">
            <a:solidFill>
              <a:srgbClr val="BA8C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CA" sz="1800">
                <a:solidFill>
                  <a:srgbClr val="FF0000"/>
                </a:solidFill>
                <a:latin typeface="Calibri"/>
                <a:ea typeface="Calibri"/>
                <a:cs typeface="Calibri"/>
                <a:sym typeface="Calibri"/>
              </a:rPr>
              <a:t>4.8</a:t>
            </a:r>
            <a:endParaRPr sz="1800">
              <a:solidFill>
                <a:srgbClr val="FF0000"/>
              </a:solidFill>
              <a:latin typeface="Calibri"/>
              <a:ea typeface="Calibri"/>
              <a:cs typeface="Calibri"/>
              <a:sym typeface="Calibri"/>
            </a:endParaRPr>
          </a:p>
        </p:txBody>
      </p:sp>
      <p:sp>
        <p:nvSpPr>
          <p:cNvPr id="618" name="Google Shape;618;p38"/>
          <p:cNvSpPr/>
          <p:nvPr/>
        </p:nvSpPr>
        <p:spPr>
          <a:xfrm>
            <a:off x="7889613" y="2916253"/>
            <a:ext cx="716373" cy="341602"/>
          </a:xfrm>
          <a:prstGeom prst="roundRect">
            <a:avLst>
              <a:gd fmla="val 16667" name="adj"/>
            </a:avLst>
          </a:prstGeom>
          <a:solidFill>
            <a:srgbClr val="92D050"/>
          </a:solidFill>
          <a:ln cap="flat" cmpd="sng" w="12700">
            <a:solidFill>
              <a:srgbClr val="BA8C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CA" sz="1200">
                <a:solidFill>
                  <a:srgbClr val="FF0000"/>
                </a:solidFill>
                <a:latin typeface="Calibri"/>
                <a:ea typeface="Calibri"/>
                <a:cs typeface="Calibri"/>
                <a:sym typeface="Calibri"/>
              </a:rPr>
              <a:t>1.8, 5.8</a:t>
            </a:r>
            <a:endParaRPr sz="1200">
              <a:solidFill>
                <a:srgbClr val="FF0000"/>
              </a:solidFill>
              <a:latin typeface="Calibri"/>
              <a:ea typeface="Calibri"/>
              <a:cs typeface="Calibri"/>
              <a:sym typeface="Calibri"/>
            </a:endParaRPr>
          </a:p>
        </p:txBody>
      </p:sp>
      <p:sp>
        <p:nvSpPr>
          <p:cNvPr id="619" name="Google Shape;619;p38"/>
          <p:cNvSpPr/>
          <p:nvPr/>
        </p:nvSpPr>
        <p:spPr>
          <a:xfrm>
            <a:off x="8843035" y="2916253"/>
            <a:ext cx="716374" cy="341602"/>
          </a:xfrm>
          <a:prstGeom prst="roundRect">
            <a:avLst>
              <a:gd fmla="val 16667" name="adj"/>
            </a:avLst>
          </a:prstGeom>
          <a:solidFill>
            <a:srgbClr val="92D050"/>
          </a:solidFill>
          <a:ln cap="flat" cmpd="sng" w="12700">
            <a:solidFill>
              <a:srgbClr val="BA8C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CA" sz="1800">
                <a:solidFill>
                  <a:srgbClr val="FF0000"/>
                </a:solidFill>
                <a:latin typeface="Calibri"/>
                <a:ea typeface="Calibri"/>
                <a:cs typeface="Calibri"/>
                <a:sym typeface="Calibri"/>
              </a:rPr>
              <a:t>16.8</a:t>
            </a:r>
            <a:endParaRPr sz="1800">
              <a:solidFill>
                <a:srgbClr val="FF0000"/>
              </a:solidFill>
              <a:latin typeface="Calibri"/>
              <a:ea typeface="Calibri"/>
              <a:cs typeface="Calibri"/>
              <a:sym typeface="Calibri"/>
            </a:endParaRPr>
          </a:p>
        </p:txBody>
      </p:sp>
      <p:sp>
        <p:nvSpPr>
          <p:cNvPr id="620" name="Google Shape;620;p38"/>
          <p:cNvSpPr txBox="1"/>
          <p:nvPr/>
        </p:nvSpPr>
        <p:spPr>
          <a:xfrm>
            <a:off x="6422818" y="2537499"/>
            <a:ext cx="29687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CA" sz="1800">
                <a:solidFill>
                  <a:schemeClr val="dk1"/>
                </a:solidFill>
                <a:latin typeface="Calibri"/>
                <a:ea typeface="Calibri"/>
                <a:cs typeface="Calibri"/>
                <a:sym typeface="Calibri"/>
              </a:rPr>
              <a:t>Y</a:t>
            </a:r>
            <a:endParaRPr sz="1800">
              <a:solidFill>
                <a:schemeClr val="dk1"/>
              </a:solidFill>
              <a:latin typeface="Calibri"/>
              <a:ea typeface="Calibri"/>
              <a:cs typeface="Calibri"/>
              <a:sym typeface="Calibri"/>
            </a:endParaRPr>
          </a:p>
        </p:txBody>
      </p:sp>
      <p:sp>
        <p:nvSpPr>
          <p:cNvPr id="621" name="Google Shape;621;p38"/>
          <p:cNvSpPr txBox="1"/>
          <p:nvPr/>
        </p:nvSpPr>
        <p:spPr>
          <a:xfrm>
            <a:off x="7216467" y="1834189"/>
            <a:ext cx="29687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CA" sz="1800">
                <a:solidFill>
                  <a:schemeClr val="dk1"/>
                </a:solidFill>
                <a:latin typeface="Calibri"/>
                <a:ea typeface="Calibri"/>
                <a:cs typeface="Calibri"/>
                <a:sym typeface="Calibri"/>
              </a:rPr>
              <a:t>Y</a:t>
            </a:r>
            <a:endParaRPr sz="1800">
              <a:solidFill>
                <a:schemeClr val="dk1"/>
              </a:solidFill>
              <a:latin typeface="Calibri"/>
              <a:ea typeface="Calibri"/>
              <a:cs typeface="Calibri"/>
              <a:sym typeface="Calibri"/>
            </a:endParaRPr>
          </a:p>
        </p:txBody>
      </p:sp>
      <p:sp>
        <p:nvSpPr>
          <p:cNvPr id="622" name="Google Shape;622;p38"/>
          <p:cNvSpPr txBox="1"/>
          <p:nvPr/>
        </p:nvSpPr>
        <p:spPr>
          <a:xfrm>
            <a:off x="8328999" y="1834189"/>
            <a:ext cx="33374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CA" sz="1800">
                <a:solidFill>
                  <a:schemeClr val="dk1"/>
                </a:solidFill>
                <a:latin typeface="Calibri"/>
                <a:ea typeface="Calibri"/>
                <a:cs typeface="Calibri"/>
                <a:sym typeface="Calibri"/>
              </a:rPr>
              <a:t>N</a:t>
            </a:r>
            <a:endParaRPr sz="1800">
              <a:solidFill>
                <a:schemeClr val="dk1"/>
              </a:solidFill>
              <a:latin typeface="Calibri"/>
              <a:ea typeface="Calibri"/>
              <a:cs typeface="Calibri"/>
              <a:sym typeface="Calibri"/>
            </a:endParaRPr>
          </a:p>
        </p:txBody>
      </p:sp>
      <p:sp>
        <p:nvSpPr>
          <p:cNvPr id="623" name="Google Shape;623;p38"/>
          <p:cNvSpPr txBox="1"/>
          <p:nvPr/>
        </p:nvSpPr>
        <p:spPr>
          <a:xfrm>
            <a:off x="9042144" y="2527758"/>
            <a:ext cx="33374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CA" sz="1800">
                <a:solidFill>
                  <a:schemeClr val="dk1"/>
                </a:solidFill>
                <a:latin typeface="Calibri"/>
                <a:ea typeface="Calibri"/>
                <a:cs typeface="Calibri"/>
                <a:sym typeface="Calibri"/>
              </a:rPr>
              <a:t>N</a:t>
            </a:r>
            <a:endParaRPr sz="1800">
              <a:solidFill>
                <a:schemeClr val="dk1"/>
              </a:solidFill>
              <a:latin typeface="Calibri"/>
              <a:ea typeface="Calibri"/>
              <a:cs typeface="Calibri"/>
              <a:sym typeface="Calibri"/>
            </a:endParaRPr>
          </a:p>
        </p:txBody>
      </p:sp>
      <p:sp>
        <p:nvSpPr>
          <p:cNvPr id="624" name="Google Shape;624;p38"/>
          <p:cNvSpPr txBox="1"/>
          <p:nvPr/>
        </p:nvSpPr>
        <p:spPr>
          <a:xfrm>
            <a:off x="7258636" y="2510040"/>
            <a:ext cx="33374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CA" sz="1800">
                <a:solidFill>
                  <a:schemeClr val="dk1"/>
                </a:solidFill>
                <a:latin typeface="Calibri"/>
                <a:ea typeface="Calibri"/>
                <a:cs typeface="Calibri"/>
                <a:sym typeface="Calibri"/>
              </a:rPr>
              <a:t>N</a:t>
            </a:r>
            <a:endParaRPr sz="1800">
              <a:solidFill>
                <a:schemeClr val="dk1"/>
              </a:solidFill>
              <a:latin typeface="Calibri"/>
              <a:ea typeface="Calibri"/>
              <a:cs typeface="Calibri"/>
              <a:sym typeface="Calibri"/>
            </a:endParaRPr>
          </a:p>
        </p:txBody>
      </p:sp>
      <p:sp>
        <p:nvSpPr>
          <p:cNvPr id="625" name="Google Shape;625;p38"/>
          <p:cNvSpPr txBox="1"/>
          <p:nvPr/>
        </p:nvSpPr>
        <p:spPr>
          <a:xfrm>
            <a:off x="8208026" y="2509098"/>
            <a:ext cx="29687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CA" sz="1800">
                <a:solidFill>
                  <a:schemeClr val="dk1"/>
                </a:solidFill>
                <a:latin typeface="Calibri"/>
                <a:ea typeface="Calibri"/>
                <a:cs typeface="Calibri"/>
                <a:sym typeface="Calibri"/>
              </a:rPr>
              <a:t>Y</a:t>
            </a:r>
            <a:endParaRPr sz="1800">
              <a:solidFill>
                <a:schemeClr val="dk1"/>
              </a:solidFill>
              <a:latin typeface="Calibri"/>
              <a:ea typeface="Calibri"/>
              <a:cs typeface="Calibri"/>
              <a:sym typeface="Calibri"/>
            </a:endParaRPr>
          </a:p>
        </p:txBody>
      </p:sp>
      <p:sp>
        <p:nvSpPr>
          <p:cNvPr id="626" name="Google Shape;626;p38"/>
          <p:cNvSpPr/>
          <p:nvPr/>
        </p:nvSpPr>
        <p:spPr>
          <a:xfrm>
            <a:off x="5087012" y="1713388"/>
            <a:ext cx="1049256" cy="1016222"/>
          </a:xfrm>
          <a:prstGeom prst="mathPlus">
            <a:avLst>
              <a:gd fmla="val 23520" name="adj1"/>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27" name="Google Shape;627;p38"/>
          <p:cNvSpPr/>
          <p:nvPr/>
        </p:nvSpPr>
        <p:spPr>
          <a:xfrm>
            <a:off x="3511339" y="2011055"/>
            <a:ext cx="1059786" cy="349195"/>
          </a:xfrm>
          <a:prstGeom prst="roundRect">
            <a:avLst>
              <a:gd fmla="val 16667" name="adj"/>
            </a:avLst>
          </a:prstGeom>
          <a:solidFill>
            <a:schemeClr val="accent4"/>
          </a:solidFill>
          <a:ln cap="flat" cmpd="sng" w="12700">
            <a:solidFill>
              <a:srgbClr val="BA8C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CA" sz="1600">
                <a:solidFill>
                  <a:schemeClr val="lt1"/>
                </a:solidFill>
                <a:latin typeface="Calibri"/>
                <a:ea typeface="Calibri"/>
                <a:cs typeface="Calibri"/>
                <a:sym typeface="Calibri"/>
              </a:rPr>
              <a:t>71.2</a:t>
            </a:r>
            <a:endParaRPr sz="1600">
              <a:solidFill>
                <a:schemeClr val="lt1"/>
              </a:solidFill>
              <a:latin typeface="Calibri"/>
              <a:ea typeface="Calibri"/>
              <a:cs typeface="Calibri"/>
              <a:sym typeface="Calibri"/>
            </a:endParaRPr>
          </a:p>
        </p:txBody>
      </p:sp>
      <p:sp>
        <p:nvSpPr>
          <p:cNvPr id="628" name="Google Shape;628;p38"/>
          <p:cNvSpPr txBox="1"/>
          <p:nvPr/>
        </p:nvSpPr>
        <p:spPr>
          <a:xfrm>
            <a:off x="2821392" y="2417494"/>
            <a:ext cx="2499457" cy="92333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CA" sz="1800">
                <a:solidFill>
                  <a:srgbClr val="FF0000"/>
                </a:solidFill>
                <a:latin typeface="Calibri"/>
                <a:ea typeface="Calibri"/>
                <a:cs typeface="Calibri"/>
                <a:sym typeface="Calibri"/>
              </a:rPr>
              <a:t>BERAT RATA-RATA (TEBAKAN AWAL DARI LANGKAH SEBELUMNYA)</a:t>
            </a:r>
            <a:endParaRPr sz="1800">
              <a:solidFill>
                <a:srgbClr val="FF0000"/>
              </a:solidFill>
              <a:latin typeface="Calibri"/>
              <a:ea typeface="Calibri"/>
              <a:cs typeface="Calibri"/>
              <a:sym typeface="Calibri"/>
            </a:endParaRPr>
          </a:p>
        </p:txBody>
      </p:sp>
      <p:graphicFrame>
        <p:nvGraphicFramePr>
          <p:cNvPr id="629" name="Google Shape;629;p38"/>
          <p:cNvGraphicFramePr/>
          <p:nvPr/>
        </p:nvGraphicFramePr>
        <p:xfrm>
          <a:off x="334018" y="3580203"/>
          <a:ext cx="3000000" cy="3000000"/>
        </p:xfrm>
        <a:graphic>
          <a:graphicData uri="http://schemas.openxmlformats.org/drawingml/2006/table">
            <a:tbl>
              <a:tblPr bandRow="1" firstRow="1">
                <a:noFill/>
                <a:tableStyleId>{7E5F12C3-372E-43A8-9F01-1962836D2E52}</a:tableStyleId>
              </a:tblPr>
              <a:tblGrid>
                <a:gridCol w="1346200"/>
                <a:gridCol w="1346200"/>
                <a:gridCol w="1346200"/>
                <a:gridCol w="1346200"/>
              </a:tblGrid>
              <a:tr h="370850">
                <a:tc>
                  <a:txBody>
                    <a:bodyPr/>
                    <a:lstStyle/>
                    <a:p>
                      <a:pPr indent="0" lvl="0" marL="0" marR="0" rtl="0" algn="l">
                        <a:spcBef>
                          <a:spcPts val="0"/>
                        </a:spcBef>
                        <a:spcAft>
                          <a:spcPts val="0"/>
                        </a:spcAft>
                        <a:buNone/>
                      </a:pPr>
                      <a:r>
                        <a:rPr lang="en-CA" sz="1800"/>
                        <a:t>Height</a:t>
                      </a:r>
                      <a:endParaRPr sz="1800"/>
                    </a:p>
                  </a:txBody>
                  <a:tcPr marT="45725" marB="45725" marR="91450" marL="91450"/>
                </a:tc>
                <a:tc>
                  <a:txBody>
                    <a:bodyPr/>
                    <a:lstStyle/>
                    <a:p>
                      <a:pPr indent="0" lvl="0" marL="0" marR="0" rtl="0" algn="l">
                        <a:spcBef>
                          <a:spcPts val="0"/>
                        </a:spcBef>
                        <a:spcAft>
                          <a:spcPts val="0"/>
                        </a:spcAft>
                        <a:buNone/>
                      </a:pPr>
                      <a:r>
                        <a:rPr lang="en-CA" sz="1800"/>
                        <a:t>Color</a:t>
                      </a:r>
                      <a:endParaRPr sz="1800"/>
                    </a:p>
                  </a:txBody>
                  <a:tcPr marT="45725" marB="45725" marR="91450" marL="91450"/>
                </a:tc>
                <a:tc>
                  <a:txBody>
                    <a:bodyPr/>
                    <a:lstStyle/>
                    <a:p>
                      <a:pPr indent="0" lvl="0" marL="0" marR="0" rtl="0" algn="l">
                        <a:spcBef>
                          <a:spcPts val="0"/>
                        </a:spcBef>
                        <a:spcAft>
                          <a:spcPts val="0"/>
                        </a:spcAft>
                        <a:buNone/>
                      </a:pPr>
                      <a:r>
                        <a:rPr lang="en-CA" sz="1800"/>
                        <a:t>Gender</a:t>
                      </a:r>
                      <a:endParaRPr sz="1800"/>
                    </a:p>
                  </a:txBody>
                  <a:tcPr marT="45725" marB="45725" marR="91450" marL="91450"/>
                </a:tc>
                <a:tc>
                  <a:txBody>
                    <a:bodyPr/>
                    <a:lstStyle/>
                    <a:p>
                      <a:pPr indent="0" lvl="0" marL="0" marR="0" rtl="0" algn="l">
                        <a:spcBef>
                          <a:spcPts val="0"/>
                        </a:spcBef>
                        <a:spcAft>
                          <a:spcPts val="0"/>
                        </a:spcAft>
                        <a:buNone/>
                      </a:pPr>
                      <a:r>
                        <a:rPr lang="en-CA" sz="1800"/>
                        <a:t>Weight (Kg)</a:t>
                      </a:r>
                      <a:endParaRPr sz="1800"/>
                    </a:p>
                  </a:txBody>
                  <a:tcPr marT="45725" marB="45725" marR="91450" marL="91450"/>
                </a:tc>
              </a:tr>
              <a:tr h="370850">
                <a:tc>
                  <a:txBody>
                    <a:bodyPr/>
                    <a:lstStyle/>
                    <a:p>
                      <a:pPr indent="0" lvl="0" marL="0" marR="0" rtl="0" algn="l">
                        <a:spcBef>
                          <a:spcPts val="0"/>
                        </a:spcBef>
                        <a:spcAft>
                          <a:spcPts val="0"/>
                        </a:spcAft>
                        <a:buNone/>
                      </a:pPr>
                      <a:r>
                        <a:rPr lang="en-CA" sz="1800"/>
                        <a:t>1.6</a:t>
                      </a:r>
                      <a:endParaRPr sz="1800"/>
                    </a:p>
                  </a:txBody>
                  <a:tcPr marT="45725" marB="45725" marR="91450" marL="91450"/>
                </a:tc>
                <a:tc>
                  <a:txBody>
                    <a:bodyPr/>
                    <a:lstStyle/>
                    <a:p>
                      <a:pPr indent="0" lvl="0" marL="0" marR="0" rtl="0" algn="l">
                        <a:spcBef>
                          <a:spcPts val="0"/>
                        </a:spcBef>
                        <a:spcAft>
                          <a:spcPts val="0"/>
                        </a:spcAft>
                        <a:buNone/>
                      </a:pPr>
                      <a:r>
                        <a:rPr lang="en-CA" sz="1800"/>
                        <a:t>Blue</a:t>
                      </a:r>
                      <a:endParaRPr sz="1800"/>
                    </a:p>
                  </a:txBody>
                  <a:tcPr marT="45725" marB="45725" marR="91450" marL="91450"/>
                </a:tc>
                <a:tc>
                  <a:txBody>
                    <a:bodyPr/>
                    <a:lstStyle/>
                    <a:p>
                      <a:pPr indent="0" lvl="0" marL="0" marR="0" rtl="0" algn="l">
                        <a:spcBef>
                          <a:spcPts val="0"/>
                        </a:spcBef>
                        <a:spcAft>
                          <a:spcPts val="0"/>
                        </a:spcAft>
                        <a:buNone/>
                      </a:pPr>
                      <a:r>
                        <a:rPr lang="en-CA" sz="1800"/>
                        <a:t>Male</a:t>
                      </a:r>
                      <a:endParaRPr sz="1800"/>
                    </a:p>
                  </a:txBody>
                  <a:tcPr marT="45725" marB="45725" marR="91450" marL="91450"/>
                </a:tc>
                <a:tc>
                  <a:txBody>
                    <a:bodyPr/>
                    <a:lstStyle/>
                    <a:p>
                      <a:pPr indent="0" lvl="0" marL="0" marR="0" rtl="0" algn="l">
                        <a:spcBef>
                          <a:spcPts val="0"/>
                        </a:spcBef>
                        <a:spcAft>
                          <a:spcPts val="0"/>
                        </a:spcAft>
                        <a:buNone/>
                      </a:pPr>
                      <a:r>
                        <a:rPr lang="en-CA" sz="1800"/>
                        <a:t>88</a:t>
                      </a:r>
                      <a:endParaRPr sz="1800"/>
                    </a:p>
                  </a:txBody>
                  <a:tcPr marT="45725" marB="45725" marR="91450" marL="91450"/>
                </a:tc>
              </a:tr>
              <a:tr h="370850">
                <a:tc>
                  <a:txBody>
                    <a:bodyPr/>
                    <a:lstStyle/>
                    <a:p>
                      <a:pPr indent="0" lvl="0" marL="0" marR="0" rtl="0" algn="l">
                        <a:spcBef>
                          <a:spcPts val="0"/>
                        </a:spcBef>
                        <a:spcAft>
                          <a:spcPts val="0"/>
                        </a:spcAft>
                        <a:buNone/>
                      </a:pPr>
                      <a:r>
                        <a:rPr lang="en-CA" sz="1800"/>
                        <a:t>1.6</a:t>
                      </a:r>
                      <a:endParaRPr sz="1800"/>
                    </a:p>
                  </a:txBody>
                  <a:tcPr marT="45725" marB="45725" marR="91450" marL="91450"/>
                </a:tc>
                <a:tc>
                  <a:txBody>
                    <a:bodyPr/>
                    <a:lstStyle/>
                    <a:p>
                      <a:pPr indent="0" lvl="0" marL="0" marR="0" rtl="0" algn="l">
                        <a:spcBef>
                          <a:spcPts val="0"/>
                        </a:spcBef>
                        <a:spcAft>
                          <a:spcPts val="0"/>
                        </a:spcAft>
                        <a:buNone/>
                      </a:pPr>
                      <a:r>
                        <a:rPr lang="en-CA" sz="1800"/>
                        <a:t>Green</a:t>
                      </a:r>
                      <a:endParaRPr sz="1800"/>
                    </a:p>
                  </a:txBody>
                  <a:tcPr marT="45725" marB="45725" marR="91450" marL="91450"/>
                </a:tc>
                <a:tc>
                  <a:txBody>
                    <a:bodyPr/>
                    <a:lstStyle/>
                    <a:p>
                      <a:pPr indent="0" lvl="0" marL="0" marR="0" rtl="0" algn="l">
                        <a:spcBef>
                          <a:spcPts val="0"/>
                        </a:spcBef>
                        <a:spcAft>
                          <a:spcPts val="0"/>
                        </a:spcAft>
                        <a:buNone/>
                      </a:pPr>
                      <a:r>
                        <a:rPr b="0" lang="en-CA" sz="1800"/>
                        <a:t>Female</a:t>
                      </a:r>
                      <a:endParaRPr b="0" sz="1800"/>
                    </a:p>
                  </a:txBody>
                  <a:tcPr marT="45725" marB="45725" marR="91450" marL="91450"/>
                </a:tc>
                <a:tc>
                  <a:txBody>
                    <a:bodyPr/>
                    <a:lstStyle/>
                    <a:p>
                      <a:pPr indent="0" lvl="0" marL="0" marR="0" rtl="0" algn="l">
                        <a:spcBef>
                          <a:spcPts val="0"/>
                        </a:spcBef>
                        <a:spcAft>
                          <a:spcPts val="0"/>
                        </a:spcAft>
                        <a:buNone/>
                      </a:pPr>
                      <a:r>
                        <a:rPr lang="en-CA" sz="1800"/>
                        <a:t>76</a:t>
                      </a:r>
                      <a:endParaRPr sz="1800"/>
                    </a:p>
                  </a:txBody>
                  <a:tcPr marT="45725" marB="45725" marR="91450" marL="91450"/>
                </a:tc>
              </a:tr>
              <a:tr h="370850">
                <a:tc>
                  <a:txBody>
                    <a:bodyPr/>
                    <a:lstStyle/>
                    <a:p>
                      <a:pPr indent="0" lvl="0" marL="0" marR="0" rtl="0" algn="l">
                        <a:spcBef>
                          <a:spcPts val="0"/>
                        </a:spcBef>
                        <a:spcAft>
                          <a:spcPts val="0"/>
                        </a:spcAft>
                        <a:buNone/>
                      </a:pPr>
                      <a:r>
                        <a:rPr lang="en-CA" sz="1800"/>
                        <a:t>1.5</a:t>
                      </a:r>
                      <a:endParaRPr sz="1800"/>
                    </a:p>
                  </a:txBody>
                  <a:tcPr marT="45725" marB="45725" marR="91450" marL="91450"/>
                </a:tc>
                <a:tc>
                  <a:txBody>
                    <a:bodyPr/>
                    <a:lstStyle/>
                    <a:p>
                      <a:pPr indent="0" lvl="0" marL="0" marR="0" rtl="0" algn="l">
                        <a:spcBef>
                          <a:spcPts val="0"/>
                        </a:spcBef>
                        <a:spcAft>
                          <a:spcPts val="0"/>
                        </a:spcAft>
                        <a:buNone/>
                      </a:pPr>
                      <a:r>
                        <a:rPr lang="en-CA" sz="1800"/>
                        <a:t>Blue</a:t>
                      </a:r>
                      <a:endParaRPr sz="1800"/>
                    </a:p>
                  </a:txBody>
                  <a:tcPr marT="45725" marB="45725" marR="91450" marL="91450"/>
                </a:tc>
                <a:tc>
                  <a:txBody>
                    <a:bodyPr/>
                    <a:lstStyle/>
                    <a:p>
                      <a:pPr indent="0" lvl="0" marL="0" marR="0" rtl="0" algn="l">
                        <a:spcBef>
                          <a:spcPts val="0"/>
                        </a:spcBef>
                        <a:spcAft>
                          <a:spcPts val="0"/>
                        </a:spcAft>
                        <a:buNone/>
                      </a:pPr>
                      <a:r>
                        <a:rPr b="0" lang="en-CA" sz="1800"/>
                        <a:t>Female</a:t>
                      </a:r>
                      <a:endParaRPr b="0" sz="1800"/>
                    </a:p>
                  </a:txBody>
                  <a:tcPr marT="45725" marB="45725" marR="91450" marL="91450"/>
                </a:tc>
                <a:tc>
                  <a:txBody>
                    <a:bodyPr/>
                    <a:lstStyle/>
                    <a:p>
                      <a:pPr indent="0" lvl="0" marL="0" marR="0" rtl="0" algn="l">
                        <a:spcBef>
                          <a:spcPts val="0"/>
                        </a:spcBef>
                        <a:spcAft>
                          <a:spcPts val="0"/>
                        </a:spcAft>
                        <a:buNone/>
                      </a:pPr>
                      <a:r>
                        <a:rPr lang="en-CA" sz="1800"/>
                        <a:t>56</a:t>
                      </a:r>
                      <a:endParaRPr sz="1800"/>
                    </a:p>
                  </a:txBody>
                  <a:tcPr marT="45725" marB="45725" marR="91450" marL="91450"/>
                </a:tc>
              </a:tr>
              <a:tr h="370850">
                <a:tc>
                  <a:txBody>
                    <a:bodyPr/>
                    <a:lstStyle/>
                    <a:p>
                      <a:pPr indent="0" lvl="0" marL="0" marR="0" rtl="0" algn="l">
                        <a:spcBef>
                          <a:spcPts val="0"/>
                        </a:spcBef>
                        <a:spcAft>
                          <a:spcPts val="0"/>
                        </a:spcAft>
                        <a:buNone/>
                      </a:pPr>
                      <a:r>
                        <a:rPr lang="en-CA" sz="1800"/>
                        <a:t>1.8</a:t>
                      </a:r>
                      <a:endParaRPr sz="1800"/>
                    </a:p>
                  </a:txBody>
                  <a:tcPr marT="45725" marB="45725" marR="91450" marL="91450"/>
                </a:tc>
                <a:tc>
                  <a:txBody>
                    <a:bodyPr/>
                    <a:lstStyle/>
                    <a:p>
                      <a:pPr indent="0" lvl="0" marL="0" marR="0" rtl="0" algn="l">
                        <a:spcBef>
                          <a:spcPts val="0"/>
                        </a:spcBef>
                        <a:spcAft>
                          <a:spcPts val="0"/>
                        </a:spcAft>
                        <a:buNone/>
                      </a:pPr>
                      <a:r>
                        <a:rPr lang="en-CA" sz="1800"/>
                        <a:t>Red</a:t>
                      </a:r>
                      <a:endParaRPr sz="1800"/>
                    </a:p>
                  </a:txBody>
                  <a:tcPr marT="45725" marB="45725" marR="91450" marL="91450"/>
                </a:tc>
                <a:tc>
                  <a:txBody>
                    <a:bodyPr/>
                    <a:lstStyle/>
                    <a:p>
                      <a:pPr indent="0" lvl="0" marL="0" marR="0" rtl="0" algn="l">
                        <a:spcBef>
                          <a:spcPts val="0"/>
                        </a:spcBef>
                        <a:spcAft>
                          <a:spcPts val="0"/>
                        </a:spcAft>
                        <a:buNone/>
                      </a:pPr>
                      <a:r>
                        <a:rPr lang="en-CA" sz="1800"/>
                        <a:t>Male</a:t>
                      </a:r>
                      <a:endParaRPr sz="1800"/>
                    </a:p>
                  </a:txBody>
                  <a:tcPr marT="45725" marB="45725" marR="91450" marL="91450"/>
                </a:tc>
                <a:tc>
                  <a:txBody>
                    <a:bodyPr/>
                    <a:lstStyle/>
                    <a:p>
                      <a:pPr indent="0" lvl="0" marL="0" marR="0" rtl="0" algn="l">
                        <a:spcBef>
                          <a:spcPts val="0"/>
                        </a:spcBef>
                        <a:spcAft>
                          <a:spcPts val="0"/>
                        </a:spcAft>
                        <a:buNone/>
                      </a:pPr>
                      <a:r>
                        <a:rPr lang="en-CA" sz="1800"/>
                        <a:t>73</a:t>
                      </a:r>
                      <a:endParaRPr sz="1800"/>
                    </a:p>
                  </a:txBody>
                  <a:tcPr marT="45725" marB="45725" marR="91450" marL="91450"/>
                </a:tc>
              </a:tr>
              <a:tr h="370850">
                <a:tc>
                  <a:txBody>
                    <a:bodyPr/>
                    <a:lstStyle/>
                    <a:p>
                      <a:pPr indent="0" lvl="0" marL="0" marR="0" rtl="0" algn="l">
                        <a:spcBef>
                          <a:spcPts val="0"/>
                        </a:spcBef>
                        <a:spcAft>
                          <a:spcPts val="0"/>
                        </a:spcAft>
                        <a:buNone/>
                      </a:pPr>
                      <a:r>
                        <a:rPr lang="en-CA" sz="1800"/>
                        <a:t>1.5</a:t>
                      </a:r>
                      <a:endParaRPr sz="1800"/>
                    </a:p>
                  </a:txBody>
                  <a:tcPr marT="45725" marB="45725" marR="91450" marL="91450"/>
                </a:tc>
                <a:tc>
                  <a:txBody>
                    <a:bodyPr/>
                    <a:lstStyle/>
                    <a:p>
                      <a:pPr indent="0" lvl="0" marL="0" marR="0" rtl="0" algn="l">
                        <a:spcBef>
                          <a:spcPts val="0"/>
                        </a:spcBef>
                        <a:spcAft>
                          <a:spcPts val="0"/>
                        </a:spcAft>
                        <a:buNone/>
                      </a:pPr>
                      <a:r>
                        <a:rPr lang="en-CA" sz="1800"/>
                        <a:t>Green</a:t>
                      </a:r>
                      <a:endParaRPr sz="1800"/>
                    </a:p>
                  </a:txBody>
                  <a:tcPr marT="45725" marB="45725" marR="91450" marL="91450"/>
                </a:tc>
                <a:tc>
                  <a:txBody>
                    <a:bodyPr/>
                    <a:lstStyle/>
                    <a:p>
                      <a:pPr indent="0" lvl="0" marL="0" marR="0" rtl="0" algn="l">
                        <a:spcBef>
                          <a:spcPts val="0"/>
                        </a:spcBef>
                        <a:spcAft>
                          <a:spcPts val="0"/>
                        </a:spcAft>
                        <a:buNone/>
                      </a:pPr>
                      <a:r>
                        <a:rPr lang="en-CA" sz="1800"/>
                        <a:t>Male</a:t>
                      </a:r>
                      <a:endParaRPr sz="1800"/>
                    </a:p>
                  </a:txBody>
                  <a:tcPr marT="45725" marB="45725" marR="91450" marL="91450"/>
                </a:tc>
                <a:tc>
                  <a:txBody>
                    <a:bodyPr/>
                    <a:lstStyle/>
                    <a:p>
                      <a:pPr indent="0" lvl="0" marL="0" marR="0" rtl="0" algn="l">
                        <a:spcBef>
                          <a:spcPts val="0"/>
                        </a:spcBef>
                        <a:spcAft>
                          <a:spcPts val="0"/>
                        </a:spcAft>
                        <a:buNone/>
                      </a:pPr>
                      <a:r>
                        <a:rPr lang="en-CA" sz="1800"/>
                        <a:t>77</a:t>
                      </a:r>
                      <a:endParaRPr sz="1800"/>
                    </a:p>
                  </a:txBody>
                  <a:tcPr marT="45725" marB="45725" marR="91450" marL="91450"/>
                </a:tc>
              </a:tr>
              <a:tr h="370850">
                <a:tc>
                  <a:txBody>
                    <a:bodyPr/>
                    <a:lstStyle/>
                    <a:p>
                      <a:pPr indent="0" lvl="0" marL="0" marR="0" rtl="0" algn="l">
                        <a:spcBef>
                          <a:spcPts val="0"/>
                        </a:spcBef>
                        <a:spcAft>
                          <a:spcPts val="0"/>
                        </a:spcAft>
                        <a:buNone/>
                      </a:pPr>
                      <a:r>
                        <a:rPr lang="en-CA" sz="1800"/>
                        <a:t>1.4</a:t>
                      </a:r>
                      <a:endParaRPr sz="1800"/>
                    </a:p>
                  </a:txBody>
                  <a:tcPr marT="45725" marB="45725" marR="91450" marL="91450"/>
                </a:tc>
                <a:tc>
                  <a:txBody>
                    <a:bodyPr/>
                    <a:lstStyle/>
                    <a:p>
                      <a:pPr indent="0" lvl="0" marL="0" marR="0" rtl="0" algn="l">
                        <a:spcBef>
                          <a:spcPts val="0"/>
                        </a:spcBef>
                        <a:spcAft>
                          <a:spcPts val="0"/>
                        </a:spcAft>
                        <a:buNone/>
                      </a:pPr>
                      <a:r>
                        <a:rPr lang="en-CA" sz="1800"/>
                        <a:t>Blue</a:t>
                      </a:r>
                      <a:endParaRPr sz="1800"/>
                    </a:p>
                  </a:txBody>
                  <a:tcPr marT="45725" marB="45725" marR="91450" marL="91450"/>
                </a:tc>
                <a:tc>
                  <a:txBody>
                    <a:bodyPr/>
                    <a:lstStyle/>
                    <a:p>
                      <a:pPr indent="0" lvl="0" marL="0" marR="0" rtl="0" algn="l">
                        <a:spcBef>
                          <a:spcPts val="0"/>
                        </a:spcBef>
                        <a:spcAft>
                          <a:spcPts val="0"/>
                        </a:spcAft>
                        <a:buNone/>
                      </a:pPr>
                      <a:r>
                        <a:rPr b="0" lang="en-CA" sz="1800"/>
                        <a:t>Female</a:t>
                      </a:r>
                      <a:endParaRPr b="0" sz="1800"/>
                    </a:p>
                  </a:txBody>
                  <a:tcPr marT="45725" marB="45725" marR="91450" marL="91450"/>
                </a:tc>
                <a:tc>
                  <a:txBody>
                    <a:bodyPr/>
                    <a:lstStyle/>
                    <a:p>
                      <a:pPr indent="0" lvl="0" marL="0" marR="0" rtl="0" algn="l">
                        <a:spcBef>
                          <a:spcPts val="0"/>
                        </a:spcBef>
                        <a:spcAft>
                          <a:spcPts val="0"/>
                        </a:spcAft>
                        <a:buNone/>
                      </a:pPr>
                      <a:r>
                        <a:rPr lang="en-CA" sz="1800"/>
                        <a:t>57</a:t>
                      </a:r>
                      <a:endParaRPr sz="1800"/>
                    </a:p>
                  </a:txBody>
                  <a:tcPr marT="45725" marB="45725" marR="91450" marL="91450"/>
                </a:tc>
              </a:tr>
            </a:tbl>
          </a:graphicData>
        </a:graphic>
      </p:graphicFrame>
      <p:sp>
        <p:nvSpPr>
          <p:cNvPr id="630" name="Google Shape;630;p38"/>
          <p:cNvSpPr/>
          <p:nvPr/>
        </p:nvSpPr>
        <p:spPr>
          <a:xfrm>
            <a:off x="334018" y="3580203"/>
            <a:ext cx="4057130" cy="2595880"/>
          </a:xfrm>
          <a:prstGeom prst="rect">
            <a:avLst/>
          </a:prstGeom>
          <a:noFill/>
          <a:ln cap="flat" cmpd="sng" w="5715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aphicFrame>
        <p:nvGraphicFramePr>
          <p:cNvPr id="631" name="Google Shape;631;p38"/>
          <p:cNvGraphicFramePr/>
          <p:nvPr/>
        </p:nvGraphicFramePr>
        <p:xfrm>
          <a:off x="6585535" y="3571252"/>
          <a:ext cx="3000000" cy="3000000"/>
        </p:xfrm>
        <a:graphic>
          <a:graphicData uri="http://schemas.openxmlformats.org/drawingml/2006/table">
            <a:tbl>
              <a:tblPr bandRow="1" firstRow="1">
                <a:noFill/>
                <a:tableStyleId>{7E5F12C3-372E-43A8-9F01-1962836D2E52}</a:tableStyleId>
              </a:tblPr>
              <a:tblGrid>
                <a:gridCol w="1743475"/>
              </a:tblGrid>
              <a:tr h="370850">
                <a:tc>
                  <a:txBody>
                    <a:bodyPr/>
                    <a:lstStyle/>
                    <a:p>
                      <a:pPr indent="0" lvl="0" marL="0" marR="0" rtl="0" algn="l">
                        <a:spcBef>
                          <a:spcPts val="0"/>
                        </a:spcBef>
                        <a:spcAft>
                          <a:spcPts val="0"/>
                        </a:spcAft>
                        <a:buNone/>
                      </a:pPr>
                      <a:r>
                        <a:rPr lang="en-CA" sz="1800"/>
                        <a:t>Prediksi baru</a:t>
                      </a:r>
                      <a:endParaRPr sz="1800"/>
                    </a:p>
                  </a:txBody>
                  <a:tcPr marT="45725" marB="45725" marR="91450" marL="91450"/>
                </a:tc>
              </a:tr>
              <a:tr h="370850">
                <a:tc>
                  <a:txBody>
                    <a:bodyPr/>
                    <a:lstStyle/>
                    <a:p>
                      <a:pPr indent="0" lvl="0" marL="0" marR="0" rtl="0" algn="ctr">
                        <a:spcBef>
                          <a:spcPts val="0"/>
                        </a:spcBef>
                        <a:spcAft>
                          <a:spcPts val="0"/>
                        </a:spcAft>
                        <a:buNone/>
                      </a:pPr>
                      <a:r>
                        <a:rPr lang="en-CA" sz="1800"/>
                        <a:t>88</a:t>
                      </a:r>
                      <a:endParaRPr sz="1800"/>
                    </a:p>
                  </a:txBody>
                  <a:tcPr marT="45725" marB="45725" marR="91450" marL="91450"/>
                </a:tc>
              </a:tr>
              <a:tr h="370850">
                <a:tc>
                  <a:txBody>
                    <a:bodyPr/>
                    <a:lstStyle/>
                    <a:p>
                      <a:pPr indent="0" lvl="0" marL="0" marR="0" rtl="0" algn="ctr">
                        <a:spcBef>
                          <a:spcPts val="0"/>
                        </a:spcBef>
                        <a:spcAft>
                          <a:spcPts val="0"/>
                        </a:spcAft>
                        <a:buNone/>
                      </a:pPr>
                      <a:r>
                        <a:t/>
                      </a:r>
                      <a:endParaRPr sz="1800"/>
                    </a:p>
                  </a:txBody>
                  <a:tcPr marT="45725" marB="45725" marR="91450" marL="91450"/>
                </a:tc>
              </a:tr>
              <a:tr h="370850">
                <a:tc>
                  <a:txBody>
                    <a:bodyPr/>
                    <a:lstStyle/>
                    <a:p>
                      <a:pPr indent="0" lvl="0" marL="0" marR="0" rtl="0" algn="ctr">
                        <a:spcBef>
                          <a:spcPts val="0"/>
                        </a:spcBef>
                        <a:spcAft>
                          <a:spcPts val="0"/>
                        </a:spcAft>
                        <a:buNone/>
                      </a:pPr>
                      <a:r>
                        <a:t/>
                      </a:r>
                      <a:endParaRPr sz="1800"/>
                    </a:p>
                  </a:txBody>
                  <a:tcPr marT="45725" marB="45725" marR="91450" marL="91450"/>
                </a:tc>
              </a:tr>
              <a:tr h="370850">
                <a:tc>
                  <a:txBody>
                    <a:bodyPr/>
                    <a:lstStyle/>
                    <a:p>
                      <a:pPr indent="0" lvl="0" marL="0" marR="0" rtl="0" algn="ctr">
                        <a:spcBef>
                          <a:spcPts val="0"/>
                        </a:spcBef>
                        <a:spcAft>
                          <a:spcPts val="0"/>
                        </a:spcAft>
                        <a:buNone/>
                      </a:pPr>
                      <a:r>
                        <a:t/>
                      </a:r>
                      <a:endParaRPr sz="1800"/>
                    </a:p>
                  </a:txBody>
                  <a:tcPr marT="45725" marB="45725" marR="91450" marL="91450"/>
                </a:tc>
              </a:tr>
              <a:tr h="370850">
                <a:tc>
                  <a:txBody>
                    <a:bodyPr/>
                    <a:lstStyle/>
                    <a:p>
                      <a:pPr indent="0" lvl="0" marL="0" marR="0" rtl="0" algn="ctr">
                        <a:spcBef>
                          <a:spcPts val="0"/>
                        </a:spcBef>
                        <a:spcAft>
                          <a:spcPts val="0"/>
                        </a:spcAft>
                        <a:buNone/>
                      </a:pPr>
                      <a:r>
                        <a:t/>
                      </a:r>
                      <a:endParaRPr sz="1800"/>
                    </a:p>
                  </a:txBody>
                  <a:tcPr marT="45725" marB="45725" marR="91450" marL="91450"/>
                </a:tc>
              </a:tr>
              <a:tr h="370850">
                <a:tc>
                  <a:txBody>
                    <a:bodyPr/>
                    <a:lstStyle/>
                    <a:p>
                      <a:pPr indent="0" lvl="0" marL="0" marR="0" rtl="0" algn="ctr">
                        <a:spcBef>
                          <a:spcPts val="0"/>
                        </a:spcBef>
                        <a:spcAft>
                          <a:spcPts val="0"/>
                        </a:spcAft>
                        <a:buNone/>
                      </a:pPr>
                      <a:r>
                        <a:t/>
                      </a:r>
                      <a:endParaRPr sz="1800"/>
                    </a:p>
                  </a:txBody>
                  <a:tcPr marT="45725" marB="45725" marR="91450" marL="91450"/>
                </a:tc>
              </a:tr>
            </a:tbl>
          </a:graphicData>
        </a:graphic>
      </p:graphicFrame>
      <p:sp>
        <p:nvSpPr>
          <p:cNvPr id="632" name="Google Shape;632;p38"/>
          <p:cNvSpPr txBox="1"/>
          <p:nvPr/>
        </p:nvSpPr>
        <p:spPr>
          <a:xfrm>
            <a:off x="8947125" y="4502113"/>
            <a:ext cx="276293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CA" sz="1800">
                <a:solidFill>
                  <a:schemeClr val="dk1"/>
                </a:solidFill>
                <a:latin typeface="Calibri"/>
                <a:ea typeface="Calibri"/>
                <a:cs typeface="Calibri"/>
                <a:sym typeface="Calibri"/>
              </a:rPr>
              <a:t>Predictions = 71.2+16.8=88</a:t>
            </a:r>
            <a:endParaRPr b="1" sz="1800">
              <a:solidFill>
                <a:schemeClr val="dk1"/>
              </a:solidFill>
              <a:latin typeface="Calibri"/>
              <a:ea typeface="Calibri"/>
              <a:cs typeface="Calibri"/>
              <a:sym typeface="Calibri"/>
            </a:endParaRPr>
          </a:p>
        </p:txBody>
      </p:sp>
      <p:cxnSp>
        <p:nvCxnSpPr>
          <p:cNvPr id="633" name="Google Shape;633;p38"/>
          <p:cNvCxnSpPr/>
          <p:nvPr/>
        </p:nvCxnSpPr>
        <p:spPr>
          <a:xfrm>
            <a:off x="7809976" y="4223525"/>
            <a:ext cx="1145100" cy="426900"/>
          </a:xfrm>
          <a:prstGeom prst="curvedConnector3">
            <a:avLst>
              <a:gd fmla="val 50000" name="adj1"/>
            </a:avLst>
          </a:prstGeom>
          <a:noFill/>
          <a:ln cap="flat" cmpd="sng" w="57150">
            <a:solidFill>
              <a:srgbClr val="FF0000"/>
            </a:solidFill>
            <a:prstDash val="solid"/>
            <a:miter lim="800000"/>
            <a:headEnd len="sm" w="sm" type="none"/>
            <a:tailEnd len="med" w="med" type="triangle"/>
          </a:ln>
        </p:spPr>
      </p:cxnSp>
      <p:sp>
        <p:nvSpPr>
          <p:cNvPr id="634" name="Google Shape;634;p38"/>
          <p:cNvSpPr txBox="1"/>
          <p:nvPr/>
        </p:nvSpPr>
        <p:spPr>
          <a:xfrm>
            <a:off x="9042150" y="3543676"/>
            <a:ext cx="2862300" cy="1015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en-CA" sz="1500">
                <a:solidFill>
                  <a:srgbClr val="FF0000"/>
                </a:solidFill>
                <a:latin typeface="Calibri"/>
                <a:ea typeface="Calibri"/>
                <a:cs typeface="Calibri"/>
                <a:sym typeface="Calibri"/>
              </a:rPr>
              <a:t>Prediksi model cocok dengan nilai sebenarnya. Hal ini menunjukkan bahwa model melakukan overfitting pada data pelatihan</a:t>
            </a:r>
            <a:endParaRPr b="1" i="1" sz="1500">
              <a:solidFill>
                <a:srgbClr val="FF0000"/>
              </a:solidFill>
              <a:latin typeface="Calibri"/>
              <a:ea typeface="Calibri"/>
              <a:cs typeface="Calibri"/>
              <a:sym typeface="Calibri"/>
            </a:endParaRPr>
          </a:p>
        </p:txBody>
      </p:sp>
      <p:sp>
        <p:nvSpPr>
          <p:cNvPr id="635" name="Google Shape;635;p38"/>
          <p:cNvSpPr/>
          <p:nvPr/>
        </p:nvSpPr>
        <p:spPr>
          <a:xfrm>
            <a:off x="512390" y="6211469"/>
            <a:ext cx="6389212" cy="52322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CA" sz="1400" u="sng">
                <a:solidFill>
                  <a:schemeClr val="dk1"/>
                </a:solidFill>
                <a:latin typeface="Calibri"/>
                <a:ea typeface="Calibri"/>
                <a:cs typeface="Calibri"/>
                <a:sym typeface="Calibri"/>
                <a:hlinkClick r:id="rId4">
                  <a:extLst>
                    <a:ext uri="{A12FA001-AC4F-418D-AE19-62706E023703}">
                      <ahyp:hlinkClr val="tx"/>
                    </a:ext>
                  </a:extLst>
                </a:hlinkClick>
              </a:rPr>
              <a:t>Example adopted from the awesome StatQuest (by Josh Starmer): https://www.youtube.com/watch?v=3CC4N4z3GJc&amp;t=87s</a:t>
            </a:r>
            <a:endParaRPr sz="1400">
              <a:solidFill>
                <a:schemeClr val="dk1"/>
              </a:solidFill>
              <a:latin typeface="Calibri"/>
              <a:ea typeface="Calibri"/>
              <a:cs typeface="Calibri"/>
              <a:sym typeface="Calibri"/>
            </a:endParaRPr>
          </a:p>
        </p:txBody>
      </p:sp>
      <p:sp>
        <p:nvSpPr>
          <p:cNvPr id="636" name="Google Shape;636;p38"/>
          <p:cNvSpPr/>
          <p:nvPr/>
        </p:nvSpPr>
        <p:spPr>
          <a:xfrm>
            <a:off x="6597160" y="3588549"/>
            <a:ext cx="1743600" cy="2595900"/>
          </a:xfrm>
          <a:prstGeom prst="rect">
            <a:avLst/>
          </a:prstGeom>
          <a:noFill/>
          <a:ln cap="flat" cmpd="sng" w="5715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607"/>
                                        </p:tgtEl>
                                        <p:attrNameLst>
                                          <p:attrName>style.visibility</p:attrName>
                                        </p:attrNameLst>
                                      </p:cBhvr>
                                      <p:to>
                                        <p:strVal val="visible"/>
                                      </p:to>
                                    </p:set>
                                    <p:anim calcmode="lin" valueType="num">
                                      <p:cBhvr additive="base">
                                        <p:cTn dur="500"/>
                                        <p:tgtEl>
                                          <p:spTgt spid="607"/>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608"/>
                                        </p:tgtEl>
                                        <p:attrNameLst>
                                          <p:attrName>style.visibility</p:attrName>
                                        </p:attrNameLst>
                                      </p:cBhvr>
                                      <p:to>
                                        <p:strVal val="visible"/>
                                      </p:to>
                                    </p:set>
                                    <p:anim calcmode="lin" valueType="num">
                                      <p:cBhvr additive="base">
                                        <p:cTn dur="500"/>
                                        <p:tgtEl>
                                          <p:spTgt spid="608"/>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610"/>
                                        </p:tgtEl>
                                        <p:attrNameLst>
                                          <p:attrName>style.visibility</p:attrName>
                                        </p:attrNameLst>
                                      </p:cBhvr>
                                      <p:to>
                                        <p:strVal val="visible"/>
                                      </p:to>
                                    </p:set>
                                    <p:anim calcmode="lin" valueType="num">
                                      <p:cBhvr additive="base">
                                        <p:cTn dur="500"/>
                                        <p:tgtEl>
                                          <p:spTgt spid="610"/>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609"/>
                                        </p:tgtEl>
                                        <p:attrNameLst>
                                          <p:attrName>style.visibility</p:attrName>
                                        </p:attrNameLst>
                                      </p:cBhvr>
                                      <p:to>
                                        <p:strVal val="visible"/>
                                      </p:to>
                                    </p:set>
                                    <p:anim calcmode="lin" valueType="num">
                                      <p:cBhvr additive="base">
                                        <p:cTn dur="500"/>
                                        <p:tgtEl>
                                          <p:spTgt spid="609"/>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611"/>
                                        </p:tgtEl>
                                        <p:attrNameLst>
                                          <p:attrName>style.visibility</p:attrName>
                                        </p:attrNameLst>
                                      </p:cBhvr>
                                      <p:to>
                                        <p:strVal val="visible"/>
                                      </p:to>
                                    </p:set>
                                    <p:anim calcmode="lin" valueType="num">
                                      <p:cBhvr additive="base">
                                        <p:cTn dur="500"/>
                                        <p:tgtEl>
                                          <p:spTgt spid="611"/>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612"/>
                                        </p:tgtEl>
                                        <p:attrNameLst>
                                          <p:attrName>style.visibility</p:attrName>
                                        </p:attrNameLst>
                                      </p:cBhvr>
                                      <p:to>
                                        <p:strVal val="visible"/>
                                      </p:to>
                                    </p:set>
                                    <p:anim calcmode="lin" valueType="num">
                                      <p:cBhvr additive="base">
                                        <p:cTn dur="500"/>
                                        <p:tgtEl>
                                          <p:spTgt spid="612"/>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613"/>
                                        </p:tgtEl>
                                        <p:attrNameLst>
                                          <p:attrName>style.visibility</p:attrName>
                                        </p:attrNameLst>
                                      </p:cBhvr>
                                      <p:to>
                                        <p:strVal val="visible"/>
                                      </p:to>
                                    </p:set>
                                    <p:anim calcmode="lin" valueType="num">
                                      <p:cBhvr additive="base">
                                        <p:cTn dur="500"/>
                                        <p:tgtEl>
                                          <p:spTgt spid="613"/>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614"/>
                                        </p:tgtEl>
                                        <p:attrNameLst>
                                          <p:attrName>style.visibility</p:attrName>
                                        </p:attrNameLst>
                                      </p:cBhvr>
                                      <p:to>
                                        <p:strVal val="visible"/>
                                      </p:to>
                                    </p:set>
                                    <p:anim calcmode="lin" valueType="num">
                                      <p:cBhvr additive="base">
                                        <p:cTn dur="500"/>
                                        <p:tgtEl>
                                          <p:spTgt spid="614"/>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616"/>
                                        </p:tgtEl>
                                        <p:attrNameLst>
                                          <p:attrName>style.visibility</p:attrName>
                                        </p:attrNameLst>
                                      </p:cBhvr>
                                      <p:to>
                                        <p:strVal val="visible"/>
                                      </p:to>
                                    </p:set>
                                    <p:anim calcmode="lin" valueType="num">
                                      <p:cBhvr additive="base">
                                        <p:cTn dur="500"/>
                                        <p:tgtEl>
                                          <p:spTgt spid="616"/>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615"/>
                                        </p:tgtEl>
                                        <p:attrNameLst>
                                          <p:attrName>style.visibility</p:attrName>
                                        </p:attrNameLst>
                                      </p:cBhvr>
                                      <p:to>
                                        <p:strVal val="visible"/>
                                      </p:to>
                                    </p:set>
                                    <p:anim calcmode="lin" valueType="num">
                                      <p:cBhvr additive="base">
                                        <p:cTn dur="500"/>
                                        <p:tgtEl>
                                          <p:spTgt spid="615"/>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617"/>
                                        </p:tgtEl>
                                        <p:attrNameLst>
                                          <p:attrName>style.visibility</p:attrName>
                                        </p:attrNameLst>
                                      </p:cBhvr>
                                      <p:to>
                                        <p:strVal val="visible"/>
                                      </p:to>
                                    </p:set>
                                    <p:anim calcmode="lin" valueType="num">
                                      <p:cBhvr additive="base">
                                        <p:cTn dur="500"/>
                                        <p:tgtEl>
                                          <p:spTgt spid="617"/>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618"/>
                                        </p:tgtEl>
                                        <p:attrNameLst>
                                          <p:attrName>style.visibility</p:attrName>
                                        </p:attrNameLst>
                                      </p:cBhvr>
                                      <p:to>
                                        <p:strVal val="visible"/>
                                      </p:to>
                                    </p:set>
                                    <p:anim calcmode="lin" valueType="num">
                                      <p:cBhvr additive="base">
                                        <p:cTn dur="500"/>
                                        <p:tgtEl>
                                          <p:spTgt spid="618"/>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619"/>
                                        </p:tgtEl>
                                        <p:attrNameLst>
                                          <p:attrName>style.visibility</p:attrName>
                                        </p:attrNameLst>
                                      </p:cBhvr>
                                      <p:to>
                                        <p:strVal val="visible"/>
                                      </p:to>
                                    </p:set>
                                    <p:anim calcmode="lin" valueType="num">
                                      <p:cBhvr additive="base">
                                        <p:cTn dur="500"/>
                                        <p:tgtEl>
                                          <p:spTgt spid="619"/>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620"/>
                                        </p:tgtEl>
                                        <p:attrNameLst>
                                          <p:attrName>style.visibility</p:attrName>
                                        </p:attrNameLst>
                                      </p:cBhvr>
                                      <p:to>
                                        <p:strVal val="visible"/>
                                      </p:to>
                                    </p:set>
                                    <p:anim calcmode="lin" valueType="num">
                                      <p:cBhvr additive="base">
                                        <p:cTn dur="500"/>
                                        <p:tgtEl>
                                          <p:spTgt spid="620"/>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621"/>
                                        </p:tgtEl>
                                        <p:attrNameLst>
                                          <p:attrName>style.visibility</p:attrName>
                                        </p:attrNameLst>
                                      </p:cBhvr>
                                      <p:to>
                                        <p:strVal val="visible"/>
                                      </p:to>
                                    </p:set>
                                    <p:anim calcmode="lin" valueType="num">
                                      <p:cBhvr additive="base">
                                        <p:cTn dur="500"/>
                                        <p:tgtEl>
                                          <p:spTgt spid="621"/>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622"/>
                                        </p:tgtEl>
                                        <p:attrNameLst>
                                          <p:attrName>style.visibility</p:attrName>
                                        </p:attrNameLst>
                                      </p:cBhvr>
                                      <p:to>
                                        <p:strVal val="visible"/>
                                      </p:to>
                                    </p:set>
                                    <p:anim calcmode="lin" valueType="num">
                                      <p:cBhvr additive="base">
                                        <p:cTn dur="500"/>
                                        <p:tgtEl>
                                          <p:spTgt spid="622"/>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623"/>
                                        </p:tgtEl>
                                        <p:attrNameLst>
                                          <p:attrName>style.visibility</p:attrName>
                                        </p:attrNameLst>
                                      </p:cBhvr>
                                      <p:to>
                                        <p:strVal val="visible"/>
                                      </p:to>
                                    </p:set>
                                    <p:anim calcmode="lin" valueType="num">
                                      <p:cBhvr additive="base">
                                        <p:cTn dur="500"/>
                                        <p:tgtEl>
                                          <p:spTgt spid="623"/>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624"/>
                                        </p:tgtEl>
                                        <p:attrNameLst>
                                          <p:attrName>style.visibility</p:attrName>
                                        </p:attrNameLst>
                                      </p:cBhvr>
                                      <p:to>
                                        <p:strVal val="visible"/>
                                      </p:to>
                                    </p:set>
                                    <p:anim calcmode="lin" valueType="num">
                                      <p:cBhvr additive="base">
                                        <p:cTn dur="500"/>
                                        <p:tgtEl>
                                          <p:spTgt spid="624"/>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625"/>
                                        </p:tgtEl>
                                        <p:attrNameLst>
                                          <p:attrName>style.visibility</p:attrName>
                                        </p:attrNameLst>
                                      </p:cBhvr>
                                      <p:to>
                                        <p:strVal val="visible"/>
                                      </p:to>
                                    </p:set>
                                    <p:anim calcmode="lin" valueType="num">
                                      <p:cBhvr additive="base">
                                        <p:cTn dur="500"/>
                                        <p:tgtEl>
                                          <p:spTgt spid="625"/>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626"/>
                                        </p:tgtEl>
                                        <p:attrNameLst>
                                          <p:attrName>style.visibility</p:attrName>
                                        </p:attrNameLst>
                                      </p:cBhvr>
                                      <p:to>
                                        <p:strVal val="visible"/>
                                      </p:to>
                                    </p:set>
                                    <p:anim calcmode="lin" valueType="num">
                                      <p:cBhvr additive="base">
                                        <p:cTn dur="500"/>
                                        <p:tgtEl>
                                          <p:spTgt spid="626"/>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631"/>
                                        </p:tgtEl>
                                        <p:attrNameLst>
                                          <p:attrName>style.visibility</p:attrName>
                                        </p:attrNameLst>
                                      </p:cBhvr>
                                      <p:to>
                                        <p:strVal val="visible"/>
                                      </p:to>
                                    </p:set>
                                    <p:anim calcmode="lin" valueType="num">
                                      <p:cBhvr additive="base">
                                        <p:cTn dur="500"/>
                                        <p:tgtEl>
                                          <p:spTgt spid="631"/>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636"/>
                                        </p:tgtEl>
                                        <p:attrNameLst>
                                          <p:attrName>style.visibility</p:attrName>
                                        </p:attrNameLst>
                                      </p:cBhvr>
                                      <p:to>
                                        <p:strVal val="visible"/>
                                      </p:to>
                                    </p:set>
                                    <p:anim calcmode="lin" valueType="num">
                                      <p:cBhvr additive="base">
                                        <p:cTn dur="500"/>
                                        <p:tgtEl>
                                          <p:spTgt spid="636"/>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633"/>
                                        </p:tgtEl>
                                        <p:attrNameLst>
                                          <p:attrName>style.visibility</p:attrName>
                                        </p:attrNameLst>
                                      </p:cBhvr>
                                      <p:to>
                                        <p:strVal val="visible"/>
                                      </p:to>
                                    </p:set>
                                    <p:anim calcmode="lin" valueType="num">
                                      <p:cBhvr additive="base">
                                        <p:cTn dur="500"/>
                                        <p:tgtEl>
                                          <p:spTgt spid="633"/>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632"/>
                                        </p:tgtEl>
                                        <p:attrNameLst>
                                          <p:attrName>style.visibility</p:attrName>
                                        </p:attrNameLst>
                                      </p:cBhvr>
                                      <p:to>
                                        <p:strVal val="visible"/>
                                      </p:to>
                                    </p:set>
                                    <p:anim calcmode="lin" valueType="num">
                                      <p:cBhvr additive="base">
                                        <p:cTn dur="500"/>
                                        <p:tgtEl>
                                          <p:spTgt spid="632"/>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634"/>
                                        </p:tgtEl>
                                        <p:attrNameLst>
                                          <p:attrName>style.visibility</p:attrName>
                                        </p:attrNameLst>
                                      </p:cBhvr>
                                      <p:to>
                                        <p:strVal val="visible"/>
                                      </p:to>
                                    </p:set>
                                    <p:anim calcmode="lin" valueType="num">
                                      <p:cBhvr additive="base">
                                        <p:cTn dur="500"/>
                                        <p:tgtEl>
                                          <p:spTgt spid="634"/>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0" name="Shape 640"/>
        <p:cNvGrpSpPr/>
        <p:nvPr/>
      </p:nvGrpSpPr>
      <p:grpSpPr>
        <a:xfrm>
          <a:off x="0" y="0"/>
          <a:ext cx="0" cy="0"/>
          <a:chOff x="0" y="0"/>
          <a:chExt cx="0" cy="0"/>
        </a:xfrm>
      </p:grpSpPr>
      <p:pic>
        <p:nvPicPr>
          <p:cNvPr id="641" name="Google Shape;641;p39"/>
          <p:cNvPicPr preferRelativeResize="0"/>
          <p:nvPr/>
        </p:nvPicPr>
        <p:blipFill rotWithShape="1">
          <a:blip r:embed="rId3">
            <a:alphaModFix/>
          </a:blip>
          <a:srcRect b="13333" l="0" r="0" t="0"/>
          <a:stretch/>
        </p:blipFill>
        <p:spPr>
          <a:xfrm>
            <a:off x="0" y="0"/>
            <a:ext cx="12192001" cy="5943600"/>
          </a:xfrm>
          <a:prstGeom prst="rect">
            <a:avLst/>
          </a:prstGeom>
          <a:noFill/>
          <a:ln>
            <a:noFill/>
          </a:ln>
        </p:spPr>
      </p:pic>
      <p:sp>
        <p:nvSpPr>
          <p:cNvPr id="642" name="Google Shape;642;p39"/>
          <p:cNvSpPr/>
          <p:nvPr/>
        </p:nvSpPr>
        <p:spPr>
          <a:xfrm>
            <a:off x="123740" y="246309"/>
            <a:ext cx="11099422" cy="1217729"/>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1100"/>
              <a:buFont typeface="Arial"/>
              <a:buNone/>
            </a:pPr>
            <a:r>
              <a:rPr lang="en-CA" sz="3600">
                <a:solidFill>
                  <a:schemeClr val="lt1"/>
                </a:solidFill>
                <a:latin typeface="Montserrat"/>
                <a:ea typeface="Montserrat"/>
                <a:cs typeface="Montserrat"/>
                <a:sym typeface="Montserrat"/>
              </a:rPr>
              <a:t>XGBOOST: ALGORITMA GRADIENT BOOSTING</a:t>
            </a:r>
            <a:endParaRPr sz="3600">
              <a:solidFill>
                <a:schemeClr val="lt1"/>
              </a:solidFill>
              <a:latin typeface="Montserrat"/>
              <a:ea typeface="Montserrat"/>
              <a:cs typeface="Montserrat"/>
              <a:sym typeface="Montserrat"/>
            </a:endParaRPr>
          </a:p>
          <a:p>
            <a:pPr indent="0" lvl="0" marL="0" marR="0" rtl="0" algn="l">
              <a:lnSpc>
                <a:spcPct val="90000"/>
              </a:lnSpc>
              <a:spcBef>
                <a:spcPts val="0"/>
              </a:spcBef>
              <a:spcAft>
                <a:spcPts val="0"/>
              </a:spcAft>
              <a:buClr>
                <a:schemeClr val="dk1"/>
              </a:buClr>
              <a:buSzPts val="1100"/>
              <a:buFont typeface="Arial"/>
              <a:buNone/>
            </a:pPr>
            <a:r>
              <a:t/>
            </a:r>
            <a:endParaRPr sz="3600">
              <a:solidFill>
                <a:schemeClr val="lt1"/>
              </a:solidFill>
              <a:latin typeface="Montserrat"/>
              <a:ea typeface="Montserrat"/>
              <a:cs typeface="Montserrat"/>
              <a:sym typeface="Montserrat"/>
            </a:endParaRPr>
          </a:p>
          <a:p>
            <a:pPr indent="0" lvl="0" marL="0" marR="0" rtl="0" algn="l">
              <a:lnSpc>
                <a:spcPct val="90000"/>
              </a:lnSpc>
              <a:spcBef>
                <a:spcPts val="0"/>
              </a:spcBef>
              <a:spcAft>
                <a:spcPts val="0"/>
              </a:spcAft>
              <a:buClr>
                <a:schemeClr val="dk1"/>
              </a:buClr>
              <a:buSzPts val="1100"/>
              <a:buFont typeface="Arial"/>
              <a:buNone/>
            </a:pPr>
            <a:r>
              <a:t/>
            </a:r>
            <a:endParaRPr sz="3600">
              <a:solidFill>
                <a:schemeClr val="lt1"/>
              </a:solidFill>
              <a:latin typeface="Montserrat"/>
              <a:ea typeface="Montserrat"/>
              <a:cs typeface="Montserrat"/>
              <a:sym typeface="Montserrat"/>
            </a:endParaRPr>
          </a:p>
          <a:p>
            <a:pPr indent="0" lvl="0" marL="0" marR="0" rtl="0" algn="l">
              <a:lnSpc>
                <a:spcPct val="90000"/>
              </a:lnSpc>
              <a:spcBef>
                <a:spcPts val="0"/>
              </a:spcBef>
              <a:spcAft>
                <a:spcPts val="0"/>
              </a:spcAft>
              <a:buClr>
                <a:schemeClr val="dk1"/>
              </a:buClr>
              <a:buSzPts val="1100"/>
              <a:buFont typeface="Arial"/>
              <a:buNone/>
            </a:pPr>
            <a:r>
              <a:t/>
            </a:r>
            <a:endParaRPr sz="3600">
              <a:solidFill>
                <a:schemeClr val="lt1"/>
              </a:solidFill>
              <a:latin typeface="Montserrat"/>
              <a:ea typeface="Montserrat"/>
              <a:cs typeface="Montserrat"/>
              <a:sym typeface="Montserrat"/>
            </a:endParaRPr>
          </a:p>
          <a:p>
            <a:pPr indent="0" lvl="0" marL="0" marR="0" rtl="0" algn="l">
              <a:lnSpc>
                <a:spcPct val="90000"/>
              </a:lnSpc>
              <a:spcBef>
                <a:spcPts val="0"/>
              </a:spcBef>
              <a:spcAft>
                <a:spcPts val="0"/>
              </a:spcAft>
              <a:buClr>
                <a:schemeClr val="dk1"/>
              </a:buClr>
              <a:buSzPts val="1100"/>
              <a:buFont typeface="Arial"/>
              <a:buNone/>
            </a:pPr>
            <a:r>
              <a:t/>
            </a:r>
            <a:endParaRPr sz="3600">
              <a:solidFill>
                <a:schemeClr val="lt1"/>
              </a:solidFill>
              <a:latin typeface="Montserrat"/>
              <a:ea typeface="Montserrat"/>
              <a:cs typeface="Montserrat"/>
              <a:sym typeface="Montserrat"/>
            </a:endParaRPr>
          </a:p>
          <a:p>
            <a:pPr indent="0" lvl="0" marL="0" marR="0" rtl="0" algn="l">
              <a:lnSpc>
                <a:spcPct val="90000"/>
              </a:lnSpc>
              <a:spcBef>
                <a:spcPts val="0"/>
              </a:spcBef>
              <a:spcAft>
                <a:spcPts val="0"/>
              </a:spcAft>
              <a:buNone/>
            </a:pPr>
            <a:r>
              <a:t/>
            </a:r>
            <a:endParaRPr sz="3600">
              <a:solidFill>
                <a:schemeClr val="lt1"/>
              </a:solidFill>
              <a:latin typeface="Montserrat"/>
              <a:ea typeface="Montserrat"/>
              <a:cs typeface="Montserrat"/>
              <a:sym typeface="Montserrat"/>
            </a:endParaRPr>
          </a:p>
        </p:txBody>
      </p:sp>
      <p:sp>
        <p:nvSpPr>
          <p:cNvPr id="643" name="Google Shape;643;p39"/>
          <p:cNvSpPr txBox="1"/>
          <p:nvPr/>
        </p:nvSpPr>
        <p:spPr>
          <a:xfrm>
            <a:off x="96726" y="1023477"/>
            <a:ext cx="12095274" cy="1713290"/>
          </a:xfrm>
          <a:prstGeom prst="rect">
            <a:avLst/>
          </a:prstGeom>
          <a:noFill/>
          <a:ln>
            <a:noFill/>
          </a:ln>
        </p:spPr>
        <p:txBody>
          <a:bodyPr anchorCtr="0" anchor="t" bIns="45700" lIns="91425" spcFirstLastPara="1" rIns="91425" wrap="square" tIns="45700">
            <a:normAutofit fontScale="85000" lnSpcReduction="10000"/>
          </a:bodyPr>
          <a:lstStyle/>
          <a:p>
            <a:pPr indent="-270510" lvl="0" marL="285750" marR="0" rtl="0" algn="l">
              <a:lnSpc>
                <a:spcPct val="90000"/>
              </a:lnSpc>
              <a:spcBef>
                <a:spcPts val="0"/>
              </a:spcBef>
              <a:spcAft>
                <a:spcPts val="0"/>
              </a:spcAft>
              <a:buClr>
                <a:schemeClr val="dk1"/>
              </a:buClr>
              <a:buSzPct val="100000"/>
              <a:buFont typeface="Arial"/>
              <a:buChar char="•"/>
            </a:pPr>
            <a:r>
              <a:rPr lang="en-CA" sz="1600">
                <a:solidFill>
                  <a:schemeClr val="dk1"/>
                </a:solidFill>
                <a:latin typeface="Montserrat"/>
                <a:ea typeface="Montserrat"/>
                <a:cs typeface="Montserrat"/>
                <a:sym typeface="Montserrat"/>
              </a:rPr>
              <a:t>Kita menambahkan </a:t>
            </a:r>
            <a:r>
              <a:rPr i="1" lang="en-CA" sz="1600">
                <a:solidFill>
                  <a:schemeClr val="dk1"/>
                </a:solidFill>
                <a:latin typeface="Montserrat"/>
                <a:ea typeface="Montserrat"/>
                <a:cs typeface="Montserrat"/>
                <a:sym typeface="Montserrat"/>
              </a:rPr>
              <a:t>learning rate</a:t>
            </a:r>
            <a:r>
              <a:rPr lang="en-CA" sz="1600">
                <a:solidFill>
                  <a:schemeClr val="dk1"/>
                </a:solidFill>
                <a:latin typeface="Montserrat"/>
                <a:ea typeface="Montserrat"/>
                <a:cs typeface="Montserrat"/>
                <a:sym typeface="Montserrat"/>
              </a:rPr>
              <a:t> (berkisar dari 0 hingga 1) untuk mengatasi masalah ini.</a:t>
            </a:r>
            <a:endParaRPr/>
          </a:p>
          <a:p>
            <a:pPr indent="-270510" lvl="0" marL="285750" marR="0" rtl="0" algn="l">
              <a:lnSpc>
                <a:spcPct val="90000"/>
              </a:lnSpc>
              <a:spcBef>
                <a:spcPts val="1000"/>
              </a:spcBef>
              <a:spcAft>
                <a:spcPts val="0"/>
              </a:spcAft>
              <a:buClr>
                <a:schemeClr val="dk1"/>
              </a:buClr>
              <a:buSzPct val="100000"/>
              <a:buFont typeface="Arial"/>
              <a:buChar char="•"/>
            </a:pPr>
            <a:r>
              <a:rPr lang="en-CA" sz="1600">
                <a:solidFill>
                  <a:schemeClr val="dk1"/>
                </a:solidFill>
                <a:latin typeface="Montserrat"/>
                <a:ea typeface="Montserrat"/>
                <a:cs typeface="Montserrat"/>
                <a:sym typeface="Montserrat"/>
              </a:rPr>
              <a:t>Parameter ini digunakan untuk tujuan penskalaan dengan menyesuaikan informasi yang baru ditambahkan dari pohon baru.</a:t>
            </a:r>
            <a:endParaRPr/>
          </a:p>
          <a:p>
            <a:pPr indent="-270510" lvl="0" marL="285750" marR="0" rtl="0" algn="l">
              <a:lnSpc>
                <a:spcPct val="90000"/>
              </a:lnSpc>
              <a:spcBef>
                <a:spcPts val="1000"/>
              </a:spcBef>
              <a:spcAft>
                <a:spcPts val="0"/>
              </a:spcAft>
              <a:buClr>
                <a:schemeClr val="dk1"/>
              </a:buClr>
              <a:buSzPct val="100000"/>
              <a:buChar char="•"/>
            </a:pPr>
            <a:r>
              <a:rPr lang="en-CA" sz="1600">
                <a:solidFill>
                  <a:schemeClr val="dk1"/>
                </a:solidFill>
                <a:latin typeface="Montserrat"/>
                <a:ea typeface="Montserrat"/>
                <a:cs typeface="Montserrat"/>
                <a:sym typeface="Montserrat"/>
              </a:rPr>
              <a:t>Menambahkan pohon ini dan menskalakannya dengan </a:t>
            </a:r>
            <a:r>
              <a:rPr i="1" lang="en-CA" sz="1600">
                <a:solidFill>
                  <a:schemeClr val="dk1"/>
                </a:solidFill>
                <a:latin typeface="Montserrat"/>
                <a:ea typeface="Montserrat"/>
                <a:cs typeface="Montserrat"/>
                <a:sym typeface="Montserrat"/>
              </a:rPr>
              <a:t>learning rate</a:t>
            </a:r>
            <a:r>
              <a:rPr lang="en-CA" sz="1600">
                <a:solidFill>
                  <a:schemeClr val="dk1"/>
                </a:solidFill>
                <a:latin typeface="Montserrat"/>
                <a:ea typeface="Montserrat"/>
                <a:cs typeface="Montserrat"/>
                <a:sym typeface="Montserrat"/>
              </a:rPr>
              <a:t> membantu kita sedikit lebih dekat dengan nilai yang sebenarnya.</a:t>
            </a:r>
            <a:endParaRPr sz="1600">
              <a:solidFill>
                <a:schemeClr val="dk1"/>
              </a:solidFill>
              <a:latin typeface="Montserrat"/>
              <a:ea typeface="Montserrat"/>
              <a:cs typeface="Montserrat"/>
              <a:sym typeface="Montserrat"/>
            </a:endParaRPr>
          </a:p>
          <a:p>
            <a:pPr indent="-270510" lvl="0" marL="285750" marR="0" rtl="0" algn="l">
              <a:lnSpc>
                <a:spcPct val="90000"/>
              </a:lnSpc>
              <a:spcBef>
                <a:spcPts val="1000"/>
              </a:spcBef>
              <a:spcAft>
                <a:spcPts val="0"/>
              </a:spcAft>
              <a:buClr>
                <a:schemeClr val="dk1"/>
              </a:buClr>
              <a:buSzPct val="100000"/>
              <a:buFont typeface="Arial"/>
              <a:buChar char="•"/>
            </a:pPr>
            <a:r>
              <a:rPr lang="en-CA" sz="1600">
                <a:solidFill>
                  <a:schemeClr val="dk1"/>
                </a:solidFill>
                <a:latin typeface="Montserrat"/>
                <a:ea typeface="Montserrat"/>
                <a:cs typeface="Montserrat"/>
                <a:sym typeface="Montserrat"/>
              </a:rPr>
              <a:t>Dengan mengambil langkah yang lebih kecil, model menghasilkan prediksi yang lebih baik pada dataset uji (varians rendah).</a:t>
            </a:r>
            <a:endParaRPr sz="1600">
              <a:solidFill>
                <a:schemeClr val="dk1"/>
              </a:solidFill>
              <a:latin typeface="Montserrat"/>
              <a:ea typeface="Montserrat"/>
              <a:cs typeface="Montserrat"/>
              <a:sym typeface="Montserrat"/>
            </a:endParaRPr>
          </a:p>
          <a:p>
            <a:pPr indent="-184150" lvl="0" marL="285750" marR="0" rtl="0" algn="l">
              <a:lnSpc>
                <a:spcPct val="90000"/>
              </a:lnSpc>
              <a:spcBef>
                <a:spcPts val="1000"/>
              </a:spcBef>
              <a:spcAft>
                <a:spcPts val="0"/>
              </a:spcAft>
              <a:buClr>
                <a:schemeClr val="dk1"/>
              </a:buClr>
              <a:buSzPct val="100000"/>
              <a:buFont typeface="Arial"/>
              <a:buNone/>
            </a:pPr>
            <a:r>
              <a:t/>
            </a:r>
            <a:endParaRPr sz="1600">
              <a:solidFill>
                <a:schemeClr val="dk1"/>
              </a:solidFill>
              <a:latin typeface="Montserrat"/>
              <a:ea typeface="Montserrat"/>
              <a:cs typeface="Montserrat"/>
              <a:sym typeface="Montserrat"/>
            </a:endParaRPr>
          </a:p>
        </p:txBody>
      </p:sp>
      <p:sp>
        <p:nvSpPr>
          <p:cNvPr id="644" name="Google Shape;644;p39"/>
          <p:cNvSpPr/>
          <p:nvPr/>
        </p:nvSpPr>
        <p:spPr>
          <a:xfrm>
            <a:off x="8611156" y="2368839"/>
            <a:ext cx="1059786" cy="349195"/>
          </a:xfrm>
          <a:prstGeom prst="roundRect">
            <a:avLst>
              <a:gd fmla="val 16667" name="adj"/>
            </a:avLst>
          </a:prstGeom>
          <a:solidFill>
            <a:schemeClr val="accent4"/>
          </a:solidFill>
          <a:ln cap="flat" cmpd="sng" w="12700">
            <a:solidFill>
              <a:srgbClr val="BA8C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CA" sz="1600">
                <a:solidFill>
                  <a:schemeClr val="lt1"/>
                </a:solidFill>
                <a:latin typeface="Calibri"/>
                <a:ea typeface="Calibri"/>
                <a:cs typeface="Calibri"/>
                <a:sym typeface="Calibri"/>
              </a:rPr>
              <a:t>Is female?</a:t>
            </a:r>
            <a:endParaRPr sz="1600">
              <a:solidFill>
                <a:schemeClr val="lt1"/>
              </a:solidFill>
              <a:latin typeface="Calibri"/>
              <a:ea typeface="Calibri"/>
              <a:cs typeface="Calibri"/>
              <a:sym typeface="Calibri"/>
            </a:endParaRPr>
          </a:p>
        </p:txBody>
      </p:sp>
      <p:cxnSp>
        <p:nvCxnSpPr>
          <p:cNvPr id="645" name="Google Shape;645;p39"/>
          <p:cNvCxnSpPr>
            <a:stCxn id="644" idx="2"/>
            <a:endCxn id="646" idx="0"/>
          </p:cNvCxnSpPr>
          <p:nvPr/>
        </p:nvCxnSpPr>
        <p:spPr>
          <a:xfrm flipH="1">
            <a:off x="8451649" y="2718034"/>
            <a:ext cx="689400" cy="341700"/>
          </a:xfrm>
          <a:prstGeom prst="straightConnector1">
            <a:avLst/>
          </a:prstGeom>
          <a:noFill/>
          <a:ln cap="flat" cmpd="sng" w="9525">
            <a:solidFill>
              <a:schemeClr val="accent1"/>
            </a:solidFill>
            <a:prstDash val="solid"/>
            <a:miter lim="800000"/>
            <a:headEnd len="sm" w="sm" type="none"/>
            <a:tailEnd len="med" w="med" type="triangle"/>
          </a:ln>
        </p:spPr>
      </p:cxnSp>
      <p:cxnSp>
        <p:nvCxnSpPr>
          <p:cNvPr id="647" name="Google Shape;647;p39"/>
          <p:cNvCxnSpPr>
            <a:stCxn id="644" idx="2"/>
            <a:endCxn id="648" idx="0"/>
          </p:cNvCxnSpPr>
          <p:nvPr/>
        </p:nvCxnSpPr>
        <p:spPr>
          <a:xfrm>
            <a:off x="9141049" y="2718034"/>
            <a:ext cx="763800" cy="341700"/>
          </a:xfrm>
          <a:prstGeom prst="straightConnector1">
            <a:avLst/>
          </a:prstGeom>
          <a:noFill/>
          <a:ln cap="flat" cmpd="sng" w="9525">
            <a:solidFill>
              <a:schemeClr val="accent1"/>
            </a:solidFill>
            <a:prstDash val="solid"/>
            <a:miter lim="800000"/>
            <a:headEnd len="sm" w="sm" type="none"/>
            <a:tailEnd len="med" w="med" type="triangle"/>
          </a:ln>
        </p:spPr>
      </p:cxnSp>
      <p:sp>
        <p:nvSpPr>
          <p:cNvPr id="646" name="Google Shape;646;p39"/>
          <p:cNvSpPr/>
          <p:nvPr/>
        </p:nvSpPr>
        <p:spPr>
          <a:xfrm>
            <a:off x="7828440" y="3059635"/>
            <a:ext cx="1246266" cy="343431"/>
          </a:xfrm>
          <a:prstGeom prst="roundRect">
            <a:avLst>
              <a:gd fmla="val 16667" name="adj"/>
            </a:avLst>
          </a:prstGeom>
          <a:solidFill>
            <a:srgbClr val="FF0000"/>
          </a:solidFill>
          <a:ln cap="flat" cmpd="sng" w="12700">
            <a:solidFill>
              <a:srgbClr val="BA8C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CA" sz="1600">
                <a:solidFill>
                  <a:schemeClr val="lt1"/>
                </a:solidFill>
                <a:latin typeface="Calibri"/>
                <a:ea typeface="Calibri"/>
                <a:cs typeface="Calibri"/>
                <a:sym typeface="Calibri"/>
              </a:rPr>
              <a:t>Height &lt;1.6</a:t>
            </a:r>
            <a:endParaRPr sz="1600">
              <a:solidFill>
                <a:schemeClr val="lt1"/>
              </a:solidFill>
              <a:latin typeface="Calibri"/>
              <a:ea typeface="Calibri"/>
              <a:cs typeface="Calibri"/>
              <a:sym typeface="Calibri"/>
            </a:endParaRPr>
          </a:p>
        </p:txBody>
      </p:sp>
      <p:sp>
        <p:nvSpPr>
          <p:cNvPr id="648" name="Google Shape;648;p39"/>
          <p:cNvSpPr/>
          <p:nvPr/>
        </p:nvSpPr>
        <p:spPr>
          <a:xfrm>
            <a:off x="9311753" y="3059635"/>
            <a:ext cx="1186273" cy="343431"/>
          </a:xfrm>
          <a:prstGeom prst="roundRect">
            <a:avLst>
              <a:gd fmla="val 16667" name="adj"/>
            </a:avLst>
          </a:prstGeom>
          <a:solidFill>
            <a:srgbClr val="FF0000"/>
          </a:solidFill>
          <a:ln cap="flat" cmpd="sng" w="12700">
            <a:solidFill>
              <a:srgbClr val="BA8C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CA" sz="1600">
                <a:solidFill>
                  <a:schemeClr val="lt1"/>
                </a:solidFill>
                <a:latin typeface="Calibri"/>
                <a:ea typeface="Calibri"/>
                <a:cs typeface="Calibri"/>
                <a:sym typeface="Calibri"/>
              </a:rPr>
              <a:t>Is not Blue?</a:t>
            </a:r>
            <a:endParaRPr sz="1600">
              <a:solidFill>
                <a:schemeClr val="lt1"/>
              </a:solidFill>
              <a:latin typeface="Calibri"/>
              <a:ea typeface="Calibri"/>
              <a:cs typeface="Calibri"/>
              <a:sym typeface="Calibri"/>
            </a:endParaRPr>
          </a:p>
        </p:txBody>
      </p:sp>
      <p:cxnSp>
        <p:nvCxnSpPr>
          <p:cNvPr id="649" name="Google Shape;649;p39"/>
          <p:cNvCxnSpPr/>
          <p:nvPr/>
        </p:nvCxnSpPr>
        <p:spPr>
          <a:xfrm flipH="1">
            <a:off x="9499235" y="3411314"/>
            <a:ext cx="424530" cy="341602"/>
          </a:xfrm>
          <a:prstGeom prst="straightConnector1">
            <a:avLst/>
          </a:prstGeom>
          <a:noFill/>
          <a:ln cap="flat" cmpd="sng" w="9525">
            <a:solidFill>
              <a:schemeClr val="accent1"/>
            </a:solidFill>
            <a:prstDash val="solid"/>
            <a:miter lim="800000"/>
            <a:headEnd len="sm" w="sm" type="none"/>
            <a:tailEnd len="med" w="med" type="triangle"/>
          </a:ln>
        </p:spPr>
      </p:cxnSp>
      <p:cxnSp>
        <p:nvCxnSpPr>
          <p:cNvPr id="650" name="Google Shape;650;p39"/>
          <p:cNvCxnSpPr/>
          <p:nvPr/>
        </p:nvCxnSpPr>
        <p:spPr>
          <a:xfrm>
            <a:off x="9923765" y="3411314"/>
            <a:ext cx="528892" cy="341602"/>
          </a:xfrm>
          <a:prstGeom prst="straightConnector1">
            <a:avLst/>
          </a:prstGeom>
          <a:noFill/>
          <a:ln cap="flat" cmpd="sng" w="9525">
            <a:solidFill>
              <a:schemeClr val="accent1"/>
            </a:solidFill>
            <a:prstDash val="solid"/>
            <a:miter lim="800000"/>
            <a:headEnd len="sm" w="sm" type="none"/>
            <a:tailEnd len="med" w="med" type="triangle"/>
          </a:ln>
        </p:spPr>
      </p:cxnSp>
      <p:cxnSp>
        <p:nvCxnSpPr>
          <p:cNvPr id="651" name="Google Shape;651;p39"/>
          <p:cNvCxnSpPr>
            <a:endCxn id="652" idx="0"/>
          </p:cNvCxnSpPr>
          <p:nvPr/>
        </p:nvCxnSpPr>
        <p:spPr>
          <a:xfrm flipH="1">
            <a:off x="7766970" y="3411216"/>
            <a:ext cx="424500" cy="341700"/>
          </a:xfrm>
          <a:prstGeom prst="straightConnector1">
            <a:avLst/>
          </a:prstGeom>
          <a:noFill/>
          <a:ln cap="flat" cmpd="sng" w="9525">
            <a:solidFill>
              <a:schemeClr val="accent1"/>
            </a:solidFill>
            <a:prstDash val="solid"/>
            <a:miter lim="800000"/>
            <a:headEnd len="sm" w="sm" type="none"/>
            <a:tailEnd len="med" w="med" type="triangle"/>
          </a:ln>
        </p:spPr>
      </p:cxnSp>
      <p:cxnSp>
        <p:nvCxnSpPr>
          <p:cNvPr id="653" name="Google Shape;653;p39"/>
          <p:cNvCxnSpPr>
            <a:endCxn id="654" idx="0"/>
          </p:cNvCxnSpPr>
          <p:nvPr/>
        </p:nvCxnSpPr>
        <p:spPr>
          <a:xfrm>
            <a:off x="8191492" y="3411216"/>
            <a:ext cx="528900" cy="341700"/>
          </a:xfrm>
          <a:prstGeom prst="straightConnector1">
            <a:avLst/>
          </a:prstGeom>
          <a:noFill/>
          <a:ln cap="flat" cmpd="sng" w="9525">
            <a:solidFill>
              <a:schemeClr val="accent1"/>
            </a:solidFill>
            <a:prstDash val="solid"/>
            <a:miter lim="800000"/>
            <a:headEnd len="sm" w="sm" type="none"/>
            <a:tailEnd len="med" w="med" type="triangle"/>
          </a:ln>
        </p:spPr>
      </p:cxnSp>
      <p:sp>
        <p:nvSpPr>
          <p:cNvPr id="652" name="Google Shape;652;p39"/>
          <p:cNvSpPr/>
          <p:nvPr/>
        </p:nvSpPr>
        <p:spPr>
          <a:xfrm>
            <a:off x="7408783" y="3752916"/>
            <a:ext cx="716373" cy="341602"/>
          </a:xfrm>
          <a:prstGeom prst="roundRect">
            <a:avLst>
              <a:gd fmla="val 16667" name="adj"/>
            </a:avLst>
          </a:prstGeom>
          <a:solidFill>
            <a:srgbClr val="92D050"/>
          </a:solidFill>
          <a:ln cap="flat" cmpd="sng" w="12700">
            <a:solidFill>
              <a:srgbClr val="BA8C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CA" sz="1400">
                <a:solidFill>
                  <a:srgbClr val="FF0000"/>
                </a:solidFill>
                <a:latin typeface="Calibri"/>
                <a:ea typeface="Calibri"/>
                <a:cs typeface="Calibri"/>
                <a:sym typeface="Calibri"/>
              </a:rPr>
              <a:t>-14.7</a:t>
            </a:r>
            <a:endParaRPr sz="1400">
              <a:solidFill>
                <a:srgbClr val="FF0000"/>
              </a:solidFill>
              <a:latin typeface="Calibri"/>
              <a:ea typeface="Calibri"/>
              <a:cs typeface="Calibri"/>
              <a:sym typeface="Calibri"/>
            </a:endParaRPr>
          </a:p>
        </p:txBody>
      </p:sp>
      <p:sp>
        <p:nvSpPr>
          <p:cNvPr id="654" name="Google Shape;654;p39"/>
          <p:cNvSpPr/>
          <p:nvPr/>
        </p:nvSpPr>
        <p:spPr>
          <a:xfrm>
            <a:off x="8362205" y="3752916"/>
            <a:ext cx="716374" cy="341602"/>
          </a:xfrm>
          <a:prstGeom prst="roundRect">
            <a:avLst>
              <a:gd fmla="val 16667" name="adj"/>
            </a:avLst>
          </a:prstGeom>
          <a:solidFill>
            <a:srgbClr val="92D050"/>
          </a:solidFill>
          <a:ln cap="flat" cmpd="sng" w="12700">
            <a:solidFill>
              <a:srgbClr val="BA8C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CA" sz="1800">
                <a:solidFill>
                  <a:srgbClr val="FF0000"/>
                </a:solidFill>
                <a:latin typeface="Calibri"/>
                <a:ea typeface="Calibri"/>
                <a:cs typeface="Calibri"/>
                <a:sym typeface="Calibri"/>
              </a:rPr>
              <a:t>4.8</a:t>
            </a:r>
            <a:endParaRPr sz="1800">
              <a:solidFill>
                <a:srgbClr val="FF0000"/>
              </a:solidFill>
              <a:latin typeface="Calibri"/>
              <a:ea typeface="Calibri"/>
              <a:cs typeface="Calibri"/>
              <a:sym typeface="Calibri"/>
            </a:endParaRPr>
          </a:p>
        </p:txBody>
      </p:sp>
      <p:sp>
        <p:nvSpPr>
          <p:cNvPr id="655" name="Google Shape;655;p39"/>
          <p:cNvSpPr/>
          <p:nvPr/>
        </p:nvSpPr>
        <p:spPr>
          <a:xfrm>
            <a:off x="9141048" y="3772079"/>
            <a:ext cx="716373" cy="341602"/>
          </a:xfrm>
          <a:prstGeom prst="roundRect">
            <a:avLst>
              <a:gd fmla="val 16667" name="adj"/>
            </a:avLst>
          </a:prstGeom>
          <a:solidFill>
            <a:srgbClr val="92D050"/>
          </a:solidFill>
          <a:ln cap="flat" cmpd="sng" w="12700">
            <a:solidFill>
              <a:srgbClr val="BA8C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CA" sz="1200">
                <a:solidFill>
                  <a:srgbClr val="FF0000"/>
                </a:solidFill>
                <a:latin typeface="Calibri"/>
                <a:ea typeface="Calibri"/>
                <a:cs typeface="Calibri"/>
                <a:sym typeface="Calibri"/>
              </a:rPr>
              <a:t>1.8, 5.8</a:t>
            </a:r>
            <a:endParaRPr sz="1200">
              <a:solidFill>
                <a:srgbClr val="FF0000"/>
              </a:solidFill>
              <a:latin typeface="Calibri"/>
              <a:ea typeface="Calibri"/>
              <a:cs typeface="Calibri"/>
              <a:sym typeface="Calibri"/>
            </a:endParaRPr>
          </a:p>
        </p:txBody>
      </p:sp>
      <p:sp>
        <p:nvSpPr>
          <p:cNvPr id="656" name="Google Shape;656;p39"/>
          <p:cNvSpPr/>
          <p:nvPr/>
        </p:nvSpPr>
        <p:spPr>
          <a:xfrm>
            <a:off x="10094470" y="3772079"/>
            <a:ext cx="716374" cy="341602"/>
          </a:xfrm>
          <a:prstGeom prst="roundRect">
            <a:avLst>
              <a:gd fmla="val 16667" name="adj"/>
            </a:avLst>
          </a:prstGeom>
          <a:solidFill>
            <a:srgbClr val="92D050"/>
          </a:solidFill>
          <a:ln cap="flat" cmpd="sng" w="12700">
            <a:solidFill>
              <a:srgbClr val="BA8C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CA" sz="1800">
                <a:solidFill>
                  <a:srgbClr val="FF0000"/>
                </a:solidFill>
                <a:latin typeface="Calibri"/>
                <a:ea typeface="Calibri"/>
                <a:cs typeface="Calibri"/>
                <a:sym typeface="Calibri"/>
              </a:rPr>
              <a:t>16.8</a:t>
            </a:r>
            <a:endParaRPr sz="1800">
              <a:solidFill>
                <a:srgbClr val="FF0000"/>
              </a:solidFill>
              <a:latin typeface="Calibri"/>
              <a:ea typeface="Calibri"/>
              <a:cs typeface="Calibri"/>
              <a:sym typeface="Calibri"/>
            </a:endParaRPr>
          </a:p>
        </p:txBody>
      </p:sp>
      <p:sp>
        <p:nvSpPr>
          <p:cNvPr id="657" name="Google Shape;657;p39"/>
          <p:cNvSpPr txBox="1"/>
          <p:nvPr/>
        </p:nvSpPr>
        <p:spPr>
          <a:xfrm>
            <a:off x="7674253" y="3393325"/>
            <a:ext cx="29687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CA" sz="1800">
                <a:solidFill>
                  <a:schemeClr val="dk1"/>
                </a:solidFill>
                <a:latin typeface="Calibri"/>
                <a:ea typeface="Calibri"/>
                <a:cs typeface="Calibri"/>
                <a:sym typeface="Calibri"/>
              </a:rPr>
              <a:t>Y</a:t>
            </a:r>
            <a:endParaRPr sz="1800">
              <a:solidFill>
                <a:schemeClr val="dk1"/>
              </a:solidFill>
              <a:latin typeface="Calibri"/>
              <a:ea typeface="Calibri"/>
              <a:cs typeface="Calibri"/>
              <a:sym typeface="Calibri"/>
            </a:endParaRPr>
          </a:p>
        </p:txBody>
      </p:sp>
      <p:sp>
        <p:nvSpPr>
          <p:cNvPr id="658" name="Google Shape;658;p39"/>
          <p:cNvSpPr txBox="1"/>
          <p:nvPr/>
        </p:nvSpPr>
        <p:spPr>
          <a:xfrm>
            <a:off x="8467902" y="2690015"/>
            <a:ext cx="29687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CA" sz="1800">
                <a:solidFill>
                  <a:schemeClr val="dk1"/>
                </a:solidFill>
                <a:latin typeface="Calibri"/>
                <a:ea typeface="Calibri"/>
                <a:cs typeface="Calibri"/>
                <a:sym typeface="Calibri"/>
              </a:rPr>
              <a:t>Y</a:t>
            </a:r>
            <a:endParaRPr sz="1800">
              <a:solidFill>
                <a:schemeClr val="dk1"/>
              </a:solidFill>
              <a:latin typeface="Calibri"/>
              <a:ea typeface="Calibri"/>
              <a:cs typeface="Calibri"/>
              <a:sym typeface="Calibri"/>
            </a:endParaRPr>
          </a:p>
        </p:txBody>
      </p:sp>
      <p:sp>
        <p:nvSpPr>
          <p:cNvPr id="659" name="Google Shape;659;p39"/>
          <p:cNvSpPr txBox="1"/>
          <p:nvPr/>
        </p:nvSpPr>
        <p:spPr>
          <a:xfrm>
            <a:off x="9580434" y="2690015"/>
            <a:ext cx="33374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CA" sz="1800">
                <a:solidFill>
                  <a:schemeClr val="dk1"/>
                </a:solidFill>
                <a:latin typeface="Calibri"/>
                <a:ea typeface="Calibri"/>
                <a:cs typeface="Calibri"/>
                <a:sym typeface="Calibri"/>
              </a:rPr>
              <a:t>N</a:t>
            </a:r>
            <a:endParaRPr sz="1800">
              <a:solidFill>
                <a:schemeClr val="dk1"/>
              </a:solidFill>
              <a:latin typeface="Calibri"/>
              <a:ea typeface="Calibri"/>
              <a:cs typeface="Calibri"/>
              <a:sym typeface="Calibri"/>
            </a:endParaRPr>
          </a:p>
        </p:txBody>
      </p:sp>
      <p:sp>
        <p:nvSpPr>
          <p:cNvPr id="660" name="Google Shape;660;p39"/>
          <p:cNvSpPr txBox="1"/>
          <p:nvPr/>
        </p:nvSpPr>
        <p:spPr>
          <a:xfrm>
            <a:off x="10293579" y="3383584"/>
            <a:ext cx="33374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CA" sz="1800">
                <a:solidFill>
                  <a:schemeClr val="dk1"/>
                </a:solidFill>
                <a:latin typeface="Calibri"/>
                <a:ea typeface="Calibri"/>
                <a:cs typeface="Calibri"/>
                <a:sym typeface="Calibri"/>
              </a:rPr>
              <a:t>N</a:t>
            </a:r>
            <a:endParaRPr sz="1800">
              <a:solidFill>
                <a:schemeClr val="dk1"/>
              </a:solidFill>
              <a:latin typeface="Calibri"/>
              <a:ea typeface="Calibri"/>
              <a:cs typeface="Calibri"/>
              <a:sym typeface="Calibri"/>
            </a:endParaRPr>
          </a:p>
        </p:txBody>
      </p:sp>
      <p:sp>
        <p:nvSpPr>
          <p:cNvPr id="661" name="Google Shape;661;p39"/>
          <p:cNvSpPr txBox="1"/>
          <p:nvPr/>
        </p:nvSpPr>
        <p:spPr>
          <a:xfrm>
            <a:off x="8510071" y="3365866"/>
            <a:ext cx="33374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CA" sz="1800">
                <a:solidFill>
                  <a:schemeClr val="dk1"/>
                </a:solidFill>
                <a:latin typeface="Calibri"/>
                <a:ea typeface="Calibri"/>
                <a:cs typeface="Calibri"/>
                <a:sym typeface="Calibri"/>
              </a:rPr>
              <a:t>N</a:t>
            </a:r>
            <a:endParaRPr sz="1800">
              <a:solidFill>
                <a:schemeClr val="dk1"/>
              </a:solidFill>
              <a:latin typeface="Calibri"/>
              <a:ea typeface="Calibri"/>
              <a:cs typeface="Calibri"/>
              <a:sym typeface="Calibri"/>
            </a:endParaRPr>
          </a:p>
        </p:txBody>
      </p:sp>
      <p:sp>
        <p:nvSpPr>
          <p:cNvPr id="662" name="Google Shape;662;p39"/>
          <p:cNvSpPr txBox="1"/>
          <p:nvPr/>
        </p:nvSpPr>
        <p:spPr>
          <a:xfrm>
            <a:off x="9459461" y="3364924"/>
            <a:ext cx="29687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CA" sz="1800">
                <a:solidFill>
                  <a:schemeClr val="dk1"/>
                </a:solidFill>
                <a:latin typeface="Calibri"/>
                <a:ea typeface="Calibri"/>
                <a:cs typeface="Calibri"/>
                <a:sym typeface="Calibri"/>
              </a:rPr>
              <a:t>Y</a:t>
            </a:r>
            <a:endParaRPr sz="1800">
              <a:solidFill>
                <a:schemeClr val="dk1"/>
              </a:solidFill>
              <a:latin typeface="Calibri"/>
              <a:ea typeface="Calibri"/>
              <a:cs typeface="Calibri"/>
              <a:sym typeface="Calibri"/>
            </a:endParaRPr>
          </a:p>
        </p:txBody>
      </p:sp>
      <p:sp>
        <p:nvSpPr>
          <p:cNvPr id="663" name="Google Shape;663;p39"/>
          <p:cNvSpPr/>
          <p:nvPr/>
        </p:nvSpPr>
        <p:spPr>
          <a:xfrm>
            <a:off x="3613164" y="2515428"/>
            <a:ext cx="1049256" cy="1016222"/>
          </a:xfrm>
          <a:prstGeom prst="mathPlus">
            <a:avLst>
              <a:gd fmla="val 23520" name="adj1"/>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64" name="Google Shape;664;p39"/>
          <p:cNvSpPr/>
          <p:nvPr/>
        </p:nvSpPr>
        <p:spPr>
          <a:xfrm>
            <a:off x="2037491" y="2813095"/>
            <a:ext cx="1059786" cy="349195"/>
          </a:xfrm>
          <a:prstGeom prst="roundRect">
            <a:avLst>
              <a:gd fmla="val 16667" name="adj"/>
            </a:avLst>
          </a:prstGeom>
          <a:solidFill>
            <a:schemeClr val="accent4"/>
          </a:solidFill>
          <a:ln cap="flat" cmpd="sng" w="12700">
            <a:solidFill>
              <a:srgbClr val="BA8C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CA" sz="1600">
                <a:solidFill>
                  <a:schemeClr val="lt1"/>
                </a:solidFill>
                <a:latin typeface="Calibri"/>
                <a:ea typeface="Calibri"/>
                <a:cs typeface="Calibri"/>
                <a:sym typeface="Calibri"/>
              </a:rPr>
              <a:t>71.2</a:t>
            </a:r>
            <a:endParaRPr sz="1600">
              <a:solidFill>
                <a:schemeClr val="lt1"/>
              </a:solidFill>
              <a:latin typeface="Calibri"/>
              <a:ea typeface="Calibri"/>
              <a:cs typeface="Calibri"/>
              <a:sym typeface="Calibri"/>
            </a:endParaRPr>
          </a:p>
        </p:txBody>
      </p:sp>
      <p:sp>
        <p:nvSpPr>
          <p:cNvPr id="665" name="Google Shape;665;p39"/>
          <p:cNvSpPr txBox="1"/>
          <p:nvPr/>
        </p:nvSpPr>
        <p:spPr>
          <a:xfrm>
            <a:off x="1347544" y="3219534"/>
            <a:ext cx="2499600" cy="9234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SzPts val="1100"/>
              <a:buNone/>
            </a:pPr>
            <a:r>
              <a:rPr lang="en-CA" sz="1800">
                <a:solidFill>
                  <a:srgbClr val="FF0000"/>
                </a:solidFill>
                <a:latin typeface="Calibri"/>
                <a:ea typeface="Calibri"/>
                <a:cs typeface="Calibri"/>
                <a:sym typeface="Calibri"/>
              </a:rPr>
              <a:t>BERAT RATA-RATA (TEBAKAN AWAL DARI LANGKAH SEBELUMNYA)</a:t>
            </a:r>
            <a:endParaRPr sz="1800">
              <a:solidFill>
                <a:srgbClr val="FF0000"/>
              </a:solidFill>
              <a:latin typeface="Calibri"/>
              <a:ea typeface="Calibri"/>
              <a:cs typeface="Calibri"/>
              <a:sym typeface="Calibri"/>
            </a:endParaRPr>
          </a:p>
        </p:txBody>
      </p:sp>
      <p:graphicFrame>
        <p:nvGraphicFramePr>
          <p:cNvPr id="666" name="Google Shape;666;p39"/>
          <p:cNvGraphicFramePr/>
          <p:nvPr/>
        </p:nvGraphicFramePr>
        <p:xfrm>
          <a:off x="288651" y="4185920"/>
          <a:ext cx="3000000" cy="3000000"/>
        </p:xfrm>
        <a:graphic>
          <a:graphicData uri="http://schemas.openxmlformats.org/drawingml/2006/table">
            <a:tbl>
              <a:tblPr bandRow="1" firstRow="1">
                <a:noFill/>
                <a:tableStyleId>{7E5F12C3-372E-43A8-9F01-1962836D2E52}</a:tableStyleId>
              </a:tblPr>
              <a:tblGrid>
                <a:gridCol w="1346200"/>
                <a:gridCol w="1346200"/>
                <a:gridCol w="1346200"/>
                <a:gridCol w="1346200"/>
              </a:tblGrid>
              <a:tr h="370850">
                <a:tc>
                  <a:txBody>
                    <a:bodyPr/>
                    <a:lstStyle/>
                    <a:p>
                      <a:pPr indent="0" lvl="0" marL="0" marR="0" rtl="0" algn="l">
                        <a:spcBef>
                          <a:spcPts val="0"/>
                        </a:spcBef>
                        <a:spcAft>
                          <a:spcPts val="0"/>
                        </a:spcAft>
                        <a:buNone/>
                      </a:pPr>
                      <a:r>
                        <a:rPr lang="en-CA" sz="1800"/>
                        <a:t>Height</a:t>
                      </a:r>
                      <a:endParaRPr sz="1800"/>
                    </a:p>
                  </a:txBody>
                  <a:tcPr marT="45725" marB="45725" marR="91450" marL="91450"/>
                </a:tc>
                <a:tc>
                  <a:txBody>
                    <a:bodyPr/>
                    <a:lstStyle/>
                    <a:p>
                      <a:pPr indent="0" lvl="0" marL="0" marR="0" rtl="0" algn="l">
                        <a:spcBef>
                          <a:spcPts val="0"/>
                        </a:spcBef>
                        <a:spcAft>
                          <a:spcPts val="0"/>
                        </a:spcAft>
                        <a:buNone/>
                      </a:pPr>
                      <a:r>
                        <a:rPr lang="en-CA" sz="1800"/>
                        <a:t>Color</a:t>
                      </a:r>
                      <a:endParaRPr sz="1800"/>
                    </a:p>
                  </a:txBody>
                  <a:tcPr marT="45725" marB="45725" marR="91450" marL="91450"/>
                </a:tc>
                <a:tc>
                  <a:txBody>
                    <a:bodyPr/>
                    <a:lstStyle/>
                    <a:p>
                      <a:pPr indent="0" lvl="0" marL="0" marR="0" rtl="0" algn="l">
                        <a:spcBef>
                          <a:spcPts val="0"/>
                        </a:spcBef>
                        <a:spcAft>
                          <a:spcPts val="0"/>
                        </a:spcAft>
                        <a:buNone/>
                      </a:pPr>
                      <a:r>
                        <a:rPr lang="en-CA" sz="1800"/>
                        <a:t>Gender</a:t>
                      </a:r>
                      <a:endParaRPr sz="1800"/>
                    </a:p>
                  </a:txBody>
                  <a:tcPr marT="45725" marB="45725" marR="91450" marL="91450"/>
                </a:tc>
                <a:tc>
                  <a:txBody>
                    <a:bodyPr/>
                    <a:lstStyle/>
                    <a:p>
                      <a:pPr indent="0" lvl="0" marL="0" marR="0" rtl="0" algn="l">
                        <a:spcBef>
                          <a:spcPts val="0"/>
                        </a:spcBef>
                        <a:spcAft>
                          <a:spcPts val="0"/>
                        </a:spcAft>
                        <a:buNone/>
                      </a:pPr>
                      <a:r>
                        <a:rPr lang="en-CA" sz="1800"/>
                        <a:t>Weight (Kg)</a:t>
                      </a:r>
                      <a:endParaRPr sz="1800"/>
                    </a:p>
                  </a:txBody>
                  <a:tcPr marT="45725" marB="45725" marR="91450" marL="91450"/>
                </a:tc>
              </a:tr>
              <a:tr h="370850">
                <a:tc>
                  <a:txBody>
                    <a:bodyPr/>
                    <a:lstStyle/>
                    <a:p>
                      <a:pPr indent="0" lvl="0" marL="0" marR="0" rtl="0" algn="l">
                        <a:spcBef>
                          <a:spcPts val="0"/>
                        </a:spcBef>
                        <a:spcAft>
                          <a:spcPts val="0"/>
                        </a:spcAft>
                        <a:buNone/>
                      </a:pPr>
                      <a:r>
                        <a:rPr lang="en-CA" sz="1800"/>
                        <a:t>1.6</a:t>
                      </a:r>
                      <a:endParaRPr sz="1800"/>
                    </a:p>
                  </a:txBody>
                  <a:tcPr marT="45725" marB="45725" marR="91450" marL="91450"/>
                </a:tc>
                <a:tc>
                  <a:txBody>
                    <a:bodyPr/>
                    <a:lstStyle/>
                    <a:p>
                      <a:pPr indent="0" lvl="0" marL="0" marR="0" rtl="0" algn="l">
                        <a:spcBef>
                          <a:spcPts val="0"/>
                        </a:spcBef>
                        <a:spcAft>
                          <a:spcPts val="0"/>
                        </a:spcAft>
                        <a:buNone/>
                      </a:pPr>
                      <a:r>
                        <a:rPr lang="en-CA" sz="1800"/>
                        <a:t>Blue</a:t>
                      </a:r>
                      <a:endParaRPr sz="1800"/>
                    </a:p>
                  </a:txBody>
                  <a:tcPr marT="45725" marB="45725" marR="91450" marL="91450"/>
                </a:tc>
                <a:tc>
                  <a:txBody>
                    <a:bodyPr/>
                    <a:lstStyle/>
                    <a:p>
                      <a:pPr indent="0" lvl="0" marL="0" marR="0" rtl="0" algn="l">
                        <a:spcBef>
                          <a:spcPts val="0"/>
                        </a:spcBef>
                        <a:spcAft>
                          <a:spcPts val="0"/>
                        </a:spcAft>
                        <a:buNone/>
                      </a:pPr>
                      <a:r>
                        <a:rPr lang="en-CA" sz="1800"/>
                        <a:t>Male</a:t>
                      </a:r>
                      <a:endParaRPr sz="1800"/>
                    </a:p>
                  </a:txBody>
                  <a:tcPr marT="45725" marB="45725" marR="91450" marL="91450"/>
                </a:tc>
                <a:tc>
                  <a:txBody>
                    <a:bodyPr/>
                    <a:lstStyle/>
                    <a:p>
                      <a:pPr indent="0" lvl="0" marL="0" marR="0" rtl="0" algn="l">
                        <a:spcBef>
                          <a:spcPts val="0"/>
                        </a:spcBef>
                        <a:spcAft>
                          <a:spcPts val="0"/>
                        </a:spcAft>
                        <a:buNone/>
                      </a:pPr>
                      <a:r>
                        <a:rPr lang="en-CA" sz="1800"/>
                        <a:t>88</a:t>
                      </a:r>
                      <a:endParaRPr sz="1800"/>
                    </a:p>
                  </a:txBody>
                  <a:tcPr marT="45725" marB="45725" marR="91450" marL="91450"/>
                </a:tc>
              </a:tr>
              <a:tr h="370850">
                <a:tc>
                  <a:txBody>
                    <a:bodyPr/>
                    <a:lstStyle/>
                    <a:p>
                      <a:pPr indent="0" lvl="0" marL="0" marR="0" rtl="0" algn="l">
                        <a:spcBef>
                          <a:spcPts val="0"/>
                        </a:spcBef>
                        <a:spcAft>
                          <a:spcPts val="0"/>
                        </a:spcAft>
                        <a:buNone/>
                      </a:pPr>
                      <a:r>
                        <a:rPr lang="en-CA" sz="1800"/>
                        <a:t>1.6</a:t>
                      </a:r>
                      <a:endParaRPr sz="1800"/>
                    </a:p>
                  </a:txBody>
                  <a:tcPr marT="45725" marB="45725" marR="91450" marL="91450"/>
                </a:tc>
                <a:tc>
                  <a:txBody>
                    <a:bodyPr/>
                    <a:lstStyle/>
                    <a:p>
                      <a:pPr indent="0" lvl="0" marL="0" marR="0" rtl="0" algn="l">
                        <a:spcBef>
                          <a:spcPts val="0"/>
                        </a:spcBef>
                        <a:spcAft>
                          <a:spcPts val="0"/>
                        </a:spcAft>
                        <a:buNone/>
                      </a:pPr>
                      <a:r>
                        <a:rPr lang="en-CA" sz="1800"/>
                        <a:t>Green</a:t>
                      </a:r>
                      <a:endParaRPr sz="1800"/>
                    </a:p>
                  </a:txBody>
                  <a:tcPr marT="45725" marB="45725" marR="91450" marL="91450"/>
                </a:tc>
                <a:tc>
                  <a:txBody>
                    <a:bodyPr/>
                    <a:lstStyle/>
                    <a:p>
                      <a:pPr indent="0" lvl="0" marL="0" marR="0" rtl="0" algn="l">
                        <a:spcBef>
                          <a:spcPts val="0"/>
                        </a:spcBef>
                        <a:spcAft>
                          <a:spcPts val="0"/>
                        </a:spcAft>
                        <a:buNone/>
                      </a:pPr>
                      <a:r>
                        <a:rPr b="0" lang="en-CA" sz="1800"/>
                        <a:t>Female</a:t>
                      </a:r>
                      <a:endParaRPr b="0" sz="1800"/>
                    </a:p>
                  </a:txBody>
                  <a:tcPr marT="45725" marB="45725" marR="91450" marL="91450"/>
                </a:tc>
                <a:tc>
                  <a:txBody>
                    <a:bodyPr/>
                    <a:lstStyle/>
                    <a:p>
                      <a:pPr indent="0" lvl="0" marL="0" marR="0" rtl="0" algn="l">
                        <a:spcBef>
                          <a:spcPts val="0"/>
                        </a:spcBef>
                        <a:spcAft>
                          <a:spcPts val="0"/>
                        </a:spcAft>
                        <a:buNone/>
                      </a:pPr>
                      <a:r>
                        <a:rPr lang="en-CA" sz="1800"/>
                        <a:t>76</a:t>
                      </a:r>
                      <a:endParaRPr sz="1800"/>
                    </a:p>
                  </a:txBody>
                  <a:tcPr marT="45725" marB="45725" marR="91450" marL="91450"/>
                </a:tc>
              </a:tr>
              <a:tr h="370850">
                <a:tc>
                  <a:txBody>
                    <a:bodyPr/>
                    <a:lstStyle/>
                    <a:p>
                      <a:pPr indent="0" lvl="0" marL="0" marR="0" rtl="0" algn="l">
                        <a:spcBef>
                          <a:spcPts val="0"/>
                        </a:spcBef>
                        <a:spcAft>
                          <a:spcPts val="0"/>
                        </a:spcAft>
                        <a:buNone/>
                      </a:pPr>
                      <a:r>
                        <a:rPr lang="en-CA" sz="1800"/>
                        <a:t>1.5</a:t>
                      </a:r>
                      <a:endParaRPr sz="1800"/>
                    </a:p>
                  </a:txBody>
                  <a:tcPr marT="45725" marB="45725" marR="91450" marL="91450"/>
                </a:tc>
                <a:tc>
                  <a:txBody>
                    <a:bodyPr/>
                    <a:lstStyle/>
                    <a:p>
                      <a:pPr indent="0" lvl="0" marL="0" marR="0" rtl="0" algn="l">
                        <a:spcBef>
                          <a:spcPts val="0"/>
                        </a:spcBef>
                        <a:spcAft>
                          <a:spcPts val="0"/>
                        </a:spcAft>
                        <a:buNone/>
                      </a:pPr>
                      <a:r>
                        <a:rPr lang="en-CA" sz="1800"/>
                        <a:t>Blue</a:t>
                      </a:r>
                      <a:endParaRPr sz="1800"/>
                    </a:p>
                  </a:txBody>
                  <a:tcPr marT="45725" marB="45725" marR="91450" marL="91450"/>
                </a:tc>
                <a:tc>
                  <a:txBody>
                    <a:bodyPr/>
                    <a:lstStyle/>
                    <a:p>
                      <a:pPr indent="0" lvl="0" marL="0" marR="0" rtl="0" algn="l">
                        <a:spcBef>
                          <a:spcPts val="0"/>
                        </a:spcBef>
                        <a:spcAft>
                          <a:spcPts val="0"/>
                        </a:spcAft>
                        <a:buNone/>
                      </a:pPr>
                      <a:r>
                        <a:rPr b="0" lang="en-CA" sz="1800"/>
                        <a:t>Female</a:t>
                      </a:r>
                      <a:endParaRPr b="0" sz="1800"/>
                    </a:p>
                  </a:txBody>
                  <a:tcPr marT="45725" marB="45725" marR="91450" marL="91450"/>
                </a:tc>
                <a:tc>
                  <a:txBody>
                    <a:bodyPr/>
                    <a:lstStyle/>
                    <a:p>
                      <a:pPr indent="0" lvl="0" marL="0" marR="0" rtl="0" algn="l">
                        <a:spcBef>
                          <a:spcPts val="0"/>
                        </a:spcBef>
                        <a:spcAft>
                          <a:spcPts val="0"/>
                        </a:spcAft>
                        <a:buNone/>
                      </a:pPr>
                      <a:r>
                        <a:rPr lang="en-CA" sz="1800"/>
                        <a:t>56</a:t>
                      </a:r>
                      <a:endParaRPr sz="1800"/>
                    </a:p>
                  </a:txBody>
                  <a:tcPr marT="45725" marB="45725" marR="91450" marL="91450"/>
                </a:tc>
              </a:tr>
              <a:tr h="370850">
                <a:tc>
                  <a:txBody>
                    <a:bodyPr/>
                    <a:lstStyle/>
                    <a:p>
                      <a:pPr indent="0" lvl="0" marL="0" marR="0" rtl="0" algn="l">
                        <a:spcBef>
                          <a:spcPts val="0"/>
                        </a:spcBef>
                        <a:spcAft>
                          <a:spcPts val="0"/>
                        </a:spcAft>
                        <a:buNone/>
                      </a:pPr>
                      <a:r>
                        <a:rPr lang="en-CA" sz="1800"/>
                        <a:t>1.8</a:t>
                      </a:r>
                      <a:endParaRPr sz="1800"/>
                    </a:p>
                  </a:txBody>
                  <a:tcPr marT="45725" marB="45725" marR="91450" marL="91450"/>
                </a:tc>
                <a:tc>
                  <a:txBody>
                    <a:bodyPr/>
                    <a:lstStyle/>
                    <a:p>
                      <a:pPr indent="0" lvl="0" marL="0" marR="0" rtl="0" algn="l">
                        <a:spcBef>
                          <a:spcPts val="0"/>
                        </a:spcBef>
                        <a:spcAft>
                          <a:spcPts val="0"/>
                        </a:spcAft>
                        <a:buNone/>
                      </a:pPr>
                      <a:r>
                        <a:rPr lang="en-CA" sz="1800"/>
                        <a:t>Red</a:t>
                      </a:r>
                      <a:endParaRPr sz="1800"/>
                    </a:p>
                  </a:txBody>
                  <a:tcPr marT="45725" marB="45725" marR="91450" marL="91450"/>
                </a:tc>
                <a:tc>
                  <a:txBody>
                    <a:bodyPr/>
                    <a:lstStyle/>
                    <a:p>
                      <a:pPr indent="0" lvl="0" marL="0" marR="0" rtl="0" algn="l">
                        <a:spcBef>
                          <a:spcPts val="0"/>
                        </a:spcBef>
                        <a:spcAft>
                          <a:spcPts val="0"/>
                        </a:spcAft>
                        <a:buNone/>
                      </a:pPr>
                      <a:r>
                        <a:rPr lang="en-CA" sz="1800"/>
                        <a:t>Male</a:t>
                      </a:r>
                      <a:endParaRPr sz="1800"/>
                    </a:p>
                  </a:txBody>
                  <a:tcPr marT="45725" marB="45725" marR="91450" marL="91450"/>
                </a:tc>
                <a:tc>
                  <a:txBody>
                    <a:bodyPr/>
                    <a:lstStyle/>
                    <a:p>
                      <a:pPr indent="0" lvl="0" marL="0" marR="0" rtl="0" algn="l">
                        <a:spcBef>
                          <a:spcPts val="0"/>
                        </a:spcBef>
                        <a:spcAft>
                          <a:spcPts val="0"/>
                        </a:spcAft>
                        <a:buNone/>
                      </a:pPr>
                      <a:r>
                        <a:rPr lang="en-CA" sz="1800"/>
                        <a:t>73</a:t>
                      </a:r>
                      <a:endParaRPr sz="1800"/>
                    </a:p>
                  </a:txBody>
                  <a:tcPr marT="45725" marB="45725" marR="91450" marL="91450"/>
                </a:tc>
              </a:tr>
              <a:tr h="370850">
                <a:tc>
                  <a:txBody>
                    <a:bodyPr/>
                    <a:lstStyle/>
                    <a:p>
                      <a:pPr indent="0" lvl="0" marL="0" marR="0" rtl="0" algn="l">
                        <a:spcBef>
                          <a:spcPts val="0"/>
                        </a:spcBef>
                        <a:spcAft>
                          <a:spcPts val="0"/>
                        </a:spcAft>
                        <a:buNone/>
                      </a:pPr>
                      <a:r>
                        <a:rPr lang="en-CA" sz="1800"/>
                        <a:t>1.5</a:t>
                      </a:r>
                      <a:endParaRPr sz="1800"/>
                    </a:p>
                  </a:txBody>
                  <a:tcPr marT="45725" marB="45725" marR="91450" marL="91450"/>
                </a:tc>
                <a:tc>
                  <a:txBody>
                    <a:bodyPr/>
                    <a:lstStyle/>
                    <a:p>
                      <a:pPr indent="0" lvl="0" marL="0" marR="0" rtl="0" algn="l">
                        <a:spcBef>
                          <a:spcPts val="0"/>
                        </a:spcBef>
                        <a:spcAft>
                          <a:spcPts val="0"/>
                        </a:spcAft>
                        <a:buNone/>
                      </a:pPr>
                      <a:r>
                        <a:rPr lang="en-CA" sz="1800"/>
                        <a:t>Green</a:t>
                      </a:r>
                      <a:endParaRPr sz="1800"/>
                    </a:p>
                  </a:txBody>
                  <a:tcPr marT="45725" marB="45725" marR="91450" marL="91450"/>
                </a:tc>
                <a:tc>
                  <a:txBody>
                    <a:bodyPr/>
                    <a:lstStyle/>
                    <a:p>
                      <a:pPr indent="0" lvl="0" marL="0" marR="0" rtl="0" algn="l">
                        <a:spcBef>
                          <a:spcPts val="0"/>
                        </a:spcBef>
                        <a:spcAft>
                          <a:spcPts val="0"/>
                        </a:spcAft>
                        <a:buNone/>
                      </a:pPr>
                      <a:r>
                        <a:rPr lang="en-CA" sz="1800"/>
                        <a:t>Male</a:t>
                      </a:r>
                      <a:endParaRPr sz="1800"/>
                    </a:p>
                  </a:txBody>
                  <a:tcPr marT="45725" marB="45725" marR="91450" marL="91450"/>
                </a:tc>
                <a:tc>
                  <a:txBody>
                    <a:bodyPr/>
                    <a:lstStyle/>
                    <a:p>
                      <a:pPr indent="0" lvl="0" marL="0" marR="0" rtl="0" algn="l">
                        <a:spcBef>
                          <a:spcPts val="0"/>
                        </a:spcBef>
                        <a:spcAft>
                          <a:spcPts val="0"/>
                        </a:spcAft>
                        <a:buNone/>
                      </a:pPr>
                      <a:r>
                        <a:rPr lang="en-CA" sz="1800"/>
                        <a:t>77</a:t>
                      </a:r>
                      <a:endParaRPr sz="1800"/>
                    </a:p>
                  </a:txBody>
                  <a:tcPr marT="45725" marB="45725" marR="91450" marL="91450"/>
                </a:tc>
              </a:tr>
              <a:tr h="370850">
                <a:tc>
                  <a:txBody>
                    <a:bodyPr/>
                    <a:lstStyle/>
                    <a:p>
                      <a:pPr indent="0" lvl="0" marL="0" marR="0" rtl="0" algn="l">
                        <a:spcBef>
                          <a:spcPts val="0"/>
                        </a:spcBef>
                        <a:spcAft>
                          <a:spcPts val="0"/>
                        </a:spcAft>
                        <a:buNone/>
                      </a:pPr>
                      <a:r>
                        <a:rPr lang="en-CA" sz="1800"/>
                        <a:t>1.4</a:t>
                      </a:r>
                      <a:endParaRPr sz="1800"/>
                    </a:p>
                  </a:txBody>
                  <a:tcPr marT="45725" marB="45725" marR="91450" marL="91450"/>
                </a:tc>
                <a:tc>
                  <a:txBody>
                    <a:bodyPr/>
                    <a:lstStyle/>
                    <a:p>
                      <a:pPr indent="0" lvl="0" marL="0" marR="0" rtl="0" algn="l">
                        <a:spcBef>
                          <a:spcPts val="0"/>
                        </a:spcBef>
                        <a:spcAft>
                          <a:spcPts val="0"/>
                        </a:spcAft>
                        <a:buNone/>
                      </a:pPr>
                      <a:r>
                        <a:rPr lang="en-CA" sz="1800"/>
                        <a:t>Blue</a:t>
                      </a:r>
                      <a:endParaRPr sz="1800"/>
                    </a:p>
                  </a:txBody>
                  <a:tcPr marT="45725" marB="45725" marR="91450" marL="91450"/>
                </a:tc>
                <a:tc>
                  <a:txBody>
                    <a:bodyPr/>
                    <a:lstStyle/>
                    <a:p>
                      <a:pPr indent="0" lvl="0" marL="0" marR="0" rtl="0" algn="l">
                        <a:spcBef>
                          <a:spcPts val="0"/>
                        </a:spcBef>
                        <a:spcAft>
                          <a:spcPts val="0"/>
                        </a:spcAft>
                        <a:buNone/>
                      </a:pPr>
                      <a:r>
                        <a:rPr b="0" lang="en-CA" sz="1800"/>
                        <a:t>Female</a:t>
                      </a:r>
                      <a:endParaRPr b="0" sz="1800"/>
                    </a:p>
                  </a:txBody>
                  <a:tcPr marT="45725" marB="45725" marR="91450" marL="91450"/>
                </a:tc>
                <a:tc>
                  <a:txBody>
                    <a:bodyPr/>
                    <a:lstStyle/>
                    <a:p>
                      <a:pPr indent="0" lvl="0" marL="0" marR="0" rtl="0" algn="l">
                        <a:spcBef>
                          <a:spcPts val="0"/>
                        </a:spcBef>
                        <a:spcAft>
                          <a:spcPts val="0"/>
                        </a:spcAft>
                        <a:buNone/>
                      </a:pPr>
                      <a:r>
                        <a:rPr lang="en-CA" sz="1800"/>
                        <a:t>57</a:t>
                      </a:r>
                      <a:endParaRPr sz="1800"/>
                    </a:p>
                  </a:txBody>
                  <a:tcPr marT="45725" marB="45725" marR="91450" marL="91450"/>
                </a:tc>
              </a:tr>
            </a:tbl>
          </a:graphicData>
        </a:graphic>
      </p:graphicFrame>
      <p:sp>
        <p:nvSpPr>
          <p:cNvPr id="667" name="Google Shape;667;p39"/>
          <p:cNvSpPr/>
          <p:nvPr/>
        </p:nvSpPr>
        <p:spPr>
          <a:xfrm>
            <a:off x="288651" y="4185920"/>
            <a:ext cx="4057130" cy="2595880"/>
          </a:xfrm>
          <a:prstGeom prst="rect">
            <a:avLst/>
          </a:prstGeom>
          <a:noFill/>
          <a:ln cap="flat" cmpd="sng" w="5715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aphicFrame>
        <p:nvGraphicFramePr>
          <p:cNvPr id="668" name="Google Shape;668;p39"/>
          <p:cNvGraphicFramePr/>
          <p:nvPr/>
        </p:nvGraphicFramePr>
        <p:xfrm>
          <a:off x="6540168" y="4176969"/>
          <a:ext cx="3000000" cy="3000000"/>
        </p:xfrm>
        <a:graphic>
          <a:graphicData uri="http://schemas.openxmlformats.org/drawingml/2006/table">
            <a:tbl>
              <a:tblPr bandRow="1" firstRow="1">
                <a:noFill/>
                <a:tableStyleId>{7E5F12C3-372E-43A8-9F01-1962836D2E52}</a:tableStyleId>
              </a:tblPr>
              <a:tblGrid>
                <a:gridCol w="1743475"/>
              </a:tblGrid>
              <a:tr h="370850">
                <a:tc>
                  <a:txBody>
                    <a:bodyPr/>
                    <a:lstStyle/>
                    <a:p>
                      <a:pPr indent="0" lvl="0" marL="0" marR="0" rtl="0" algn="l">
                        <a:spcBef>
                          <a:spcPts val="0"/>
                        </a:spcBef>
                        <a:spcAft>
                          <a:spcPts val="0"/>
                        </a:spcAft>
                        <a:buNone/>
                      </a:pPr>
                      <a:r>
                        <a:rPr lang="en-CA" sz="1800"/>
                        <a:t>Prediksi baru</a:t>
                      </a:r>
                      <a:endParaRPr sz="1800"/>
                    </a:p>
                  </a:txBody>
                  <a:tcPr marT="45725" marB="45725" marR="91450" marL="91450"/>
                </a:tc>
              </a:tr>
              <a:tr h="370850">
                <a:tc>
                  <a:txBody>
                    <a:bodyPr/>
                    <a:lstStyle/>
                    <a:p>
                      <a:pPr indent="0" lvl="0" marL="0" marR="0" rtl="0" algn="ctr">
                        <a:spcBef>
                          <a:spcPts val="0"/>
                        </a:spcBef>
                        <a:spcAft>
                          <a:spcPts val="0"/>
                        </a:spcAft>
                        <a:buNone/>
                      </a:pPr>
                      <a:r>
                        <a:rPr lang="en-CA" sz="1800"/>
                        <a:t>72.9</a:t>
                      </a:r>
                      <a:endParaRPr sz="1800"/>
                    </a:p>
                  </a:txBody>
                  <a:tcPr marT="45725" marB="45725" marR="91450" marL="91450"/>
                </a:tc>
              </a:tr>
              <a:tr h="370850">
                <a:tc>
                  <a:txBody>
                    <a:bodyPr/>
                    <a:lstStyle/>
                    <a:p>
                      <a:pPr indent="0" lvl="0" marL="0" marR="0" rtl="0" algn="ctr">
                        <a:spcBef>
                          <a:spcPts val="0"/>
                        </a:spcBef>
                        <a:spcAft>
                          <a:spcPts val="0"/>
                        </a:spcAft>
                        <a:buNone/>
                      </a:pPr>
                      <a:r>
                        <a:t/>
                      </a:r>
                      <a:endParaRPr sz="1800"/>
                    </a:p>
                  </a:txBody>
                  <a:tcPr marT="45725" marB="45725" marR="91450" marL="91450"/>
                </a:tc>
              </a:tr>
              <a:tr h="370850">
                <a:tc>
                  <a:txBody>
                    <a:bodyPr/>
                    <a:lstStyle/>
                    <a:p>
                      <a:pPr indent="0" lvl="0" marL="0" marR="0" rtl="0" algn="ctr">
                        <a:spcBef>
                          <a:spcPts val="0"/>
                        </a:spcBef>
                        <a:spcAft>
                          <a:spcPts val="0"/>
                        </a:spcAft>
                        <a:buNone/>
                      </a:pPr>
                      <a:r>
                        <a:t/>
                      </a:r>
                      <a:endParaRPr sz="1800"/>
                    </a:p>
                  </a:txBody>
                  <a:tcPr marT="45725" marB="45725" marR="91450" marL="91450"/>
                </a:tc>
              </a:tr>
              <a:tr h="370850">
                <a:tc>
                  <a:txBody>
                    <a:bodyPr/>
                    <a:lstStyle/>
                    <a:p>
                      <a:pPr indent="0" lvl="0" marL="0" marR="0" rtl="0" algn="ctr">
                        <a:spcBef>
                          <a:spcPts val="0"/>
                        </a:spcBef>
                        <a:spcAft>
                          <a:spcPts val="0"/>
                        </a:spcAft>
                        <a:buNone/>
                      </a:pPr>
                      <a:r>
                        <a:t/>
                      </a:r>
                      <a:endParaRPr sz="1800"/>
                    </a:p>
                  </a:txBody>
                  <a:tcPr marT="45725" marB="45725" marR="91450" marL="91450"/>
                </a:tc>
              </a:tr>
              <a:tr h="370850">
                <a:tc>
                  <a:txBody>
                    <a:bodyPr/>
                    <a:lstStyle/>
                    <a:p>
                      <a:pPr indent="0" lvl="0" marL="0" marR="0" rtl="0" algn="ctr">
                        <a:spcBef>
                          <a:spcPts val="0"/>
                        </a:spcBef>
                        <a:spcAft>
                          <a:spcPts val="0"/>
                        </a:spcAft>
                        <a:buNone/>
                      </a:pPr>
                      <a:r>
                        <a:t/>
                      </a:r>
                      <a:endParaRPr sz="1800"/>
                    </a:p>
                  </a:txBody>
                  <a:tcPr marT="45725" marB="45725" marR="91450" marL="91450"/>
                </a:tc>
              </a:tr>
              <a:tr h="370850">
                <a:tc>
                  <a:txBody>
                    <a:bodyPr/>
                    <a:lstStyle/>
                    <a:p>
                      <a:pPr indent="0" lvl="0" marL="0" marR="0" rtl="0" algn="ctr">
                        <a:spcBef>
                          <a:spcPts val="0"/>
                        </a:spcBef>
                        <a:spcAft>
                          <a:spcPts val="0"/>
                        </a:spcAft>
                        <a:buNone/>
                      </a:pPr>
                      <a:r>
                        <a:t/>
                      </a:r>
                      <a:endParaRPr sz="1800"/>
                    </a:p>
                  </a:txBody>
                  <a:tcPr marT="45725" marB="45725" marR="91450" marL="91450"/>
                </a:tc>
              </a:tr>
            </a:tbl>
          </a:graphicData>
        </a:graphic>
      </p:graphicFrame>
      <p:sp>
        <p:nvSpPr>
          <p:cNvPr id="669" name="Google Shape;669;p39"/>
          <p:cNvSpPr txBox="1"/>
          <p:nvPr/>
        </p:nvSpPr>
        <p:spPr>
          <a:xfrm>
            <a:off x="9580434" y="4665741"/>
            <a:ext cx="2912087"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CA" sz="1800">
                <a:solidFill>
                  <a:schemeClr val="dk1"/>
                </a:solidFill>
                <a:latin typeface="Calibri"/>
                <a:ea typeface="Calibri"/>
                <a:cs typeface="Calibri"/>
                <a:sym typeface="Calibri"/>
              </a:rPr>
              <a:t>Predictions = 71.2+ 0.1 * 16.8=72.9</a:t>
            </a:r>
            <a:endParaRPr b="1" sz="1800">
              <a:solidFill>
                <a:schemeClr val="dk1"/>
              </a:solidFill>
              <a:latin typeface="Calibri"/>
              <a:ea typeface="Calibri"/>
              <a:cs typeface="Calibri"/>
              <a:sym typeface="Calibri"/>
            </a:endParaRPr>
          </a:p>
        </p:txBody>
      </p:sp>
      <p:cxnSp>
        <p:nvCxnSpPr>
          <p:cNvPr id="670" name="Google Shape;670;p39"/>
          <p:cNvCxnSpPr>
            <a:endCxn id="669" idx="1"/>
          </p:cNvCxnSpPr>
          <p:nvPr/>
        </p:nvCxnSpPr>
        <p:spPr>
          <a:xfrm>
            <a:off x="7867734" y="4657707"/>
            <a:ext cx="1712700" cy="331200"/>
          </a:xfrm>
          <a:prstGeom prst="curvedConnector3">
            <a:avLst>
              <a:gd fmla="val 50000" name="adj1"/>
            </a:avLst>
          </a:prstGeom>
          <a:noFill/>
          <a:ln cap="flat" cmpd="sng" w="38100">
            <a:solidFill>
              <a:schemeClr val="accent1"/>
            </a:solidFill>
            <a:prstDash val="solid"/>
            <a:miter lim="800000"/>
            <a:headEnd len="sm" w="sm" type="none"/>
            <a:tailEnd len="med" w="med" type="triangle"/>
          </a:ln>
        </p:spPr>
      </p:cxnSp>
      <p:sp>
        <p:nvSpPr>
          <p:cNvPr id="671" name="Google Shape;671;p39"/>
          <p:cNvSpPr txBox="1"/>
          <p:nvPr/>
        </p:nvSpPr>
        <p:spPr>
          <a:xfrm>
            <a:off x="4678749" y="2827440"/>
            <a:ext cx="1881233" cy="707886"/>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CA" sz="2000">
                <a:solidFill>
                  <a:schemeClr val="dk1"/>
                </a:solidFill>
                <a:latin typeface="Calibri"/>
                <a:ea typeface="Calibri"/>
                <a:cs typeface="Calibri"/>
                <a:sym typeface="Calibri"/>
              </a:rPr>
              <a:t>LEARNING RATE 0.1</a:t>
            </a:r>
            <a:endParaRPr b="1" sz="2000">
              <a:solidFill>
                <a:schemeClr val="dk1"/>
              </a:solidFill>
              <a:latin typeface="Calibri"/>
              <a:ea typeface="Calibri"/>
              <a:cs typeface="Calibri"/>
              <a:sym typeface="Calibri"/>
            </a:endParaRPr>
          </a:p>
        </p:txBody>
      </p:sp>
      <p:sp>
        <p:nvSpPr>
          <p:cNvPr id="672" name="Google Shape;672;p39"/>
          <p:cNvSpPr/>
          <p:nvPr/>
        </p:nvSpPr>
        <p:spPr>
          <a:xfrm>
            <a:off x="6540104" y="4192891"/>
            <a:ext cx="1743600" cy="2564100"/>
          </a:xfrm>
          <a:prstGeom prst="rect">
            <a:avLst/>
          </a:prstGeom>
          <a:noFill/>
          <a:ln cap="flat" cmpd="sng" w="5715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73" name="Google Shape;673;p39"/>
          <p:cNvSpPr/>
          <p:nvPr/>
        </p:nvSpPr>
        <p:spPr>
          <a:xfrm>
            <a:off x="6559982" y="2679163"/>
            <a:ext cx="877224" cy="860124"/>
          </a:xfrm>
          <a:prstGeom prst="mathMultiply">
            <a:avLst>
              <a:gd fmla="val 23520" name="adj1"/>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644"/>
                                        </p:tgtEl>
                                        <p:attrNameLst>
                                          <p:attrName>style.visibility</p:attrName>
                                        </p:attrNameLst>
                                      </p:cBhvr>
                                      <p:to>
                                        <p:strVal val="visible"/>
                                      </p:to>
                                    </p:set>
                                    <p:anim calcmode="lin" valueType="num">
                                      <p:cBhvr additive="base">
                                        <p:cTn dur="500"/>
                                        <p:tgtEl>
                                          <p:spTgt spid="644"/>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645"/>
                                        </p:tgtEl>
                                        <p:attrNameLst>
                                          <p:attrName>style.visibility</p:attrName>
                                        </p:attrNameLst>
                                      </p:cBhvr>
                                      <p:to>
                                        <p:strVal val="visible"/>
                                      </p:to>
                                    </p:set>
                                    <p:anim calcmode="lin" valueType="num">
                                      <p:cBhvr additive="base">
                                        <p:cTn dur="500"/>
                                        <p:tgtEl>
                                          <p:spTgt spid="645"/>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647"/>
                                        </p:tgtEl>
                                        <p:attrNameLst>
                                          <p:attrName>style.visibility</p:attrName>
                                        </p:attrNameLst>
                                      </p:cBhvr>
                                      <p:to>
                                        <p:strVal val="visible"/>
                                      </p:to>
                                    </p:set>
                                    <p:anim calcmode="lin" valueType="num">
                                      <p:cBhvr additive="base">
                                        <p:cTn dur="500"/>
                                        <p:tgtEl>
                                          <p:spTgt spid="647"/>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646"/>
                                        </p:tgtEl>
                                        <p:attrNameLst>
                                          <p:attrName>style.visibility</p:attrName>
                                        </p:attrNameLst>
                                      </p:cBhvr>
                                      <p:to>
                                        <p:strVal val="visible"/>
                                      </p:to>
                                    </p:set>
                                    <p:anim calcmode="lin" valueType="num">
                                      <p:cBhvr additive="base">
                                        <p:cTn dur="500"/>
                                        <p:tgtEl>
                                          <p:spTgt spid="646"/>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648"/>
                                        </p:tgtEl>
                                        <p:attrNameLst>
                                          <p:attrName>style.visibility</p:attrName>
                                        </p:attrNameLst>
                                      </p:cBhvr>
                                      <p:to>
                                        <p:strVal val="visible"/>
                                      </p:to>
                                    </p:set>
                                    <p:anim calcmode="lin" valueType="num">
                                      <p:cBhvr additive="base">
                                        <p:cTn dur="500"/>
                                        <p:tgtEl>
                                          <p:spTgt spid="648"/>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649"/>
                                        </p:tgtEl>
                                        <p:attrNameLst>
                                          <p:attrName>style.visibility</p:attrName>
                                        </p:attrNameLst>
                                      </p:cBhvr>
                                      <p:to>
                                        <p:strVal val="visible"/>
                                      </p:to>
                                    </p:set>
                                    <p:anim calcmode="lin" valueType="num">
                                      <p:cBhvr additive="base">
                                        <p:cTn dur="500"/>
                                        <p:tgtEl>
                                          <p:spTgt spid="649"/>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650"/>
                                        </p:tgtEl>
                                        <p:attrNameLst>
                                          <p:attrName>style.visibility</p:attrName>
                                        </p:attrNameLst>
                                      </p:cBhvr>
                                      <p:to>
                                        <p:strVal val="visible"/>
                                      </p:to>
                                    </p:set>
                                    <p:anim calcmode="lin" valueType="num">
                                      <p:cBhvr additive="base">
                                        <p:cTn dur="500"/>
                                        <p:tgtEl>
                                          <p:spTgt spid="650"/>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651"/>
                                        </p:tgtEl>
                                        <p:attrNameLst>
                                          <p:attrName>style.visibility</p:attrName>
                                        </p:attrNameLst>
                                      </p:cBhvr>
                                      <p:to>
                                        <p:strVal val="visible"/>
                                      </p:to>
                                    </p:set>
                                    <p:anim calcmode="lin" valueType="num">
                                      <p:cBhvr additive="base">
                                        <p:cTn dur="500"/>
                                        <p:tgtEl>
                                          <p:spTgt spid="651"/>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653"/>
                                        </p:tgtEl>
                                        <p:attrNameLst>
                                          <p:attrName>style.visibility</p:attrName>
                                        </p:attrNameLst>
                                      </p:cBhvr>
                                      <p:to>
                                        <p:strVal val="visible"/>
                                      </p:to>
                                    </p:set>
                                    <p:anim calcmode="lin" valueType="num">
                                      <p:cBhvr additive="base">
                                        <p:cTn dur="500"/>
                                        <p:tgtEl>
                                          <p:spTgt spid="653"/>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652"/>
                                        </p:tgtEl>
                                        <p:attrNameLst>
                                          <p:attrName>style.visibility</p:attrName>
                                        </p:attrNameLst>
                                      </p:cBhvr>
                                      <p:to>
                                        <p:strVal val="visible"/>
                                      </p:to>
                                    </p:set>
                                    <p:anim calcmode="lin" valueType="num">
                                      <p:cBhvr additive="base">
                                        <p:cTn dur="500"/>
                                        <p:tgtEl>
                                          <p:spTgt spid="652"/>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654"/>
                                        </p:tgtEl>
                                        <p:attrNameLst>
                                          <p:attrName>style.visibility</p:attrName>
                                        </p:attrNameLst>
                                      </p:cBhvr>
                                      <p:to>
                                        <p:strVal val="visible"/>
                                      </p:to>
                                    </p:set>
                                    <p:anim calcmode="lin" valueType="num">
                                      <p:cBhvr additive="base">
                                        <p:cTn dur="500"/>
                                        <p:tgtEl>
                                          <p:spTgt spid="654"/>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655"/>
                                        </p:tgtEl>
                                        <p:attrNameLst>
                                          <p:attrName>style.visibility</p:attrName>
                                        </p:attrNameLst>
                                      </p:cBhvr>
                                      <p:to>
                                        <p:strVal val="visible"/>
                                      </p:to>
                                    </p:set>
                                    <p:anim calcmode="lin" valueType="num">
                                      <p:cBhvr additive="base">
                                        <p:cTn dur="500"/>
                                        <p:tgtEl>
                                          <p:spTgt spid="655"/>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656"/>
                                        </p:tgtEl>
                                        <p:attrNameLst>
                                          <p:attrName>style.visibility</p:attrName>
                                        </p:attrNameLst>
                                      </p:cBhvr>
                                      <p:to>
                                        <p:strVal val="visible"/>
                                      </p:to>
                                    </p:set>
                                    <p:anim calcmode="lin" valueType="num">
                                      <p:cBhvr additive="base">
                                        <p:cTn dur="500"/>
                                        <p:tgtEl>
                                          <p:spTgt spid="656"/>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657"/>
                                        </p:tgtEl>
                                        <p:attrNameLst>
                                          <p:attrName>style.visibility</p:attrName>
                                        </p:attrNameLst>
                                      </p:cBhvr>
                                      <p:to>
                                        <p:strVal val="visible"/>
                                      </p:to>
                                    </p:set>
                                    <p:anim calcmode="lin" valueType="num">
                                      <p:cBhvr additive="base">
                                        <p:cTn dur="500"/>
                                        <p:tgtEl>
                                          <p:spTgt spid="657"/>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658"/>
                                        </p:tgtEl>
                                        <p:attrNameLst>
                                          <p:attrName>style.visibility</p:attrName>
                                        </p:attrNameLst>
                                      </p:cBhvr>
                                      <p:to>
                                        <p:strVal val="visible"/>
                                      </p:to>
                                    </p:set>
                                    <p:anim calcmode="lin" valueType="num">
                                      <p:cBhvr additive="base">
                                        <p:cTn dur="500"/>
                                        <p:tgtEl>
                                          <p:spTgt spid="658"/>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659"/>
                                        </p:tgtEl>
                                        <p:attrNameLst>
                                          <p:attrName>style.visibility</p:attrName>
                                        </p:attrNameLst>
                                      </p:cBhvr>
                                      <p:to>
                                        <p:strVal val="visible"/>
                                      </p:to>
                                    </p:set>
                                    <p:anim calcmode="lin" valueType="num">
                                      <p:cBhvr additive="base">
                                        <p:cTn dur="500"/>
                                        <p:tgtEl>
                                          <p:spTgt spid="659"/>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660"/>
                                        </p:tgtEl>
                                        <p:attrNameLst>
                                          <p:attrName>style.visibility</p:attrName>
                                        </p:attrNameLst>
                                      </p:cBhvr>
                                      <p:to>
                                        <p:strVal val="visible"/>
                                      </p:to>
                                    </p:set>
                                    <p:anim calcmode="lin" valueType="num">
                                      <p:cBhvr additive="base">
                                        <p:cTn dur="500"/>
                                        <p:tgtEl>
                                          <p:spTgt spid="660"/>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661"/>
                                        </p:tgtEl>
                                        <p:attrNameLst>
                                          <p:attrName>style.visibility</p:attrName>
                                        </p:attrNameLst>
                                      </p:cBhvr>
                                      <p:to>
                                        <p:strVal val="visible"/>
                                      </p:to>
                                    </p:set>
                                    <p:anim calcmode="lin" valueType="num">
                                      <p:cBhvr additive="base">
                                        <p:cTn dur="500"/>
                                        <p:tgtEl>
                                          <p:spTgt spid="661"/>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662"/>
                                        </p:tgtEl>
                                        <p:attrNameLst>
                                          <p:attrName>style.visibility</p:attrName>
                                        </p:attrNameLst>
                                      </p:cBhvr>
                                      <p:to>
                                        <p:strVal val="visible"/>
                                      </p:to>
                                    </p:set>
                                    <p:anim calcmode="lin" valueType="num">
                                      <p:cBhvr additive="base">
                                        <p:cTn dur="500"/>
                                        <p:tgtEl>
                                          <p:spTgt spid="662"/>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673"/>
                                        </p:tgtEl>
                                        <p:attrNameLst>
                                          <p:attrName>style.visibility</p:attrName>
                                        </p:attrNameLst>
                                      </p:cBhvr>
                                      <p:to>
                                        <p:strVal val="visible"/>
                                      </p:to>
                                    </p:set>
                                    <p:anim calcmode="lin" valueType="num">
                                      <p:cBhvr additive="base">
                                        <p:cTn dur="500"/>
                                        <p:tgtEl>
                                          <p:spTgt spid="673"/>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671"/>
                                        </p:tgtEl>
                                        <p:attrNameLst>
                                          <p:attrName>style.visibility</p:attrName>
                                        </p:attrNameLst>
                                      </p:cBhvr>
                                      <p:to>
                                        <p:strVal val="visible"/>
                                      </p:to>
                                    </p:set>
                                    <p:anim calcmode="lin" valueType="num">
                                      <p:cBhvr additive="base">
                                        <p:cTn dur="500"/>
                                        <p:tgtEl>
                                          <p:spTgt spid="671"/>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67"/>
                                        </p:tgtEl>
                                        <p:attrNameLst>
                                          <p:attrName>style.visibility</p:attrName>
                                        </p:attrNameLst>
                                      </p:cBhvr>
                                      <p:to>
                                        <p:strVal val="visible"/>
                                      </p:to>
                                    </p:set>
                                    <p:animEffect filter="fade" transition="in">
                                      <p:cBhvr>
                                        <p:cTn dur="500"/>
                                        <p:tgtEl>
                                          <p:spTgt spid="66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672"/>
                                        </p:tgtEl>
                                        <p:attrNameLst>
                                          <p:attrName>style.visibility</p:attrName>
                                        </p:attrNameLst>
                                      </p:cBhvr>
                                      <p:to>
                                        <p:strVal val="visible"/>
                                      </p:to>
                                    </p:set>
                                    <p:anim calcmode="lin" valueType="num">
                                      <p:cBhvr additive="base">
                                        <p:cTn dur="500"/>
                                        <p:tgtEl>
                                          <p:spTgt spid="672"/>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670"/>
                                        </p:tgtEl>
                                        <p:attrNameLst>
                                          <p:attrName>style.visibility</p:attrName>
                                        </p:attrNameLst>
                                      </p:cBhvr>
                                      <p:to>
                                        <p:strVal val="visible"/>
                                      </p:to>
                                    </p:set>
                                    <p:anim calcmode="lin" valueType="num">
                                      <p:cBhvr additive="base">
                                        <p:cTn dur="500"/>
                                        <p:tgtEl>
                                          <p:spTgt spid="670"/>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668"/>
                                        </p:tgtEl>
                                        <p:attrNameLst>
                                          <p:attrName>style.visibility</p:attrName>
                                        </p:attrNameLst>
                                      </p:cBhvr>
                                      <p:to>
                                        <p:strVal val="visible"/>
                                      </p:to>
                                    </p:set>
                                    <p:anim calcmode="lin" valueType="num">
                                      <p:cBhvr additive="base">
                                        <p:cTn dur="500"/>
                                        <p:tgtEl>
                                          <p:spTgt spid="668"/>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669"/>
                                        </p:tgtEl>
                                        <p:attrNameLst>
                                          <p:attrName>style.visibility</p:attrName>
                                        </p:attrNameLst>
                                      </p:cBhvr>
                                      <p:to>
                                        <p:strVal val="visible"/>
                                      </p:to>
                                    </p:set>
                                    <p:anim calcmode="lin" valueType="num">
                                      <p:cBhvr additive="base">
                                        <p:cTn dur="500"/>
                                        <p:tgtEl>
                                          <p:spTgt spid="669"/>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7" name="Shape 677"/>
        <p:cNvGrpSpPr/>
        <p:nvPr/>
      </p:nvGrpSpPr>
      <p:grpSpPr>
        <a:xfrm>
          <a:off x="0" y="0"/>
          <a:ext cx="0" cy="0"/>
          <a:chOff x="0" y="0"/>
          <a:chExt cx="0" cy="0"/>
        </a:xfrm>
      </p:grpSpPr>
      <p:pic>
        <p:nvPicPr>
          <p:cNvPr id="678" name="Google Shape;678;p40"/>
          <p:cNvPicPr preferRelativeResize="0"/>
          <p:nvPr/>
        </p:nvPicPr>
        <p:blipFill rotWithShape="1">
          <a:blip r:embed="rId3">
            <a:alphaModFix/>
          </a:blip>
          <a:srcRect b="13333" l="0" r="0" t="0"/>
          <a:stretch/>
        </p:blipFill>
        <p:spPr>
          <a:xfrm>
            <a:off x="0" y="0"/>
            <a:ext cx="12192001" cy="5943600"/>
          </a:xfrm>
          <a:prstGeom prst="rect">
            <a:avLst/>
          </a:prstGeom>
          <a:noFill/>
          <a:ln>
            <a:noFill/>
          </a:ln>
        </p:spPr>
      </p:pic>
      <p:sp>
        <p:nvSpPr>
          <p:cNvPr id="679" name="Google Shape;679;p40"/>
          <p:cNvSpPr/>
          <p:nvPr/>
        </p:nvSpPr>
        <p:spPr>
          <a:xfrm>
            <a:off x="149248" y="227418"/>
            <a:ext cx="11023222" cy="1217729"/>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1100"/>
              <a:buFont typeface="Arial"/>
              <a:buNone/>
            </a:pPr>
            <a:r>
              <a:rPr lang="en-CA" sz="3600">
                <a:solidFill>
                  <a:schemeClr val="lt1"/>
                </a:solidFill>
                <a:latin typeface="Montserrat"/>
                <a:ea typeface="Montserrat"/>
                <a:cs typeface="Montserrat"/>
                <a:sym typeface="Montserrat"/>
              </a:rPr>
              <a:t>XGBOOST: ALGORITMA GRADIENT BOOSTING</a:t>
            </a:r>
            <a:endParaRPr sz="3600">
              <a:solidFill>
                <a:schemeClr val="lt1"/>
              </a:solidFill>
              <a:latin typeface="Montserrat"/>
              <a:ea typeface="Montserrat"/>
              <a:cs typeface="Montserrat"/>
              <a:sym typeface="Montserrat"/>
            </a:endParaRPr>
          </a:p>
          <a:p>
            <a:pPr indent="0" lvl="0" marL="0" marR="0" rtl="0" algn="l">
              <a:lnSpc>
                <a:spcPct val="90000"/>
              </a:lnSpc>
              <a:spcBef>
                <a:spcPts val="0"/>
              </a:spcBef>
              <a:spcAft>
                <a:spcPts val="0"/>
              </a:spcAft>
              <a:buClr>
                <a:schemeClr val="dk1"/>
              </a:buClr>
              <a:buSzPts val="1100"/>
              <a:buFont typeface="Arial"/>
              <a:buNone/>
            </a:pPr>
            <a:r>
              <a:t/>
            </a:r>
            <a:endParaRPr sz="3600">
              <a:solidFill>
                <a:schemeClr val="lt1"/>
              </a:solidFill>
              <a:latin typeface="Montserrat"/>
              <a:ea typeface="Montserrat"/>
              <a:cs typeface="Montserrat"/>
              <a:sym typeface="Montserrat"/>
            </a:endParaRPr>
          </a:p>
          <a:p>
            <a:pPr indent="0" lvl="0" marL="0" marR="0" rtl="0" algn="l">
              <a:lnSpc>
                <a:spcPct val="90000"/>
              </a:lnSpc>
              <a:spcBef>
                <a:spcPts val="0"/>
              </a:spcBef>
              <a:spcAft>
                <a:spcPts val="0"/>
              </a:spcAft>
              <a:buClr>
                <a:schemeClr val="dk1"/>
              </a:buClr>
              <a:buSzPts val="1100"/>
              <a:buFont typeface="Arial"/>
              <a:buNone/>
            </a:pPr>
            <a:r>
              <a:t/>
            </a:r>
            <a:endParaRPr sz="3600">
              <a:solidFill>
                <a:schemeClr val="lt1"/>
              </a:solidFill>
              <a:latin typeface="Montserrat"/>
              <a:ea typeface="Montserrat"/>
              <a:cs typeface="Montserrat"/>
              <a:sym typeface="Montserrat"/>
            </a:endParaRPr>
          </a:p>
          <a:p>
            <a:pPr indent="0" lvl="0" marL="0" marR="0" rtl="0" algn="l">
              <a:lnSpc>
                <a:spcPct val="90000"/>
              </a:lnSpc>
              <a:spcBef>
                <a:spcPts val="0"/>
              </a:spcBef>
              <a:spcAft>
                <a:spcPts val="0"/>
              </a:spcAft>
              <a:buClr>
                <a:schemeClr val="dk1"/>
              </a:buClr>
              <a:buSzPts val="1100"/>
              <a:buFont typeface="Arial"/>
              <a:buNone/>
            </a:pPr>
            <a:r>
              <a:t/>
            </a:r>
            <a:endParaRPr sz="3600">
              <a:solidFill>
                <a:schemeClr val="lt1"/>
              </a:solidFill>
              <a:latin typeface="Montserrat"/>
              <a:ea typeface="Montserrat"/>
              <a:cs typeface="Montserrat"/>
              <a:sym typeface="Montserrat"/>
            </a:endParaRPr>
          </a:p>
          <a:p>
            <a:pPr indent="0" lvl="0" marL="0" marR="0" rtl="0" algn="l">
              <a:lnSpc>
                <a:spcPct val="90000"/>
              </a:lnSpc>
              <a:spcBef>
                <a:spcPts val="0"/>
              </a:spcBef>
              <a:spcAft>
                <a:spcPts val="0"/>
              </a:spcAft>
              <a:buClr>
                <a:schemeClr val="dk1"/>
              </a:buClr>
              <a:buSzPts val="1100"/>
              <a:buFont typeface="Arial"/>
              <a:buNone/>
            </a:pPr>
            <a:r>
              <a:t/>
            </a:r>
            <a:endParaRPr sz="3600">
              <a:solidFill>
                <a:schemeClr val="lt1"/>
              </a:solidFill>
              <a:latin typeface="Montserrat"/>
              <a:ea typeface="Montserrat"/>
              <a:cs typeface="Montserrat"/>
              <a:sym typeface="Montserrat"/>
            </a:endParaRPr>
          </a:p>
          <a:p>
            <a:pPr indent="0" lvl="0" marL="0" marR="0" rtl="0" algn="l">
              <a:lnSpc>
                <a:spcPct val="90000"/>
              </a:lnSpc>
              <a:spcBef>
                <a:spcPts val="0"/>
              </a:spcBef>
              <a:spcAft>
                <a:spcPts val="0"/>
              </a:spcAft>
              <a:buClr>
                <a:schemeClr val="dk1"/>
              </a:buClr>
              <a:buSzPts val="1100"/>
              <a:buFont typeface="Arial"/>
              <a:buNone/>
            </a:pPr>
            <a:r>
              <a:t/>
            </a:r>
            <a:endParaRPr sz="3600">
              <a:solidFill>
                <a:schemeClr val="lt1"/>
              </a:solidFill>
              <a:latin typeface="Montserrat"/>
              <a:ea typeface="Montserrat"/>
              <a:cs typeface="Montserrat"/>
              <a:sym typeface="Montserrat"/>
            </a:endParaRPr>
          </a:p>
          <a:p>
            <a:pPr indent="0" lvl="0" marL="0" marR="0" rtl="0" algn="l">
              <a:lnSpc>
                <a:spcPct val="90000"/>
              </a:lnSpc>
              <a:spcBef>
                <a:spcPts val="0"/>
              </a:spcBef>
              <a:spcAft>
                <a:spcPts val="0"/>
              </a:spcAft>
              <a:buNone/>
            </a:pPr>
            <a:r>
              <a:t/>
            </a:r>
            <a:endParaRPr sz="3600">
              <a:solidFill>
                <a:schemeClr val="lt1"/>
              </a:solidFill>
              <a:latin typeface="Montserrat"/>
              <a:ea typeface="Montserrat"/>
              <a:cs typeface="Montserrat"/>
              <a:sym typeface="Montserrat"/>
            </a:endParaRPr>
          </a:p>
        </p:txBody>
      </p:sp>
      <p:sp>
        <p:nvSpPr>
          <p:cNvPr id="680" name="Google Shape;680;p40"/>
          <p:cNvSpPr txBox="1"/>
          <p:nvPr/>
        </p:nvSpPr>
        <p:spPr>
          <a:xfrm>
            <a:off x="122919" y="1188738"/>
            <a:ext cx="5054108" cy="1938992"/>
          </a:xfrm>
          <a:prstGeom prst="rect">
            <a:avLst/>
          </a:prstGeom>
          <a:noFill/>
          <a:ln>
            <a:noFill/>
          </a:ln>
        </p:spPr>
        <p:txBody>
          <a:bodyPr anchorCtr="0" anchor="t" bIns="45700" lIns="91425" spcFirstLastPara="1" rIns="91425" wrap="square" tIns="45700">
            <a:normAutofit/>
          </a:bodyPr>
          <a:lstStyle/>
          <a:p>
            <a:pPr indent="-285750" lvl="0" marL="285750" marR="0" rtl="0" algn="l">
              <a:lnSpc>
                <a:spcPct val="90000"/>
              </a:lnSpc>
              <a:spcBef>
                <a:spcPts val="0"/>
              </a:spcBef>
              <a:spcAft>
                <a:spcPts val="0"/>
              </a:spcAft>
              <a:buClr>
                <a:schemeClr val="dk1"/>
              </a:buClr>
              <a:buSzPts val="1600"/>
              <a:buFont typeface="Arial"/>
              <a:buChar char="•"/>
            </a:pPr>
            <a:r>
              <a:rPr lang="en-CA" sz="1600">
                <a:solidFill>
                  <a:schemeClr val="dk1"/>
                </a:solidFill>
                <a:latin typeface="Montserrat"/>
                <a:ea typeface="Montserrat"/>
                <a:cs typeface="Montserrat"/>
                <a:sym typeface="Montserrat"/>
              </a:rPr>
              <a:t>Sekarang mari membangun pohon lain dengan sisa baru dari prediksi baru.</a:t>
            </a:r>
            <a:endParaRPr/>
          </a:p>
          <a:p>
            <a:pPr indent="-184150" lvl="0" marL="285750" marR="0" rtl="0" algn="l">
              <a:lnSpc>
                <a:spcPct val="90000"/>
              </a:lnSpc>
              <a:spcBef>
                <a:spcPts val="1000"/>
              </a:spcBef>
              <a:spcAft>
                <a:spcPts val="0"/>
              </a:spcAft>
              <a:buClr>
                <a:schemeClr val="dk1"/>
              </a:buClr>
              <a:buSzPts val="1600"/>
              <a:buFont typeface="Arial"/>
              <a:buNone/>
            </a:pPr>
            <a:r>
              <a:t/>
            </a:r>
            <a:endParaRPr sz="1600">
              <a:solidFill>
                <a:schemeClr val="dk1"/>
              </a:solidFill>
              <a:latin typeface="Montserrat"/>
              <a:ea typeface="Montserrat"/>
              <a:cs typeface="Montserrat"/>
              <a:sym typeface="Montserrat"/>
            </a:endParaRPr>
          </a:p>
          <a:p>
            <a:pPr indent="-184150" lvl="0" marL="285750" marR="0" rtl="0" algn="l">
              <a:lnSpc>
                <a:spcPct val="90000"/>
              </a:lnSpc>
              <a:spcBef>
                <a:spcPts val="1000"/>
              </a:spcBef>
              <a:spcAft>
                <a:spcPts val="0"/>
              </a:spcAft>
              <a:buClr>
                <a:schemeClr val="dk1"/>
              </a:buClr>
              <a:buSzPts val="1600"/>
              <a:buFont typeface="Arial"/>
              <a:buNone/>
            </a:pPr>
            <a:r>
              <a:t/>
            </a:r>
            <a:endParaRPr sz="1600">
              <a:solidFill>
                <a:schemeClr val="dk1"/>
              </a:solidFill>
              <a:latin typeface="Montserrat"/>
              <a:ea typeface="Montserrat"/>
              <a:cs typeface="Montserrat"/>
              <a:sym typeface="Montserrat"/>
            </a:endParaRPr>
          </a:p>
          <a:p>
            <a:pPr indent="-184150" lvl="0" marL="285750" marR="0" rtl="0" algn="l">
              <a:lnSpc>
                <a:spcPct val="90000"/>
              </a:lnSpc>
              <a:spcBef>
                <a:spcPts val="1000"/>
              </a:spcBef>
              <a:spcAft>
                <a:spcPts val="0"/>
              </a:spcAft>
              <a:buClr>
                <a:schemeClr val="dk1"/>
              </a:buClr>
              <a:buSzPts val="1600"/>
              <a:buFont typeface="Arial"/>
              <a:buNone/>
            </a:pPr>
            <a:r>
              <a:t/>
            </a:r>
            <a:endParaRPr sz="1600">
              <a:solidFill>
                <a:schemeClr val="dk1"/>
              </a:solidFill>
              <a:latin typeface="Montserrat"/>
              <a:ea typeface="Montserrat"/>
              <a:cs typeface="Montserrat"/>
              <a:sym typeface="Montserrat"/>
            </a:endParaRPr>
          </a:p>
          <a:p>
            <a:pPr indent="-184150" lvl="0" marL="285750" marR="0" rtl="0" algn="l">
              <a:lnSpc>
                <a:spcPct val="90000"/>
              </a:lnSpc>
              <a:spcBef>
                <a:spcPts val="1000"/>
              </a:spcBef>
              <a:spcAft>
                <a:spcPts val="0"/>
              </a:spcAft>
              <a:buClr>
                <a:schemeClr val="dk1"/>
              </a:buClr>
              <a:buSzPts val="1600"/>
              <a:buFont typeface="Arial"/>
              <a:buNone/>
            </a:pPr>
            <a:r>
              <a:t/>
            </a:r>
            <a:endParaRPr sz="1600">
              <a:solidFill>
                <a:schemeClr val="dk1"/>
              </a:solidFill>
              <a:latin typeface="Montserrat"/>
              <a:ea typeface="Montserrat"/>
              <a:cs typeface="Montserrat"/>
              <a:sym typeface="Montserrat"/>
            </a:endParaRPr>
          </a:p>
        </p:txBody>
      </p:sp>
      <p:graphicFrame>
        <p:nvGraphicFramePr>
          <p:cNvPr id="681" name="Google Shape;681;p40"/>
          <p:cNvGraphicFramePr/>
          <p:nvPr/>
        </p:nvGraphicFramePr>
        <p:xfrm>
          <a:off x="336734" y="3957320"/>
          <a:ext cx="3000000" cy="3000000"/>
        </p:xfrm>
        <a:graphic>
          <a:graphicData uri="http://schemas.openxmlformats.org/drawingml/2006/table">
            <a:tbl>
              <a:tblPr bandRow="1" firstRow="1">
                <a:noFill/>
                <a:tableStyleId>{7E5F12C3-372E-43A8-9F01-1962836D2E52}</a:tableStyleId>
              </a:tblPr>
              <a:tblGrid>
                <a:gridCol w="1346200"/>
                <a:gridCol w="1346200"/>
                <a:gridCol w="1346200"/>
                <a:gridCol w="1346200"/>
              </a:tblGrid>
              <a:tr h="370850">
                <a:tc>
                  <a:txBody>
                    <a:bodyPr/>
                    <a:lstStyle/>
                    <a:p>
                      <a:pPr indent="0" lvl="0" marL="0" marR="0" rtl="0" algn="l">
                        <a:spcBef>
                          <a:spcPts val="0"/>
                        </a:spcBef>
                        <a:spcAft>
                          <a:spcPts val="0"/>
                        </a:spcAft>
                        <a:buNone/>
                      </a:pPr>
                      <a:r>
                        <a:rPr lang="en-CA" sz="1800"/>
                        <a:t>Height</a:t>
                      </a:r>
                      <a:endParaRPr sz="1800"/>
                    </a:p>
                  </a:txBody>
                  <a:tcPr marT="45725" marB="45725" marR="91450" marL="91450"/>
                </a:tc>
                <a:tc>
                  <a:txBody>
                    <a:bodyPr/>
                    <a:lstStyle/>
                    <a:p>
                      <a:pPr indent="0" lvl="0" marL="0" marR="0" rtl="0" algn="l">
                        <a:spcBef>
                          <a:spcPts val="0"/>
                        </a:spcBef>
                        <a:spcAft>
                          <a:spcPts val="0"/>
                        </a:spcAft>
                        <a:buNone/>
                      </a:pPr>
                      <a:r>
                        <a:rPr lang="en-CA" sz="1800"/>
                        <a:t>Color</a:t>
                      </a:r>
                      <a:endParaRPr sz="1800"/>
                    </a:p>
                  </a:txBody>
                  <a:tcPr marT="45725" marB="45725" marR="91450" marL="91450"/>
                </a:tc>
                <a:tc>
                  <a:txBody>
                    <a:bodyPr/>
                    <a:lstStyle/>
                    <a:p>
                      <a:pPr indent="0" lvl="0" marL="0" marR="0" rtl="0" algn="l">
                        <a:spcBef>
                          <a:spcPts val="0"/>
                        </a:spcBef>
                        <a:spcAft>
                          <a:spcPts val="0"/>
                        </a:spcAft>
                        <a:buNone/>
                      </a:pPr>
                      <a:r>
                        <a:rPr lang="en-CA" sz="1800"/>
                        <a:t>Gender</a:t>
                      </a:r>
                      <a:endParaRPr sz="1800"/>
                    </a:p>
                  </a:txBody>
                  <a:tcPr marT="45725" marB="45725" marR="91450" marL="91450"/>
                </a:tc>
                <a:tc>
                  <a:txBody>
                    <a:bodyPr/>
                    <a:lstStyle/>
                    <a:p>
                      <a:pPr indent="0" lvl="0" marL="0" marR="0" rtl="0" algn="l">
                        <a:spcBef>
                          <a:spcPts val="0"/>
                        </a:spcBef>
                        <a:spcAft>
                          <a:spcPts val="0"/>
                        </a:spcAft>
                        <a:buNone/>
                      </a:pPr>
                      <a:r>
                        <a:rPr lang="en-CA" sz="1800"/>
                        <a:t>Weight (Kg)</a:t>
                      </a:r>
                      <a:endParaRPr sz="1800"/>
                    </a:p>
                  </a:txBody>
                  <a:tcPr marT="45725" marB="45725" marR="91450" marL="91450"/>
                </a:tc>
              </a:tr>
              <a:tr h="370850">
                <a:tc>
                  <a:txBody>
                    <a:bodyPr/>
                    <a:lstStyle/>
                    <a:p>
                      <a:pPr indent="0" lvl="0" marL="0" marR="0" rtl="0" algn="l">
                        <a:spcBef>
                          <a:spcPts val="0"/>
                        </a:spcBef>
                        <a:spcAft>
                          <a:spcPts val="0"/>
                        </a:spcAft>
                        <a:buNone/>
                      </a:pPr>
                      <a:r>
                        <a:rPr lang="en-CA" sz="1800"/>
                        <a:t>1.6</a:t>
                      </a:r>
                      <a:endParaRPr sz="1800"/>
                    </a:p>
                  </a:txBody>
                  <a:tcPr marT="45725" marB="45725" marR="91450" marL="91450"/>
                </a:tc>
                <a:tc>
                  <a:txBody>
                    <a:bodyPr/>
                    <a:lstStyle/>
                    <a:p>
                      <a:pPr indent="0" lvl="0" marL="0" marR="0" rtl="0" algn="l">
                        <a:spcBef>
                          <a:spcPts val="0"/>
                        </a:spcBef>
                        <a:spcAft>
                          <a:spcPts val="0"/>
                        </a:spcAft>
                        <a:buNone/>
                      </a:pPr>
                      <a:r>
                        <a:rPr lang="en-CA" sz="1800"/>
                        <a:t>Blue</a:t>
                      </a:r>
                      <a:endParaRPr sz="1800"/>
                    </a:p>
                  </a:txBody>
                  <a:tcPr marT="45725" marB="45725" marR="91450" marL="91450"/>
                </a:tc>
                <a:tc>
                  <a:txBody>
                    <a:bodyPr/>
                    <a:lstStyle/>
                    <a:p>
                      <a:pPr indent="0" lvl="0" marL="0" marR="0" rtl="0" algn="l">
                        <a:spcBef>
                          <a:spcPts val="0"/>
                        </a:spcBef>
                        <a:spcAft>
                          <a:spcPts val="0"/>
                        </a:spcAft>
                        <a:buNone/>
                      </a:pPr>
                      <a:r>
                        <a:rPr lang="en-CA" sz="1800"/>
                        <a:t>Male</a:t>
                      </a:r>
                      <a:endParaRPr sz="1800"/>
                    </a:p>
                  </a:txBody>
                  <a:tcPr marT="45725" marB="45725" marR="91450" marL="91450"/>
                </a:tc>
                <a:tc>
                  <a:txBody>
                    <a:bodyPr/>
                    <a:lstStyle/>
                    <a:p>
                      <a:pPr indent="0" lvl="0" marL="0" marR="0" rtl="0" algn="l">
                        <a:spcBef>
                          <a:spcPts val="0"/>
                        </a:spcBef>
                        <a:spcAft>
                          <a:spcPts val="0"/>
                        </a:spcAft>
                        <a:buNone/>
                      </a:pPr>
                      <a:r>
                        <a:rPr lang="en-CA" sz="1800"/>
                        <a:t>88</a:t>
                      </a:r>
                      <a:endParaRPr sz="1800"/>
                    </a:p>
                  </a:txBody>
                  <a:tcPr marT="45725" marB="45725" marR="91450" marL="91450"/>
                </a:tc>
              </a:tr>
              <a:tr h="370850">
                <a:tc>
                  <a:txBody>
                    <a:bodyPr/>
                    <a:lstStyle/>
                    <a:p>
                      <a:pPr indent="0" lvl="0" marL="0" marR="0" rtl="0" algn="l">
                        <a:spcBef>
                          <a:spcPts val="0"/>
                        </a:spcBef>
                        <a:spcAft>
                          <a:spcPts val="0"/>
                        </a:spcAft>
                        <a:buNone/>
                      </a:pPr>
                      <a:r>
                        <a:rPr lang="en-CA" sz="1800"/>
                        <a:t>1.6</a:t>
                      </a:r>
                      <a:endParaRPr sz="1800"/>
                    </a:p>
                  </a:txBody>
                  <a:tcPr marT="45725" marB="45725" marR="91450" marL="91450"/>
                </a:tc>
                <a:tc>
                  <a:txBody>
                    <a:bodyPr/>
                    <a:lstStyle/>
                    <a:p>
                      <a:pPr indent="0" lvl="0" marL="0" marR="0" rtl="0" algn="l">
                        <a:spcBef>
                          <a:spcPts val="0"/>
                        </a:spcBef>
                        <a:spcAft>
                          <a:spcPts val="0"/>
                        </a:spcAft>
                        <a:buNone/>
                      </a:pPr>
                      <a:r>
                        <a:rPr lang="en-CA" sz="1800"/>
                        <a:t>Green</a:t>
                      </a:r>
                      <a:endParaRPr sz="1800"/>
                    </a:p>
                  </a:txBody>
                  <a:tcPr marT="45725" marB="45725" marR="91450" marL="91450"/>
                </a:tc>
                <a:tc>
                  <a:txBody>
                    <a:bodyPr/>
                    <a:lstStyle/>
                    <a:p>
                      <a:pPr indent="0" lvl="0" marL="0" marR="0" rtl="0" algn="l">
                        <a:spcBef>
                          <a:spcPts val="0"/>
                        </a:spcBef>
                        <a:spcAft>
                          <a:spcPts val="0"/>
                        </a:spcAft>
                        <a:buNone/>
                      </a:pPr>
                      <a:r>
                        <a:rPr b="0" lang="en-CA" sz="1800"/>
                        <a:t>Female</a:t>
                      </a:r>
                      <a:endParaRPr b="0" sz="1800"/>
                    </a:p>
                  </a:txBody>
                  <a:tcPr marT="45725" marB="45725" marR="91450" marL="91450"/>
                </a:tc>
                <a:tc>
                  <a:txBody>
                    <a:bodyPr/>
                    <a:lstStyle/>
                    <a:p>
                      <a:pPr indent="0" lvl="0" marL="0" marR="0" rtl="0" algn="l">
                        <a:spcBef>
                          <a:spcPts val="0"/>
                        </a:spcBef>
                        <a:spcAft>
                          <a:spcPts val="0"/>
                        </a:spcAft>
                        <a:buNone/>
                      </a:pPr>
                      <a:r>
                        <a:rPr lang="en-CA" sz="1800"/>
                        <a:t>76</a:t>
                      </a:r>
                      <a:endParaRPr sz="1800"/>
                    </a:p>
                  </a:txBody>
                  <a:tcPr marT="45725" marB="45725" marR="91450" marL="91450"/>
                </a:tc>
              </a:tr>
              <a:tr h="370850">
                <a:tc>
                  <a:txBody>
                    <a:bodyPr/>
                    <a:lstStyle/>
                    <a:p>
                      <a:pPr indent="0" lvl="0" marL="0" marR="0" rtl="0" algn="l">
                        <a:spcBef>
                          <a:spcPts val="0"/>
                        </a:spcBef>
                        <a:spcAft>
                          <a:spcPts val="0"/>
                        </a:spcAft>
                        <a:buNone/>
                      </a:pPr>
                      <a:r>
                        <a:rPr lang="en-CA" sz="1800"/>
                        <a:t>1.5</a:t>
                      </a:r>
                      <a:endParaRPr sz="1800"/>
                    </a:p>
                  </a:txBody>
                  <a:tcPr marT="45725" marB="45725" marR="91450" marL="91450"/>
                </a:tc>
                <a:tc>
                  <a:txBody>
                    <a:bodyPr/>
                    <a:lstStyle/>
                    <a:p>
                      <a:pPr indent="0" lvl="0" marL="0" marR="0" rtl="0" algn="l">
                        <a:spcBef>
                          <a:spcPts val="0"/>
                        </a:spcBef>
                        <a:spcAft>
                          <a:spcPts val="0"/>
                        </a:spcAft>
                        <a:buNone/>
                      </a:pPr>
                      <a:r>
                        <a:rPr lang="en-CA" sz="1800"/>
                        <a:t>Blue</a:t>
                      </a:r>
                      <a:endParaRPr sz="1800"/>
                    </a:p>
                  </a:txBody>
                  <a:tcPr marT="45725" marB="45725" marR="91450" marL="91450"/>
                </a:tc>
                <a:tc>
                  <a:txBody>
                    <a:bodyPr/>
                    <a:lstStyle/>
                    <a:p>
                      <a:pPr indent="0" lvl="0" marL="0" marR="0" rtl="0" algn="l">
                        <a:spcBef>
                          <a:spcPts val="0"/>
                        </a:spcBef>
                        <a:spcAft>
                          <a:spcPts val="0"/>
                        </a:spcAft>
                        <a:buNone/>
                      </a:pPr>
                      <a:r>
                        <a:rPr b="0" lang="en-CA" sz="1800"/>
                        <a:t>Female</a:t>
                      </a:r>
                      <a:endParaRPr b="0" sz="1800"/>
                    </a:p>
                  </a:txBody>
                  <a:tcPr marT="45725" marB="45725" marR="91450" marL="91450"/>
                </a:tc>
                <a:tc>
                  <a:txBody>
                    <a:bodyPr/>
                    <a:lstStyle/>
                    <a:p>
                      <a:pPr indent="0" lvl="0" marL="0" marR="0" rtl="0" algn="l">
                        <a:spcBef>
                          <a:spcPts val="0"/>
                        </a:spcBef>
                        <a:spcAft>
                          <a:spcPts val="0"/>
                        </a:spcAft>
                        <a:buNone/>
                      </a:pPr>
                      <a:r>
                        <a:rPr lang="en-CA" sz="1800"/>
                        <a:t>56</a:t>
                      </a:r>
                      <a:endParaRPr sz="1800"/>
                    </a:p>
                  </a:txBody>
                  <a:tcPr marT="45725" marB="45725" marR="91450" marL="91450"/>
                </a:tc>
              </a:tr>
              <a:tr h="370850">
                <a:tc>
                  <a:txBody>
                    <a:bodyPr/>
                    <a:lstStyle/>
                    <a:p>
                      <a:pPr indent="0" lvl="0" marL="0" marR="0" rtl="0" algn="l">
                        <a:spcBef>
                          <a:spcPts val="0"/>
                        </a:spcBef>
                        <a:spcAft>
                          <a:spcPts val="0"/>
                        </a:spcAft>
                        <a:buNone/>
                      </a:pPr>
                      <a:r>
                        <a:rPr lang="en-CA" sz="1800"/>
                        <a:t>1.8</a:t>
                      </a:r>
                      <a:endParaRPr sz="1800"/>
                    </a:p>
                  </a:txBody>
                  <a:tcPr marT="45725" marB="45725" marR="91450" marL="91450"/>
                </a:tc>
                <a:tc>
                  <a:txBody>
                    <a:bodyPr/>
                    <a:lstStyle/>
                    <a:p>
                      <a:pPr indent="0" lvl="0" marL="0" marR="0" rtl="0" algn="l">
                        <a:spcBef>
                          <a:spcPts val="0"/>
                        </a:spcBef>
                        <a:spcAft>
                          <a:spcPts val="0"/>
                        </a:spcAft>
                        <a:buNone/>
                      </a:pPr>
                      <a:r>
                        <a:rPr lang="en-CA" sz="1800"/>
                        <a:t>Red</a:t>
                      </a:r>
                      <a:endParaRPr sz="1800"/>
                    </a:p>
                  </a:txBody>
                  <a:tcPr marT="45725" marB="45725" marR="91450" marL="91450"/>
                </a:tc>
                <a:tc>
                  <a:txBody>
                    <a:bodyPr/>
                    <a:lstStyle/>
                    <a:p>
                      <a:pPr indent="0" lvl="0" marL="0" marR="0" rtl="0" algn="l">
                        <a:spcBef>
                          <a:spcPts val="0"/>
                        </a:spcBef>
                        <a:spcAft>
                          <a:spcPts val="0"/>
                        </a:spcAft>
                        <a:buNone/>
                      </a:pPr>
                      <a:r>
                        <a:rPr lang="en-CA" sz="1800"/>
                        <a:t>Male</a:t>
                      </a:r>
                      <a:endParaRPr sz="1800"/>
                    </a:p>
                  </a:txBody>
                  <a:tcPr marT="45725" marB="45725" marR="91450" marL="91450"/>
                </a:tc>
                <a:tc>
                  <a:txBody>
                    <a:bodyPr/>
                    <a:lstStyle/>
                    <a:p>
                      <a:pPr indent="0" lvl="0" marL="0" marR="0" rtl="0" algn="l">
                        <a:spcBef>
                          <a:spcPts val="0"/>
                        </a:spcBef>
                        <a:spcAft>
                          <a:spcPts val="0"/>
                        </a:spcAft>
                        <a:buNone/>
                      </a:pPr>
                      <a:r>
                        <a:rPr lang="en-CA" sz="1800"/>
                        <a:t>73</a:t>
                      </a:r>
                      <a:endParaRPr sz="1800"/>
                    </a:p>
                  </a:txBody>
                  <a:tcPr marT="45725" marB="45725" marR="91450" marL="91450"/>
                </a:tc>
              </a:tr>
              <a:tr h="370850">
                <a:tc>
                  <a:txBody>
                    <a:bodyPr/>
                    <a:lstStyle/>
                    <a:p>
                      <a:pPr indent="0" lvl="0" marL="0" marR="0" rtl="0" algn="l">
                        <a:spcBef>
                          <a:spcPts val="0"/>
                        </a:spcBef>
                        <a:spcAft>
                          <a:spcPts val="0"/>
                        </a:spcAft>
                        <a:buNone/>
                      </a:pPr>
                      <a:r>
                        <a:rPr lang="en-CA" sz="1800"/>
                        <a:t>1.5</a:t>
                      </a:r>
                      <a:endParaRPr sz="1800"/>
                    </a:p>
                  </a:txBody>
                  <a:tcPr marT="45725" marB="45725" marR="91450" marL="91450"/>
                </a:tc>
                <a:tc>
                  <a:txBody>
                    <a:bodyPr/>
                    <a:lstStyle/>
                    <a:p>
                      <a:pPr indent="0" lvl="0" marL="0" marR="0" rtl="0" algn="l">
                        <a:spcBef>
                          <a:spcPts val="0"/>
                        </a:spcBef>
                        <a:spcAft>
                          <a:spcPts val="0"/>
                        </a:spcAft>
                        <a:buNone/>
                      </a:pPr>
                      <a:r>
                        <a:rPr lang="en-CA" sz="1800"/>
                        <a:t>Green</a:t>
                      </a:r>
                      <a:endParaRPr sz="1800"/>
                    </a:p>
                  </a:txBody>
                  <a:tcPr marT="45725" marB="45725" marR="91450" marL="91450"/>
                </a:tc>
                <a:tc>
                  <a:txBody>
                    <a:bodyPr/>
                    <a:lstStyle/>
                    <a:p>
                      <a:pPr indent="0" lvl="0" marL="0" marR="0" rtl="0" algn="l">
                        <a:spcBef>
                          <a:spcPts val="0"/>
                        </a:spcBef>
                        <a:spcAft>
                          <a:spcPts val="0"/>
                        </a:spcAft>
                        <a:buNone/>
                      </a:pPr>
                      <a:r>
                        <a:rPr lang="en-CA" sz="1800"/>
                        <a:t>Male</a:t>
                      </a:r>
                      <a:endParaRPr sz="1800"/>
                    </a:p>
                  </a:txBody>
                  <a:tcPr marT="45725" marB="45725" marR="91450" marL="91450"/>
                </a:tc>
                <a:tc>
                  <a:txBody>
                    <a:bodyPr/>
                    <a:lstStyle/>
                    <a:p>
                      <a:pPr indent="0" lvl="0" marL="0" marR="0" rtl="0" algn="l">
                        <a:spcBef>
                          <a:spcPts val="0"/>
                        </a:spcBef>
                        <a:spcAft>
                          <a:spcPts val="0"/>
                        </a:spcAft>
                        <a:buNone/>
                      </a:pPr>
                      <a:r>
                        <a:rPr lang="en-CA" sz="1800"/>
                        <a:t>77</a:t>
                      </a:r>
                      <a:endParaRPr sz="1800"/>
                    </a:p>
                  </a:txBody>
                  <a:tcPr marT="45725" marB="45725" marR="91450" marL="91450"/>
                </a:tc>
              </a:tr>
              <a:tr h="370850">
                <a:tc>
                  <a:txBody>
                    <a:bodyPr/>
                    <a:lstStyle/>
                    <a:p>
                      <a:pPr indent="0" lvl="0" marL="0" marR="0" rtl="0" algn="l">
                        <a:spcBef>
                          <a:spcPts val="0"/>
                        </a:spcBef>
                        <a:spcAft>
                          <a:spcPts val="0"/>
                        </a:spcAft>
                        <a:buNone/>
                      </a:pPr>
                      <a:r>
                        <a:rPr lang="en-CA" sz="1800"/>
                        <a:t>1.4</a:t>
                      </a:r>
                      <a:endParaRPr sz="1800"/>
                    </a:p>
                  </a:txBody>
                  <a:tcPr marT="45725" marB="45725" marR="91450" marL="91450"/>
                </a:tc>
                <a:tc>
                  <a:txBody>
                    <a:bodyPr/>
                    <a:lstStyle/>
                    <a:p>
                      <a:pPr indent="0" lvl="0" marL="0" marR="0" rtl="0" algn="l">
                        <a:spcBef>
                          <a:spcPts val="0"/>
                        </a:spcBef>
                        <a:spcAft>
                          <a:spcPts val="0"/>
                        </a:spcAft>
                        <a:buNone/>
                      </a:pPr>
                      <a:r>
                        <a:rPr lang="en-CA" sz="1800"/>
                        <a:t>Blue</a:t>
                      </a:r>
                      <a:endParaRPr sz="1800"/>
                    </a:p>
                  </a:txBody>
                  <a:tcPr marT="45725" marB="45725" marR="91450" marL="91450"/>
                </a:tc>
                <a:tc>
                  <a:txBody>
                    <a:bodyPr/>
                    <a:lstStyle/>
                    <a:p>
                      <a:pPr indent="0" lvl="0" marL="0" marR="0" rtl="0" algn="l">
                        <a:spcBef>
                          <a:spcPts val="0"/>
                        </a:spcBef>
                        <a:spcAft>
                          <a:spcPts val="0"/>
                        </a:spcAft>
                        <a:buNone/>
                      </a:pPr>
                      <a:r>
                        <a:rPr b="0" lang="en-CA" sz="1800"/>
                        <a:t>Female</a:t>
                      </a:r>
                      <a:endParaRPr b="0" sz="1800"/>
                    </a:p>
                  </a:txBody>
                  <a:tcPr marT="45725" marB="45725" marR="91450" marL="91450"/>
                </a:tc>
                <a:tc>
                  <a:txBody>
                    <a:bodyPr/>
                    <a:lstStyle/>
                    <a:p>
                      <a:pPr indent="0" lvl="0" marL="0" marR="0" rtl="0" algn="l">
                        <a:spcBef>
                          <a:spcPts val="0"/>
                        </a:spcBef>
                        <a:spcAft>
                          <a:spcPts val="0"/>
                        </a:spcAft>
                        <a:buNone/>
                      </a:pPr>
                      <a:r>
                        <a:rPr lang="en-CA" sz="1800"/>
                        <a:t>57</a:t>
                      </a:r>
                      <a:endParaRPr sz="1800"/>
                    </a:p>
                  </a:txBody>
                  <a:tcPr marT="45725" marB="45725" marR="91450" marL="91450"/>
                </a:tc>
              </a:tr>
            </a:tbl>
          </a:graphicData>
        </a:graphic>
      </p:graphicFrame>
      <p:sp>
        <p:nvSpPr>
          <p:cNvPr id="682" name="Google Shape;682;p40"/>
          <p:cNvSpPr/>
          <p:nvPr/>
        </p:nvSpPr>
        <p:spPr>
          <a:xfrm>
            <a:off x="4393864" y="3957320"/>
            <a:ext cx="1312680" cy="2595880"/>
          </a:xfrm>
          <a:prstGeom prst="rect">
            <a:avLst/>
          </a:prstGeom>
          <a:noFill/>
          <a:ln cap="flat" cmpd="sng" w="5715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83" name="Google Shape;683;p40"/>
          <p:cNvSpPr/>
          <p:nvPr/>
        </p:nvSpPr>
        <p:spPr>
          <a:xfrm>
            <a:off x="336734" y="3957320"/>
            <a:ext cx="4057130" cy="2595880"/>
          </a:xfrm>
          <a:prstGeom prst="rect">
            <a:avLst/>
          </a:prstGeom>
          <a:noFill/>
          <a:ln cap="flat" cmpd="sng" w="5715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aphicFrame>
        <p:nvGraphicFramePr>
          <p:cNvPr id="684" name="Google Shape;684;p40"/>
          <p:cNvGraphicFramePr/>
          <p:nvPr/>
        </p:nvGraphicFramePr>
        <p:xfrm>
          <a:off x="6079543" y="3948369"/>
          <a:ext cx="3000000" cy="3000000"/>
        </p:xfrm>
        <a:graphic>
          <a:graphicData uri="http://schemas.openxmlformats.org/drawingml/2006/table">
            <a:tbl>
              <a:tblPr bandRow="1" firstRow="1">
                <a:noFill/>
                <a:tableStyleId>{7E5F12C3-372E-43A8-9F01-1962836D2E52}</a:tableStyleId>
              </a:tblPr>
              <a:tblGrid>
                <a:gridCol w="2028575"/>
                <a:gridCol w="2028575"/>
              </a:tblGrid>
              <a:tr h="370850">
                <a:tc>
                  <a:txBody>
                    <a:bodyPr/>
                    <a:lstStyle/>
                    <a:p>
                      <a:pPr indent="0" lvl="0" marL="0" marR="0" rtl="0" algn="l">
                        <a:spcBef>
                          <a:spcPts val="0"/>
                        </a:spcBef>
                        <a:spcAft>
                          <a:spcPts val="0"/>
                        </a:spcAft>
                        <a:buNone/>
                      </a:pPr>
                      <a:r>
                        <a:rPr lang="en-CA" sz="1800"/>
                        <a:t>Prediksi baru</a:t>
                      </a:r>
                      <a:endParaRPr sz="1800"/>
                    </a:p>
                  </a:txBody>
                  <a:tcPr marT="45725" marB="45725" marR="91450" marL="91450"/>
                </a:tc>
                <a:tc>
                  <a:txBody>
                    <a:bodyPr/>
                    <a:lstStyle/>
                    <a:p>
                      <a:pPr indent="0" lvl="0" marL="0" marR="0" rtl="0" algn="l">
                        <a:spcBef>
                          <a:spcPts val="0"/>
                        </a:spcBef>
                        <a:spcAft>
                          <a:spcPts val="0"/>
                        </a:spcAft>
                        <a:buNone/>
                      </a:pPr>
                      <a:r>
                        <a:rPr lang="en-CA" sz="1800"/>
                        <a:t>Residual Baru</a:t>
                      </a:r>
                      <a:endParaRPr sz="1800"/>
                    </a:p>
                  </a:txBody>
                  <a:tcPr marT="45725" marB="45725" marR="91450" marL="91450"/>
                </a:tc>
              </a:tr>
              <a:tr h="370850">
                <a:tc>
                  <a:txBody>
                    <a:bodyPr/>
                    <a:lstStyle/>
                    <a:p>
                      <a:pPr indent="0" lvl="0" marL="0" marR="0" rtl="0" algn="ctr">
                        <a:spcBef>
                          <a:spcPts val="0"/>
                        </a:spcBef>
                        <a:spcAft>
                          <a:spcPts val="0"/>
                        </a:spcAft>
                        <a:buNone/>
                      </a:pPr>
                      <a:r>
                        <a:rPr lang="en-CA" sz="1800"/>
                        <a:t>72.9</a:t>
                      </a:r>
                      <a:endParaRPr sz="1800"/>
                    </a:p>
                  </a:txBody>
                  <a:tcPr marT="45725" marB="45725" marR="91450" marL="91450"/>
                </a:tc>
                <a:tc>
                  <a:txBody>
                    <a:bodyPr/>
                    <a:lstStyle/>
                    <a:p>
                      <a:pPr indent="0" lvl="0" marL="0" marR="0" rtl="0" algn="ctr">
                        <a:spcBef>
                          <a:spcPts val="0"/>
                        </a:spcBef>
                        <a:spcAft>
                          <a:spcPts val="0"/>
                        </a:spcAft>
                        <a:buNone/>
                      </a:pPr>
                      <a:r>
                        <a:rPr lang="en-CA" sz="1800"/>
                        <a:t>88-72.9 = 15.1</a:t>
                      </a:r>
                      <a:endParaRPr sz="1800"/>
                    </a:p>
                  </a:txBody>
                  <a:tcPr marT="45725" marB="45725" marR="91450" marL="91450"/>
                </a:tc>
              </a:tr>
              <a:tr h="370850">
                <a:tc>
                  <a:txBody>
                    <a:bodyPr/>
                    <a:lstStyle/>
                    <a:p>
                      <a:pPr indent="0" lvl="0" marL="0" marR="0" rtl="0" algn="ctr">
                        <a:spcBef>
                          <a:spcPts val="0"/>
                        </a:spcBef>
                        <a:spcAft>
                          <a:spcPts val="0"/>
                        </a:spcAft>
                        <a:buNone/>
                      </a:pPr>
                      <a:r>
                        <a:t/>
                      </a:r>
                      <a:endParaRPr sz="1800"/>
                    </a:p>
                  </a:txBody>
                  <a:tcPr marT="45725" marB="45725" marR="91450" marL="91450"/>
                </a:tc>
                <a:tc>
                  <a:txBody>
                    <a:bodyPr/>
                    <a:lstStyle/>
                    <a:p>
                      <a:pPr indent="0" lvl="0" marL="0" marR="0" rtl="0" algn="ctr">
                        <a:spcBef>
                          <a:spcPts val="0"/>
                        </a:spcBef>
                        <a:spcAft>
                          <a:spcPts val="0"/>
                        </a:spcAft>
                        <a:buNone/>
                      </a:pPr>
                      <a:r>
                        <a:rPr lang="en-CA" sz="1800"/>
                        <a:t>4.3</a:t>
                      </a:r>
                      <a:endParaRPr sz="1800"/>
                    </a:p>
                  </a:txBody>
                  <a:tcPr marT="45725" marB="45725" marR="91450" marL="91450"/>
                </a:tc>
              </a:tr>
              <a:tr h="370850">
                <a:tc>
                  <a:txBody>
                    <a:bodyPr/>
                    <a:lstStyle/>
                    <a:p>
                      <a:pPr indent="0" lvl="0" marL="0" marR="0" rtl="0" algn="ctr">
                        <a:spcBef>
                          <a:spcPts val="0"/>
                        </a:spcBef>
                        <a:spcAft>
                          <a:spcPts val="0"/>
                        </a:spcAft>
                        <a:buNone/>
                      </a:pPr>
                      <a:r>
                        <a:t/>
                      </a:r>
                      <a:endParaRPr sz="1800"/>
                    </a:p>
                  </a:txBody>
                  <a:tcPr marT="45725" marB="45725" marR="91450" marL="91450"/>
                </a:tc>
                <a:tc>
                  <a:txBody>
                    <a:bodyPr/>
                    <a:lstStyle/>
                    <a:p>
                      <a:pPr indent="0" lvl="0" marL="0" marR="0" rtl="0" algn="ctr">
                        <a:spcBef>
                          <a:spcPts val="0"/>
                        </a:spcBef>
                        <a:spcAft>
                          <a:spcPts val="0"/>
                        </a:spcAft>
                        <a:buNone/>
                      </a:pPr>
                      <a:r>
                        <a:rPr lang="en-CA" sz="1800"/>
                        <a:t>-13.7</a:t>
                      </a:r>
                      <a:endParaRPr sz="1800"/>
                    </a:p>
                  </a:txBody>
                  <a:tcPr marT="45725" marB="45725" marR="91450" marL="91450"/>
                </a:tc>
              </a:tr>
              <a:tr h="370850">
                <a:tc>
                  <a:txBody>
                    <a:bodyPr/>
                    <a:lstStyle/>
                    <a:p>
                      <a:pPr indent="0" lvl="0" marL="0" marR="0" rtl="0" algn="ctr">
                        <a:spcBef>
                          <a:spcPts val="0"/>
                        </a:spcBef>
                        <a:spcAft>
                          <a:spcPts val="0"/>
                        </a:spcAft>
                        <a:buNone/>
                      </a:pPr>
                      <a:r>
                        <a:t/>
                      </a:r>
                      <a:endParaRPr sz="1800"/>
                    </a:p>
                  </a:txBody>
                  <a:tcPr marT="45725" marB="45725" marR="91450" marL="91450"/>
                </a:tc>
                <a:tc>
                  <a:txBody>
                    <a:bodyPr/>
                    <a:lstStyle/>
                    <a:p>
                      <a:pPr indent="0" lvl="0" marL="0" marR="0" rtl="0" algn="ctr">
                        <a:spcBef>
                          <a:spcPts val="0"/>
                        </a:spcBef>
                        <a:spcAft>
                          <a:spcPts val="0"/>
                        </a:spcAft>
                        <a:buNone/>
                      </a:pPr>
                      <a:r>
                        <a:rPr lang="en-CA" sz="1800"/>
                        <a:t>1.4</a:t>
                      </a:r>
                      <a:endParaRPr sz="1800"/>
                    </a:p>
                  </a:txBody>
                  <a:tcPr marT="45725" marB="45725" marR="91450" marL="91450"/>
                </a:tc>
              </a:tr>
              <a:tr h="370850">
                <a:tc>
                  <a:txBody>
                    <a:bodyPr/>
                    <a:lstStyle/>
                    <a:p>
                      <a:pPr indent="0" lvl="0" marL="0" marR="0" rtl="0" algn="ctr">
                        <a:spcBef>
                          <a:spcPts val="0"/>
                        </a:spcBef>
                        <a:spcAft>
                          <a:spcPts val="0"/>
                        </a:spcAft>
                        <a:buNone/>
                      </a:pPr>
                      <a:r>
                        <a:t/>
                      </a:r>
                      <a:endParaRPr sz="1800"/>
                    </a:p>
                  </a:txBody>
                  <a:tcPr marT="45725" marB="45725" marR="91450" marL="91450"/>
                </a:tc>
                <a:tc>
                  <a:txBody>
                    <a:bodyPr/>
                    <a:lstStyle/>
                    <a:p>
                      <a:pPr indent="0" lvl="0" marL="0" marR="0" rtl="0" algn="ctr">
                        <a:spcBef>
                          <a:spcPts val="0"/>
                        </a:spcBef>
                        <a:spcAft>
                          <a:spcPts val="0"/>
                        </a:spcAft>
                        <a:buNone/>
                      </a:pPr>
                      <a:r>
                        <a:rPr lang="en-CA" sz="1800"/>
                        <a:t>5.4</a:t>
                      </a:r>
                      <a:endParaRPr sz="1800"/>
                    </a:p>
                  </a:txBody>
                  <a:tcPr marT="45725" marB="45725" marR="91450" marL="91450"/>
                </a:tc>
              </a:tr>
              <a:tr h="370850">
                <a:tc>
                  <a:txBody>
                    <a:bodyPr/>
                    <a:lstStyle/>
                    <a:p>
                      <a:pPr indent="0" lvl="0" marL="0" marR="0" rtl="0" algn="ctr">
                        <a:spcBef>
                          <a:spcPts val="0"/>
                        </a:spcBef>
                        <a:spcAft>
                          <a:spcPts val="0"/>
                        </a:spcAft>
                        <a:buNone/>
                      </a:pPr>
                      <a:r>
                        <a:t/>
                      </a:r>
                      <a:endParaRPr sz="1800"/>
                    </a:p>
                  </a:txBody>
                  <a:tcPr marT="45725" marB="45725" marR="91450" marL="91450"/>
                </a:tc>
                <a:tc>
                  <a:txBody>
                    <a:bodyPr/>
                    <a:lstStyle/>
                    <a:p>
                      <a:pPr indent="0" lvl="0" marL="0" marR="0" rtl="0" algn="ctr">
                        <a:spcBef>
                          <a:spcPts val="0"/>
                        </a:spcBef>
                        <a:spcAft>
                          <a:spcPts val="0"/>
                        </a:spcAft>
                        <a:buNone/>
                      </a:pPr>
                      <a:r>
                        <a:rPr lang="en-CA" sz="1800"/>
                        <a:t>-12.7</a:t>
                      </a:r>
                      <a:endParaRPr sz="1800"/>
                    </a:p>
                  </a:txBody>
                  <a:tcPr marT="45725" marB="45725" marR="91450" marL="91450"/>
                </a:tc>
              </a:tr>
            </a:tbl>
          </a:graphicData>
        </a:graphic>
      </p:graphicFrame>
      <p:sp>
        <p:nvSpPr>
          <p:cNvPr id="685" name="Google Shape;685;p40"/>
          <p:cNvSpPr txBox="1"/>
          <p:nvPr/>
        </p:nvSpPr>
        <p:spPr>
          <a:xfrm>
            <a:off x="3812269" y="2900416"/>
            <a:ext cx="2237172"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CA" sz="1800">
                <a:solidFill>
                  <a:srgbClr val="FF0000"/>
                </a:solidFill>
                <a:latin typeface="Calibri"/>
                <a:ea typeface="Calibri"/>
                <a:cs typeface="Calibri"/>
                <a:sym typeface="Calibri"/>
              </a:rPr>
              <a:t>Predictions = 71.2+ 0.1 * 16.8=72.9</a:t>
            </a:r>
            <a:endParaRPr b="1" sz="1800">
              <a:solidFill>
                <a:srgbClr val="FF0000"/>
              </a:solidFill>
              <a:latin typeface="Calibri"/>
              <a:ea typeface="Calibri"/>
              <a:cs typeface="Calibri"/>
              <a:sym typeface="Calibri"/>
            </a:endParaRPr>
          </a:p>
        </p:txBody>
      </p:sp>
      <p:cxnSp>
        <p:nvCxnSpPr>
          <p:cNvPr id="686" name="Google Shape;686;p40"/>
          <p:cNvCxnSpPr/>
          <p:nvPr/>
        </p:nvCxnSpPr>
        <p:spPr>
          <a:xfrm>
            <a:off x="5706544" y="3266267"/>
            <a:ext cx="1908900" cy="1168200"/>
          </a:xfrm>
          <a:prstGeom prst="curvedConnector3">
            <a:avLst>
              <a:gd fmla="val 50000" name="adj1"/>
            </a:avLst>
          </a:prstGeom>
          <a:noFill/>
          <a:ln cap="flat" cmpd="sng" w="38100">
            <a:solidFill>
              <a:srgbClr val="FF0000"/>
            </a:solidFill>
            <a:prstDash val="solid"/>
            <a:miter lim="800000"/>
            <a:headEnd len="sm" w="sm" type="none"/>
            <a:tailEnd len="med" w="med" type="triangle"/>
          </a:ln>
        </p:spPr>
      </p:cxnSp>
      <p:graphicFrame>
        <p:nvGraphicFramePr>
          <p:cNvPr id="687" name="Google Shape;687;p40"/>
          <p:cNvGraphicFramePr/>
          <p:nvPr/>
        </p:nvGraphicFramePr>
        <p:xfrm>
          <a:off x="8059521" y="1160251"/>
          <a:ext cx="3000000" cy="3000000"/>
        </p:xfrm>
        <a:graphic>
          <a:graphicData uri="http://schemas.openxmlformats.org/drawingml/2006/table">
            <a:tbl>
              <a:tblPr bandRow="1" firstRow="1">
                <a:noFill/>
                <a:tableStyleId>{7E5F12C3-372E-43A8-9F01-1962836D2E52}</a:tableStyleId>
              </a:tblPr>
              <a:tblGrid>
                <a:gridCol w="2068925"/>
              </a:tblGrid>
              <a:tr h="421975">
                <a:tc>
                  <a:txBody>
                    <a:bodyPr/>
                    <a:lstStyle/>
                    <a:p>
                      <a:pPr indent="0" lvl="0" marL="0" marR="0" rtl="0" algn="ctr">
                        <a:spcBef>
                          <a:spcPts val="0"/>
                        </a:spcBef>
                        <a:spcAft>
                          <a:spcPts val="0"/>
                        </a:spcAft>
                        <a:buNone/>
                      </a:pPr>
                      <a:r>
                        <a:rPr lang="en-CA" sz="1800"/>
                        <a:t>Residual Awal</a:t>
                      </a:r>
                      <a:endParaRPr sz="1800"/>
                    </a:p>
                  </a:txBody>
                  <a:tcPr marT="45725" marB="45725" marR="91450" marL="91450"/>
                </a:tc>
              </a:tr>
              <a:tr h="343125">
                <a:tc>
                  <a:txBody>
                    <a:bodyPr/>
                    <a:lstStyle/>
                    <a:p>
                      <a:pPr indent="0" lvl="0" marL="0" marR="0" rtl="0" algn="ctr">
                        <a:spcBef>
                          <a:spcPts val="0"/>
                        </a:spcBef>
                        <a:spcAft>
                          <a:spcPts val="0"/>
                        </a:spcAft>
                        <a:buNone/>
                      </a:pPr>
                      <a:r>
                        <a:rPr lang="en-CA" sz="1800"/>
                        <a:t>16.8</a:t>
                      </a:r>
                      <a:endParaRPr sz="1800"/>
                    </a:p>
                  </a:txBody>
                  <a:tcPr marT="45725" marB="45725" marR="91450" marL="91450"/>
                </a:tc>
              </a:tr>
              <a:tr h="343125">
                <a:tc>
                  <a:txBody>
                    <a:bodyPr/>
                    <a:lstStyle/>
                    <a:p>
                      <a:pPr indent="0" lvl="0" marL="0" marR="0" rtl="0" algn="ctr">
                        <a:spcBef>
                          <a:spcPts val="0"/>
                        </a:spcBef>
                        <a:spcAft>
                          <a:spcPts val="0"/>
                        </a:spcAft>
                        <a:buNone/>
                      </a:pPr>
                      <a:r>
                        <a:rPr lang="en-CA" sz="1800"/>
                        <a:t>4.8</a:t>
                      </a:r>
                      <a:endParaRPr sz="1800"/>
                    </a:p>
                  </a:txBody>
                  <a:tcPr marT="45725" marB="45725" marR="91450" marL="91450"/>
                </a:tc>
              </a:tr>
              <a:tr h="443025">
                <a:tc>
                  <a:txBody>
                    <a:bodyPr/>
                    <a:lstStyle/>
                    <a:p>
                      <a:pPr indent="0" lvl="0" marL="0" marR="0" rtl="0" algn="ctr">
                        <a:spcBef>
                          <a:spcPts val="0"/>
                        </a:spcBef>
                        <a:spcAft>
                          <a:spcPts val="0"/>
                        </a:spcAft>
                        <a:buNone/>
                      </a:pPr>
                      <a:r>
                        <a:rPr lang="en-CA" sz="1800"/>
                        <a:t>-15.2</a:t>
                      </a:r>
                      <a:endParaRPr sz="1800"/>
                    </a:p>
                  </a:txBody>
                  <a:tcPr marT="45725" marB="45725" marR="91450" marL="91450"/>
                </a:tc>
              </a:tr>
              <a:tr h="343125">
                <a:tc>
                  <a:txBody>
                    <a:bodyPr/>
                    <a:lstStyle/>
                    <a:p>
                      <a:pPr indent="0" lvl="0" marL="0" marR="0" rtl="0" algn="ctr">
                        <a:spcBef>
                          <a:spcPts val="0"/>
                        </a:spcBef>
                        <a:spcAft>
                          <a:spcPts val="0"/>
                        </a:spcAft>
                        <a:buNone/>
                      </a:pPr>
                      <a:r>
                        <a:rPr lang="en-CA" sz="1800"/>
                        <a:t>1.8</a:t>
                      </a:r>
                      <a:endParaRPr sz="1800"/>
                    </a:p>
                  </a:txBody>
                  <a:tcPr marT="45725" marB="45725" marR="91450" marL="91450"/>
                </a:tc>
              </a:tr>
              <a:tr h="343125">
                <a:tc>
                  <a:txBody>
                    <a:bodyPr/>
                    <a:lstStyle/>
                    <a:p>
                      <a:pPr indent="0" lvl="0" marL="0" marR="0" rtl="0" algn="ctr">
                        <a:spcBef>
                          <a:spcPts val="0"/>
                        </a:spcBef>
                        <a:spcAft>
                          <a:spcPts val="0"/>
                        </a:spcAft>
                        <a:buNone/>
                      </a:pPr>
                      <a:r>
                        <a:rPr lang="en-CA" sz="1800"/>
                        <a:t>5.8</a:t>
                      </a:r>
                      <a:endParaRPr sz="1800"/>
                    </a:p>
                  </a:txBody>
                  <a:tcPr marT="45725" marB="45725" marR="91450" marL="91450"/>
                </a:tc>
              </a:tr>
              <a:tr h="343125">
                <a:tc>
                  <a:txBody>
                    <a:bodyPr/>
                    <a:lstStyle/>
                    <a:p>
                      <a:pPr indent="0" lvl="0" marL="0" marR="0" rtl="0" algn="ctr">
                        <a:spcBef>
                          <a:spcPts val="0"/>
                        </a:spcBef>
                        <a:spcAft>
                          <a:spcPts val="0"/>
                        </a:spcAft>
                        <a:buNone/>
                      </a:pPr>
                      <a:r>
                        <a:rPr lang="en-CA" sz="1800"/>
                        <a:t>-14.2</a:t>
                      </a:r>
                      <a:endParaRPr sz="1800"/>
                    </a:p>
                  </a:txBody>
                  <a:tcPr marT="45725" marB="45725" marR="91450" marL="91450"/>
                </a:tc>
              </a:tr>
            </a:tbl>
          </a:graphicData>
        </a:graphic>
      </p:graphicFrame>
      <p:sp>
        <p:nvSpPr>
          <p:cNvPr id="688" name="Google Shape;688;p40"/>
          <p:cNvSpPr txBox="1"/>
          <p:nvPr/>
        </p:nvSpPr>
        <p:spPr>
          <a:xfrm>
            <a:off x="4816749" y="1515625"/>
            <a:ext cx="2411100" cy="9234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CA" sz="1800">
                <a:solidFill>
                  <a:srgbClr val="FF0000"/>
                </a:solidFill>
                <a:latin typeface="Calibri"/>
                <a:ea typeface="Calibri"/>
                <a:cs typeface="Calibri"/>
                <a:sym typeface="Calibri"/>
              </a:rPr>
              <a:t>INGAT BAHWA INI ADALAH RESIDUAL AWAL</a:t>
            </a:r>
            <a:endParaRPr b="1" sz="1800">
              <a:solidFill>
                <a:srgbClr val="FF0000"/>
              </a:solidFill>
              <a:latin typeface="Calibri"/>
              <a:ea typeface="Calibri"/>
              <a:cs typeface="Calibri"/>
              <a:sym typeface="Calibri"/>
            </a:endParaRPr>
          </a:p>
        </p:txBody>
      </p:sp>
      <p:cxnSp>
        <p:nvCxnSpPr>
          <p:cNvPr id="689" name="Google Shape;689;p40"/>
          <p:cNvCxnSpPr/>
          <p:nvPr/>
        </p:nvCxnSpPr>
        <p:spPr>
          <a:xfrm flipH="1" rot="10800000">
            <a:off x="6781800" y="1711954"/>
            <a:ext cx="1277700" cy="294900"/>
          </a:xfrm>
          <a:prstGeom prst="curvedConnector3">
            <a:avLst>
              <a:gd fmla="val 50000" name="adj1"/>
            </a:avLst>
          </a:prstGeom>
          <a:noFill/>
          <a:ln cap="flat" cmpd="sng" w="38100">
            <a:solidFill>
              <a:srgbClr val="FF0000"/>
            </a:solidFill>
            <a:prstDash val="solid"/>
            <a:miter lim="800000"/>
            <a:headEnd len="sm" w="sm" type="none"/>
            <a:tailEnd len="med" w="med" type="triangle"/>
          </a:ln>
        </p:spPr>
      </p:cxnSp>
      <p:sp>
        <p:nvSpPr>
          <p:cNvPr id="690" name="Google Shape;690;p40"/>
          <p:cNvSpPr/>
          <p:nvPr/>
        </p:nvSpPr>
        <p:spPr>
          <a:xfrm>
            <a:off x="10174092" y="2197451"/>
            <a:ext cx="762748" cy="3505282"/>
          </a:xfrm>
          <a:prstGeom prst="curvedLeftArrow">
            <a:avLst>
              <a:gd fmla="val 25000" name="adj1"/>
              <a:gd fmla="val 50000" name="adj2"/>
              <a:gd fmla="val 25000" name="adj3"/>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691" name="Google Shape;691;p40"/>
          <p:cNvSpPr txBox="1"/>
          <p:nvPr/>
        </p:nvSpPr>
        <p:spPr>
          <a:xfrm>
            <a:off x="10868480" y="3511492"/>
            <a:ext cx="1394100" cy="87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CA" sz="1700">
                <a:solidFill>
                  <a:srgbClr val="FF0000"/>
                </a:solidFill>
                <a:latin typeface="Calibri"/>
                <a:ea typeface="Calibri"/>
                <a:cs typeface="Calibri"/>
                <a:sym typeface="Calibri"/>
              </a:rPr>
              <a:t>NILAI RESIDUAL BERKURANG!</a:t>
            </a:r>
            <a:endParaRPr b="1" sz="1700">
              <a:solidFill>
                <a:srgbClr val="FF0000"/>
              </a:solidFill>
              <a:latin typeface="Calibri"/>
              <a:ea typeface="Calibri"/>
              <a:cs typeface="Calibri"/>
              <a:sym typeface="Calibri"/>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5" name="Shape 695"/>
        <p:cNvGrpSpPr/>
        <p:nvPr/>
      </p:nvGrpSpPr>
      <p:grpSpPr>
        <a:xfrm>
          <a:off x="0" y="0"/>
          <a:ext cx="0" cy="0"/>
          <a:chOff x="0" y="0"/>
          <a:chExt cx="0" cy="0"/>
        </a:xfrm>
      </p:grpSpPr>
      <p:pic>
        <p:nvPicPr>
          <p:cNvPr id="696" name="Google Shape;696;p41"/>
          <p:cNvPicPr preferRelativeResize="0"/>
          <p:nvPr/>
        </p:nvPicPr>
        <p:blipFill rotWithShape="1">
          <a:blip r:embed="rId3">
            <a:alphaModFix/>
          </a:blip>
          <a:srcRect b="13333" l="0" r="0" t="0"/>
          <a:stretch/>
        </p:blipFill>
        <p:spPr>
          <a:xfrm>
            <a:off x="0" y="0"/>
            <a:ext cx="12192001" cy="5943600"/>
          </a:xfrm>
          <a:prstGeom prst="rect">
            <a:avLst/>
          </a:prstGeom>
          <a:noFill/>
          <a:ln>
            <a:noFill/>
          </a:ln>
        </p:spPr>
      </p:pic>
      <p:sp>
        <p:nvSpPr>
          <p:cNvPr id="697" name="Google Shape;697;p41"/>
          <p:cNvSpPr/>
          <p:nvPr/>
        </p:nvSpPr>
        <p:spPr>
          <a:xfrm>
            <a:off x="244828" y="246227"/>
            <a:ext cx="11632822" cy="1217729"/>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1100"/>
              <a:buFont typeface="Arial"/>
              <a:buNone/>
            </a:pPr>
            <a:r>
              <a:rPr lang="en-CA" sz="3600">
                <a:solidFill>
                  <a:schemeClr val="lt1"/>
                </a:solidFill>
                <a:latin typeface="Montserrat"/>
                <a:ea typeface="Montserrat"/>
                <a:cs typeface="Montserrat"/>
                <a:sym typeface="Montserrat"/>
              </a:rPr>
              <a:t>XGBOOST: ALGORITMA GRADIENT BOOSTING</a:t>
            </a:r>
            <a:endParaRPr sz="3600">
              <a:solidFill>
                <a:schemeClr val="lt1"/>
              </a:solidFill>
              <a:latin typeface="Montserrat"/>
              <a:ea typeface="Montserrat"/>
              <a:cs typeface="Montserrat"/>
              <a:sym typeface="Montserrat"/>
            </a:endParaRPr>
          </a:p>
          <a:p>
            <a:pPr indent="0" lvl="0" marL="0" marR="0" rtl="0" algn="l">
              <a:lnSpc>
                <a:spcPct val="90000"/>
              </a:lnSpc>
              <a:spcBef>
                <a:spcPts val="0"/>
              </a:spcBef>
              <a:spcAft>
                <a:spcPts val="0"/>
              </a:spcAft>
              <a:buClr>
                <a:schemeClr val="dk1"/>
              </a:buClr>
              <a:buSzPts val="1100"/>
              <a:buFont typeface="Arial"/>
              <a:buNone/>
            </a:pPr>
            <a:r>
              <a:t/>
            </a:r>
            <a:endParaRPr sz="3600">
              <a:solidFill>
                <a:schemeClr val="lt1"/>
              </a:solidFill>
              <a:latin typeface="Montserrat"/>
              <a:ea typeface="Montserrat"/>
              <a:cs typeface="Montserrat"/>
              <a:sym typeface="Montserrat"/>
            </a:endParaRPr>
          </a:p>
          <a:p>
            <a:pPr indent="0" lvl="0" marL="0" marR="0" rtl="0" algn="l">
              <a:lnSpc>
                <a:spcPct val="90000"/>
              </a:lnSpc>
              <a:spcBef>
                <a:spcPts val="0"/>
              </a:spcBef>
              <a:spcAft>
                <a:spcPts val="0"/>
              </a:spcAft>
              <a:buClr>
                <a:schemeClr val="dk1"/>
              </a:buClr>
              <a:buSzPts val="1100"/>
              <a:buFont typeface="Arial"/>
              <a:buNone/>
            </a:pPr>
            <a:r>
              <a:t/>
            </a:r>
            <a:endParaRPr sz="3600">
              <a:solidFill>
                <a:schemeClr val="lt1"/>
              </a:solidFill>
              <a:latin typeface="Montserrat"/>
              <a:ea typeface="Montserrat"/>
              <a:cs typeface="Montserrat"/>
              <a:sym typeface="Montserrat"/>
            </a:endParaRPr>
          </a:p>
          <a:p>
            <a:pPr indent="0" lvl="0" marL="0" marR="0" rtl="0" algn="l">
              <a:lnSpc>
                <a:spcPct val="90000"/>
              </a:lnSpc>
              <a:spcBef>
                <a:spcPts val="0"/>
              </a:spcBef>
              <a:spcAft>
                <a:spcPts val="0"/>
              </a:spcAft>
              <a:buClr>
                <a:schemeClr val="dk1"/>
              </a:buClr>
              <a:buSzPts val="1100"/>
              <a:buFont typeface="Arial"/>
              <a:buNone/>
            </a:pPr>
            <a:r>
              <a:t/>
            </a:r>
            <a:endParaRPr sz="3600">
              <a:solidFill>
                <a:schemeClr val="lt1"/>
              </a:solidFill>
              <a:latin typeface="Montserrat"/>
              <a:ea typeface="Montserrat"/>
              <a:cs typeface="Montserrat"/>
              <a:sym typeface="Montserrat"/>
            </a:endParaRPr>
          </a:p>
          <a:p>
            <a:pPr indent="0" lvl="0" marL="0" marR="0" rtl="0" algn="l">
              <a:lnSpc>
                <a:spcPct val="90000"/>
              </a:lnSpc>
              <a:spcBef>
                <a:spcPts val="0"/>
              </a:spcBef>
              <a:spcAft>
                <a:spcPts val="0"/>
              </a:spcAft>
              <a:buClr>
                <a:schemeClr val="dk1"/>
              </a:buClr>
              <a:buSzPts val="1100"/>
              <a:buFont typeface="Arial"/>
              <a:buNone/>
            </a:pPr>
            <a:r>
              <a:t/>
            </a:r>
            <a:endParaRPr sz="3600">
              <a:solidFill>
                <a:schemeClr val="lt1"/>
              </a:solidFill>
              <a:latin typeface="Montserrat"/>
              <a:ea typeface="Montserrat"/>
              <a:cs typeface="Montserrat"/>
              <a:sym typeface="Montserrat"/>
            </a:endParaRPr>
          </a:p>
          <a:p>
            <a:pPr indent="0" lvl="0" marL="0" marR="0" rtl="0" algn="l">
              <a:lnSpc>
                <a:spcPct val="90000"/>
              </a:lnSpc>
              <a:spcBef>
                <a:spcPts val="0"/>
              </a:spcBef>
              <a:spcAft>
                <a:spcPts val="0"/>
              </a:spcAft>
              <a:buClr>
                <a:schemeClr val="dk1"/>
              </a:buClr>
              <a:buSzPts val="1100"/>
              <a:buFont typeface="Arial"/>
              <a:buNone/>
            </a:pPr>
            <a:r>
              <a:t/>
            </a:r>
            <a:endParaRPr sz="3600">
              <a:solidFill>
                <a:schemeClr val="lt1"/>
              </a:solidFill>
              <a:latin typeface="Montserrat"/>
              <a:ea typeface="Montserrat"/>
              <a:cs typeface="Montserrat"/>
              <a:sym typeface="Montserrat"/>
            </a:endParaRPr>
          </a:p>
          <a:p>
            <a:pPr indent="0" lvl="0" marL="0" marR="0" rtl="0" algn="l">
              <a:lnSpc>
                <a:spcPct val="90000"/>
              </a:lnSpc>
              <a:spcBef>
                <a:spcPts val="0"/>
              </a:spcBef>
              <a:spcAft>
                <a:spcPts val="0"/>
              </a:spcAft>
              <a:buClr>
                <a:schemeClr val="dk1"/>
              </a:buClr>
              <a:buSzPts val="1100"/>
              <a:buFont typeface="Arial"/>
              <a:buNone/>
            </a:pPr>
            <a:r>
              <a:t/>
            </a:r>
            <a:endParaRPr sz="3600">
              <a:solidFill>
                <a:schemeClr val="lt1"/>
              </a:solidFill>
              <a:latin typeface="Montserrat"/>
              <a:ea typeface="Montserrat"/>
              <a:cs typeface="Montserrat"/>
              <a:sym typeface="Montserrat"/>
            </a:endParaRPr>
          </a:p>
          <a:p>
            <a:pPr indent="0" lvl="0" marL="0" marR="0" rtl="0" algn="l">
              <a:lnSpc>
                <a:spcPct val="90000"/>
              </a:lnSpc>
              <a:spcBef>
                <a:spcPts val="0"/>
              </a:spcBef>
              <a:spcAft>
                <a:spcPts val="0"/>
              </a:spcAft>
              <a:buNone/>
            </a:pPr>
            <a:r>
              <a:t/>
            </a:r>
            <a:endParaRPr sz="3600">
              <a:solidFill>
                <a:schemeClr val="lt1"/>
              </a:solidFill>
              <a:latin typeface="Montserrat"/>
              <a:ea typeface="Montserrat"/>
              <a:cs typeface="Montserrat"/>
              <a:sym typeface="Montserrat"/>
            </a:endParaRPr>
          </a:p>
        </p:txBody>
      </p:sp>
      <p:sp>
        <p:nvSpPr>
          <p:cNvPr id="698" name="Google Shape;698;p41"/>
          <p:cNvSpPr/>
          <p:nvPr/>
        </p:nvSpPr>
        <p:spPr>
          <a:xfrm>
            <a:off x="7263612" y="1133925"/>
            <a:ext cx="1059786" cy="349195"/>
          </a:xfrm>
          <a:prstGeom prst="roundRect">
            <a:avLst>
              <a:gd fmla="val 16667" name="adj"/>
            </a:avLst>
          </a:prstGeom>
          <a:solidFill>
            <a:schemeClr val="accent4"/>
          </a:solidFill>
          <a:ln cap="flat" cmpd="sng" w="12700">
            <a:solidFill>
              <a:srgbClr val="BA8C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CA" sz="1600">
                <a:solidFill>
                  <a:schemeClr val="lt1"/>
                </a:solidFill>
                <a:latin typeface="Calibri"/>
                <a:ea typeface="Calibri"/>
                <a:cs typeface="Calibri"/>
                <a:sym typeface="Calibri"/>
              </a:rPr>
              <a:t>Is female?</a:t>
            </a:r>
            <a:endParaRPr sz="1600">
              <a:solidFill>
                <a:schemeClr val="lt1"/>
              </a:solidFill>
              <a:latin typeface="Calibri"/>
              <a:ea typeface="Calibri"/>
              <a:cs typeface="Calibri"/>
              <a:sym typeface="Calibri"/>
            </a:endParaRPr>
          </a:p>
        </p:txBody>
      </p:sp>
      <p:cxnSp>
        <p:nvCxnSpPr>
          <p:cNvPr id="699" name="Google Shape;699;p41"/>
          <p:cNvCxnSpPr>
            <a:stCxn id="698" idx="2"/>
            <a:endCxn id="700" idx="0"/>
          </p:cNvCxnSpPr>
          <p:nvPr/>
        </p:nvCxnSpPr>
        <p:spPr>
          <a:xfrm flipH="1">
            <a:off x="7104105" y="1483120"/>
            <a:ext cx="689400" cy="341700"/>
          </a:xfrm>
          <a:prstGeom prst="straightConnector1">
            <a:avLst/>
          </a:prstGeom>
          <a:noFill/>
          <a:ln cap="flat" cmpd="sng" w="9525">
            <a:solidFill>
              <a:schemeClr val="accent1"/>
            </a:solidFill>
            <a:prstDash val="solid"/>
            <a:miter lim="800000"/>
            <a:headEnd len="sm" w="sm" type="none"/>
            <a:tailEnd len="med" w="med" type="triangle"/>
          </a:ln>
        </p:spPr>
      </p:cxnSp>
      <p:cxnSp>
        <p:nvCxnSpPr>
          <p:cNvPr id="701" name="Google Shape;701;p41"/>
          <p:cNvCxnSpPr>
            <a:stCxn id="698" idx="2"/>
            <a:endCxn id="702" idx="0"/>
          </p:cNvCxnSpPr>
          <p:nvPr/>
        </p:nvCxnSpPr>
        <p:spPr>
          <a:xfrm>
            <a:off x="7793505" y="1483120"/>
            <a:ext cx="763800" cy="341700"/>
          </a:xfrm>
          <a:prstGeom prst="straightConnector1">
            <a:avLst/>
          </a:prstGeom>
          <a:noFill/>
          <a:ln cap="flat" cmpd="sng" w="9525">
            <a:solidFill>
              <a:schemeClr val="accent1"/>
            </a:solidFill>
            <a:prstDash val="solid"/>
            <a:miter lim="800000"/>
            <a:headEnd len="sm" w="sm" type="none"/>
            <a:tailEnd len="med" w="med" type="triangle"/>
          </a:ln>
        </p:spPr>
      </p:cxnSp>
      <p:sp>
        <p:nvSpPr>
          <p:cNvPr id="700" name="Google Shape;700;p41"/>
          <p:cNvSpPr/>
          <p:nvPr/>
        </p:nvSpPr>
        <p:spPr>
          <a:xfrm>
            <a:off x="6480896" y="1824721"/>
            <a:ext cx="1246266" cy="343431"/>
          </a:xfrm>
          <a:prstGeom prst="roundRect">
            <a:avLst>
              <a:gd fmla="val 16667" name="adj"/>
            </a:avLst>
          </a:prstGeom>
          <a:solidFill>
            <a:srgbClr val="FF0000"/>
          </a:solidFill>
          <a:ln cap="flat" cmpd="sng" w="12700">
            <a:solidFill>
              <a:srgbClr val="BA8C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CA" sz="1600">
                <a:solidFill>
                  <a:schemeClr val="lt1"/>
                </a:solidFill>
                <a:latin typeface="Calibri"/>
                <a:ea typeface="Calibri"/>
                <a:cs typeface="Calibri"/>
                <a:sym typeface="Calibri"/>
              </a:rPr>
              <a:t>Height &lt;1.6</a:t>
            </a:r>
            <a:endParaRPr sz="1600">
              <a:solidFill>
                <a:schemeClr val="lt1"/>
              </a:solidFill>
              <a:latin typeface="Calibri"/>
              <a:ea typeface="Calibri"/>
              <a:cs typeface="Calibri"/>
              <a:sym typeface="Calibri"/>
            </a:endParaRPr>
          </a:p>
        </p:txBody>
      </p:sp>
      <p:sp>
        <p:nvSpPr>
          <p:cNvPr id="702" name="Google Shape;702;p41"/>
          <p:cNvSpPr/>
          <p:nvPr/>
        </p:nvSpPr>
        <p:spPr>
          <a:xfrm>
            <a:off x="7964209" y="1824721"/>
            <a:ext cx="1186273" cy="343431"/>
          </a:xfrm>
          <a:prstGeom prst="roundRect">
            <a:avLst>
              <a:gd fmla="val 16667" name="adj"/>
            </a:avLst>
          </a:prstGeom>
          <a:solidFill>
            <a:srgbClr val="FF0000"/>
          </a:solidFill>
          <a:ln cap="flat" cmpd="sng" w="12700">
            <a:solidFill>
              <a:srgbClr val="BA8C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CA" sz="1600">
                <a:solidFill>
                  <a:schemeClr val="lt1"/>
                </a:solidFill>
                <a:latin typeface="Calibri"/>
                <a:ea typeface="Calibri"/>
                <a:cs typeface="Calibri"/>
                <a:sym typeface="Calibri"/>
              </a:rPr>
              <a:t>Is not Blue?</a:t>
            </a:r>
            <a:endParaRPr sz="1600">
              <a:solidFill>
                <a:schemeClr val="lt1"/>
              </a:solidFill>
              <a:latin typeface="Calibri"/>
              <a:ea typeface="Calibri"/>
              <a:cs typeface="Calibri"/>
              <a:sym typeface="Calibri"/>
            </a:endParaRPr>
          </a:p>
        </p:txBody>
      </p:sp>
      <p:cxnSp>
        <p:nvCxnSpPr>
          <p:cNvPr id="703" name="Google Shape;703;p41"/>
          <p:cNvCxnSpPr/>
          <p:nvPr/>
        </p:nvCxnSpPr>
        <p:spPr>
          <a:xfrm flipH="1">
            <a:off x="8151691" y="2176400"/>
            <a:ext cx="424530" cy="341602"/>
          </a:xfrm>
          <a:prstGeom prst="straightConnector1">
            <a:avLst/>
          </a:prstGeom>
          <a:noFill/>
          <a:ln cap="flat" cmpd="sng" w="9525">
            <a:solidFill>
              <a:schemeClr val="accent1"/>
            </a:solidFill>
            <a:prstDash val="solid"/>
            <a:miter lim="800000"/>
            <a:headEnd len="sm" w="sm" type="none"/>
            <a:tailEnd len="med" w="med" type="triangle"/>
          </a:ln>
        </p:spPr>
      </p:cxnSp>
      <p:cxnSp>
        <p:nvCxnSpPr>
          <p:cNvPr id="704" name="Google Shape;704;p41"/>
          <p:cNvCxnSpPr/>
          <p:nvPr/>
        </p:nvCxnSpPr>
        <p:spPr>
          <a:xfrm>
            <a:off x="8576221" y="2176400"/>
            <a:ext cx="528892" cy="341602"/>
          </a:xfrm>
          <a:prstGeom prst="straightConnector1">
            <a:avLst/>
          </a:prstGeom>
          <a:noFill/>
          <a:ln cap="flat" cmpd="sng" w="9525">
            <a:solidFill>
              <a:schemeClr val="accent1"/>
            </a:solidFill>
            <a:prstDash val="solid"/>
            <a:miter lim="800000"/>
            <a:headEnd len="sm" w="sm" type="none"/>
            <a:tailEnd len="med" w="med" type="triangle"/>
          </a:ln>
        </p:spPr>
      </p:cxnSp>
      <p:cxnSp>
        <p:nvCxnSpPr>
          <p:cNvPr id="705" name="Google Shape;705;p41"/>
          <p:cNvCxnSpPr>
            <a:endCxn id="706" idx="0"/>
          </p:cNvCxnSpPr>
          <p:nvPr/>
        </p:nvCxnSpPr>
        <p:spPr>
          <a:xfrm flipH="1">
            <a:off x="6419426" y="2176302"/>
            <a:ext cx="424500" cy="341700"/>
          </a:xfrm>
          <a:prstGeom prst="straightConnector1">
            <a:avLst/>
          </a:prstGeom>
          <a:noFill/>
          <a:ln cap="flat" cmpd="sng" w="9525">
            <a:solidFill>
              <a:schemeClr val="accent1"/>
            </a:solidFill>
            <a:prstDash val="solid"/>
            <a:miter lim="800000"/>
            <a:headEnd len="sm" w="sm" type="none"/>
            <a:tailEnd len="med" w="med" type="triangle"/>
          </a:ln>
        </p:spPr>
      </p:cxnSp>
      <p:cxnSp>
        <p:nvCxnSpPr>
          <p:cNvPr id="707" name="Google Shape;707;p41"/>
          <p:cNvCxnSpPr>
            <a:endCxn id="708" idx="0"/>
          </p:cNvCxnSpPr>
          <p:nvPr/>
        </p:nvCxnSpPr>
        <p:spPr>
          <a:xfrm>
            <a:off x="6843948" y="2176302"/>
            <a:ext cx="528900" cy="341700"/>
          </a:xfrm>
          <a:prstGeom prst="straightConnector1">
            <a:avLst/>
          </a:prstGeom>
          <a:noFill/>
          <a:ln cap="flat" cmpd="sng" w="9525">
            <a:solidFill>
              <a:schemeClr val="accent1"/>
            </a:solidFill>
            <a:prstDash val="solid"/>
            <a:miter lim="800000"/>
            <a:headEnd len="sm" w="sm" type="none"/>
            <a:tailEnd len="med" w="med" type="triangle"/>
          </a:ln>
        </p:spPr>
      </p:cxnSp>
      <p:sp>
        <p:nvSpPr>
          <p:cNvPr id="706" name="Google Shape;706;p41"/>
          <p:cNvSpPr/>
          <p:nvPr/>
        </p:nvSpPr>
        <p:spPr>
          <a:xfrm>
            <a:off x="6061239" y="2518002"/>
            <a:ext cx="716373" cy="341602"/>
          </a:xfrm>
          <a:prstGeom prst="roundRect">
            <a:avLst>
              <a:gd fmla="val 16667" name="adj"/>
            </a:avLst>
          </a:prstGeom>
          <a:solidFill>
            <a:srgbClr val="92D050"/>
          </a:solidFill>
          <a:ln cap="flat" cmpd="sng" w="12700">
            <a:solidFill>
              <a:srgbClr val="BA8C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CA" sz="1400">
                <a:solidFill>
                  <a:srgbClr val="FF0000"/>
                </a:solidFill>
                <a:latin typeface="Calibri"/>
                <a:ea typeface="Calibri"/>
                <a:cs typeface="Calibri"/>
                <a:sym typeface="Calibri"/>
              </a:rPr>
              <a:t>-14.7</a:t>
            </a:r>
            <a:endParaRPr sz="1400">
              <a:solidFill>
                <a:srgbClr val="FF0000"/>
              </a:solidFill>
              <a:latin typeface="Calibri"/>
              <a:ea typeface="Calibri"/>
              <a:cs typeface="Calibri"/>
              <a:sym typeface="Calibri"/>
            </a:endParaRPr>
          </a:p>
        </p:txBody>
      </p:sp>
      <p:sp>
        <p:nvSpPr>
          <p:cNvPr id="708" name="Google Shape;708;p41"/>
          <p:cNvSpPr/>
          <p:nvPr/>
        </p:nvSpPr>
        <p:spPr>
          <a:xfrm>
            <a:off x="7014661" y="2518002"/>
            <a:ext cx="716374" cy="341602"/>
          </a:xfrm>
          <a:prstGeom prst="roundRect">
            <a:avLst>
              <a:gd fmla="val 16667" name="adj"/>
            </a:avLst>
          </a:prstGeom>
          <a:solidFill>
            <a:srgbClr val="92D050"/>
          </a:solidFill>
          <a:ln cap="flat" cmpd="sng" w="12700">
            <a:solidFill>
              <a:srgbClr val="BA8C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CA" sz="1800">
                <a:solidFill>
                  <a:srgbClr val="FF0000"/>
                </a:solidFill>
                <a:latin typeface="Calibri"/>
                <a:ea typeface="Calibri"/>
                <a:cs typeface="Calibri"/>
                <a:sym typeface="Calibri"/>
              </a:rPr>
              <a:t>4.8</a:t>
            </a:r>
            <a:endParaRPr sz="1800">
              <a:solidFill>
                <a:srgbClr val="FF0000"/>
              </a:solidFill>
              <a:latin typeface="Calibri"/>
              <a:ea typeface="Calibri"/>
              <a:cs typeface="Calibri"/>
              <a:sym typeface="Calibri"/>
            </a:endParaRPr>
          </a:p>
        </p:txBody>
      </p:sp>
      <p:sp>
        <p:nvSpPr>
          <p:cNvPr id="709" name="Google Shape;709;p41"/>
          <p:cNvSpPr/>
          <p:nvPr/>
        </p:nvSpPr>
        <p:spPr>
          <a:xfrm>
            <a:off x="7793504" y="2537165"/>
            <a:ext cx="716373" cy="341602"/>
          </a:xfrm>
          <a:prstGeom prst="roundRect">
            <a:avLst>
              <a:gd fmla="val 16667" name="adj"/>
            </a:avLst>
          </a:prstGeom>
          <a:solidFill>
            <a:srgbClr val="92D050"/>
          </a:solidFill>
          <a:ln cap="flat" cmpd="sng" w="12700">
            <a:solidFill>
              <a:srgbClr val="BA8C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CA" sz="1200">
                <a:solidFill>
                  <a:srgbClr val="FF0000"/>
                </a:solidFill>
                <a:latin typeface="Calibri"/>
                <a:ea typeface="Calibri"/>
                <a:cs typeface="Calibri"/>
                <a:sym typeface="Calibri"/>
              </a:rPr>
              <a:t>1.8, 5.8</a:t>
            </a:r>
            <a:endParaRPr sz="1200">
              <a:solidFill>
                <a:srgbClr val="FF0000"/>
              </a:solidFill>
              <a:latin typeface="Calibri"/>
              <a:ea typeface="Calibri"/>
              <a:cs typeface="Calibri"/>
              <a:sym typeface="Calibri"/>
            </a:endParaRPr>
          </a:p>
        </p:txBody>
      </p:sp>
      <p:sp>
        <p:nvSpPr>
          <p:cNvPr id="710" name="Google Shape;710;p41"/>
          <p:cNvSpPr/>
          <p:nvPr/>
        </p:nvSpPr>
        <p:spPr>
          <a:xfrm>
            <a:off x="8746926" y="2537165"/>
            <a:ext cx="716374" cy="341602"/>
          </a:xfrm>
          <a:prstGeom prst="roundRect">
            <a:avLst>
              <a:gd fmla="val 16667" name="adj"/>
            </a:avLst>
          </a:prstGeom>
          <a:solidFill>
            <a:srgbClr val="92D050"/>
          </a:solidFill>
          <a:ln cap="flat" cmpd="sng" w="12700">
            <a:solidFill>
              <a:srgbClr val="BA8C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CA" sz="1800">
                <a:solidFill>
                  <a:srgbClr val="FF0000"/>
                </a:solidFill>
                <a:latin typeface="Calibri"/>
                <a:ea typeface="Calibri"/>
                <a:cs typeface="Calibri"/>
                <a:sym typeface="Calibri"/>
              </a:rPr>
              <a:t>16.8</a:t>
            </a:r>
            <a:endParaRPr sz="1800">
              <a:solidFill>
                <a:srgbClr val="FF0000"/>
              </a:solidFill>
              <a:latin typeface="Calibri"/>
              <a:ea typeface="Calibri"/>
              <a:cs typeface="Calibri"/>
              <a:sym typeface="Calibri"/>
            </a:endParaRPr>
          </a:p>
        </p:txBody>
      </p:sp>
      <p:sp>
        <p:nvSpPr>
          <p:cNvPr id="711" name="Google Shape;711;p41"/>
          <p:cNvSpPr txBox="1"/>
          <p:nvPr/>
        </p:nvSpPr>
        <p:spPr>
          <a:xfrm>
            <a:off x="6326709" y="2158411"/>
            <a:ext cx="29687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CA" sz="1800">
                <a:solidFill>
                  <a:schemeClr val="dk1"/>
                </a:solidFill>
                <a:latin typeface="Calibri"/>
                <a:ea typeface="Calibri"/>
                <a:cs typeface="Calibri"/>
                <a:sym typeface="Calibri"/>
              </a:rPr>
              <a:t>Y</a:t>
            </a:r>
            <a:endParaRPr sz="1800">
              <a:solidFill>
                <a:schemeClr val="dk1"/>
              </a:solidFill>
              <a:latin typeface="Calibri"/>
              <a:ea typeface="Calibri"/>
              <a:cs typeface="Calibri"/>
              <a:sym typeface="Calibri"/>
            </a:endParaRPr>
          </a:p>
        </p:txBody>
      </p:sp>
      <p:sp>
        <p:nvSpPr>
          <p:cNvPr id="712" name="Google Shape;712;p41"/>
          <p:cNvSpPr txBox="1"/>
          <p:nvPr/>
        </p:nvSpPr>
        <p:spPr>
          <a:xfrm>
            <a:off x="7120358" y="1455101"/>
            <a:ext cx="29687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CA" sz="1800">
                <a:solidFill>
                  <a:schemeClr val="dk1"/>
                </a:solidFill>
                <a:latin typeface="Calibri"/>
                <a:ea typeface="Calibri"/>
                <a:cs typeface="Calibri"/>
                <a:sym typeface="Calibri"/>
              </a:rPr>
              <a:t>Y</a:t>
            </a:r>
            <a:endParaRPr sz="1800">
              <a:solidFill>
                <a:schemeClr val="dk1"/>
              </a:solidFill>
              <a:latin typeface="Calibri"/>
              <a:ea typeface="Calibri"/>
              <a:cs typeface="Calibri"/>
              <a:sym typeface="Calibri"/>
            </a:endParaRPr>
          </a:p>
        </p:txBody>
      </p:sp>
      <p:sp>
        <p:nvSpPr>
          <p:cNvPr id="713" name="Google Shape;713;p41"/>
          <p:cNvSpPr txBox="1"/>
          <p:nvPr/>
        </p:nvSpPr>
        <p:spPr>
          <a:xfrm>
            <a:off x="8232890" y="1455101"/>
            <a:ext cx="33374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CA" sz="1800">
                <a:solidFill>
                  <a:schemeClr val="dk1"/>
                </a:solidFill>
                <a:latin typeface="Calibri"/>
                <a:ea typeface="Calibri"/>
                <a:cs typeface="Calibri"/>
                <a:sym typeface="Calibri"/>
              </a:rPr>
              <a:t>N</a:t>
            </a:r>
            <a:endParaRPr sz="1800">
              <a:solidFill>
                <a:schemeClr val="dk1"/>
              </a:solidFill>
              <a:latin typeface="Calibri"/>
              <a:ea typeface="Calibri"/>
              <a:cs typeface="Calibri"/>
              <a:sym typeface="Calibri"/>
            </a:endParaRPr>
          </a:p>
        </p:txBody>
      </p:sp>
      <p:sp>
        <p:nvSpPr>
          <p:cNvPr id="714" name="Google Shape;714;p41"/>
          <p:cNvSpPr txBox="1"/>
          <p:nvPr/>
        </p:nvSpPr>
        <p:spPr>
          <a:xfrm>
            <a:off x="8946035" y="2148670"/>
            <a:ext cx="33374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CA" sz="1800">
                <a:solidFill>
                  <a:schemeClr val="dk1"/>
                </a:solidFill>
                <a:latin typeface="Calibri"/>
                <a:ea typeface="Calibri"/>
                <a:cs typeface="Calibri"/>
                <a:sym typeface="Calibri"/>
              </a:rPr>
              <a:t>N</a:t>
            </a:r>
            <a:endParaRPr sz="1800">
              <a:solidFill>
                <a:schemeClr val="dk1"/>
              </a:solidFill>
              <a:latin typeface="Calibri"/>
              <a:ea typeface="Calibri"/>
              <a:cs typeface="Calibri"/>
              <a:sym typeface="Calibri"/>
            </a:endParaRPr>
          </a:p>
        </p:txBody>
      </p:sp>
      <p:sp>
        <p:nvSpPr>
          <p:cNvPr id="715" name="Google Shape;715;p41"/>
          <p:cNvSpPr txBox="1"/>
          <p:nvPr/>
        </p:nvSpPr>
        <p:spPr>
          <a:xfrm>
            <a:off x="7162527" y="2130952"/>
            <a:ext cx="33374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CA" sz="1800">
                <a:solidFill>
                  <a:schemeClr val="dk1"/>
                </a:solidFill>
                <a:latin typeface="Calibri"/>
                <a:ea typeface="Calibri"/>
                <a:cs typeface="Calibri"/>
                <a:sym typeface="Calibri"/>
              </a:rPr>
              <a:t>N</a:t>
            </a:r>
            <a:endParaRPr sz="1800">
              <a:solidFill>
                <a:schemeClr val="dk1"/>
              </a:solidFill>
              <a:latin typeface="Calibri"/>
              <a:ea typeface="Calibri"/>
              <a:cs typeface="Calibri"/>
              <a:sym typeface="Calibri"/>
            </a:endParaRPr>
          </a:p>
        </p:txBody>
      </p:sp>
      <p:sp>
        <p:nvSpPr>
          <p:cNvPr id="716" name="Google Shape;716;p41"/>
          <p:cNvSpPr txBox="1"/>
          <p:nvPr/>
        </p:nvSpPr>
        <p:spPr>
          <a:xfrm>
            <a:off x="8111917" y="2130010"/>
            <a:ext cx="29687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CA" sz="1800">
                <a:solidFill>
                  <a:schemeClr val="dk1"/>
                </a:solidFill>
                <a:latin typeface="Calibri"/>
                <a:ea typeface="Calibri"/>
                <a:cs typeface="Calibri"/>
                <a:sym typeface="Calibri"/>
              </a:rPr>
              <a:t>Y</a:t>
            </a:r>
            <a:endParaRPr sz="1800">
              <a:solidFill>
                <a:schemeClr val="dk1"/>
              </a:solidFill>
              <a:latin typeface="Calibri"/>
              <a:ea typeface="Calibri"/>
              <a:cs typeface="Calibri"/>
              <a:sym typeface="Calibri"/>
            </a:endParaRPr>
          </a:p>
        </p:txBody>
      </p:sp>
      <p:sp>
        <p:nvSpPr>
          <p:cNvPr id="717" name="Google Shape;717;p41"/>
          <p:cNvSpPr/>
          <p:nvPr/>
        </p:nvSpPr>
        <p:spPr>
          <a:xfrm>
            <a:off x="2265620" y="1280514"/>
            <a:ext cx="1049256" cy="1016222"/>
          </a:xfrm>
          <a:prstGeom prst="mathPlus">
            <a:avLst>
              <a:gd fmla="val 23520" name="adj1"/>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18" name="Google Shape;718;p41"/>
          <p:cNvSpPr/>
          <p:nvPr/>
        </p:nvSpPr>
        <p:spPr>
          <a:xfrm>
            <a:off x="689947" y="1578181"/>
            <a:ext cx="1059786" cy="349195"/>
          </a:xfrm>
          <a:prstGeom prst="roundRect">
            <a:avLst>
              <a:gd fmla="val 16667" name="adj"/>
            </a:avLst>
          </a:prstGeom>
          <a:solidFill>
            <a:schemeClr val="accent4"/>
          </a:solidFill>
          <a:ln cap="flat" cmpd="sng" w="12700">
            <a:solidFill>
              <a:srgbClr val="BA8C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CA" sz="1600">
                <a:solidFill>
                  <a:schemeClr val="lt1"/>
                </a:solidFill>
                <a:latin typeface="Calibri"/>
                <a:ea typeface="Calibri"/>
                <a:cs typeface="Calibri"/>
                <a:sym typeface="Calibri"/>
              </a:rPr>
              <a:t>71.2</a:t>
            </a:r>
            <a:endParaRPr sz="1600">
              <a:solidFill>
                <a:schemeClr val="lt1"/>
              </a:solidFill>
              <a:latin typeface="Calibri"/>
              <a:ea typeface="Calibri"/>
              <a:cs typeface="Calibri"/>
              <a:sym typeface="Calibri"/>
            </a:endParaRPr>
          </a:p>
        </p:txBody>
      </p:sp>
      <p:sp>
        <p:nvSpPr>
          <p:cNvPr id="719" name="Google Shape;719;p41"/>
          <p:cNvSpPr txBox="1"/>
          <p:nvPr/>
        </p:nvSpPr>
        <p:spPr>
          <a:xfrm>
            <a:off x="0" y="1984620"/>
            <a:ext cx="2499600" cy="9234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SzPts val="1100"/>
              <a:buNone/>
            </a:pPr>
            <a:r>
              <a:rPr lang="en-CA" sz="1800">
                <a:solidFill>
                  <a:srgbClr val="FF0000"/>
                </a:solidFill>
                <a:latin typeface="Calibri"/>
                <a:ea typeface="Calibri"/>
                <a:cs typeface="Calibri"/>
                <a:sym typeface="Calibri"/>
              </a:rPr>
              <a:t>BERAT RATA-RATA (TEBAKAN AWAL DARI LANGKAH SEBELUMNYA)</a:t>
            </a:r>
            <a:endParaRPr sz="1800">
              <a:solidFill>
                <a:srgbClr val="FF0000"/>
              </a:solidFill>
              <a:latin typeface="Calibri"/>
              <a:ea typeface="Calibri"/>
              <a:cs typeface="Calibri"/>
              <a:sym typeface="Calibri"/>
            </a:endParaRPr>
          </a:p>
        </p:txBody>
      </p:sp>
      <p:sp>
        <p:nvSpPr>
          <p:cNvPr id="720" name="Google Shape;720;p41"/>
          <p:cNvSpPr txBox="1"/>
          <p:nvPr/>
        </p:nvSpPr>
        <p:spPr>
          <a:xfrm>
            <a:off x="3331205" y="1592526"/>
            <a:ext cx="1881233" cy="707886"/>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CA" sz="2000">
                <a:solidFill>
                  <a:schemeClr val="dk1"/>
                </a:solidFill>
                <a:latin typeface="Calibri"/>
                <a:ea typeface="Calibri"/>
                <a:cs typeface="Calibri"/>
                <a:sym typeface="Calibri"/>
              </a:rPr>
              <a:t>LEARNING RATE 0.1</a:t>
            </a:r>
            <a:endParaRPr b="1" sz="2000">
              <a:solidFill>
                <a:schemeClr val="dk1"/>
              </a:solidFill>
              <a:latin typeface="Calibri"/>
              <a:ea typeface="Calibri"/>
              <a:cs typeface="Calibri"/>
              <a:sym typeface="Calibri"/>
            </a:endParaRPr>
          </a:p>
        </p:txBody>
      </p:sp>
      <p:sp>
        <p:nvSpPr>
          <p:cNvPr id="721" name="Google Shape;721;p41"/>
          <p:cNvSpPr/>
          <p:nvPr/>
        </p:nvSpPr>
        <p:spPr>
          <a:xfrm>
            <a:off x="5212438" y="1444249"/>
            <a:ext cx="877224" cy="860124"/>
          </a:xfrm>
          <a:prstGeom prst="mathMultiply">
            <a:avLst>
              <a:gd fmla="val 23520" name="adj1"/>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22" name="Google Shape;722;p41"/>
          <p:cNvSpPr/>
          <p:nvPr/>
        </p:nvSpPr>
        <p:spPr>
          <a:xfrm>
            <a:off x="7263612" y="3017250"/>
            <a:ext cx="1059786" cy="349195"/>
          </a:xfrm>
          <a:prstGeom prst="roundRect">
            <a:avLst>
              <a:gd fmla="val 16667" name="adj"/>
            </a:avLst>
          </a:prstGeom>
          <a:solidFill>
            <a:schemeClr val="accent4"/>
          </a:solidFill>
          <a:ln cap="flat" cmpd="sng" w="12700">
            <a:solidFill>
              <a:srgbClr val="BA8C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CA" sz="1600">
                <a:solidFill>
                  <a:schemeClr val="lt1"/>
                </a:solidFill>
                <a:latin typeface="Calibri"/>
                <a:ea typeface="Calibri"/>
                <a:cs typeface="Calibri"/>
                <a:sym typeface="Calibri"/>
              </a:rPr>
              <a:t>Is female?</a:t>
            </a:r>
            <a:endParaRPr sz="1600">
              <a:solidFill>
                <a:schemeClr val="lt1"/>
              </a:solidFill>
              <a:latin typeface="Calibri"/>
              <a:ea typeface="Calibri"/>
              <a:cs typeface="Calibri"/>
              <a:sym typeface="Calibri"/>
            </a:endParaRPr>
          </a:p>
        </p:txBody>
      </p:sp>
      <p:cxnSp>
        <p:nvCxnSpPr>
          <p:cNvPr id="723" name="Google Shape;723;p41"/>
          <p:cNvCxnSpPr>
            <a:stCxn id="722" idx="2"/>
            <a:endCxn id="724" idx="0"/>
          </p:cNvCxnSpPr>
          <p:nvPr/>
        </p:nvCxnSpPr>
        <p:spPr>
          <a:xfrm flipH="1">
            <a:off x="7104105" y="3366445"/>
            <a:ext cx="689400" cy="341700"/>
          </a:xfrm>
          <a:prstGeom prst="straightConnector1">
            <a:avLst/>
          </a:prstGeom>
          <a:noFill/>
          <a:ln cap="flat" cmpd="sng" w="9525">
            <a:solidFill>
              <a:schemeClr val="accent1"/>
            </a:solidFill>
            <a:prstDash val="solid"/>
            <a:miter lim="800000"/>
            <a:headEnd len="sm" w="sm" type="none"/>
            <a:tailEnd len="med" w="med" type="triangle"/>
          </a:ln>
        </p:spPr>
      </p:cxnSp>
      <p:cxnSp>
        <p:nvCxnSpPr>
          <p:cNvPr id="725" name="Google Shape;725;p41"/>
          <p:cNvCxnSpPr>
            <a:stCxn id="722" idx="2"/>
            <a:endCxn id="726" idx="0"/>
          </p:cNvCxnSpPr>
          <p:nvPr/>
        </p:nvCxnSpPr>
        <p:spPr>
          <a:xfrm>
            <a:off x="7793505" y="3366445"/>
            <a:ext cx="763800" cy="341700"/>
          </a:xfrm>
          <a:prstGeom prst="straightConnector1">
            <a:avLst/>
          </a:prstGeom>
          <a:noFill/>
          <a:ln cap="flat" cmpd="sng" w="9525">
            <a:solidFill>
              <a:schemeClr val="accent1"/>
            </a:solidFill>
            <a:prstDash val="solid"/>
            <a:miter lim="800000"/>
            <a:headEnd len="sm" w="sm" type="none"/>
            <a:tailEnd len="med" w="med" type="triangle"/>
          </a:ln>
        </p:spPr>
      </p:cxnSp>
      <p:sp>
        <p:nvSpPr>
          <p:cNvPr id="724" name="Google Shape;724;p41"/>
          <p:cNvSpPr/>
          <p:nvPr/>
        </p:nvSpPr>
        <p:spPr>
          <a:xfrm>
            <a:off x="6480896" y="3708046"/>
            <a:ext cx="1246266" cy="343431"/>
          </a:xfrm>
          <a:prstGeom prst="roundRect">
            <a:avLst>
              <a:gd fmla="val 16667" name="adj"/>
            </a:avLst>
          </a:prstGeom>
          <a:solidFill>
            <a:srgbClr val="FF0000"/>
          </a:solidFill>
          <a:ln cap="flat" cmpd="sng" w="12700">
            <a:solidFill>
              <a:srgbClr val="BA8C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CA" sz="1600">
                <a:solidFill>
                  <a:schemeClr val="lt1"/>
                </a:solidFill>
                <a:latin typeface="Calibri"/>
                <a:ea typeface="Calibri"/>
                <a:cs typeface="Calibri"/>
                <a:sym typeface="Calibri"/>
              </a:rPr>
              <a:t>Height &lt;1.6</a:t>
            </a:r>
            <a:endParaRPr sz="1600">
              <a:solidFill>
                <a:schemeClr val="lt1"/>
              </a:solidFill>
              <a:latin typeface="Calibri"/>
              <a:ea typeface="Calibri"/>
              <a:cs typeface="Calibri"/>
              <a:sym typeface="Calibri"/>
            </a:endParaRPr>
          </a:p>
        </p:txBody>
      </p:sp>
      <p:sp>
        <p:nvSpPr>
          <p:cNvPr id="726" name="Google Shape;726;p41"/>
          <p:cNvSpPr/>
          <p:nvPr/>
        </p:nvSpPr>
        <p:spPr>
          <a:xfrm>
            <a:off x="7964209" y="3708046"/>
            <a:ext cx="1186273" cy="343431"/>
          </a:xfrm>
          <a:prstGeom prst="roundRect">
            <a:avLst>
              <a:gd fmla="val 16667" name="adj"/>
            </a:avLst>
          </a:prstGeom>
          <a:solidFill>
            <a:srgbClr val="FF0000"/>
          </a:solidFill>
          <a:ln cap="flat" cmpd="sng" w="12700">
            <a:solidFill>
              <a:srgbClr val="BA8C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CA" sz="1600">
                <a:solidFill>
                  <a:schemeClr val="lt1"/>
                </a:solidFill>
                <a:latin typeface="Calibri"/>
                <a:ea typeface="Calibri"/>
                <a:cs typeface="Calibri"/>
                <a:sym typeface="Calibri"/>
              </a:rPr>
              <a:t>Is not Blue?</a:t>
            </a:r>
            <a:endParaRPr sz="1600">
              <a:solidFill>
                <a:schemeClr val="lt1"/>
              </a:solidFill>
              <a:latin typeface="Calibri"/>
              <a:ea typeface="Calibri"/>
              <a:cs typeface="Calibri"/>
              <a:sym typeface="Calibri"/>
            </a:endParaRPr>
          </a:p>
        </p:txBody>
      </p:sp>
      <p:cxnSp>
        <p:nvCxnSpPr>
          <p:cNvPr id="727" name="Google Shape;727;p41"/>
          <p:cNvCxnSpPr/>
          <p:nvPr/>
        </p:nvCxnSpPr>
        <p:spPr>
          <a:xfrm flipH="1">
            <a:off x="8151691" y="4059725"/>
            <a:ext cx="424530" cy="341602"/>
          </a:xfrm>
          <a:prstGeom prst="straightConnector1">
            <a:avLst/>
          </a:prstGeom>
          <a:noFill/>
          <a:ln cap="flat" cmpd="sng" w="9525">
            <a:solidFill>
              <a:schemeClr val="accent1"/>
            </a:solidFill>
            <a:prstDash val="solid"/>
            <a:miter lim="800000"/>
            <a:headEnd len="sm" w="sm" type="none"/>
            <a:tailEnd len="med" w="med" type="triangle"/>
          </a:ln>
        </p:spPr>
      </p:cxnSp>
      <p:cxnSp>
        <p:nvCxnSpPr>
          <p:cNvPr id="728" name="Google Shape;728;p41"/>
          <p:cNvCxnSpPr/>
          <p:nvPr/>
        </p:nvCxnSpPr>
        <p:spPr>
          <a:xfrm>
            <a:off x="8576221" y="4059725"/>
            <a:ext cx="528892" cy="341602"/>
          </a:xfrm>
          <a:prstGeom prst="straightConnector1">
            <a:avLst/>
          </a:prstGeom>
          <a:noFill/>
          <a:ln cap="flat" cmpd="sng" w="9525">
            <a:solidFill>
              <a:schemeClr val="accent1"/>
            </a:solidFill>
            <a:prstDash val="solid"/>
            <a:miter lim="800000"/>
            <a:headEnd len="sm" w="sm" type="none"/>
            <a:tailEnd len="med" w="med" type="triangle"/>
          </a:ln>
        </p:spPr>
      </p:cxnSp>
      <p:cxnSp>
        <p:nvCxnSpPr>
          <p:cNvPr id="729" name="Google Shape;729;p41"/>
          <p:cNvCxnSpPr>
            <a:endCxn id="730" idx="0"/>
          </p:cNvCxnSpPr>
          <p:nvPr/>
        </p:nvCxnSpPr>
        <p:spPr>
          <a:xfrm flipH="1">
            <a:off x="6419426" y="4059627"/>
            <a:ext cx="424500" cy="341700"/>
          </a:xfrm>
          <a:prstGeom prst="straightConnector1">
            <a:avLst/>
          </a:prstGeom>
          <a:noFill/>
          <a:ln cap="flat" cmpd="sng" w="9525">
            <a:solidFill>
              <a:schemeClr val="accent1"/>
            </a:solidFill>
            <a:prstDash val="solid"/>
            <a:miter lim="800000"/>
            <a:headEnd len="sm" w="sm" type="none"/>
            <a:tailEnd len="med" w="med" type="triangle"/>
          </a:ln>
        </p:spPr>
      </p:cxnSp>
      <p:cxnSp>
        <p:nvCxnSpPr>
          <p:cNvPr id="731" name="Google Shape;731;p41"/>
          <p:cNvCxnSpPr>
            <a:endCxn id="732" idx="0"/>
          </p:cNvCxnSpPr>
          <p:nvPr/>
        </p:nvCxnSpPr>
        <p:spPr>
          <a:xfrm>
            <a:off x="6843948" y="4059627"/>
            <a:ext cx="528900" cy="341700"/>
          </a:xfrm>
          <a:prstGeom prst="straightConnector1">
            <a:avLst/>
          </a:prstGeom>
          <a:noFill/>
          <a:ln cap="flat" cmpd="sng" w="9525">
            <a:solidFill>
              <a:schemeClr val="accent1"/>
            </a:solidFill>
            <a:prstDash val="solid"/>
            <a:miter lim="800000"/>
            <a:headEnd len="sm" w="sm" type="none"/>
            <a:tailEnd len="med" w="med" type="triangle"/>
          </a:ln>
        </p:spPr>
      </p:cxnSp>
      <p:sp>
        <p:nvSpPr>
          <p:cNvPr id="730" name="Google Shape;730;p41"/>
          <p:cNvSpPr/>
          <p:nvPr/>
        </p:nvSpPr>
        <p:spPr>
          <a:xfrm>
            <a:off x="6061239" y="4401327"/>
            <a:ext cx="716373" cy="341602"/>
          </a:xfrm>
          <a:prstGeom prst="roundRect">
            <a:avLst>
              <a:gd fmla="val 16667" name="adj"/>
            </a:avLst>
          </a:prstGeom>
          <a:solidFill>
            <a:srgbClr val="92D050"/>
          </a:solidFill>
          <a:ln cap="flat" cmpd="sng" w="12700">
            <a:solidFill>
              <a:srgbClr val="BA8C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400">
              <a:solidFill>
                <a:srgbClr val="FF0000"/>
              </a:solidFill>
              <a:latin typeface="Calibri"/>
              <a:ea typeface="Calibri"/>
              <a:cs typeface="Calibri"/>
              <a:sym typeface="Calibri"/>
            </a:endParaRPr>
          </a:p>
        </p:txBody>
      </p:sp>
      <p:sp>
        <p:nvSpPr>
          <p:cNvPr id="732" name="Google Shape;732;p41"/>
          <p:cNvSpPr/>
          <p:nvPr/>
        </p:nvSpPr>
        <p:spPr>
          <a:xfrm>
            <a:off x="7014661" y="4401327"/>
            <a:ext cx="716374" cy="341602"/>
          </a:xfrm>
          <a:prstGeom prst="roundRect">
            <a:avLst>
              <a:gd fmla="val 16667" name="adj"/>
            </a:avLst>
          </a:prstGeom>
          <a:solidFill>
            <a:srgbClr val="92D050"/>
          </a:solidFill>
          <a:ln cap="flat" cmpd="sng" w="12700">
            <a:solidFill>
              <a:srgbClr val="BA8C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0000"/>
              </a:solidFill>
              <a:latin typeface="Calibri"/>
              <a:ea typeface="Calibri"/>
              <a:cs typeface="Calibri"/>
              <a:sym typeface="Calibri"/>
            </a:endParaRPr>
          </a:p>
        </p:txBody>
      </p:sp>
      <p:sp>
        <p:nvSpPr>
          <p:cNvPr id="733" name="Google Shape;733;p41"/>
          <p:cNvSpPr/>
          <p:nvPr/>
        </p:nvSpPr>
        <p:spPr>
          <a:xfrm>
            <a:off x="7793504" y="4420490"/>
            <a:ext cx="716373" cy="341602"/>
          </a:xfrm>
          <a:prstGeom prst="roundRect">
            <a:avLst>
              <a:gd fmla="val 16667" name="adj"/>
            </a:avLst>
          </a:prstGeom>
          <a:solidFill>
            <a:srgbClr val="92D050"/>
          </a:solidFill>
          <a:ln cap="flat" cmpd="sng" w="12700">
            <a:solidFill>
              <a:srgbClr val="BA8C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200">
              <a:solidFill>
                <a:srgbClr val="FF0000"/>
              </a:solidFill>
              <a:latin typeface="Calibri"/>
              <a:ea typeface="Calibri"/>
              <a:cs typeface="Calibri"/>
              <a:sym typeface="Calibri"/>
            </a:endParaRPr>
          </a:p>
        </p:txBody>
      </p:sp>
      <p:sp>
        <p:nvSpPr>
          <p:cNvPr id="734" name="Google Shape;734;p41"/>
          <p:cNvSpPr/>
          <p:nvPr/>
        </p:nvSpPr>
        <p:spPr>
          <a:xfrm>
            <a:off x="8746926" y="4420490"/>
            <a:ext cx="716374" cy="341602"/>
          </a:xfrm>
          <a:prstGeom prst="roundRect">
            <a:avLst>
              <a:gd fmla="val 16667" name="adj"/>
            </a:avLst>
          </a:prstGeom>
          <a:solidFill>
            <a:srgbClr val="92D050"/>
          </a:solidFill>
          <a:ln cap="flat" cmpd="sng" w="12700">
            <a:solidFill>
              <a:srgbClr val="BA8C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0000"/>
              </a:solidFill>
              <a:latin typeface="Calibri"/>
              <a:ea typeface="Calibri"/>
              <a:cs typeface="Calibri"/>
              <a:sym typeface="Calibri"/>
            </a:endParaRPr>
          </a:p>
        </p:txBody>
      </p:sp>
      <p:sp>
        <p:nvSpPr>
          <p:cNvPr id="735" name="Google Shape;735;p41"/>
          <p:cNvSpPr txBox="1"/>
          <p:nvPr/>
        </p:nvSpPr>
        <p:spPr>
          <a:xfrm>
            <a:off x="6326709" y="4041736"/>
            <a:ext cx="29687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CA" sz="1800">
                <a:solidFill>
                  <a:schemeClr val="dk1"/>
                </a:solidFill>
                <a:latin typeface="Calibri"/>
                <a:ea typeface="Calibri"/>
                <a:cs typeface="Calibri"/>
                <a:sym typeface="Calibri"/>
              </a:rPr>
              <a:t>Y</a:t>
            </a:r>
            <a:endParaRPr sz="1800">
              <a:solidFill>
                <a:schemeClr val="dk1"/>
              </a:solidFill>
              <a:latin typeface="Calibri"/>
              <a:ea typeface="Calibri"/>
              <a:cs typeface="Calibri"/>
              <a:sym typeface="Calibri"/>
            </a:endParaRPr>
          </a:p>
        </p:txBody>
      </p:sp>
      <p:sp>
        <p:nvSpPr>
          <p:cNvPr id="736" name="Google Shape;736;p41"/>
          <p:cNvSpPr txBox="1"/>
          <p:nvPr/>
        </p:nvSpPr>
        <p:spPr>
          <a:xfrm>
            <a:off x="7120358" y="3338426"/>
            <a:ext cx="29687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CA" sz="1800">
                <a:solidFill>
                  <a:schemeClr val="dk1"/>
                </a:solidFill>
                <a:latin typeface="Calibri"/>
                <a:ea typeface="Calibri"/>
                <a:cs typeface="Calibri"/>
                <a:sym typeface="Calibri"/>
              </a:rPr>
              <a:t>Y</a:t>
            </a:r>
            <a:endParaRPr sz="1800">
              <a:solidFill>
                <a:schemeClr val="dk1"/>
              </a:solidFill>
              <a:latin typeface="Calibri"/>
              <a:ea typeface="Calibri"/>
              <a:cs typeface="Calibri"/>
              <a:sym typeface="Calibri"/>
            </a:endParaRPr>
          </a:p>
        </p:txBody>
      </p:sp>
      <p:sp>
        <p:nvSpPr>
          <p:cNvPr id="737" name="Google Shape;737;p41"/>
          <p:cNvSpPr txBox="1"/>
          <p:nvPr/>
        </p:nvSpPr>
        <p:spPr>
          <a:xfrm>
            <a:off x="8232890" y="3338426"/>
            <a:ext cx="33374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CA" sz="1800">
                <a:solidFill>
                  <a:schemeClr val="dk1"/>
                </a:solidFill>
                <a:latin typeface="Calibri"/>
                <a:ea typeface="Calibri"/>
                <a:cs typeface="Calibri"/>
                <a:sym typeface="Calibri"/>
              </a:rPr>
              <a:t>N</a:t>
            </a:r>
            <a:endParaRPr sz="1800">
              <a:solidFill>
                <a:schemeClr val="dk1"/>
              </a:solidFill>
              <a:latin typeface="Calibri"/>
              <a:ea typeface="Calibri"/>
              <a:cs typeface="Calibri"/>
              <a:sym typeface="Calibri"/>
            </a:endParaRPr>
          </a:p>
        </p:txBody>
      </p:sp>
      <p:sp>
        <p:nvSpPr>
          <p:cNvPr id="738" name="Google Shape;738;p41"/>
          <p:cNvSpPr txBox="1"/>
          <p:nvPr/>
        </p:nvSpPr>
        <p:spPr>
          <a:xfrm>
            <a:off x="8946035" y="4031995"/>
            <a:ext cx="33374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CA" sz="1800">
                <a:solidFill>
                  <a:schemeClr val="dk1"/>
                </a:solidFill>
                <a:latin typeface="Calibri"/>
                <a:ea typeface="Calibri"/>
                <a:cs typeface="Calibri"/>
                <a:sym typeface="Calibri"/>
              </a:rPr>
              <a:t>N</a:t>
            </a:r>
            <a:endParaRPr sz="1800">
              <a:solidFill>
                <a:schemeClr val="dk1"/>
              </a:solidFill>
              <a:latin typeface="Calibri"/>
              <a:ea typeface="Calibri"/>
              <a:cs typeface="Calibri"/>
              <a:sym typeface="Calibri"/>
            </a:endParaRPr>
          </a:p>
        </p:txBody>
      </p:sp>
      <p:sp>
        <p:nvSpPr>
          <p:cNvPr id="739" name="Google Shape;739;p41"/>
          <p:cNvSpPr txBox="1"/>
          <p:nvPr/>
        </p:nvSpPr>
        <p:spPr>
          <a:xfrm>
            <a:off x="7162527" y="4014277"/>
            <a:ext cx="33374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CA" sz="1800">
                <a:solidFill>
                  <a:schemeClr val="dk1"/>
                </a:solidFill>
                <a:latin typeface="Calibri"/>
                <a:ea typeface="Calibri"/>
                <a:cs typeface="Calibri"/>
                <a:sym typeface="Calibri"/>
              </a:rPr>
              <a:t>N</a:t>
            </a:r>
            <a:endParaRPr sz="1800">
              <a:solidFill>
                <a:schemeClr val="dk1"/>
              </a:solidFill>
              <a:latin typeface="Calibri"/>
              <a:ea typeface="Calibri"/>
              <a:cs typeface="Calibri"/>
              <a:sym typeface="Calibri"/>
            </a:endParaRPr>
          </a:p>
        </p:txBody>
      </p:sp>
      <p:sp>
        <p:nvSpPr>
          <p:cNvPr id="740" name="Google Shape;740;p41"/>
          <p:cNvSpPr txBox="1"/>
          <p:nvPr/>
        </p:nvSpPr>
        <p:spPr>
          <a:xfrm>
            <a:off x="8111917" y="4013335"/>
            <a:ext cx="29687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CA" sz="1800">
                <a:solidFill>
                  <a:schemeClr val="dk1"/>
                </a:solidFill>
                <a:latin typeface="Calibri"/>
                <a:ea typeface="Calibri"/>
                <a:cs typeface="Calibri"/>
                <a:sym typeface="Calibri"/>
              </a:rPr>
              <a:t>Y</a:t>
            </a:r>
            <a:endParaRPr sz="1800">
              <a:solidFill>
                <a:schemeClr val="dk1"/>
              </a:solidFill>
              <a:latin typeface="Calibri"/>
              <a:ea typeface="Calibri"/>
              <a:cs typeface="Calibri"/>
              <a:sym typeface="Calibri"/>
            </a:endParaRPr>
          </a:p>
        </p:txBody>
      </p:sp>
      <p:sp>
        <p:nvSpPr>
          <p:cNvPr id="741" name="Google Shape;741;p41"/>
          <p:cNvSpPr txBox="1"/>
          <p:nvPr/>
        </p:nvSpPr>
        <p:spPr>
          <a:xfrm>
            <a:off x="3331205" y="3475851"/>
            <a:ext cx="1881233" cy="707886"/>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CA" sz="2000">
                <a:solidFill>
                  <a:schemeClr val="dk1"/>
                </a:solidFill>
                <a:latin typeface="Calibri"/>
                <a:ea typeface="Calibri"/>
                <a:cs typeface="Calibri"/>
                <a:sym typeface="Calibri"/>
              </a:rPr>
              <a:t>LEARNING RATE 0.1</a:t>
            </a:r>
            <a:endParaRPr b="1" sz="2000">
              <a:solidFill>
                <a:schemeClr val="dk1"/>
              </a:solidFill>
              <a:latin typeface="Calibri"/>
              <a:ea typeface="Calibri"/>
              <a:cs typeface="Calibri"/>
              <a:sym typeface="Calibri"/>
            </a:endParaRPr>
          </a:p>
        </p:txBody>
      </p:sp>
      <p:sp>
        <p:nvSpPr>
          <p:cNvPr id="742" name="Google Shape;742;p41"/>
          <p:cNvSpPr/>
          <p:nvPr/>
        </p:nvSpPr>
        <p:spPr>
          <a:xfrm>
            <a:off x="5212438" y="3327574"/>
            <a:ext cx="877224" cy="860124"/>
          </a:xfrm>
          <a:prstGeom prst="mathMultiply">
            <a:avLst>
              <a:gd fmla="val 23520" name="adj1"/>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43" name="Google Shape;743;p41"/>
          <p:cNvSpPr/>
          <p:nvPr/>
        </p:nvSpPr>
        <p:spPr>
          <a:xfrm>
            <a:off x="7263612" y="4884558"/>
            <a:ext cx="1059786" cy="349195"/>
          </a:xfrm>
          <a:prstGeom prst="roundRect">
            <a:avLst>
              <a:gd fmla="val 16667" name="adj"/>
            </a:avLst>
          </a:prstGeom>
          <a:solidFill>
            <a:schemeClr val="accent4"/>
          </a:solidFill>
          <a:ln cap="flat" cmpd="sng" w="12700">
            <a:solidFill>
              <a:srgbClr val="BA8C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CA" sz="1600">
                <a:solidFill>
                  <a:schemeClr val="lt1"/>
                </a:solidFill>
                <a:latin typeface="Calibri"/>
                <a:ea typeface="Calibri"/>
                <a:cs typeface="Calibri"/>
                <a:sym typeface="Calibri"/>
              </a:rPr>
              <a:t>Is female?</a:t>
            </a:r>
            <a:endParaRPr sz="1600">
              <a:solidFill>
                <a:schemeClr val="lt1"/>
              </a:solidFill>
              <a:latin typeface="Calibri"/>
              <a:ea typeface="Calibri"/>
              <a:cs typeface="Calibri"/>
              <a:sym typeface="Calibri"/>
            </a:endParaRPr>
          </a:p>
        </p:txBody>
      </p:sp>
      <p:cxnSp>
        <p:nvCxnSpPr>
          <p:cNvPr id="744" name="Google Shape;744;p41"/>
          <p:cNvCxnSpPr>
            <a:stCxn id="743" idx="2"/>
            <a:endCxn id="745" idx="0"/>
          </p:cNvCxnSpPr>
          <p:nvPr/>
        </p:nvCxnSpPr>
        <p:spPr>
          <a:xfrm flipH="1">
            <a:off x="7104105" y="5233753"/>
            <a:ext cx="689400" cy="341700"/>
          </a:xfrm>
          <a:prstGeom prst="straightConnector1">
            <a:avLst/>
          </a:prstGeom>
          <a:noFill/>
          <a:ln cap="flat" cmpd="sng" w="9525">
            <a:solidFill>
              <a:schemeClr val="accent1"/>
            </a:solidFill>
            <a:prstDash val="solid"/>
            <a:miter lim="800000"/>
            <a:headEnd len="sm" w="sm" type="none"/>
            <a:tailEnd len="med" w="med" type="triangle"/>
          </a:ln>
        </p:spPr>
      </p:cxnSp>
      <p:cxnSp>
        <p:nvCxnSpPr>
          <p:cNvPr id="746" name="Google Shape;746;p41"/>
          <p:cNvCxnSpPr>
            <a:stCxn id="743" idx="2"/>
            <a:endCxn id="747" idx="0"/>
          </p:cNvCxnSpPr>
          <p:nvPr/>
        </p:nvCxnSpPr>
        <p:spPr>
          <a:xfrm>
            <a:off x="7793505" y="5233753"/>
            <a:ext cx="763800" cy="341700"/>
          </a:xfrm>
          <a:prstGeom prst="straightConnector1">
            <a:avLst/>
          </a:prstGeom>
          <a:noFill/>
          <a:ln cap="flat" cmpd="sng" w="9525">
            <a:solidFill>
              <a:schemeClr val="accent1"/>
            </a:solidFill>
            <a:prstDash val="solid"/>
            <a:miter lim="800000"/>
            <a:headEnd len="sm" w="sm" type="none"/>
            <a:tailEnd len="med" w="med" type="triangle"/>
          </a:ln>
        </p:spPr>
      </p:cxnSp>
      <p:sp>
        <p:nvSpPr>
          <p:cNvPr id="745" name="Google Shape;745;p41"/>
          <p:cNvSpPr/>
          <p:nvPr/>
        </p:nvSpPr>
        <p:spPr>
          <a:xfrm>
            <a:off x="6480896" y="5575354"/>
            <a:ext cx="1246266" cy="343431"/>
          </a:xfrm>
          <a:prstGeom prst="roundRect">
            <a:avLst>
              <a:gd fmla="val 16667" name="adj"/>
            </a:avLst>
          </a:prstGeom>
          <a:solidFill>
            <a:srgbClr val="FF0000"/>
          </a:solidFill>
          <a:ln cap="flat" cmpd="sng" w="12700">
            <a:solidFill>
              <a:srgbClr val="BA8C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CA" sz="1600">
                <a:solidFill>
                  <a:schemeClr val="lt1"/>
                </a:solidFill>
                <a:latin typeface="Calibri"/>
                <a:ea typeface="Calibri"/>
                <a:cs typeface="Calibri"/>
                <a:sym typeface="Calibri"/>
              </a:rPr>
              <a:t>Height &lt;1.6</a:t>
            </a:r>
            <a:endParaRPr sz="1600">
              <a:solidFill>
                <a:schemeClr val="lt1"/>
              </a:solidFill>
              <a:latin typeface="Calibri"/>
              <a:ea typeface="Calibri"/>
              <a:cs typeface="Calibri"/>
              <a:sym typeface="Calibri"/>
            </a:endParaRPr>
          </a:p>
        </p:txBody>
      </p:sp>
      <p:sp>
        <p:nvSpPr>
          <p:cNvPr id="747" name="Google Shape;747;p41"/>
          <p:cNvSpPr/>
          <p:nvPr/>
        </p:nvSpPr>
        <p:spPr>
          <a:xfrm>
            <a:off x="7964209" y="5575354"/>
            <a:ext cx="1186273" cy="343431"/>
          </a:xfrm>
          <a:prstGeom prst="roundRect">
            <a:avLst>
              <a:gd fmla="val 16667" name="adj"/>
            </a:avLst>
          </a:prstGeom>
          <a:solidFill>
            <a:srgbClr val="FF0000"/>
          </a:solidFill>
          <a:ln cap="flat" cmpd="sng" w="12700">
            <a:solidFill>
              <a:srgbClr val="BA8C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CA" sz="1600">
                <a:solidFill>
                  <a:schemeClr val="lt1"/>
                </a:solidFill>
                <a:latin typeface="Calibri"/>
                <a:ea typeface="Calibri"/>
                <a:cs typeface="Calibri"/>
                <a:sym typeface="Calibri"/>
              </a:rPr>
              <a:t>Is not Blue?</a:t>
            </a:r>
            <a:endParaRPr sz="1600">
              <a:solidFill>
                <a:schemeClr val="lt1"/>
              </a:solidFill>
              <a:latin typeface="Calibri"/>
              <a:ea typeface="Calibri"/>
              <a:cs typeface="Calibri"/>
              <a:sym typeface="Calibri"/>
            </a:endParaRPr>
          </a:p>
        </p:txBody>
      </p:sp>
      <p:cxnSp>
        <p:nvCxnSpPr>
          <p:cNvPr id="748" name="Google Shape;748;p41"/>
          <p:cNvCxnSpPr/>
          <p:nvPr/>
        </p:nvCxnSpPr>
        <p:spPr>
          <a:xfrm flipH="1">
            <a:off x="8151691" y="5927033"/>
            <a:ext cx="424530" cy="341602"/>
          </a:xfrm>
          <a:prstGeom prst="straightConnector1">
            <a:avLst/>
          </a:prstGeom>
          <a:noFill/>
          <a:ln cap="flat" cmpd="sng" w="9525">
            <a:solidFill>
              <a:schemeClr val="accent1"/>
            </a:solidFill>
            <a:prstDash val="solid"/>
            <a:miter lim="800000"/>
            <a:headEnd len="sm" w="sm" type="none"/>
            <a:tailEnd len="med" w="med" type="triangle"/>
          </a:ln>
        </p:spPr>
      </p:cxnSp>
      <p:cxnSp>
        <p:nvCxnSpPr>
          <p:cNvPr id="749" name="Google Shape;749;p41"/>
          <p:cNvCxnSpPr/>
          <p:nvPr/>
        </p:nvCxnSpPr>
        <p:spPr>
          <a:xfrm>
            <a:off x="8576221" y="5927033"/>
            <a:ext cx="528892" cy="341602"/>
          </a:xfrm>
          <a:prstGeom prst="straightConnector1">
            <a:avLst/>
          </a:prstGeom>
          <a:noFill/>
          <a:ln cap="flat" cmpd="sng" w="9525">
            <a:solidFill>
              <a:schemeClr val="accent1"/>
            </a:solidFill>
            <a:prstDash val="solid"/>
            <a:miter lim="800000"/>
            <a:headEnd len="sm" w="sm" type="none"/>
            <a:tailEnd len="med" w="med" type="triangle"/>
          </a:ln>
        </p:spPr>
      </p:cxnSp>
      <p:cxnSp>
        <p:nvCxnSpPr>
          <p:cNvPr id="750" name="Google Shape;750;p41"/>
          <p:cNvCxnSpPr>
            <a:endCxn id="751" idx="0"/>
          </p:cNvCxnSpPr>
          <p:nvPr/>
        </p:nvCxnSpPr>
        <p:spPr>
          <a:xfrm flipH="1">
            <a:off x="6419426" y="5926935"/>
            <a:ext cx="424500" cy="341700"/>
          </a:xfrm>
          <a:prstGeom prst="straightConnector1">
            <a:avLst/>
          </a:prstGeom>
          <a:noFill/>
          <a:ln cap="flat" cmpd="sng" w="9525">
            <a:solidFill>
              <a:schemeClr val="accent1"/>
            </a:solidFill>
            <a:prstDash val="solid"/>
            <a:miter lim="800000"/>
            <a:headEnd len="sm" w="sm" type="none"/>
            <a:tailEnd len="med" w="med" type="triangle"/>
          </a:ln>
        </p:spPr>
      </p:cxnSp>
      <p:cxnSp>
        <p:nvCxnSpPr>
          <p:cNvPr id="752" name="Google Shape;752;p41"/>
          <p:cNvCxnSpPr>
            <a:endCxn id="753" idx="0"/>
          </p:cNvCxnSpPr>
          <p:nvPr/>
        </p:nvCxnSpPr>
        <p:spPr>
          <a:xfrm>
            <a:off x="6843948" y="5926935"/>
            <a:ext cx="528900" cy="341700"/>
          </a:xfrm>
          <a:prstGeom prst="straightConnector1">
            <a:avLst/>
          </a:prstGeom>
          <a:noFill/>
          <a:ln cap="flat" cmpd="sng" w="9525">
            <a:solidFill>
              <a:schemeClr val="accent1"/>
            </a:solidFill>
            <a:prstDash val="solid"/>
            <a:miter lim="800000"/>
            <a:headEnd len="sm" w="sm" type="none"/>
            <a:tailEnd len="med" w="med" type="triangle"/>
          </a:ln>
        </p:spPr>
      </p:cxnSp>
      <p:sp>
        <p:nvSpPr>
          <p:cNvPr id="751" name="Google Shape;751;p41"/>
          <p:cNvSpPr/>
          <p:nvPr/>
        </p:nvSpPr>
        <p:spPr>
          <a:xfrm>
            <a:off x="6061239" y="6268635"/>
            <a:ext cx="716373" cy="341602"/>
          </a:xfrm>
          <a:prstGeom prst="roundRect">
            <a:avLst>
              <a:gd fmla="val 16667" name="adj"/>
            </a:avLst>
          </a:prstGeom>
          <a:solidFill>
            <a:srgbClr val="92D050"/>
          </a:solidFill>
          <a:ln cap="flat" cmpd="sng" w="12700">
            <a:solidFill>
              <a:srgbClr val="BA8C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400">
              <a:solidFill>
                <a:srgbClr val="FF0000"/>
              </a:solidFill>
              <a:latin typeface="Calibri"/>
              <a:ea typeface="Calibri"/>
              <a:cs typeface="Calibri"/>
              <a:sym typeface="Calibri"/>
            </a:endParaRPr>
          </a:p>
        </p:txBody>
      </p:sp>
      <p:sp>
        <p:nvSpPr>
          <p:cNvPr id="753" name="Google Shape;753;p41"/>
          <p:cNvSpPr/>
          <p:nvPr/>
        </p:nvSpPr>
        <p:spPr>
          <a:xfrm>
            <a:off x="7014661" y="6268635"/>
            <a:ext cx="716374" cy="341602"/>
          </a:xfrm>
          <a:prstGeom prst="roundRect">
            <a:avLst>
              <a:gd fmla="val 16667" name="adj"/>
            </a:avLst>
          </a:prstGeom>
          <a:solidFill>
            <a:srgbClr val="92D050"/>
          </a:solidFill>
          <a:ln cap="flat" cmpd="sng" w="12700">
            <a:solidFill>
              <a:srgbClr val="BA8C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0000"/>
              </a:solidFill>
              <a:latin typeface="Calibri"/>
              <a:ea typeface="Calibri"/>
              <a:cs typeface="Calibri"/>
              <a:sym typeface="Calibri"/>
            </a:endParaRPr>
          </a:p>
        </p:txBody>
      </p:sp>
      <p:sp>
        <p:nvSpPr>
          <p:cNvPr id="754" name="Google Shape;754;p41"/>
          <p:cNvSpPr/>
          <p:nvPr/>
        </p:nvSpPr>
        <p:spPr>
          <a:xfrm>
            <a:off x="7793504" y="6287798"/>
            <a:ext cx="716373" cy="341602"/>
          </a:xfrm>
          <a:prstGeom prst="roundRect">
            <a:avLst>
              <a:gd fmla="val 16667" name="adj"/>
            </a:avLst>
          </a:prstGeom>
          <a:solidFill>
            <a:srgbClr val="92D050"/>
          </a:solidFill>
          <a:ln cap="flat" cmpd="sng" w="12700">
            <a:solidFill>
              <a:srgbClr val="BA8C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200">
              <a:solidFill>
                <a:srgbClr val="FF0000"/>
              </a:solidFill>
              <a:latin typeface="Calibri"/>
              <a:ea typeface="Calibri"/>
              <a:cs typeface="Calibri"/>
              <a:sym typeface="Calibri"/>
            </a:endParaRPr>
          </a:p>
        </p:txBody>
      </p:sp>
      <p:sp>
        <p:nvSpPr>
          <p:cNvPr id="755" name="Google Shape;755;p41"/>
          <p:cNvSpPr/>
          <p:nvPr/>
        </p:nvSpPr>
        <p:spPr>
          <a:xfrm>
            <a:off x="8746926" y="6287798"/>
            <a:ext cx="716374" cy="341602"/>
          </a:xfrm>
          <a:prstGeom prst="roundRect">
            <a:avLst>
              <a:gd fmla="val 16667" name="adj"/>
            </a:avLst>
          </a:prstGeom>
          <a:solidFill>
            <a:srgbClr val="92D050"/>
          </a:solidFill>
          <a:ln cap="flat" cmpd="sng" w="12700">
            <a:solidFill>
              <a:srgbClr val="BA8C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0000"/>
              </a:solidFill>
              <a:latin typeface="Calibri"/>
              <a:ea typeface="Calibri"/>
              <a:cs typeface="Calibri"/>
              <a:sym typeface="Calibri"/>
            </a:endParaRPr>
          </a:p>
        </p:txBody>
      </p:sp>
      <p:sp>
        <p:nvSpPr>
          <p:cNvPr id="756" name="Google Shape;756;p41"/>
          <p:cNvSpPr txBox="1"/>
          <p:nvPr/>
        </p:nvSpPr>
        <p:spPr>
          <a:xfrm>
            <a:off x="6326709" y="5909044"/>
            <a:ext cx="29687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CA" sz="1800">
                <a:solidFill>
                  <a:schemeClr val="dk1"/>
                </a:solidFill>
                <a:latin typeface="Calibri"/>
                <a:ea typeface="Calibri"/>
                <a:cs typeface="Calibri"/>
                <a:sym typeface="Calibri"/>
              </a:rPr>
              <a:t>Y</a:t>
            </a:r>
            <a:endParaRPr sz="1800">
              <a:solidFill>
                <a:schemeClr val="dk1"/>
              </a:solidFill>
              <a:latin typeface="Calibri"/>
              <a:ea typeface="Calibri"/>
              <a:cs typeface="Calibri"/>
              <a:sym typeface="Calibri"/>
            </a:endParaRPr>
          </a:p>
        </p:txBody>
      </p:sp>
      <p:sp>
        <p:nvSpPr>
          <p:cNvPr id="757" name="Google Shape;757;p41"/>
          <p:cNvSpPr txBox="1"/>
          <p:nvPr/>
        </p:nvSpPr>
        <p:spPr>
          <a:xfrm>
            <a:off x="7120358" y="5205734"/>
            <a:ext cx="29687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CA" sz="1800">
                <a:solidFill>
                  <a:schemeClr val="dk1"/>
                </a:solidFill>
                <a:latin typeface="Calibri"/>
                <a:ea typeface="Calibri"/>
                <a:cs typeface="Calibri"/>
                <a:sym typeface="Calibri"/>
              </a:rPr>
              <a:t>Y</a:t>
            </a:r>
            <a:endParaRPr sz="1800">
              <a:solidFill>
                <a:schemeClr val="dk1"/>
              </a:solidFill>
              <a:latin typeface="Calibri"/>
              <a:ea typeface="Calibri"/>
              <a:cs typeface="Calibri"/>
              <a:sym typeface="Calibri"/>
            </a:endParaRPr>
          </a:p>
        </p:txBody>
      </p:sp>
      <p:sp>
        <p:nvSpPr>
          <p:cNvPr id="758" name="Google Shape;758;p41"/>
          <p:cNvSpPr txBox="1"/>
          <p:nvPr/>
        </p:nvSpPr>
        <p:spPr>
          <a:xfrm>
            <a:off x="8232890" y="5205734"/>
            <a:ext cx="33374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CA" sz="1800">
                <a:solidFill>
                  <a:schemeClr val="dk1"/>
                </a:solidFill>
                <a:latin typeface="Calibri"/>
                <a:ea typeface="Calibri"/>
                <a:cs typeface="Calibri"/>
                <a:sym typeface="Calibri"/>
              </a:rPr>
              <a:t>N</a:t>
            </a:r>
            <a:endParaRPr sz="1800">
              <a:solidFill>
                <a:schemeClr val="dk1"/>
              </a:solidFill>
              <a:latin typeface="Calibri"/>
              <a:ea typeface="Calibri"/>
              <a:cs typeface="Calibri"/>
              <a:sym typeface="Calibri"/>
            </a:endParaRPr>
          </a:p>
        </p:txBody>
      </p:sp>
      <p:sp>
        <p:nvSpPr>
          <p:cNvPr id="759" name="Google Shape;759;p41"/>
          <p:cNvSpPr txBox="1"/>
          <p:nvPr/>
        </p:nvSpPr>
        <p:spPr>
          <a:xfrm>
            <a:off x="8946035" y="5899303"/>
            <a:ext cx="33374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CA" sz="1800">
                <a:solidFill>
                  <a:schemeClr val="dk1"/>
                </a:solidFill>
                <a:latin typeface="Calibri"/>
                <a:ea typeface="Calibri"/>
                <a:cs typeface="Calibri"/>
                <a:sym typeface="Calibri"/>
              </a:rPr>
              <a:t>N</a:t>
            </a:r>
            <a:endParaRPr sz="1800">
              <a:solidFill>
                <a:schemeClr val="dk1"/>
              </a:solidFill>
              <a:latin typeface="Calibri"/>
              <a:ea typeface="Calibri"/>
              <a:cs typeface="Calibri"/>
              <a:sym typeface="Calibri"/>
            </a:endParaRPr>
          </a:p>
        </p:txBody>
      </p:sp>
      <p:sp>
        <p:nvSpPr>
          <p:cNvPr id="760" name="Google Shape;760;p41"/>
          <p:cNvSpPr txBox="1"/>
          <p:nvPr/>
        </p:nvSpPr>
        <p:spPr>
          <a:xfrm>
            <a:off x="7162527" y="5881585"/>
            <a:ext cx="33374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CA" sz="1800">
                <a:solidFill>
                  <a:schemeClr val="dk1"/>
                </a:solidFill>
                <a:latin typeface="Calibri"/>
                <a:ea typeface="Calibri"/>
                <a:cs typeface="Calibri"/>
                <a:sym typeface="Calibri"/>
              </a:rPr>
              <a:t>N</a:t>
            </a:r>
            <a:endParaRPr sz="1800">
              <a:solidFill>
                <a:schemeClr val="dk1"/>
              </a:solidFill>
              <a:latin typeface="Calibri"/>
              <a:ea typeface="Calibri"/>
              <a:cs typeface="Calibri"/>
              <a:sym typeface="Calibri"/>
            </a:endParaRPr>
          </a:p>
        </p:txBody>
      </p:sp>
      <p:sp>
        <p:nvSpPr>
          <p:cNvPr id="761" name="Google Shape;761;p41"/>
          <p:cNvSpPr txBox="1"/>
          <p:nvPr/>
        </p:nvSpPr>
        <p:spPr>
          <a:xfrm>
            <a:off x="8111917" y="5880643"/>
            <a:ext cx="29687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CA" sz="1800">
                <a:solidFill>
                  <a:schemeClr val="dk1"/>
                </a:solidFill>
                <a:latin typeface="Calibri"/>
                <a:ea typeface="Calibri"/>
                <a:cs typeface="Calibri"/>
                <a:sym typeface="Calibri"/>
              </a:rPr>
              <a:t>Y</a:t>
            </a:r>
            <a:endParaRPr sz="1800">
              <a:solidFill>
                <a:schemeClr val="dk1"/>
              </a:solidFill>
              <a:latin typeface="Calibri"/>
              <a:ea typeface="Calibri"/>
              <a:cs typeface="Calibri"/>
              <a:sym typeface="Calibri"/>
            </a:endParaRPr>
          </a:p>
        </p:txBody>
      </p:sp>
      <p:sp>
        <p:nvSpPr>
          <p:cNvPr id="762" name="Google Shape;762;p41"/>
          <p:cNvSpPr txBox="1"/>
          <p:nvPr/>
        </p:nvSpPr>
        <p:spPr>
          <a:xfrm>
            <a:off x="3331205" y="5343159"/>
            <a:ext cx="1881233" cy="707886"/>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CA" sz="2000">
                <a:solidFill>
                  <a:schemeClr val="dk1"/>
                </a:solidFill>
                <a:latin typeface="Calibri"/>
                <a:ea typeface="Calibri"/>
                <a:cs typeface="Calibri"/>
                <a:sym typeface="Calibri"/>
              </a:rPr>
              <a:t>LEARNING RATE 0.1</a:t>
            </a:r>
            <a:endParaRPr b="1" sz="2000">
              <a:solidFill>
                <a:schemeClr val="dk1"/>
              </a:solidFill>
              <a:latin typeface="Calibri"/>
              <a:ea typeface="Calibri"/>
              <a:cs typeface="Calibri"/>
              <a:sym typeface="Calibri"/>
            </a:endParaRPr>
          </a:p>
        </p:txBody>
      </p:sp>
      <p:sp>
        <p:nvSpPr>
          <p:cNvPr id="763" name="Google Shape;763;p41"/>
          <p:cNvSpPr/>
          <p:nvPr/>
        </p:nvSpPr>
        <p:spPr>
          <a:xfrm>
            <a:off x="5212438" y="5194882"/>
            <a:ext cx="877224" cy="860124"/>
          </a:xfrm>
          <a:prstGeom prst="mathMultiply">
            <a:avLst>
              <a:gd fmla="val 23520" name="adj1"/>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64" name="Google Shape;764;p41"/>
          <p:cNvSpPr/>
          <p:nvPr/>
        </p:nvSpPr>
        <p:spPr>
          <a:xfrm>
            <a:off x="9605234" y="5253115"/>
            <a:ext cx="333746" cy="343431"/>
          </a:xfrm>
          <a:prstGeom prst="ellipse">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65" name="Google Shape;765;p41"/>
          <p:cNvSpPr/>
          <p:nvPr/>
        </p:nvSpPr>
        <p:spPr>
          <a:xfrm>
            <a:off x="10208352" y="5253115"/>
            <a:ext cx="333746" cy="343431"/>
          </a:xfrm>
          <a:prstGeom prst="ellipse">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66" name="Google Shape;766;p41"/>
          <p:cNvSpPr/>
          <p:nvPr/>
        </p:nvSpPr>
        <p:spPr>
          <a:xfrm>
            <a:off x="10811470" y="5251801"/>
            <a:ext cx="333746" cy="343431"/>
          </a:xfrm>
          <a:prstGeom prst="ellipse">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67" name="Google Shape;767;p41"/>
          <p:cNvSpPr/>
          <p:nvPr/>
        </p:nvSpPr>
        <p:spPr>
          <a:xfrm>
            <a:off x="11416623" y="5251800"/>
            <a:ext cx="333746" cy="343431"/>
          </a:xfrm>
          <a:prstGeom prst="ellipse">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68" name="Google Shape;768;p41"/>
          <p:cNvSpPr txBox="1"/>
          <p:nvPr/>
        </p:nvSpPr>
        <p:spPr>
          <a:xfrm>
            <a:off x="72848" y="3343214"/>
            <a:ext cx="2310000" cy="2555100"/>
          </a:xfrm>
          <a:prstGeom prst="rect">
            <a:avLst/>
          </a:prstGeom>
          <a:noFill/>
          <a:ln cap="flat" cmpd="sng" w="38100">
            <a:solidFill>
              <a:srgbClr val="FF000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b="1" lang="en-CA" sz="2000">
                <a:solidFill>
                  <a:srgbClr val="FF0000"/>
                </a:solidFill>
                <a:latin typeface="Calibri"/>
                <a:ea typeface="Calibri"/>
                <a:cs typeface="Calibri"/>
                <a:sym typeface="Calibri"/>
              </a:rPr>
              <a:t>SEKARANG ANDA DAPAT MEMBUAT PREDIKSI BARU DENGAN MENGGABUNGKAN SEMUA PREDIKSI BERSKALA DARI SEMUA TREE</a:t>
            </a:r>
            <a:endParaRPr b="1" sz="2000">
              <a:solidFill>
                <a:srgbClr val="FF0000"/>
              </a:solidFill>
              <a:latin typeface="Calibri"/>
              <a:ea typeface="Calibri"/>
              <a:cs typeface="Calibri"/>
              <a:sym typeface="Calibri"/>
            </a:endParaRPr>
          </a:p>
        </p:txBody>
      </p:sp>
      <p:sp>
        <p:nvSpPr>
          <p:cNvPr id="769" name="Google Shape;769;p41"/>
          <p:cNvSpPr/>
          <p:nvPr/>
        </p:nvSpPr>
        <p:spPr>
          <a:xfrm>
            <a:off x="2343786" y="3280013"/>
            <a:ext cx="1049256" cy="1016222"/>
          </a:xfrm>
          <a:prstGeom prst="mathPlus">
            <a:avLst>
              <a:gd fmla="val 23520" name="adj1"/>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70" name="Google Shape;770;p41"/>
          <p:cNvSpPr/>
          <p:nvPr/>
        </p:nvSpPr>
        <p:spPr>
          <a:xfrm>
            <a:off x="2419893" y="5241058"/>
            <a:ext cx="1049256" cy="1016222"/>
          </a:xfrm>
          <a:prstGeom prst="mathPlus">
            <a:avLst>
              <a:gd fmla="val 23520" name="adj1"/>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pic>
        <p:nvPicPr>
          <p:cNvPr id="100" name="Google Shape;100;p15"/>
          <p:cNvPicPr preferRelativeResize="0"/>
          <p:nvPr/>
        </p:nvPicPr>
        <p:blipFill rotWithShape="1">
          <a:blip r:embed="rId3">
            <a:alphaModFix/>
          </a:blip>
          <a:srcRect b="0" l="0" r="0" t="0"/>
          <a:stretch/>
        </p:blipFill>
        <p:spPr>
          <a:xfrm>
            <a:off x="0" y="0"/>
            <a:ext cx="12257636" cy="6858000"/>
          </a:xfrm>
          <a:prstGeom prst="rect">
            <a:avLst/>
          </a:prstGeom>
          <a:noFill/>
          <a:ln>
            <a:noFill/>
          </a:ln>
        </p:spPr>
      </p:pic>
      <p:sp>
        <p:nvSpPr>
          <p:cNvPr id="101" name="Google Shape;101;p15"/>
          <p:cNvSpPr txBox="1"/>
          <p:nvPr/>
        </p:nvSpPr>
        <p:spPr>
          <a:xfrm>
            <a:off x="228600" y="1828800"/>
            <a:ext cx="5740923" cy="1027521"/>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lt1"/>
              </a:buClr>
              <a:buSzPts val="4400"/>
              <a:buFont typeface="Arial"/>
              <a:buNone/>
            </a:pPr>
            <a:r>
              <a:rPr b="1" lang="en-CA" sz="4400">
                <a:solidFill>
                  <a:schemeClr val="lt1"/>
                </a:solidFill>
                <a:latin typeface="Montserrat"/>
                <a:ea typeface="Montserrat"/>
                <a:cs typeface="Montserrat"/>
                <a:sym typeface="Montserrat"/>
              </a:rPr>
              <a:t>REGRESI LINEAR SEDERHANA VS BERGANDA</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4" name="Shape 774"/>
        <p:cNvGrpSpPr/>
        <p:nvPr/>
      </p:nvGrpSpPr>
      <p:grpSpPr>
        <a:xfrm>
          <a:off x="0" y="0"/>
          <a:ext cx="0" cy="0"/>
          <a:chOff x="0" y="0"/>
          <a:chExt cx="0" cy="0"/>
        </a:xfrm>
      </p:grpSpPr>
      <p:pic>
        <p:nvPicPr>
          <p:cNvPr id="775" name="Google Shape;775;p42"/>
          <p:cNvPicPr preferRelativeResize="0"/>
          <p:nvPr/>
        </p:nvPicPr>
        <p:blipFill rotWithShape="1">
          <a:blip r:embed="rId3">
            <a:alphaModFix/>
          </a:blip>
          <a:srcRect b="13333" l="0" r="0" t="0"/>
          <a:stretch/>
        </p:blipFill>
        <p:spPr>
          <a:xfrm>
            <a:off x="0" y="0"/>
            <a:ext cx="12192001" cy="5943600"/>
          </a:xfrm>
          <a:prstGeom prst="rect">
            <a:avLst/>
          </a:prstGeom>
          <a:noFill/>
          <a:ln>
            <a:noFill/>
          </a:ln>
        </p:spPr>
      </p:pic>
      <p:sp>
        <p:nvSpPr>
          <p:cNvPr id="776" name="Google Shape;776;p42"/>
          <p:cNvSpPr/>
          <p:nvPr/>
        </p:nvSpPr>
        <p:spPr>
          <a:xfrm>
            <a:off x="149602" y="79682"/>
            <a:ext cx="11238575" cy="954107"/>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None/>
            </a:pPr>
            <a:r>
              <a:rPr lang="en-CA" sz="3600">
                <a:solidFill>
                  <a:schemeClr val="lt1"/>
                </a:solidFill>
                <a:latin typeface="Montserrat"/>
                <a:ea typeface="Montserrat"/>
                <a:cs typeface="Montserrat"/>
                <a:sym typeface="Montserrat"/>
              </a:rPr>
              <a:t>XGBOOST: LALU APA ITU EXTREME GRADIENT BOOSTING?</a:t>
            </a:r>
            <a:endParaRPr/>
          </a:p>
        </p:txBody>
      </p:sp>
      <p:sp>
        <p:nvSpPr>
          <p:cNvPr id="777" name="Google Shape;777;p42"/>
          <p:cNvSpPr txBox="1"/>
          <p:nvPr/>
        </p:nvSpPr>
        <p:spPr>
          <a:xfrm>
            <a:off x="392767" y="1262562"/>
            <a:ext cx="11406466" cy="4525963"/>
          </a:xfrm>
          <a:prstGeom prst="rect">
            <a:avLst/>
          </a:prstGeom>
          <a:noFill/>
          <a:ln>
            <a:noFill/>
          </a:ln>
        </p:spPr>
        <p:txBody>
          <a:bodyPr anchorCtr="0" anchor="t" bIns="45700" lIns="91425" spcFirstLastPara="1" rIns="91425" wrap="square" tIns="45700">
            <a:normAutofit/>
          </a:bodyPr>
          <a:lstStyle/>
          <a:p>
            <a:pPr indent="-171450" lvl="0" marL="285750" marR="0" rtl="0" algn="l">
              <a:lnSpc>
                <a:spcPct val="90000"/>
              </a:lnSpc>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p:txBody>
      </p:sp>
      <p:pic>
        <p:nvPicPr>
          <p:cNvPr id="778" name="Google Shape;778;p42"/>
          <p:cNvPicPr preferRelativeResize="0"/>
          <p:nvPr/>
        </p:nvPicPr>
        <p:blipFill rotWithShape="1">
          <a:blip r:embed="rId4">
            <a:alphaModFix/>
          </a:blip>
          <a:srcRect b="0" l="0" r="0" t="0"/>
          <a:stretch/>
        </p:blipFill>
        <p:spPr>
          <a:xfrm>
            <a:off x="1793551" y="1358900"/>
            <a:ext cx="7296797" cy="4660900"/>
          </a:xfrm>
          <a:prstGeom prst="rect">
            <a:avLst/>
          </a:prstGeom>
          <a:noFill/>
          <a:ln>
            <a:noFill/>
          </a:ln>
        </p:spPr>
      </p:pic>
      <p:sp>
        <p:nvSpPr>
          <p:cNvPr id="779" name="Google Shape;779;p42"/>
          <p:cNvSpPr/>
          <p:nvPr/>
        </p:nvSpPr>
        <p:spPr>
          <a:xfrm>
            <a:off x="149602" y="1358900"/>
            <a:ext cx="6083140" cy="92333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CA" sz="1800" u="sng">
                <a:solidFill>
                  <a:schemeClr val="dk1"/>
                </a:solidFill>
                <a:latin typeface="Calibri"/>
                <a:ea typeface="Calibri"/>
                <a:cs typeface="Calibri"/>
                <a:sym typeface="Calibri"/>
                <a:hlinkClick r:id="rId5">
                  <a:extLst>
                    <a:ext uri="{A12FA001-AC4F-418D-AE19-62706E023703}">
                      <ahyp:hlinkClr val="tx"/>
                    </a:ext>
                  </a:extLst>
                </a:hlinkClick>
              </a:rPr>
              <a:t>Paper: https://arxiv.org/pdf/1603.02754.pdf</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CA" sz="1800" u="sng">
                <a:solidFill>
                  <a:schemeClr val="dk1"/>
                </a:solidFill>
                <a:latin typeface="Calibri"/>
                <a:ea typeface="Calibri"/>
                <a:cs typeface="Calibri"/>
                <a:sym typeface="Calibri"/>
                <a:hlinkClick r:id="rId6">
                  <a:extLst>
                    <a:ext uri="{A12FA001-AC4F-418D-AE19-62706E023703}">
                      <ahyp:hlinkClr val="tx"/>
                    </a:ext>
                  </a:extLst>
                </a:hlinkClick>
              </a:rPr>
              <a:t>https://xgboost.readthedocs.io/en/latest/tutorials/model.html</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3" name="Shape 783"/>
        <p:cNvGrpSpPr/>
        <p:nvPr/>
      </p:nvGrpSpPr>
      <p:grpSpPr>
        <a:xfrm>
          <a:off x="0" y="0"/>
          <a:ext cx="0" cy="0"/>
          <a:chOff x="0" y="0"/>
          <a:chExt cx="0" cy="0"/>
        </a:xfrm>
      </p:grpSpPr>
      <p:pic>
        <p:nvPicPr>
          <p:cNvPr id="784" name="Google Shape;784;p43"/>
          <p:cNvPicPr preferRelativeResize="0"/>
          <p:nvPr/>
        </p:nvPicPr>
        <p:blipFill rotWithShape="1">
          <a:blip r:embed="rId3">
            <a:alphaModFix/>
          </a:blip>
          <a:srcRect b="13333" l="0" r="0" t="0"/>
          <a:stretch/>
        </p:blipFill>
        <p:spPr>
          <a:xfrm>
            <a:off x="0" y="0"/>
            <a:ext cx="12192001" cy="5943600"/>
          </a:xfrm>
          <a:prstGeom prst="rect">
            <a:avLst/>
          </a:prstGeom>
          <a:noFill/>
          <a:ln>
            <a:noFill/>
          </a:ln>
        </p:spPr>
      </p:pic>
      <p:sp>
        <p:nvSpPr>
          <p:cNvPr id="785" name="Google Shape;785;p43"/>
          <p:cNvSpPr/>
          <p:nvPr/>
        </p:nvSpPr>
        <p:spPr>
          <a:xfrm>
            <a:off x="216275" y="260450"/>
            <a:ext cx="8754900" cy="5232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None/>
            </a:pPr>
            <a:r>
              <a:rPr lang="en-CA" sz="3600">
                <a:solidFill>
                  <a:schemeClr val="lt1"/>
                </a:solidFill>
                <a:latin typeface="Montserrat"/>
                <a:ea typeface="Montserrat"/>
                <a:cs typeface="Montserrat"/>
                <a:sym typeface="Montserrat"/>
              </a:rPr>
              <a:t>XGBOOST: HIGHLIGHTS DARI PAPER</a:t>
            </a:r>
            <a:endParaRPr/>
          </a:p>
        </p:txBody>
      </p:sp>
      <p:sp>
        <p:nvSpPr>
          <p:cNvPr id="786" name="Google Shape;786;p43"/>
          <p:cNvSpPr txBox="1"/>
          <p:nvPr>
            <p:ph idx="1" type="body"/>
          </p:nvPr>
        </p:nvSpPr>
        <p:spPr>
          <a:xfrm>
            <a:off x="216278" y="1143000"/>
            <a:ext cx="11975722"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000"/>
              <a:buChar char="•"/>
            </a:pPr>
            <a:r>
              <a:rPr lang="en-CA" sz="2000"/>
              <a:t>“</a:t>
            </a:r>
            <a:r>
              <a:rPr i="1" lang="en-CA" sz="2000"/>
              <a:t>Faktor terpenting di balik kesuksesan XGBoost adalah skalabilitasnya di semua skenario. Sistem berjalan </a:t>
            </a:r>
            <a:r>
              <a:rPr b="1" i="1" lang="en-CA" sz="2000"/>
              <a:t>sepuluh kali lebih cepat daripada solusi populer</a:t>
            </a:r>
            <a:r>
              <a:rPr i="1" lang="en-CA" sz="2000"/>
              <a:t> yang ada pada satu mesin dan </a:t>
            </a:r>
            <a:r>
              <a:rPr b="1" i="1" lang="en-CA" sz="2000"/>
              <a:t>scalable hingga miliaran contoh</a:t>
            </a:r>
            <a:r>
              <a:rPr i="1" lang="en-CA" sz="2000"/>
              <a:t> dalam pengaturan </a:t>
            </a:r>
            <a:r>
              <a:rPr b="1" i="1" lang="en-CA" sz="2000"/>
              <a:t>terdistribusi atau memori terbatas</a:t>
            </a:r>
            <a:r>
              <a:rPr lang="en-CA" sz="2000"/>
              <a:t>.”</a:t>
            </a:r>
            <a:endParaRPr/>
          </a:p>
          <a:p>
            <a:pPr indent="-228600" lvl="0" marL="228600" rtl="0" algn="l">
              <a:lnSpc>
                <a:spcPct val="90000"/>
              </a:lnSpc>
              <a:spcBef>
                <a:spcPts val="1000"/>
              </a:spcBef>
              <a:spcAft>
                <a:spcPts val="0"/>
              </a:spcAft>
              <a:buClr>
                <a:schemeClr val="dk1"/>
              </a:buClr>
              <a:buSzPts val="2000"/>
              <a:buChar char="•"/>
            </a:pPr>
            <a:r>
              <a:rPr lang="en-CA" sz="2000"/>
              <a:t>“</a:t>
            </a:r>
            <a:r>
              <a:rPr i="1" lang="en-CA" sz="2000"/>
              <a:t>Skalabilitas XGBoost disebabkan oleh beberapa sistem penting dan pengoptimalan algoritmik. Inovasi ini meliputi: </a:t>
            </a:r>
            <a:r>
              <a:rPr b="1" i="1" lang="en-CA" sz="2000"/>
              <a:t>algoritma pembelajaran tree baru</a:t>
            </a:r>
            <a:r>
              <a:rPr i="1" lang="en-CA" sz="2000"/>
              <a:t> untuk menangani </a:t>
            </a:r>
            <a:r>
              <a:rPr b="1" i="1" lang="en-CA" sz="2000"/>
              <a:t>sparse data</a:t>
            </a:r>
            <a:r>
              <a:rPr i="1" lang="en-CA" sz="2000"/>
              <a:t>; </a:t>
            </a:r>
            <a:r>
              <a:rPr b="1" i="1" lang="en-CA" sz="2000"/>
              <a:t>prosedur sketsa kuantil berbobot</a:t>
            </a:r>
            <a:r>
              <a:rPr i="1" lang="en-CA" sz="2000"/>
              <a:t> yang dibenarkan secara teoritis memungkinkan penanganan bobot instans dalam pembelajaran tree. </a:t>
            </a:r>
            <a:r>
              <a:rPr b="1" i="1" lang="en-CA" sz="2000"/>
              <a:t>Komputasi paralel dan terdistribusi</a:t>
            </a:r>
            <a:r>
              <a:rPr i="1" lang="en-CA" sz="2000"/>
              <a:t> membuat pembelajaran lebih cepat yang memungkinkan eksplorasi model lebih cepat.</a:t>
            </a:r>
            <a:r>
              <a:rPr lang="en-CA" sz="2000"/>
              <a:t>”</a:t>
            </a:r>
            <a:endParaRPr/>
          </a:p>
          <a:p>
            <a:pPr indent="-228600" lvl="0" marL="228600" rtl="0" algn="l">
              <a:lnSpc>
                <a:spcPct val="90000"/>
              </a:lnSpc>
              <a:spcBef>
                <a:spcPts val="1000"/>
              </a:spcBef>
              <a:spcAft>
                <a:spcPts val="0"/>
              </a:spcAft>
              <a:buClr>
                <a:schemeClr val="dk1"/>
              </a:buClr>
              <a:buSzPts val="2000"/>
              <a:buChar char="•"/>
            </a:pPr>
            <a:r>
              <a:rPr i="1" lang="en-CA" sz="2000"/>
              <a:t>“Lebih penting lagi, XGBoost mengeksploitasi </a:t>
            </a:r>
            <a:r>
              <a:rPr b="1" i="1" lang="en-CA" sz="2000"/>
              <a:t>perhitungan out-of-core</a:t>
            </a:r>
            <a:r>
              <a:rPr i="1" lang="en-CA" sz="2000"/>
              <a:t> dan memungkinkan data scientist memproses ratusan juta contoh di desktop”</a:t>
            </a:r>
            <a:endParaRPr/>
          </a:p>
          <a:p>
            <a:pPr indent="-228600" lvl="0" marL="228600" rtl="0" algn="l">
              <a:lnSpc>
                <a:spcPct val="90000"/>
              </a:lnSpc>
              <a:spcBef>
                <a:spcPts val="1000"/>
              </a:spcBef>
              <a:spcAft>
                <a:spcPts val="0"/>
              </a:spcAft>
              <a:buClr>
                <a:schemeClr val="dk1"/>
              </a:buClr>
              <a:buSzPts val="2000"/>
              <a:buChar char="•"/>
            </a:pPr>
            <a:r>
              <a:rPr lang="en-CA" sz="2000"/>
              <a:t>“</a:t>
            </a:r>
            <a:r>
              <a:rPr i="1" lang="en-CA" sz="2000"/>
              <a:t>Bahkan lebih menarik lagi untuk menggabungkan teknik-teknik ini untuk membuat sistem end-to-end yang dapat bekerja data yang lebih besar dengan jumlah sumber daya cluster yang paling sedikit.</a:t>
            </a:r>
            <a:r>
              <a:rPr lang="en-CA" sz="2000"/>
              <a:t>”</a:t>
            </a:r>
            <a:endParaRPr sz="2000"/>
          </a:p>
        </p:txBody>
      </p:sp>
      <p:sp>
        <p:nvSpPr>
          <p:cNvPr id="787" name="Google Shape;787;p43"/>
          <p:cNvSpPr/>
          <p:nvPr/>
        </p:nvSpPr>
        <p:spPr>
          <a:xfrm>
            <a:off x="1610465" y="5979632"/>
            <a:ext cx="4797339" cy="40011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CA" sz="2000" u="sng">
                <a:solidFill>
                  <a:schemeClr val="dk1"/>
                </a:solidFill>
                <a:latin typeface="Calibri"/>
                <a:ea typeface="Calibri"/>
                <a:cs typeface="Calibri"/>
                <a:sym typeface="Calibri"/>
                <a:hlinkClick r:id="rId4">
                  <a:extLst>
                    <a:ext uri="{A12FA001-AC4F-418D-AE19-62706E023703}">
                      <ahyp:hlinkClr val="tx"/>
                    </a:ext>
                  </a:extLst>
                </a:hlinkClick>
              </a:rPr>
              <a:t>Paper: https://arxiv.org/pdf/1603.02754.pdf</a:t>
            </a:r>
            <a:endParaRPr sz="2000">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pic>
        <p:nvPicPr>
          <p:cNvPr id="106" name="Google Shape;106;p16"/>
          <p:cNvPicPr preferRelativeResize="0"/>
          <p:nvPr/>
        </p:nvPicPr>
        <p:blipFill rotWithShape="1">
          <a:blip r:embed="rId3">
            <a:alphaModFix/>
          </a:blip>
          <a:srcRect b="13333" l="0" r="0" t="0"/>
          <a:stretch/>
        </p:blipFill>
        <p:spPr>
          <a:xfrm>
            <a:off x="0" y="0"/>
            <a:ext cx="12192001" cy="5943600"/>
          </a:xfrm>
          <a:prstGeom prst="rect">
            <a:avLst/>
          </a:prstGeom>
          <a:noFill/>
          <a:ln>
            <a:noFill/>
          </a:ln>
        </p:spPr>
      </p:pic>
      <p:sp>
        <p:nvSpPr>
          <p:cNvPr id="107" name="Google Shape;107;p16"/>
          <p:cNvSpPr/>
          <p:nvPr/>
        </p:nvSpPr>
        <p:spPr>
          <a:xfrm>
            <a:off x="421867" y="250838"/>
            <a:ext cx="9803586" cy="52322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None/>
            </a:pPr>
            <a:r>
              <a:rPr lang="en-CA" sz="3600">
                <a:solidFill>
                  <a:schemeClr val="lt1"/>
                </a:solidFill>
                <a:latin typeface="Montserrat"/>
                <a:ea typeface="Montserrat"/>
                <a:cs typeface="Montserrat"/>
                <a:sym typeface="Montserrat"/>
              </a:rPr>
              <a:t>REGRESI LINEAR SEDERHANA</a:t>
            </a:r>
            <a:endParaRPr/>
          </a:p>
        </p:txBody>
      </p:sp>
      <p:sp>
        <p:nvSpPr>
          <p:cNvPr id="108" name="Google Shape;108;p16"/>
          <p:cNvSpPr txBox="1"/>
          <p:nvPr/>
        </p:nvSpPr>
        <p:spPr>
          <a:xfrm>
            <a:off x="350676" y="1288722"/>
            <a:ext cx="11384124" cy="4525963"/>
          </a:xfrm>
          <a:prstGeom prst="rect">
            <a:avLst/>
          </a:prstGeom>
          <a:noFill/>
          <a:ln>
            <a:noFill/>
          </a:ln>
        </p:spPr>
        <p:txBody>
          <a:bodyPr anchorCtr="0" anchor="t" bIns="45700" lIns="91425" spcFirstLastPara="1" rIns="91425" wrap="square" tIns="45700">
            <a:normAutofit/>
          </a:bodyPr>
          <a:lstStyle/>
          <a:p>
            <a:pPr indent="-342900" lvl="0" marL="342900" marR="0" rtl="0" algn="l">
              <a:lnSpc>
                <a:spcPct val="90000"/>
              </a:lnSpc>
              <a:spcBef>
                <a:spcPts val="0"/>
              </a:spcBef>
              <a:spcAft>
                <a:spcPts val="0"/>
              </a:spcAft>
              <a:buClr>
                <a:schemeClr val="dk1"/>
              </a:buClr>
              <a:buSzPts val="2000"/>
              <a:buFont typeface="Arial"/>
              <a:buChar char="•"/>
            </a:pPr>
            <a:r>
              <a:rPr lang="en-CA" sz="2000">
                <a:solidFill>
                  <a:schemeClr val="dk1"/>
                </a:solidFill>
                <a:latin typeface="Montserrat"/>
                <a:ea typeface="Montserrat"/>
                <a:cs typeface="Montserrat"/>
                <a:sym typeface="Montserrat"/>
              </a:rPr>
              <a:t>Tujuannya adalah untuk memperoleh hubungan (model) antara dua variabel saja seperti umur dan biaya asuransi.</a:t>
            </a:r>
            <a:endParaRPr/>
          </a:p>
        </p:txBody>
      </p:sp>
      <p:sp>
        <p:nvSpPr>
          <p:cNvPr id="109" name="Google Shape;109;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CA"/>
              <a:t>‹#›</a:t>
            </a:fld>
            <a:endParaRPr/>
          </a:p>
        </p:txBody>
      </p:sp>
      <p:sp>
        <p:nvSpPr>
          <p:cNvPr id="110" name="Google Shape;110;p16"/>
          <p:cNvSpPr txBox="1"/>
          <p:nvPr/>
        </p:nvSpPr>
        <p:spPr>
          <a:xfrm>
            <a:off x="6448703" y="2886154"/>
            <a:ext cx="2861168" cy="553998"/>
          </a:xfrm>
          <a:prstGeom prst="rect">
            <a:avLst/>
          </a:prstGeom>
          <a:blipFill rotWithShape="1">
            <a:blip r:embed="rId4">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CA" sz="1800" u="none" cap="none" strike="noStrike">
                <a:latin typeface="Calibri"/>
                <a:ea typeface="Calibri"/>
                <a:cs typeface="Calibri"/>
                <a:sym typeface="Calibri"/>
              </a:rPr>
              <a:t> </a:t>
            </a:r>
            <a:endParaRPr/>
          </a:p>
        </p:txBody>
      </p:sp>
      <p:cxnSp>
        <p:nvCxnSpPr>
          <p:cNvPr id="111" name="Google Shape;111;p16"/>
          <p:cNvCxnSpPr/>
          <p:nvPr/>
        </p:nvCxnSpPr>
        <p:spPr>
          <a:xfrm flipH="1" rot="10800000">
            <a:off x="1618684" y="5479239"/>
            <a:ext cx="3907020" cy="25073"/>
          </a:xfrm>
          <a:prstGeom prst="straightConnector1">
            <a:avLst/>
          </a:prstGeom>
          <a:noFill/>
          <a:ln cap="flat" cmpd="sng" w="57150">
            <a:solidFill>
              <a:srgbClr val="124359"/>
            </a:solidFill>
            <a:prstDash val="solid"/>
            <a:miter lim="800000"/>
            <a:headEnd len="sm" w="sm" type="none"/>
            <a:tailEnd len="med" w="med" type="triangle"/>
          </a:ln>
        </p:spPr>
      </p:cxnSp>
      <p:cxnSp>
        <p:nvCxnSpPr>
          <p:cNvPr id="112" name="Google Shape;112;p16"/>
          <p:cNvCxnSpPr/>
          <p:nvPr/>
        </p:nvCxnSpPr>
        <p:spPr>
          <a:xfrm rot="10800000">
            <a:off x="1595250" y="2565400"/>
            <a:ext cx="54092" cy="2961940"/>
          </a:xfrm>
          <a:prstGeom prst="straightConnector1">
            <a:avLst/>
          </a:prstGeom>
          <a:noFill/>
          <a:ln cap="flat" cmpd="sng" w="57150">
            <a:solidFill>
              <a:srgbClr val="124359"/>
            </a:solidFill>
            <a:prstDash val="solid"/>
            <a:miter lim="800000"/>
            <a:headEnd len="sm" w="sm" type="none"/>
            <a:tailEnd len="med" w="med" type="triangle"/>
          </a:ln>
        </p:spPr>
      </p:cxnSp>
      <p:sp>
        <p:nvSpPr>
          <p:cNvPr id="113" name="Google Shape;113;p16"/>
          <p:cNvSpPr/>
          <p:nvPr/>
        </p:nvSpPr>
        <p:spPr>
          <a:xfrm>
            <a:off x="2323088" y="4290297"/>
            <a:ext cx="284199" cy="300118"/>
          </a:xfrm>
          <a:prstGeom prst="ellipse">
            <a:avLst/>
          </a:prstGeom>
          <a:solidFill>
            <a:srgbClr val="7F7F7F"/>
          </a:solidFill>
          <a:ln cap="flat" cmpd="sng" w="127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4" name="Google Shape;114;p16"/>
          <p:cNvSpPr/>
          <p:nvPr/>
        </p:nvSpPr>
        <p:spPr>
          <a:xfrm>
            <a:off x="2804780" y="3987298"/>
            <a:ext cx="284199" cy="300118"/>
          </a:xfrm>
          <a:prstGeom prst="ellipse">
            <a:avLst/>
          </a:prstGeom>
          <a:solidFill>
            <a:srgbClr val="7F7F7F"/>
          </a:solidFill>
          <a:ln cap="flat" cmpd="sng" w="127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5" name="Google Shape;115;p16"/>
          <p:cNvSpPr/>
          <p:nvPr/>
        </p:nvSpPr>
        <p:spPr>
          <a:xfrm>
            <a:off x="3065713" y="4367679"/>
            <a:ext cx="284199" cy="300118"/>
          </a:xfrm>
          <a:prstGeom prst="ellipse">
            <a:avLst/>
          </a:prstGeom>
          <a:solidFill>
            <a:srgbClr val="7F7F7F"/>
          </a:solidFill>
          <a:ln cap="flat" cmpd="sng" w="127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6" name="Google Shape;116;p16"/>
          <p:cNvSpPr/>
          <p:nvPr/>
        </p:nvSpPr>
        <p:spPr>
          <a:xfrm>
            <a:off x="5953863" y="2848229"/>
            <a:ext cx="284199" cy="300118"/>
          </a:xfrm>
          <a:prstGeom prst="ellipse">
            <a:avLst/>
          </a:prstGeom>
          <a:solidFill>
            <a:srgbClr val="7F7F7F"/>
          </a:solidFill>
          <a:ln cap="flat" cmpd="sng" w="127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7" name="Google Shape;117;p16"/>
          <p:cNvSpPr/>
          <p:nvPr/>
        </p:nvSpPr>
        <p:spPr>
          <a:xfrm>
            <a:off x="3495756" y="3441840"/>
            <a:ext cx="284199" cy="300118"/>
          </a:xfrm>
          <a:prstGeom prst="ellipse">
            <a:avLst/>
          </a:prstGeom>
          <a:solidFill>
            <a:srgbClr val="7F7F7F"/>
          </a:solidFill>
          <a:ln cap="flat" cmpd="sng" w="127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8" name="Google Shape;118;p16"/>
          <p:cNvSpPr/>
          <p:nvPr/>
        </p:nvSpPr>
        <p:spPr>
          <a:xfrm>
            <a:off x="3495757" y="2955066"/>
            <a:ext cx="284199" cy="300118"/>
          </a:xfrm>
          <a:prstGeom prst="ellipse">
            <a:avLst/>
          </a:prstGeom>
          <a:solidFill>
            <a:srgbClr val="7F7F7F"/>
          </a:solidFill>
          <a:ln cap="flat" cmpd="sng" w="127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9" name="Google Shape;119;p16"/>
          <p:cNvSpPr/>
          <p:nvPr/>
        </p:nvSpPr>
        <p:spPr>
          <a:xfrm>
            <a:off x="4235337" y="3113301"/>
            <a:ext cx="284199" cy="300118"/>
          </a:xfrm>
          <a:prstGeom prst="ellipse">
            <a:avLst/>
          </a:prstGeom>
          <a:solidFill>
            <a:srgbClr val="7F7F7F"/>
          </a:solidFill>
          <a:ln cap="flat" cmpd="sng" w="127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0" name="Google Shape;120;p16"/>
          <p:cNvSpPr/>
          <p:nvPr/>
        </p:nvSpPr>
        <p:spPr>
          <a:xfrm>
            <a:off x="4377436" y="3619506"/>
            <a:ext cx="284199" cy="300118"/>
          </a:xfrm>
          <a:prstGeom prst="ellipse">
            <a:avLst/>
          </a:prstGeom>
          <a:solidFill>
            <a:srgbClr val="7F7F7F"/>
          </a:solidFill>
          <a:ln cap="flat" cmpd="sng" w="127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1" name="Google Shape;121;p16"/>
          <p:cNvSpPr/>
          <p:nvPr/>
        </p:nvSpPr>
        <p:spPr>
          <a:xfrm>
            <a:off x="4974914" y="2529387"/>
            <a:ext cx="284199" cy="300118"/>
          </a:xfrm>
          <a:prstGeom prst="ellipse">
            <a:avLst/>
          </a:prstGeom>
          <a:solidFill>
            <a:srgbClr val="7F7F7F"/>
          </a:solidFill>
          <a:ln cap="flat" cmpd="sng" w="127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2" name="Google Shape;122;p16"/>
          <p:cNvSpPr/>
          <p:nvPr/>
        </p:nvSpPr>
        <p:spPr>
          <a:xfrm>
            <a:off x="3933240" y="4020347"/>
            <a:ext cx="284199" cy="300118"/>
          </a:xfrm>
          <a:prstGeom prst="ellipse">
            <a:avLst/>
          </a:prstGeom>
          <a:solidFill>
            <a:srgbClr val="7F7F7F"/>
          </a:solidFill>
          <a:ln cap="flat" cmpd="sng" w="127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3" name="Google Shape;123;p16"/>
          <p:cNvSpPr/>
          <p:nvPr/>
        </p:nvSpPr>
        <p:spPr>
          <a:xfrm>
            <a:off x="5525704" y="2347057"/>
            <a:ext cx="284199" cy="300118"/>
          </a:xfrm>
          <a:prstGeom prst="ellipse">
            <a:avLst/>
          </a:prstGeom>
          <a:solidFill>
            <a:srgbClr val="7F7F7F"/>
          </a:solidFill>
          <a:ln cap="flat" cmpd="sng" w="127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4" name="Google Shape;124;p16"/>
          <p:cNvSpPr/>
          <p:nvPr/>
        </p:nvSpPr>
        <p:spPr>
          <a:xfrm>
            <a:off x="4974915" y="3119784"/>
            <a:ext cx="284199" cy="300118"/>
          </a:xfrm>
          <a:prstGeom prst="ellipse">
            <a:avLst/>
          </a:prstGeom>
          <a:solidFill>
            <a:srgbClr val="7F7F7F"/>
          </a:solidFill>
          <a:ln cap="flat" cmpd="sng" w="127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5" name="Google Shape;125;p16"/>
          <p:cNvSpPr txBox="1"/>
          <p:nvPr/>
        </p:nvSpPr>
        <p:spPr>
          <a:xfrm>
            <a:off x="2015412" y="5526410"/>
            <a:ext cx="4080588"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CA" sz="2400">
                <a:solidFill>
                  <a:schemeClr val="dk1"/>
                </a:solidFill>
                <a:latin typeface="Calibri"/>
                <a:ea typeface="Calibri"/>
                <a:cs typeface="Calibri"/>
                <a:sym typeface="Calibri"/>
              </a:rPr>
              <a:t>UKURAN MESIN</a:t>
            </a:r>
            <a:endParaRPr/>
          </a:p>
        </p:txBody>
      </p:sp>
      <p:sp>
        <p:nvSpPr>
          <p:cNvPr id="126" name="Google Shape;126;p16"/>
          <p:cNvSpPr txBox="1"/>
          <p:nvPr/>
        </p:nvSpPr>
        <p:spPr>
          <a:xfrm rot="-5400000">
            <a:off x="-70375" y="3803975"/>
            <a:ext cx="2739600" cy="461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CA" sz="2400">
                <a:solidFill>
                  <a:schemeClr val="dk1"/>
                </a:solidFill>
                <a:latin typeface="Calibri"/>
                <a:ea typeface="Calibri"/>
                <a:cs typeface="Calibri"/>
                <a:sym typeface="Calibri"/>
              </a:rPr>
              <a:t>HARGA MOBIL (IDR)</a:t>
            </a:r>
            <a:endParaRPr/>
          </a:p>
        </p:txBody>
      </p:sp>
      <p:cxnSp>
        <p:nvCxnSpPr>
          <p:cNvPr id="127" name="Google Shape;127;p16"/>
          <p:cNvCxnSpPr/>
          <p:nvPr/>
        </p:nvCxnSpPr>
        <p:spPr>
          <a:xfrm flipH="1">
            <a:off x="1670137" y="2497116"/>
            <a:ext cx="4481472" cy="2466465"/>
          </a:xfrm>
          <a:prstGeom prst="straightConnector1">
            <a:avLst/>
          </a:prstGeom>
          <a:noFill/>
          <a:ln cap="flat" cmpd="sng" w="57150">
            <a:solidFill>
              <a:srgbClr val="A5D9E7"/>
            </a:solidFill>
            <a:prstDash val="solid"/>
            <a:miter lim="800000"/>
            <a:headEnd len="sm" w="sm" type="none"/>
            <a:tailEnd len="sm" w="sm" type="none"/>
          </a:ln>
        </p:spPr>
      </p:cxnSp>
      <p:cxnSp>
        <p:nvCxnSpPr>
          <p:cNvPr id="128" name="Google Shape;128;p16"/>
          <p:cNvCxnSpPr/>
          <p:nvPr/>
        </p:nvCxnSpPr>
        <p:spPr>
          <a:xfrm rot="-5400000">
            <a:off x="5634086" y="3696731"/>
            <a:ext cx="1216800" cy="868500"/>
          </a:xfrm>
          <a:prstGeom prst="curvedConnector3">
            <a:avLst>
              <a:gd fmla="val 50000" name="adj1"/>
            </a:avLst>
          </a:prstGeom>
          <a:noFill/>
          <a:ln cap="flat" cmpd="sng" w="38100">
            <a:solidFill>
              <a:srgbClr val="7F7F7F"/>
            </a:solidFill>
            <a:prstDash val="solid"/>
            <a:miter lim="800000"/>
            <a:headEnd len="sm" w="sm" type="none"/>
            <a:tailEnd len="med" w="med" type="triangle"/>
          </a:ln>
        </p:spPr>
      </p:cxnSp>
      <p:sp>
        <p:nvSpPr>
          <p:cNvPr id="129" name="Google Shape;129;p16"/>
          <p:cNvSpPr txBox="1"/>
          <p:nvPr/>
        </p:nvSpPr>
        <p:spPr>
          <a:xfrm>
            <a:off x="4665391" y="4706980"/>
            <a:ext cx="2558700" cy="5850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CA" sz="1600">
                <a:solidFill>
                  <a:schemeClr val="dk1"/>
                </a:solidFill>
                <a:latin typeface="Calibri"/>
                <a:ea typeface="Calibri"/>
                <a:cs typeface="Calibri"/>
                <a:sym typeface="Calibri"/>
              </a:rPr>
              <a:t>VARIABEL DEPENDEN</a:t>
            </a:r>
            <a:endParaRPr/>
          </a:p>
          <a:p>
            <a:pPr indent="0" lvl="0" marL="0" marR="0" rtl="0" algn="ctr">
              <a:spcBef>
                <a:spcPts val="0"/>
              </a:spcBef>
              <a:spcAft>
                <a:spcPts val="0"/>
              </a:spcAft>
              <a:buNone/>
            </a:pPr>
            <a:r>
              <a:rPr b="1" lang="en-CA" sz="1600">
                <a:solidFill>
                  <a:schemeClr val="dk1"/>
                </a:solidFill>
                <a:latin typeface="Calibri"/>
                <a:ea typeface="Calibri"/>
                <a:cs typeface="Calibri"/>
                <a:sym typeface="Calibri"/>
              </a:rPr>
              <a:t>HARGA MOBIL</a:t>
            </a:r>
            <a:r>
              <a:rPr b="1" lang="en-CA" sz="1600">
                <a:solidFill>
                  <a:schemeClr val="dk1"/>
                </a:solidFill>
                <a:latin typeface="Calibri"/>
                <a:ea typeface="Calibri"/>
                <a:cs typeface="Calibri"/>
                <a:sym typeface="Calibri"/>
              </a:rPr>
              <a:t> (IDR)</a:t>
            </a:r>
            <a:endParaRPr/>
          </a:p>
        </p:txBody>
      </p:sp>
      <p:cxnSp>
        <p:nvCxnSpPr>
          <p:cNvPr id="130" name="Google Shape;130;p16"/>
          <p:cNvCxnSpPr/>
          <p:nvPr/>
        </p:nvCxnSpPr>
        <p:spPr>
          <a:xfrm rot="-5400000">
            <a:off x="8024419" y="3586149"/>
            <a:ext cx="1216800" cy="868500"/>
          </a:xfrm>
          <a:prstGeom prst="curvedConnector3">
            <a:avLst>
              <a:gd fmla="val 50000" name="adj1"/>
            </a:avLst>
          </a:prstGeom>
          <a:noFill/>
          <a:ln cap="flat" cmpd="sng" w="38100">
            <a:solidFill>
              <a:srgbClr val="7F7F7F"/>
            </a:solidFill>
            <a:prstDash val="solid"/>
            <a:miter lim="800000"/>
            <a:headEnd len="sm" w="sm" type="none"/>
            <a:tailEnd len="med" w="med" type="triangle"/>
          </a:ln>
        </p:spPr>
      </p:cxnSp>
      <p:sp>
        <p:nvSpPr>
          <p:cNvPr id="131" name="Google Shape;131;p16"/>
          <p:cNvSpPr txBox="1"/>
          <p:nvPr/>
        </p:nvSpPr>
        <p:spPr>
          <a:xfrm>
            <a:off x="7732878" y="4702322"/>
            <a:ext cx="2810400" cy="5850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CA" sz="1600">
                <a:solidFill>
                  <a:schemeClr val="dk1"/>
                </a:solidFill>
                <a:latin typeface="Calibri"/>
                <a:ea typeface="Calibri"/>
                <a:cs typeface="Calibri"/>
                <a:sym typeface="Calibri"/>
              </a:rPr>
              <a:t>VARIABEL INDEPENDEN</a:t>
            </a:r>
            <a:endParaRPr/>
          </a:p>
          <a:p>
            <a:pPr indent="0" lvl="0" marL="0" marR="0" rtl="0" algn="ctr">
              <a:spcBef>
                <a:spcPts val="0"/>
              </a:spcBef>
              <a:spcAft>
                <a:spcPts val="0"/>
              </a:spcAft>
              <a:buNone/>
            </a:pPr>
            <a:r>
              <a:rPr b="1" lang="en-CA" sz="1600">
                <a:solidFill>
                  <a:schemeClr val="dk1"/>
                </a:solidFill>
                <a:latin typeface="Calibri"/>
                <a:ea typeface="Calibri"/>
                <a:cs typeface="Calibri"/>
                <a:sym typeface="Calibri"/>
              </a:rPr>
              <a:t>UKURAN MESIN</a:t>
            </a:r>
            <a:endParaRPr/>
          </a:p>
        </p:txBody>
      </p:sp>
      <p:sp>
        <p:nvSpPr>
          <p:cNvPr id="132" name="Google Shape;132;p16"/>
          <p:cNvSpPr/>
          <p:nvPr/>
        </p:nvSpPr>
        <p:spPr>
          <a:xfrm>
            <a:off x="7277100" y="2886153"/>
            <a:ext cx="465941" cy="665551"/>
          </a:xfrm>
          <a:prstGeom prst="roundRect">
            <a:avLst>
              <a:gd fmla="val 16667" name="adj"/>
            </a:avLst>
          </a:prstGeom>
          <a:noFill/>
          <a:ln cap="flat" cmpd="sng" w="57150">
            <a:solidFill>
              <a:srgbClr val="FF0000"/>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33" name="Google Shape;133;p16"/>
          <p:cNvSpPr/>
          <p:nvPr/>
        </p:nvSpPr>
        <p:spPr>
          <a:xfrm>
            <a:off x="8101280" y="2886153"/>
            <a:ext cx="507757" cy="665551"/>
          </a:xfrm>
          <a:prstGeom prst="roundRect">
            <a:avLst>
              <a:gd fmla="val 16667" name="adj"/>
            </a:avLst>
          </a:prstGeom>
          <a:noFill/>
          <a:ln cap="flat" cmpd="sng" w="57150">
            <a:solidFill>
              <a:srgbClr val="FF0000"/>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134" name="Google Shape;134;p16"/>
          <p:cNvCxnSpPr/>
          <p:nvPr/>
        </p:nvCxnSpPr>
        <p:spPr>
          <a:xfrm flipH="1" rot="10800000">
            <a:off x="8572500" y="2096800"/>
            <a:ext cx="1275000" cy="773400"/>
          </a:xfrm>
          <a:prstGeom prst="curvedConnector3">
            <a:avLst>
              <a:gd fmla="val 50000" name="adj1"/>
            </a:avLst>
          </a:prstGeom>
          <a:noFill/>
          <a:ln cap="flat" cmpd="sng" w="38100">
            <a:solidFill>
              <a:srgbClr val="7F7F7F"/>
            </a:solidFill>
            <a:prstDash val="solid"/>
            <a:miter lim="800000"/>
            <a:headEnd len="sm" w="sm" type="none"/>
            <a:tailEnd len="med" w="med" type="triangle"/>
          </a:ln>
        </p:spPr>
      </p:cxnSp>
      <p:cxnSp>
        <p:nvCxnSpPr>
          <p:cNvPr id="135" name="Google Shape;135;p16"/>
          <p:cNvCxnSpPr/>
          <p:nvPr/>
        </p:nvCxnSpPr>
        <p:spPr>
          <a:xfrm flipH="1" rot="10800000">
            <a:off x="7581900" y="2029851"/>
            <a:ext cx="2029800" cy="820800"/>
          </a:xfrm>
          <a:prstGeom prst="curvedConnector3">
            <a:avLst>
              <a:gd fmla="val 50000" name="adj1"/>
            </a:avLst>
          </a:prstGeom>
          <a:noFill/>
          <a:ln cap="flat" cmpd="sng" w="38100">
            <a:solidFill>
              <a:srgbClr val="7F7F7F"/>
            </a:solidFill>
            <a:prstDash val="solid"/>
            <a:miter lim="800000"/>
            <a:headEnd len="sm" w="sm" type="none"/>
            <a:tailEnd len="med" w="med" type="triangle"/>
          </a:ln>
        </p:spPr>
      </p:cxnSp>
      <p:sp>
        <p:nvSpPr>
          <p:cNvPr id="136" name="Google Shape;136;p16"/>
          <p:cNvSpPr txBox="1"/>
          <p:nvPr/>
        </p:nvSpPr>
        <p:spPr>
          <a:xfrm>
            <a:off x="9847371" y="1867393"/>
            <a:ext cx="1782860"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CA" sz="1600">
                <a:solidFill>
                  <a:schemeClr val="dk1"/>
                </a:solidFill>
                <a:latin typeface="Calibri"/>
                <a:ea typeface="Calibri"/>
                <a:cs typeface="Calibri"/>
                <a:sym typeface="Calibri"/>
              </a:rPr>
              <a:t>MODEL!</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27"/>
                                        </p:tgtEl>
                                        <p:attrNameLst>
                                          <p:attrName>style.visibility</p:attrName>
                                        </p:attrNameLst>
                                      </p:cBhvr>
                                      <p:to>
                                        <p:strVal val="visible"/>
                                      </p:to>
                                    </p:set>
                                    <p:anim calcmode="lin" valueType="num">
                                      <p:cBhvr additive="base">
                                        <p:cTn dur="500"/>
                                        <p:tgtEl>
                                          <p:spTgt spid="127"/>
                                        </p:tgtEl>
                                        <p:attrNameLst>
                                          <p:attrName>ppt_y</p:attrName>
                                        </p:attrNameLst>
                                      </p:cBhvr>
                                      <p:tavLst>
                                        <p:tav fmla="" tm="0">
                                          <p:val>
                                            <p:strVal val="#ppt_y+1"/>
                                          </p:val>
                                        </p:tav>
                                        <p:tav fmla="" tm="100000">
                                          <p:val>
                                            <p:strVal val="#ppt_y"/>
                                          </p:val>
                                        </p:tav>
                                      </p:tavLst>
                                    </p:anim>
                                  </p:childTnLst>
                                </p:cTn>
                              </p:par>
                              <p:par>
                                <p:cTn fill="hold" nodeType="withEffect" presetClass="entr" presetID="10" presetSubtype="0">
                                  <p:stCondLst>
                                    <p:cond delay="0"/>
                                  </p:stCondLst>
                                  <p:childTnLst>
                                    <p:set>
                                      <p:cBhvr>
                                        <p:cTn dur="1" fill="hold">
                                          <p:stCondLst>
                                            <p:cond delay="0"/>
                                          </p:stCondLst>
                                        </p:cTn>
                                        <p:tgtEl>
                                          <p:spTgt spid="110"/>
                                        </p:tgtEl>
                                        <p:attrNameLst>
                                          <p:attrName>style.visibility</p:attrName>
                                        </p:attrNameLst>
                                      </p:cBhvr>
                                      <p:to>
                                        <p:strVal val="visible"/>
                                      </p:to>
                                    </p:set>
                                    <p:animEffect filter="fade" transition="in">
                                      <p:cBhvr>
                                        <p:cTn dur="500"/>
                                        <p:tgtEl>
                                          <p:spTgt spid="11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32"/>
                                        </p:tgtEl>
                                        <p:attrNameLst>
                                          <p:attrName>style.visibility</p:attrName>
                                        </p:attrNameLst>
                                      </p:cBhvr>
                                      <p:to>
                                        <p:strVal val="visible"/>
                                      </p:to>
                                    </p:set>
                                    <p:anim calcmode="lin" valueType="num">
                                      <p:cBhvr additive="base">
                                        <p:cTn dur="500"/>
                                        <p:tgtEl>
                                          <p:spTgt spid="132"/>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33"/>
                                        </p:tgtEl>
                                        <p:attrNameLst>
                                          <p:attrName>style.visibility</p:attrName>
                                        </p:attrNameLst>
                                      </p:cBhvr>
                                      <p:to>
                                        <p:strVal val="visible"/>
                                      </p:to>
                                    </p:set>
                                    <p:anim calcmode="lin" valueType="num">
                                      <p:cBhvr additive="base">
                                        <p:cTn dur="500"/>
                                        <p:tgtEl>
                                          <p:spTgt spid="133"/>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35"/>
                                        </p:tgtEl>
                                        <p:attrNameLst>
                                          <p:attrName>style.visibility</p:attrName>
                                        </p:attrNameLst>
                                      </p:cBhvr>
                                      <p:to>
                                        <p:strVal val="visible"/>
                                      </p:to>
                                    </p:set>
                                    <p:anim calcmode="lin" valueType="num">
                                      <p:cBhvr additive="base">
                                        <p:cTn dur="500"/>
                                        <p:tgtEl>
                                          <p:spTgt spid="135"/>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34"/>
                                        </p:tgtEl>
                                        <p:attrNameLst>
                                          <p:attrName>style.visibility</p:attrName>
                                        </p:attrNameLst>
                                      </p:cBhvr>
                                      <p:to>
                                        <p:strVal val="visible"/>
                                      </p:to>
                                    </p:set>
                                    <p:anim calcmode="lin" valueType="num">
                                      <p:cBhvr additive="base">
                                        <p:cTn dur="500"/>
                                        <p:tgtEl>
                                          <p:spTgt spid="134"/>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36"/>
                                        </p:tgtEl>
                                        <p:attrNameLst>
                                          <p:attrName>style.visibility</p:attrName>
                                        </p:attrNameLst>
                                      </p:cBhvr>
                                      <p:to>
                                        <p:strVal val="visible"/>
                                      </p:to>
                                    </p:set>
                                    <p:anim calcmode="lin" valueType="num">
                                      <p:cBhvr additive="base">
                                        <p:cTn dur="500"/>
                                        <p:tgtEl>
                                          <p:spTgt spid="136"/>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28"/>
                                        </p:tgtEl>
                                        <p:attrNameLst>
                                          <p:attrName>style.visibility</p:attrName>
                                        </p:attrNameLst>
                                      </p:cBhvr>
                                      <p:to>
                                        <p:strVal val="visible"/>
                                      </p:to>
                                    </p:set>
                                    <p:anim calcmode="lin" valueType="num">
                                      <p:cBhvr additive="base">
                                        <p:cTn dur="500"/>
                                        <p:tgtEl>
                                          <p:spTgt spid="128"/>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29"/>
                                        </p:tgtEl>
                                        <p:attrNameLst>
                                          <p:attrName>style.visibility</p:attrName>
                                        </p:attrNameLst>
                                      </p:cBhvr>
                                      <p:to>
                                        <p:strVal val="visible"/>
                                      </p:to>
                                    </p:set>
                                    <p:anim calcmode="lin" valueType="num">
                                      <p:cBhvr additive="base">
                                        <p:cTn dur="500"/>
                                        <p:tgtEl>
                                          <p:spTgt spid="129"/>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31"/>
                                        </p:tgtEl>
                                        <p:attrNameLst>
                                          <p:attrName>style.visibility</p:attrName>
                                        </p:attrNameLst>
                                      </p:cBhvr>
                                      <p:to>
                                        <p:strVal val="visible"/>
                                      </p:to>
                                    </p:set>
                                    <p:anim calcmode="lin" valueType="num">
                                      <p:cBhvr additive="base">
                                        <p:cTn dur="500"/>
                                        <p:tgtEl>
                                          <p:spTgt spid="131"/>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30"/>
                                        </p:tgtEl>
                                        <p:attrNameLst>
                                          <p:attrName>style.visibility</p:attrName>
                                        </p:attrNameLst>
                                      </p:cBhvr>
                                      <p:to>
                                        <p:strVal val="visible"/>
                                      </p:to>
                                    </p:set>
                                    <p:anim calcmode="lin" valueType="num">
                                      <p:cBhvr additive="base">
                                        <p:cTn dur="500"/>
                                        <p:tgtEl>
                                          <p:spTgt spid="130"/>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pic>
        <p:nvPicPr>
          <p:cNvPr id="141" name="Google Shape;141;p17"/>
          <p:cNvPicPr preferRelativeResize="0"/>
          <p:nvPr/>
        </p:nvPicPr>
        <p:blipFill rotWithShape="1">
          <a:blip r:embed="rId3">
            <a:alphaModFix/>
          </a:blip>
          <a:srcRect b="13333" l="0" r="0" t="0"/>
          <a:stretch/>
        </p:blipFill>
        <p:spPr>
          <a:xfrm>
            <a:off x="0" y="0"/>
            <a:ext cx="12192001" cy="5943600"/>
          </a:xfrm>
          <a:prstGeom prst="rect">
            <a:avLst/>
          </a:prstGeom>
          <a:noFill/>
          <a:ln>
            <a:noFill/>
          </a:ln>
        </p:spPr>
      </p:pic>
      <p:sp>
        <p:nvSpPr>
          <p:cNvPr id="142" name="Google Shape;142;p17"/>
          <p:cNvSpPr/>
          <p:nvPr/>
        </p:nvSpPr>
        <p:spPr>
          <a:xfrm>
            <a:off x="269875" y="239546"/>
            <a:ext cx="11061322" cy="1089529"/>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None/>
            </a:pPr>
            <a:r>
              <a:rPr lang="en-CA" sz="3600">
                <a:solidFill>
                  <a:schemeClr val="lt1"/>
                </a:solidFill>
                <a:latin typeface="Montserrat"/>
                <a:ea typeface="Montserrat"/>
                <a:cs typeface="Montserrat"/>
                <a:sym typeface="Montserrat"/>
              </a:rPr>
              <a:t>REGRESI LINEAR BERGANDA</a:t>
            </a:r>
            <a:endParaRPr/>
          </a:p>
        </p:txBody>
      </p:sp>
      <p:sp>
        <p:nvSpPr>
          <p:cNvPr id="143" name="Google Shape;143;p17"/>
          <p:cNvSpPr txBox="1"/>
          <p:nvPr/>
        </p:nvSpPr>
        <p:spPr>
          <a:xfrm>
            <a:off x="439700" y="1278900"/>
            <a:ext cx="11472900" cy="4525963"/>
          </a:xfrm>
          <a:prstGeom prst="rect">
            <a:avLst/>
          </a:prstGeom>
          <a:noFill/>
          <a:ln>
            <a:noFill/>
          </a:ln>
        </p:spPr>
        <p:txBody>
          <a:bodyPr anchorCtr="0" anchor="t" bIns="45700" lIns="91425" spcFirstLastPara="1" rIns="91425" wrap="square" tIns="45700">
            <a:normAutofit/>
          </a:bodyPr>
          <a:lstStyle/>
          <a:p>
            <a:pPr indent="-342900" lvl="0" marL="342900" marR="0" rtl="0" algn="l">
              <a:lnSpc>
                <a:spcPct val="90000"/>
              </a:lnSpc>
              <a:spcBef>
                <a:spcPts val="0"/>
              </a:spcBef>
              <a:spcAft>
                <a:spcPts val="0"/>
              </a:spcAft>
              <a:buClr>
                <a:schemeClr val="dk1"/>
              </a:buClr>
              <a:buSzPts val="1800"/>
              <a:buFont typeface="Arial"/>
              <a:buChar char="•"/>
            </a:pPr>
            <a:r>
              <a:rPr lang="en-CA" sz="1800">
                <a:solidFill>
                  <a:schemeClr val="dk1"/>
                </a:solidFill>
                <a:latin typeface="Montserrat"/>
                <a:ea typeface="Montserrat"/>
                <a:cs typeface="Montserrat"/>
                <a:sym typeface="Montserrat"/>
              </a:rPr>
              <a:t>Regresi Linear Berganda: meneliti hubungan antara lebih dari dua variabel.</a:t>
            </a:r>
            <a:endParaRPr/>
          </a:p>
          <a:p>
            <a:pPr indent="-342900" lvl="0" marL="342900" marR="0" rtl="0" algn="l">
              <a:lnSpc>
                <a:spcPct val="90000"/>
              </a:lnSpc>
              <a:spcBef>
                <a:spcPts val="1000"/>
              </a:spcBef>
              <a:spcAft>
                <a:spcPts val="0"/>
              </a:spcAft>
              <a:buClr>
                <a:schemeClr val="dk1"/>
              </a:buClr>
              <a:buSzPts val="1800"/>
              <a:buFont typeface="Arial"/>
              <a:buChar char="•"/>
            </a:pPr>
            <a:r>
              <a:rPr lang="en-CA" sz="1800">
                <a:solidFill>
                  <a:schemeClr val="dk1"/>
                </a:solidFill>
                <a:latin typeface="Montserrat"/>
                <a:ea typeface="Montserrat"/>
                <a:cs typeface="Montserrat"/>
                <a:sym typeface="Montserrat"/>
              </a:rPr>
              <a:t>Ingat bahwa Regresi Linier Sederhana adalah model statistik yang menguji hubungan linier antara dua variabel saja.</a:t>
            </a:r>
            <a:endParaRPr/>
          </a:p>
          <a:p>
            <a:pPr indent="-342900" lvl="0" marL="342900" marR="0" rtl="0" algn="l">
              <a:lnSpc>
                <a:spcPct val="90000"/>
              </a:lnSpc>
              <a:spcBef>
                <a:spcPts val="1000"/>
              </a:spcBef>
              <a:spcAft>
                <a:spcPts val="0"/>
              </a:spcAft>
              <a:buClr>
                <a:schemeClr val="dk1"/>
              </a:buClr>
              <a:buSzPts val="1800"/>
              <a:buFont typeface="Arial"/>
              <a:buChar char="•"/>
            </a:pPr>
            <a:r>
              <a:rPr lang="en-CA" sz="1800">
                <a:solidFill>
                  <a:schemeClr val="dk1"/>
                </a:solidFill>
                <a:latin typeface="Montserrat"/>
                <a:ea typeface="Montserrat"/>
                <a:cs typeface="Montserrat"/>
                <a:sym typeface="Montserrat"/>
              </a:rPr>
              <a:t>Setiap variabel independen memiliki koefisien yang bersesuaian.</a:t>
            </a:r>
            <a:endParaRPr/>
          </a:p>
          <a:p>
            <a:pPr indent="-228600" lvl="0" marL="342900" marR="0" rtl="0" algn="l">
              <a:lnSpc>
                <a:spcPct val="90000"/>
              </a:lnSpc>
              <a:spcBef>
                <a:spcPts val="1000"/>
              </a:spcBef>
              <a:spcAft>
                <a:spcPts val="0"/>
              </a:spcAft>
              <a:buClr>
                <a:schemeClr val="dk1"/>
              </a:buClr>
              <a:buSzPts val="1800"/>
              <a:buFont typeface="Arial"/>
              <a:buNone/>
            </a:pPr>
            <a:r>
              <a:t/>
            </a:r>
            <a:endParaRPr sz="1800">
              <a:solidFill>
                <a:schemeClr val="dk1"/>
              </a:solidFill>
              <a:latin typeface="Montserrat"/>
              <a:ea typeface="Montserrat"/>
              <a:cs typeface="Montserrat"/>
              <a:sym typeface="Montserrat"/>
            </a:endParaRPr>
          </a:p>
          <a:p>
            <a:pPr indent="0" lvl="0" marL="0" marR="0" rtl="0" algn="ctr">
              <a:lnSpc>
                <a:spcPct val="90000"/>
              </a:lnSpc>
              <a:spcBef>
                <a:spcPts val="100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p:txBody>
      </p:sp>
      <p:sp>
        <p:nvSpPr>
          <p:cNvPr id="144" name="Google Shape;144;p17"/>
          <p:cNvSpPr txBox="1"/>
          <p:nvPr/>
        </p:nvSpPr>
        <p:spPr>
          <a:xfrm>
            <a:off x="2937237" y="2908519"/>
            <a:ext cx="7246599" cy="553998"/>
          </a:xfrm>
          <a:prstGeom prst="rect">
            <a:avLst/>
          </a:prstGeom>
          <a:blipFill rotWithShape="1">
            <a:blip r:embed="rId4">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CA" sz="1800">
                <a:latin typeface="Calibri"/>
                <a:ea typeface="Calibri"/>
                <a:cs typeface="Calibri"/>
                <a:sym typeface="Calibri"/>
              </a:rPr>
              <a:t> </a:t>
            </a:r>
            <a:endParaRPr/>
          </a:p>
        </p:txBody>
      </p:sp>
      <p:cxnSp>
        <p:nvCxnSpPr>
          <p:cNvPr id="145" name="Google Shape;145;p17"/>
          <p:cNvCxnSpPr/>
          <p:nvPr/>
        </p:nvCxnSpPr>
        <p:spPr>
          <a:xfrm flipH="1" rot="5400000">
            <a:off x="5822250" y="3434406"/>
            <a:ext cx="1264500" cy="1264200"/>
          </a:xfrm>
          <a:prstGeom prst="curvedConnector3">
            <a:avLst>
              <a:gd fmla="val 50000" name="adj1"/>
            </a:avLst>
          </a:prstGeom>
          <a:noFill/>
          <a:ln cap="flat" cmpd="sng" w="38100">
            <a:solidFill>
              <a:srgbClr val="FF0000"/>
            </a:solidFill>
            <a:prstDash val="solid"/>
            <a:miter lim="800000"/>
            <a:headEnd len="sm" w="sm" type="none"/>
            <a:tailEnd len="med" w="med" type="triangle"/>
          </a:ln>
        </p:spPr>
      </p:cxnSp>
      <p:sp>
        <p:nvSpPr>
          <p:cNvPr id="146" name="Google Shape;146;p17"/>
          <p:cNvSpPr txBox="1"/>
          <p:nvPr/>
        </p:nvSpPr>
        <p:spPr>
          <a:xfrm>
            <a:off x="6383590" y="4775924"/>
            <a:ext cx="4536000" cy="1200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CA" sz="2400">
                <a:solidFill>
                  <a:schemeClr val="dk1"/>
                </a:solidFill>
                <a:latin typeface="Calibri"/>
                <a:ea typeface="Calibri"/>
                <a:cs typeface="Calibri"/>
                <a:sym typeface="Calibri"/>
              </a:rPr>
              <a:t>VARIABEL INDEPENDEN</a:t>
            </a:r>
            <a:endParaRPr/>
          </a:p>
          <a:p>
            <a:pPr indent="0" lvl="0" marL="0" marR="0" rtl="0" algn="l">
              <a:spcBef>
                <a:spcPts val="0"/>
              </a:spcBef>
              <a:spcAft>
                <a:spcPts val="0"/>
              </a:spcAft>
              <a:buNone/>
            </a:pPr>
            <a:r>
              <a:rPr b="1" lang="en-CA" sz="2400">
                <a:solidFill>
                  <a:schemeClr val="dk1"/>
                </a:solidFill>
                <a:latin typeface="Calibri"/>
                <a:ea typeface="Calibri"/>
                <a:cs typeface="Calibri"/>
                <a:sym typeface="Calibri"/>
              </a:rPr>
              <a:t>(UKURAN MESIN, MODEL, KELUARAN TAHUN,..DLL)</a:t>
            </a:r>
            <a:endParaRPr/>
          </a:p>
        </p:txBody>
      </p:sp>
      <p:cxnSp>
        <p:nvCxnSpPr>
          <p:cNvPr id="147" name="Google Shape;147;p17"/>
          <p:cNvCxnSpPr/>
          <p:nvPr/>
        </p:nvCxnSpPr>
        <p:spPr>
          <a:xfrm rot="-5400000">
            <a:off x="6937800" y="3806256"/>
            <a:ext cx="1269900" cy="515100"/>
          </a:xfrm>
          <a:prstGeom prst="curvedConnector3">
            <a:avLst>
              <a:gd fmla="val 50000" name="adj1"/>
            </a:avLst>
          </a:prstGeom>
          <a:noFill/>
          <a:ln cap="flat" cmpd="sng" w="38100">
            <a:solidFill>
              <a:srgbClr val="FF0000"/>
            </a:solidFill>
            <a:prstDash val="solid"/>
            <a:miter lim="800000"/>
            <a:headEnd len="sm" w="sm" type="none"/>
            <a:tailEnd len="med" w="med" type="triangle"/>
          </a:ln>
        </p:spPr>
      </p:cxnSp>
      <p:cxnSp>
        <p:nvCxnSpPr>
          <p:cNvPr id="148" name="Google Shape;148;p17"/>
          <p:cNvCxnSpPr/>
          <p:nvPr/>
        </p:nvCxnSpPr>
        <p:spPr>
          <a:xfrm flipH="1" rot="10800000">
            <a:off x="7572805" y="3581256"/>
            <a:ext cx="2409300" cy="1117500"/>
          </a:xfrm>
          <a:prstGeom prst="curvedConnector3">
            <a:avLst>
              <a:gd fmla="val 50000" name="adj1"/>
            </a:avLst>
          </a:prstGeom>
          <a:noFill/>
          <a:ln cap="flat" cmpd="sng" w="38100">
            <a:solidFill>
              <a:srgbClr val="FF0000"/>
            </a:solidFill>
            <a:prstDash val="solid"/>
            <a:miter lim="800000"/>
            <a:headEnd len="sm" w="sm" type="none"/>
            <a:tailEnd len="med" w="med" type="triangle"/>
          </a:ln>
        </p:spPr>
      </p:cxnSp>
      <p:sp>
        <p:nvSpPr>
          <p:cNvPr id="149" name="Google Shape;149;p17"/>
          <p:cNvSpPr txBox="1"/>
          <p:nvPr/>
        </p:nvSpPr>
        <p:spPr>
          <a:xfrm>
            <a:off x="1110633" y="4699118"/>
            <a:ext cx="3966300" cy="8310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dk1"/>
              </a:buClr>
              <a:buSzPts val="1100"/>
              <a:buFont typeface="Arial"/>
              <a:buNone/>
            </a:pPr>
            <a:r>
              <a:rPr b="1" lang="en-CA" sz="2400">
                <a:solidFill>
                  <a:schemeClr val="dk1"/>
                </a:solidFill>
                <a:latin typeface="Calibri"/>
                <a:ea typeface="Calibri"/>
                <a:cs typeface="Calibri"/>
                <a:sym typeface="Calibri"/>
              </a:rPr>
              <a:t>VARIABEL DEPENDEN</a:t>
            </a:r>
            <a:endParaRPr b="1" sz="2400">
              <a:solidFill>
                <a:schemeClr val="dk1"/>
              </a:solidFill>
              <a:latin typeface="Calibri"/>
              <a:ea typeface="Calibri"/>
              <a:cs typeface="Calibri"/>
              <a:sym typeface="Calibri"/>
            </a:endParaRPr>
          </a:p>
          <a:p>
            <a:pPr indent="0" lvl="0" marL="0" marR="0" rtl="0" algn="ctr">
              <a:spcBef>
                <a:spcPts val="0"/>
              </a:spcBef>
              <a:spcAft>
                <a:spcPts val="0"/>
              </a:spcAft>
              <a:buSzPts val="1100"/>
              <a:buNone/>
            </a:pPr>
            <a:r>
              <a:rPr b="1" lang="en-CA" sz="2400">
                <a:solidFill>
                  <a:schemeClr val="dk1"/>
                </a:solidFill>
                <a:latin typeface="Calibri"/>
                <a:ea typeface="Calibri"/>
                <a:cs typeface="Calibri"/>
                <a:sym typeface="Calibri"/>
              </a:rPr>
              <a:t>HARGA MOBIL (IDR)</a:t>
            </a:r>
            <a:endParaRPr b="1" sz="2400">
              <a:solidFill>
                <a:schemeClr val="dk1"/>
              </a:solidFill>
              <a:latin typeface="Calibri"/>
              <a:ea typeface="Calibri"/>
              <a:cs typeface="Calibri"/>
              <a:sym typeface="Calibri"/>
            </a:endParaRPr>
          </a:p>
        </p:txBody>
      </p:sp>
      <p:cxnSp>
        <p:nvCxnSpPr>
          <p:cNvPr id="150" name="Google Shape;150;p17"/>
          <p:cNvCxnSpPr/>
          <p:nvPr/>
        </p:nvCxnSpPr>
        <p:spPr>
          <a:xfrm rot="-5400000">
            <a:off x="2223044" y="3570293"/>
            <a:ext cx="1161300" cy="945600"/>
          </a:xfrm>
          <a:prstGeom prst="curvedConnector3">
            <a:avLst>
              <a:gd fmla="val 50000" name="adj1"/>
            </a:avLst>
          </a:prstGeom>
          <a:noFill/>
          <a:ln cap="flat" cmpd="sng" w="38100">
            <a:solidFill>
              <a:srgbClr val="FF0000"/>
            </a:solidFill>
            <a:prstDash val="solid"/>
            <a:miter lim="800000"/>
            <a:headEnd len="sm" w="sm" type="none"/>
            <a:tailEnd len="med" w="med" type="triangl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pic>
        <p:nvPicPr>
          <p:cNvPr id="155" name="Google Shape;155;p18"/>
          <p:cNvPicPr preferRelativeResize="0"/>
          <p:nvPr/>
        </p:nvPicPr>
        <p:blipFill rotWithShape="1">
          <a:blip r:embed="rId3">
            <a:alphaModFix/>
          </a:blip>
          <a:srcRect b="0" l="0" r="0" t="0"/>
          <a:stretch/>
        </p:blipFill>
        <p:spPr>
          <a:xfrm>
            <a:off x="0" y="0"/>
            <a:ext cx="12257636" cy="6858000"/>
          </a:xfrm>
          <a:prstGeom prst="rect">
            <a:avLst/>
          </a:prstGeom>
          <a:noFill/>
          <a:ln>
            <a:noFill/>
          </a:ln>
        </p:spPr>
      </p:pic>
      <p:sp>
        <p:nvSpPr>
          <p:cNvPr id="156" name="Google Shape;156;p18"/>
          <p:cNvSpPr txBox="1"/>
          <p:nvPr/>
        </p:nvSpPr>
        <p:spPr>
          <a:xfrm>
            <a:off x="349997" y="1981200"/>
            <a:ext cx="5740923" cy="1027521"/>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lt1"/>
              </a:buClr>
              <a:buSzPts val="4400"/>
              <a:buFont typeface="Arial"/>
              <a:buNone/>
            </a:pPr>
            <a:r>
              <a:rPr b="1" lang="en-CA" sz="4400">
                <a:solidFill>
                  <a:schemeClr val="lt1"/>
                </a:solidFill>
                <a:latin typeface="Montserrat"/>
                <a:ea typeface="Montserrat"/>
                <a:cs typeface="Montserrat"/>
                <a:sym typeface="Montserrat"/>
              </a:rPr>
              <a:t>ALGORITMA</a:t>
            </a:r>
            <a:endParaRPr b="1" sz="4400">
              <a:solidFill>
                <a:schemeClr val="lt1"/>
              </a:solidFill>
              <a:latin typeface="Montserrat"/>
              <a:ea typeface="Montserrat"/>
              <a:cs typeface="Montserrat"/>
              <a:sym typeface="Montserrat"/>
            </a:endParaRPr>
          </a:p>
          <a:p>
            <a:pPr indent="0" lvl="0" marL="0" marR="0" rtl="0" algn="l">
              <a:lnSpc>
                <a:spcPct val="90000"/>
              </a:lnSpc>
              <a:spcBef>
                <a:spcPts val="0"/>
              </a:spcBef>
              <a:spcAft>
                <a:spcPts val="0"/>
              </a:spcAft>
              <a:buClr>
                <a:schemeClr val="lt1"/>
              </a:buClr>
              <a:buSzPts val="4400"/>
              <a:buFont typeface="Arial"/>
              <a:buNone/>
            </a:pPr>
            <a:r>
              <a:rPr b="1" lang="en-CA" sz="4400">
                <a:solidFill>
                  <a:schemeClr val="lt1"/>
                </a:solidFill>
                <a:latin typeface="Montserrat"/>
                <a:ea typeface="Montserrat"/>
                <a:cs typeface="Montserrat"/>
                <a:sym typeface="Montserrat"/>
              </a:rPr>
              <a:t>XG-BOOST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pic>
        <p:nvPicPr>
          <p:cNvPr id="161" name="Google Shape;161;p19"/>
          <p:cNvPicPr preferRelativeResize="0"/>
          <p:nvPr/>
        </p:nvPicPr>
        <p:blipFill rotWithShape="1">
          <a:blip r:embed="rId3">
            <a:alphaModFix/>
          </a:blip>
          <a:srcRect b="13333" l="0" r="0" t="0"/>
          <a:stretch/>
        </p:blipFill>
        <p:spPr>
          <a:xfrm>
            <a:off x="0" y="0"/>
            <a:ext cx="12192001" cy="5943600"/>
          </a:xfrm>
          <a:prstGeom prst="rect">
            <a:avLst/>
          </a:prstGeom>
          <a:noFill/>
          <a:ln>
            <a:noFill/>
          </a:ln>
        </p:spPr>
      </p:pic>
      <p:sp>
        <p:nvSpPr>
          <p:cNvPr id="162" name="Google Shape;162;p19"/>
          <p:cNvSpPr/>
          <p:nvPr/>
        </p:nvSpPr>
        <p:spPr>
          <a:xfrm>
            <a:off x="317878" y="279727"/>
            <a:ext cx="7585714" cy="52322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None/>
            </a:pPr>
            <a:r>
              <a:rPr lang="en-CA" sz="3600">
                <a:solidFill>
                  <a:schemeClr val="lt1"/>
                </a:solidFill>
                <a:latin typeface="Montserrat"/>
                <a:ea typeface="Montserrat"/>
                <a:cs typeface="Montserrat"/>
                <a:sym typeface="Montserrat"/>
              </a:rPr>
              <a:t>XGBOOST: PERKENALAN</a:t>
            </a:r>
            <a:endParaRPr/>
          </a:p>
        </p:txBody>
      </p:sp>
      <p:sp>
        <p:nvSpPr>
          <p:cNvPr id="163" name="Google Shape;163;p19"/>
          <p:cNvSpPr txBox="1"/>
          <p:nvPr/>
        </p:nvSpPr>
        <p:spPr>
          <a:xfrm>
            <a:off x="242650" y="1166024"/>
            <a:ext cx="8298000" cy="3728700"/>
          </a:xfrm>
          <a:prstGeom prst="rect">
            <a:avLst/>
          </a:prstGeom>
          <a:noFill/>
          <a:ln>
            <a:noFill/>
          </a:ln>
        </p:spPr>
        <p:txBody>
          <a:bodyPr anchorCtr="0" anchor="t" bIns="45700" lIns="91425" spcFirstLastPara="1" rIns="91425" wrap="square" tIns="45700">
            <a:normAutofit lnSpcReduction="20000"/>
          </a:bodyPr>
          <a:lstStyle/>
          <a:p>
            <a:pPr indent="-285750" lvl="0" marL="285750" marR="0" rtl="0" algn="l">
              <a:lnSpc>
                <a:spcPct val="90000"/>
              </a:lnSpc>
              <a:spcBef>
                <a:spcPts val="0"/>
              </a:spcBef>
              <a:spcAft>
                <a:spcPts val="0"/>
              </a:spcAft>
              <a:buClr>
                <a:schemeClr val="dk1"/>
              </a:buClr>
              <a:buSzPts val="1800"/>
              <a:buFont typeface="Arial"/>
              <a:buChar char="•"/>
            </a:pPr>
            <a:r>
              <a:rPr lang="en-CA" sz="1800">
                <a:solidFill>
                  <a:schemeClr val="dk1"/>
                </a:solidFill>
                <a:latin typeface="Montserrat"/>
                <a:ea typeface="Montserrat"/>
                <a:cs typeface="Montserrat"/>
                <a:sym typeface="Montserrat"/>
              </a:rPr>
              <a:t>XGBoost or Extreme gradient boosting </a:t>
            </a:r>
            <a:r>
              <a:rPr lang="en-CA" sz="1800">
                <a:solidFill>
                  <a:schemeClr val="dk1"/>
                </a:solidFill>
                <a:latin typeface="Montserrat"/>
                <a:ea typeface="Montserrat"/>
                <a:cs typeface="Montserrat"/>
                <a:sym typeface="Montserrat"/>
              </a:rPr>
              <a:t>adalah algoritma andalan bagi banyak data scientist dan dapat diterapkan untuk masalah regresi dan klasifikasi.</a:t>
            </a:r>
            <a:endParaRPr/>
          </a:p>
          <a:p>
            <a:pPr indent="-285750" lvl="0" marL="285750" marR="0" rtl="0" algn="l">
              <a:lnSpc>
                <a:spcPct val="90000"/>
              </a:lnSpc>
              <a:spcBef>
                <a:spcPts val="1000"/>
              </a:spcBef>
              <a:spcAft>
                <a:spcPts val="0"/>
              </a:spcAft>
              <a:buClr>
                <a:schemeClr val="dk1"/>
              </a:buClr>
              <a:buSzPts val="1800"/>
              <a:buFont typeface="Arial"/>
              <a:buChar char="•"/>
            </a:pPr>
            <a:r>
              <a:rPr lang="en-CA" sz="1800">
                <a:solidFill>
                  <a:schemeClr val="dk1"/>
                </a:solidFill>
                <a:latin typeface="Montserrat"/>
                <a:ea typeface="Montserrat"/>
                <a:cs typeface="Montserrat"/>
                <a:sym typeface="Montserrat"/>
              </a:rPr>
              <a:t>XGBoost </a:t>
            </a:r>
            <a:r>
              <a:rPr lang="en-CA" sz="1800">
                <a:solidFill>
                  <a:schemeClr val="dk1"/>
                </a:solidFill>
                <a:latin typeface="Montserrat"/>
                <a:ea typeface="Montserrat"/>
                <a:cs typeface="Montserrat"/>
                <a:sym typeface="Montserrat"/>
              </a:rPr>
              <a:t>adalah algoritma pembelajaran yang diawasi (</a:t>
            </a:r>
            <a:r>
              <a:rPr i="1" lang="en-CA" sz="1800">
                <a:solidFill>
                  <a:schemeClr val="dk1"/>
                </a:solidFill>
                <a:latin typeface="Montserrat"/>
                <a:ea typeface="Montserrat"/>
                <a:cs typeface="Montserrat"/>
                <a:sym typeface="Montserrat"/>
              </a:rPr>
              <a:t>supervised learning</a:t>
            </a:r>
            <a:r>
              <a:rPr lang="en-CA" sz="1800">
                <a:solidFill>
                  <a:schemeClr val="dk1"/>
                </a:solidFill>
                <a:latin typeface="Montserrat"/>
                <a:ea typeface="Montserrat"/>
                <a:cs typeface="Montserrat"/>
                <a:sym typeface="Montserrat"/>
              </a:rPr>
              <a:t>) dan mengimplementasikan algoritma </a:t>
            </a:r>
            <a:r>
              <a:rPr i="1" lang="en-CA" sz="1800">
                <a:solidFill>
                  <a:schemeClr val="dk1"/>
                </a:solidFill>
                <a:latin typeface="Montserrat"/>
                <a:ea typeface="Montserrat"/>
                <a:cs typeface="Montserrat"/>
                <a:sym typeface="Montserrat"/>
              </a:rPr>
              <a:t>gradient boosted trees</a:t>
            </a:r>
            <a:r>
              <a:rPr lang="en-CA" sz="1800">
                <a:solidFill>
                  <a:schemeClr val="dk1"/>
                </a:solidFill>
                <a:latin typeface="Montserrat"/>
                <a:ea typeface="Montserrat"/>
                <a:cs typeface="Montserrat"/>
                <a:sym typeface="Montserrat"/>
              </a:rPr>
              <a:t>.</a:t>
            </a:r>
            <a:endParaRPr/>
          </a:p>
          <a:p>
            <a:pPr indent="-285750" lvl="0" marL="285750" marR="0" rtl="0" algn="l">
              <a:lnSpc>
                <a:spcPct val="90000"/>
              </a:lnSpc>
              <a:spcBef>
                <a:spcPts val="1000"/>
              </a:spcBef>
              <a:spcAft>
                <a:spcPts val="0"/>
              </a:spcAft>
              <a:buClr>
                <a:schemeClr val="dk1"/>
              </a:buClr>
              <a:buSzPts val="1800"/>
              <a:buFont typeface="Arial"/>
              <a:buChar char="•"/>
            </a:pPr>
            <a:r>
              <a:rPr lang="en-CA" sz="1800">
                <a:solidFill>
                  <a:schemeClr val="dk1"/>
                </a:solidFill>
                <a:latin typeface="Montserrat"/>
                <a:ea typeface="Montserrat"/>
                <a:cs typeface="Montserrat"/>
                <a:sym typeface="Montserrat"/>
              </a:rPr>
              <a:t>Algoritma bekerja dengan menggabungkan ansambel prediksi dari beberapa model lemah.</a:t>
            </a:r>
            <a:endParaRPr/>
          </a:p>
          <a:p>
            <a:pPr indent="-285750" lvl="0" marL="285750" marR="0" rtl="0" algn="l">
              <a:lnSpc>
                <a:spcPct val="90000"/>
              </a:lnSpc>
              <a:spcBef>
                <a:spcPts val="1000"/>
              </a:spcBef>
              <a:spcAft>
                <a:spcPts val="0"/>
              </a:spcAft>
              <a:buClr>
                <a:schemeClr val="dk1"/>
              </a:buClr>
              <a:buSzPts val="1800"/>
              <a:buFont typeface="Arial"/>
              <a:buChar char="•"/>
            </a:pPr>
            <a:r>
              <a:rPr lang="en-CA" sz="1800">
                <a:solidFill>
                  <a:schemeClr val="dk1"/>
                </a:solidFill>
                <a:latin typeface="Montserrat"/>
                <a:ea typeface="Montserrat"/>
                <a:cs typeface="Montserrat"/>
                <a:sym typeface="Montserrat"/>
              </a:rPr>
              <a:t>Algoritma ini </a:t>
            </a:r>
            <a:r>
              <a:rPr i="1" lang="en-CA" sz="1800">
                <a:solidFill>
                  <a:schemeClr val="dk1"/>
                </a:solidFill>
                <a:latin typeface="Montserrat"/>
                <a:ea typeface="Montserrat"/>
                <a:cs typeface="Montserrat"/>
                <a:sym typeface="Montserrat"/>
              </a:rPr>
              <a:t>robust</a:t>
            </a:r>
            <a:r>
              <a:rPr lang="en-CA" sz="1800">
                <a:solidFill>
                  <a:schemeClr val="dk1"/>
                </a:solidFill>
                <a:latin typeface="Montserrat"/>
                <a:ea typeface="Montserrat"/>
                <a:cs typeface="Montserrat"/>
                <a:sym typeface="Montserrat"/>
              </a:rPr>
              <a:t> untuk banyak tipe distribusi data dan menawarkan banyak hyperparameter untuk menyempurnakan kinerja model.</a:t>
            </a:r>
            <a:endParaRPr/>
          </a:p>
          <a:p>
            <a:pPr indent="-285750" lvl="0" marL="285750" marR="0" rtl="0" algn="l">
              <a:lnSpc>
                <a:spcPct val="90000"/>
              </a:lnSpc>
              <a:spcBef>
                <a:spcPts val="1000"/>
              </a:spcBef>
              <a:spcAft>
                <a:spcPts val="0"/>
              </a:spcAft>
              <a:buClr>
                <a:schemeClr val="dk1"/>
              </a:buClr>
              <a:buSzPts val="1800"/>
              <a:buFont typeface="Arial"/>
              <a:buChar char="•"/>
            </a:pPr>
            <a:r>
              <a:rPr lang="en-CA" sz="1800">
                <a:solidFill>
                  <a:schemeClr val="dk1"/>
                </a:solidFill>
                <a:latin typeface="Montserrat"/>
                <a:ea typeface="Montserrat"/>
                <a:cs typeface="Montserrat"/>
                <a:sym typeface="Montserrat"/>
              </a:rPr>
              <a:t>Xgboost </a:t>
            </a:r>
            <a:r>
              <a:rPr lang="en-CA" sz="1800">
                <a:solidFill>
                  <a:schemeClr val="dk1"/>
                </a:solidFill>
                <a:latin typeface="Montserrat"/>
                <a:ea typeface="Montserrat"/>
                <a:cs typeface="Montserrat"/>
                <a:sym typeface="Montserrat"/>
              </a:rPr>
              <a:t>menawarkan peningkatan kecepatan dan pemanfaatan memori yang ditingkatkan.</a:t>
            </a:r>
            <a:endParaRPr/>
          </a:p>
          <a:p>
            <a:pPr indent="-285750" lvl="0" marL="285750" marR="0" rtl="0" algn="l">
              <a:lnSpc>
                <a:spcPct val="90000"/>
              </a:lnSpc>
              <a:spcBef>
                <a:spcPts val="1000"/>
              </a:spcBef>
              <a:spcAft>
                <a:spcPts val="0"/>
              </a:spcAft>
              <a:buClr>
                <a:schemeClr val="dk1"/>
              </a:buClr>
              <a:buSzPts val="1800"/>
              <a:buFont typeface="Arial"/>
              <a:buChar char="•"/>
            </a:pPr>
            <a:r>
              <a:rPr lang="en-CA" sz="1800">
                <a:solidFill>
                  <a:schemeClr val="dk1"/>
                </a:solidFill>
                <a:latin typeface="Montserrat"/>
                <a:ea typeface="Montserrat"/>
                <a:cs typeface="Montserrat"/>
                <a:sym typeface="Montserrat"/>
              </a:rPr>
              <a:t>Xgboost </a:t>
            </a:r>
            <a:r>
              <a:rPr lang="en-CA" sz="1800">
                <a:solidFill>
                  <a:schemeClr val="dk1"/>
                </a:solidFill>
                <a:latin typeface="Montserrat"/>
                <a:ea typeface="Montserrat"/>
                <a:cs typeface="Montserrat"/>
                <a:sym typeface="Montserrat"/>
              </a:rPr>
              <a:t>analog dengan gagasan "menemukan kebenaran dengan membangun penemuan sebelumnya".</a:t>
            </a:r>
            <a:endParaRPr sz="1800">
              <a:solidFill>
                <a:schemeClr val="dk1"/>
              </a:solidFill>
              <a:latin typeface="Calibri"/>
              <a:ea typeface="Calibri"/>
              <a:cs typeface="Calibri"/>
              <a:sym typeface="Calibri"/>
            </a:endParaRPr>
          </a:p>
        </p:txBody>
      </p:sp>
      <p:pic>
        <p:nvPicPr>
          <p:cNvPr id="164" name="Google Shape;164;p19"/>
          <p:cNvPicPr preferRelativeResize="0"/>
          <p:nvPr/>
        </p:nvPicPr>
        <p:blipFill rotWithShape="1">
          <a:blip r:embed="rId4">
            <a:alphaModFix/>
          </a:blip>
          <a:srcRect b="0" l="0" r="0" t="0"/>
          <a:stretch/>
        </p:blipFill>
        <p:spPr>
          <a:xfrm>
            <a:off x="8959267" y="1220438"/>
            <a:ext cx="2305658" cy="2924381"/>
          </a:xfrm>
          <a:prstGeom prst="rect">
            <a:avLst/>
          </a:prstGeom>
          <a:noFill/>
          <a:ln>
            <a:noFill/>
          </a:ln>
        </p:spPr>
      </p:pic>
      <p:sp>
        <p:nvSpPr>
          <p:cNvPr id="165" name="Google Shape;165;p19"/>
          <p:cNvSpPr/>
          <p:nvPr/>
        </p:nvSpPr>
        <p:spPr>
          <a:xfrm>
            <a:off x="2019290" y="6280816"/>
            <a:ext cx="9347200"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CA" sz="1800" u="sng">
                <a:solidFill>
                  <a:schemeClr val="dk1"/>
                </a:solidFill>
                <a:latin typeface="Calibri"/>
                <a:ea typeface="Calibri"/>
                <a:cs typeface="Calibri"/>
                <a:sym typeface="Calibri"/>
                <a:hlinkClick r:id="rId5">
                  <a:extLst>
                    <a:ext uri="{A12FA001-AC4F-418D-AE19-62706E023703}">
                      <ahyp:hlinkClr val="tx"/>
                    </a:ext>
                  </a:extLst>
                </a:hlinkClick>
              </a:rPr>
              <a:t>Source: https://commons.wikimedia.org/wiki/File:Library_of_Congress,_Rosenwald_4,_Bl._5r.jpg</a:t>
            </a:r>
            <a:endParaRPr sz="1800">
              <a:solidFill>
                <a:schemeClr val="dk1"/>
              </a:solidFill>
              <a:latin typeface="Calibri"/>
              <a:ea typeface="Calibri"/>
              <a:cs typeface="Calibri"/>
              <a:sym typeface="Calibri"/>
            </a:endParaRPr>
          </a:p>
        </p:txBody>
      </p:sp>
      <p:sp>
        <p:nvSpPr>
          <p:cNvPr id="166" name="Google Shape;166;p19"/>
          <p:cNvSpPr/>
          <p:nvPr/>
        </p:nvSpPr>
        <p:spPr>
          <a:xfrm>
            <a:off x="825511" y="4635290"/>
            <a:ext cx="7582348" cy="138499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i="1" sz="2800">
              <a:solidFill>
                <a:srgbClr val="202122"/>
              </a:solidFill>
              <a:latin typeface="Arial"/>
              <a:ea typeface="Arial"/>
              <a:cs typeface="Arial"/>
              <a:sym typeface="Arial"/>
            </a:endParaRPr>
          </a:p>
          <a:p>
            <a:pPr indent="0" lvl="0" marL="0" marR="0" rtl="0" algn="l">
              <a:spcBef>
                <a:spcPts val="0"/>
              </a:spcBef>
              <a:spcAft>
                <a:spcPts val="0"/>
              </a:spcAft>
              <a:buNone/>
            </a:pPr>
            <a:r>
              <a:rPr b="1" i="1" lang="en-CA" sz="2800">
                <a:solidFill>
                  <a:srgbClr val="202122"/>
                </a:solidFill>
                <a:latin typeface="Arial"/>
                <a:ea typeface="Arial"/>
                <a:cs typeface="Arial"/>
                <a:sym typeface="Arial"/>
              </a:rPr>
              <a:t>"If I have seen further, it is by standing on the shoulders of Giants”, Isaac Newton</a:t>
            </a:r>
            <a:endParaRPr b="1" i="1" sz="2800">
              <a:solidFill>
                <a:srgbClr val="202122"/>
              </a:solidFill>
              <a:latin typeface="Arial"/>
              <a:ea typeface="Arial"/>
              <a:cs typeface="Arial"/>
              <a:sym typeface="Arial"/>
            </a:endParaRPr>
          </a:p>
        </p:txBody>
      </p:sp>
      <p:sp>
        <p:nvSpPr>
          <p:cNvPr id="167" name="Google Shape;167;p19"/>
          <p:cNvSpPr/>
          <p:nvPr/>
        </p:nvSpPr>
        <p:spPr>
          <a:xfrm>
            <a:off x="8566906" y="4294522"/>
            <a:ext cx="3302652" cy="60016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1" lang="en-CA" sz="1100">
                <a:solidFill>
                  <a:schemeClr val="dk1"/>
                </a:solidFill>
              </a:rPr>
              <a:t>Gambar ini berasal dari mitologi Yunani: Orion raksasa membawa pelayannya Cedalion di pundaknya untuk bertindak sebagai mata raksasa itu.</a:t>
            </a:r>
            <a:endParaRPr b="1" i="1" sz="1100">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pic>
        <p:nvPicPr>
          <p:cNvPr id="172" name="Google Shape;172;p20"/>
          <p:cNvPicPr preferRelativeResize="0"/>
          <p:nvPr/>
        </p:nvPicPr>
        <p:blipFill rotWithShape="1">
          <a:blip r:embed="rId3">
            <a:alphaModFix/>
          </a:blip>
          <a:srcRect b="13333" l="0" r="0" t="0"/>
          <a:stretch/>
        </p:blipFill>
        <p:spPr>
          <a:xfrm>
            <a:off x="0" y="0"/>
            <a:ext cx="12192001" cy="5943600"/>
          </a:xfrm>
          <a:prstGeom prst="rect">
            <a:avLst/>
          </a:prstGeom>
          <a:noFill/>
          <a:ln>
            <a:noFill/>
          </a:ln>
        </p:spPr>
      </p:pic>
      <p:sp>
        <p:nvSpPr>
          <p:cNvPr id="173" name="Google Shape;173;p20"/>
          <p:cNvSpPr/>
          <p:nvPr/>
        </p:nvSpPr>
        <p:spPr>
          <a:xfrm>
            <a:off x="368678" y="117674"/>
            <a:ext cx="8470522" cy="1217729"/>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None/>
            </a:pPr>
            <a:r>
              <a:rPr lang="en-CA" sz="3600">
                <a:solidFill>
                  <a:schemeClr val="lt1"/>
                </a:solidFill>
                <a:latin typeface="Montserrat"/>
                <a:ea typeface="Montserrat"/>
                <a:cs typeface="Montserrat"/>
                <a:sym typeface="Montserrat"/>
              </a:rPr>
              <a:t>KEUNTUNGAN &amp; KERUGIAN XGBOOST</a:t>
            </a:r>
            <a:endParaRPr/>
          </a:p>
        </p:txBody>
      </p:sp>
      <p:grpSp>
        <p:nvGrpSpPr>
          <p:cNvPr id="174" name="Google Shape;174;p20"/>
          <p:cNvGrpSpPr/>
          <p:nvPr/>
        </p:nvGrpSpPr>
        <p:grpSpPr>
          <a:xfrm>
            <a:off x="1203076" y="1291425"/>
            <a:ext cx="8586725" cy="4408561"/>
            <a:chOff x="0" y="58701"/>
            <a:chExt cx="7401711" cy="4408561"/>
          </a:xfrm>
        </p:grpSpPr>
        <p:sp>
          <p:nvSpPr>
            <p:cNvPr id="175" name="Google Shape;175;p20"/>
            <p:cNvSpPr/>
            <p:nvPr/>
          </p:nvSpPr>
          <p:spPr>
            <a:xfrm>
              <a:off x="0" y="58701"/>
              <a:ext cx="7401711" cy="589679"/>
            </a:xfrm>
            <a:prstGeom prst="roundRect">
              <a:avLst>
                <a:gd fmla="val 16667" name="adj"/>
              </a:avLst>
            </a:prstGeom>
            <a:solidFill>
              <a:schemeClr val="accent3">
                <a:alpha val="89803"/>
              </a:schemeClr>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20"/>
            <p:cNvSpPr txBox="1"/>
            <p:nvPr/>
          </p:nvSpPr>
          <p:spPr>
            <a:xfrm>
              <a:off x="28786" y="87487"/>
              <a:ext cx="7344139" cy="532107"/>
            </a:xfrm>
            <a:prstGeom prst="rect">
              <a:avLst/>
            </a:prstGeom>
            <a:noFill/>
            <a:ln>
              <a:noFill/>
            </a:ln>
          </p:spPr>
          <p:txBody>
            <a:bodyPr anchorCtr="0" anchor="ctr" bIns="91425" lIns="91425" spcFirstLastPara="1" rIns="91425" wrap="square" tIns="91425">
              <a:noAutofit/>
            </a:bodyPr>
            <a:lstStyle/>
            <a:p>
              <a:pPr indent="0" lvl="0" marL="0" marR="0" rtl="0" algn="l">
                <a:lnSpc>
                  <a:spcPct val="90000"/>
                </a:lnSpc>
                <a:spcBef>
                  <a:spcPts val="0"/>
                </a:spcBef>
                <a:spcAft>
                  <a:spcPts val="0"/>
                </a:spcAft>
                <a:buClr>
                  <a:schemeClr val="lt1"/>
                </a:buClr>
                <a:buSzPts val="2400"/>
                <a:buFont typeface="Montserrat"/>
                <a:buNone/>
              </a:pPr>
              <a:r>
                <a:rPr b="1" lang="en-CA" sz="2400">
                  <a:solidFill>
                    <a:schemeClr val="lt1"/>
                  </a:solidFill>
                  <a:latin typeface="Montserrat"/>
                  <a:ea typeface="Montserrat"/>
                  <a:cs typeface="Montserrat"/>
                  <a:sym typeface="Montserrat"/>
                </a:rPr>
                <a:t>KEUNTUNGAN</a:t>
              </a:r>
              <a:r>
                <a:rPr b="1" lang="en-CA" sz="2400">
                  <a:solidFill>
                    <a:schemeClr val="lt1"/>
                  </a:solidFill>
                  <a:latin typeface="Montserrat"/>
                  <a:ea typeface="Montserrat"/>
                  <a:cs typeface="Montserrat"/>
                  <a:sym typeface="Montserrat"/>
                </a:rPr>
                <a:t>:</a:t>
              </a:r>
              <a:endParaRPr sz="2400">
                <a:solidFill>
                  <a:schemeClr val="lt1"/>
                </a:solidFill>
                <a:latin typeface="Calibri"/>
                <a:ea typeface="Calibri"/>
                <a:cs typeface="Calibri"/>
                <a:sym typeface="Calibri"/>
              </a:endParaRPr>
            </a:p>
          </p:txBody>
        </p:sp>
        <p:sp>
          <p:nvSpPr>
            <p:cNvPr id="177" name="Google Shape;177;p20"/>
            <p:cNvSpPr/>
            <p:nvPr/>
          </p:nvSpPr>
          <p:spPr>
            <a:xfrm>
              <a:off x="0" y="648381"/>
              <a:ext cx="7401711" cy="2235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20"/>
            <p:cNvSpPr txBox="1"/>
            <p:nvPr/>
          </p:nvSpPr>
          <p:spPr>
            <a:xfrm>
              <a:off x="0" y="648381"/>
              <a:ext cx="7401711" cy="2235600"/>
            </a:xfrm>
            <a:prstGeom prst="rect">
              <a:avLst/>
            </a:prstGeom>
            <a:noFill/>
            <a:ln>
              <a:noFill/>
            </a:ln>
          </p:spPr>
          <p:txBody>
            <a:bodyPr anchorCtr="0" anchor="t" bIns="30475" lIns="235000" spcFirstLastPara="1" rIns="170675" wrap="square" tIns="30475">
              <a:noAutofit/>
            </a:bodyPr>
            <a:lstStyle/>
            <a:p>
              <a:pPr indent="-171450" lvl="1" marL="171450" marR="0" rtl="0" algn="l">
                <a:lnSpc>
                  <a:spcPct val="90000"/>
                </a:lnSpc>
                <a:spcBef>
                  <a:spcPts val="0"/>
                </a:spcBef>
                <a:spcAft>
                  <a:spcPts val="0"/>
                </a:spcAft>
                <a:buClr>
                  <a:schemeClr val="dk1"/>
                </a:buClr>
                <a:buSzPts val="1900"/>
                <a:buFont typeface="Montserrat"/>
                <a:buChar char="•"/>
              </a:pPr>
              <a:r>
                <a:rPr lang="en-CA" sz="1900">
                  <a:solidFill>
                    <a:schemeClr val="dk1"/>
                  </a:solidFill>
                  <a:latin typeface="Montserrat"/>
                  <a:ea typeface="Montserrat"/>
                  <a:cs typeface="Montserrat"/>
                  <a:sym typeface="Montserrat"/>
                </a:rPr>
                <a:t>Tidak perlu melakukan penskalaan fitur</a:t>
              </a:r>
              <a:endParaRPr/>
            </a:p>
            <a:p>
              <a:pPr indent="-171450" lvl="1" marL="171450" marR="0" rtl="0" algn="l">
                <a:lnSpc>
                  <a:spcPct val="90000"/>
                </a:lnSpc>
                <a:spcBef>
                  <a:spcPts val="380"/>
                </a:spcBef>
                <a:spcAft>
                  <a:spcPts val="0"/>
                </a:spcAft>
                <a:buClr>
                  <a:schemeClr val="dk1"/>
                </a:buClr>
                <a:buSzPts val="1900"/>
                <a:buFont typeface="Montserrat"/>
                <a:buChar char="•"/>
              </a:pPr>
              <a:r>
                <a:rPr lang="en-CA" sz="1900">
                  <a:solidFill>
                    <a:schemeClr val="dk1"/>
                  </a:solidFill>
                  <a:latin typeface="Montserrat"/>
                  <a:ea typeface="Montserrat"/>
                  <a:cs typeface="Montserrat"/>
                  <a:sym typeface="Montserrat"/>
                </a:rPr>
                <a:t>Dapat bekerja dengan baik dengan </a:t>
              </a:r>
              <a:r>
                <a:rPr i="1" lang="en-CA" sz="1900">
                  <a:solidFill>
                    <a:schemeClr val="dk1"/>
                  </a:solidFill>
                  <a:latin typeface="Montserrat"/>
                  <a:ea typeface="Montserrat"/>
                  <a:cs typeface="Montserrat"/>
                  <a:sym typeface="Montserrat"/>
                </a:rPr>
                <a:t>missing values</a:t>
              </a:r>
              <a:endParaRPr/>
            </a:p>
            <a:p>
              <a:pPr indent="-171450" lvl="1" marL="171450" marR="0" rtl="0" algn="l">
                <a:lnSpc>
                  <a:spcPct val="90000"/>
                </a:lnSpc>
                <a:spcBef>
                  <a:spcPts val="380"/>
                </a:spcBef>
                <a:spcAft>
                  <a:spcPts val="0"/>
                </a:spcAft>
                <a:buClr>
                  <a:schemeClr val="dk1"/>
                </a:buClr>
                <a:buSzPts val="1900"/>
                <a:buFont typeface="Montserrat"/>
                <a:buChar char="•"/>
              </a:pPr>
              <a:r>
                <a:rPr b="0" i="1" lang="en-CA" sz="1900" u="none" cap="none" strike="noStrike">
                  <a:solidFill>
                    <a:schemeClr val="dk1"/>
                  </a:solidFill>
                  <a:latin typeface="Montserrat"/>
                  <a:ea typeface="Montserrat"/>
                  <a:cs typeface="Montserrat"/>
                  <a:sym typeface="Montserrat"/>
                </a:rPr>
                <a:t>Robust </a:t>
              </a:r>
              <a:r>
                <a:rPr lang="en-CA" sz="1900">
                  <a:solidFill>
                    <a:schemeClr val="dk1"/>
                  </a:solidFill>
                  <a:latin typeface="Montserrat"/>
                  <a:ea typeface="Montserrat"/>
                  <a:cs typeface="Montserrat"/>
                  <a:sym typeface="Montserrat"/>
                </a:rPr>
                <a:t>pada pencilan data</a:t>
              </a:r>
              <a:endParaRPr/>
            </a:p>
            <a:p>
              <a:pPr indent="-171450" lvl="1" marL="171450" marR="0" rtl="0" algn="l">
                <a:lnSpc>
                  <a:spcPct val="90000"/>
                </a:lnSpc>
                <a:spcBef>
                  <a:spcPts val="380"/>
                </a:spcBef>
                <a:spcAft>
                  <a:spcPts val="0"/>
                </a:spcAft>
                <a:buClr>
                  <a:schemeClr val="dk1"/>
                </a:buClr>
                <a:buSzPts val="1900"/>
                <a:buFont typeface="Montserrat"/>
                <a:buChar char="•"/>
              </a:pPr>
              <a:r>
                <a:rPr lang="en-CA" sz="1900">
                  <a:solidFill>
                    <a:schemeClr val="dk1"/>
                  </a:solidFill>
                  <a:latin typeface="Montserrat"/>
                  <a:ea typeface="Montserrat"/>
                  <a:cs typeface="Montserrat"/>
                  <a:sym typeface="Montserrat"/>
                </a:rPr>
                <a:t>Dapat bekerja dengan baik untuk masalah regresi dan klasifikasi</a:t>
              </a:r>
              <a:endParaRPr b="0" i="0" sz="1900" u="none" cap="none" strike="noStrike">
                <a:solidFill>
                  <a:schemeClr val="dk1"/>
                </a:solidFill>
                <a:latin typeface="Montserrat"/>
                <a:ea typeface="Montserrat"/>
                <a:cs typeface="Montserrat"/>
                <a:sym typeface="Montserrat"/>
              </a:endParaRPr>
            </a:p>
            <a:p>
              <a:pPr indent="-171450" lvl="1" marL="171450" marR="0" rtl="0" algn="l">
                <a:lnSpc>
                  <a:spcPct val="90000"/>
                </a:lnSpc>
                <a:spcBef>
                  <a:spcPts val="380"/>
                </a:spcBef>
                <a:spcAft>
                  <a:spcPts val="0"/>
                </a:spcAft>
                <a:buClr>
                  <a:schemeClr val="dk1"/>
                </a:buClr>
                <a:buSzPts val="1900"/>
                <a:buFont typeface="Montserrat"/>
                <a:buChar char="•"/>
              </a:pPr>
              <a:r>
                <a:rPr lang="en-CA" sz="1900">
                  <a:solidFill>
                    <a:schemeClr val="dk1"/>
                  </a:solidFill>
                  <a:latin typeface="Montserrat"/>
                  <a:ea typeface="Montserrat"/>
                  <a:cs typeface="Montserrat"/>
                  <a:sym typeface="Montserrat"/>
                </a:rPr>
                <a:t>Efisien secara komputasi dan waktu inferensi yang cepat</a:t>
              </a:r>
              <a:endParaRPr/>
            </a:p>
            <a:p>
              <a:pPr indent="-171450" lvl="1" marL="171450" marR="0" rtl="0" algn="l">
                <a:lnSpc>
                  <a:spcPct val="90000"/>
                </a:lnSpc>
                <a:spcBef>
                  <a:spcPts val="380"/>
                </a:spcBef>
                <a:spcAft>
                  <a:spcPts val="0"/>
                </a:spcAft>
                <a:buClr>
                  <a:schemeClr val="dk1"/>
                </a:buClr>
                <a:buSzPts val="1900"/>
                <a:buFont typeface="Montserrat"/>
                <a:buChar char="•"/>
              </a:pPr>
              <a:r>
                <a:rPr lang="en-CA" sz="1900">
                  <a:solidFill>
                    <a:schemeClr val="dk1"/>
                  </a:solidFill>
                  <a:latin typeface="Montserrat"/>
                  <a:ea typeface="Montserrat"/>
                  <a:cs typeface="Montserrat"/>
                  <a:sym typeface="Montserrat"/>
                </a:rPr>
                <a:t>Mendukung proses pelatihan terdistribusi: AWS dapat mendistribusikan proses pelatihan dan data di banyak mesin</a:t>
              </a:r>
              <a:endParaRPr b="0" i="0" sz="1900" u="none" cap="none" strike="noStrike">
                <a:solidFill>
                  <a:schemeClr val="dk1"/>
                </a:solidFill>
                <a:latin typeface="Montserrat"/>
                <a:ea typeface="Montserrat"/>
                <a:cs typeface="Montserrat"/>
                <a:sym typeface="Montserrat"/>
              </a:endParaRPr>
            </a:p>
          </p:txBody>
        </p:sp>
        <p:sp>
          <p:nvSpPr>
            <p:cNvPr id="179" name="Google Shape;179;p20"/>
            <p:cNvSpPr/>
            <p:nvPr/>
          </p:nvSpPr>
          <p:spPr>
            <a:xfrm>
              <a:off x="0" y="2883982"/>
              <a:ext cx="7401711" cy="589679"/>
            </a:xfrm>
            <a:prstGeom prst="roundRect">
              <a:avLst>
                <a:gd fmla="val 16667" name="adj"/>
              </a:avLst>
            </a:prstGeom>
            <a:solidFill>
              <a:schemeClr val="accent3">
                <a:alpha val="49803"/>
              </a:schemeClr>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20"/>
            <p:cNvSpPr txBox="1"/>
            <p:nvPr/>
          </p:nvSpPr>
          <p:spPr>
            <a:xfrm>
              <a:off x="28786" y="2912768"/>
              <a:ext cx="7344139" cy="532107"/>
            </a:xfrm>
            <a:prstGeom prst="rect">
              <a:avLst/>
            </a:prstGeom>
            <a:noFill/>
            <a:ln>
              <a:noFill/>
            </a:ln>
          </p:spPr>
          <p:txBody>
            <a:bodyPr anchorCtr="0" anchor="ctr" bIns="91425" lIns="91425" spcFirstLastPara="1" rIns="91425" wrap="square" tIns="91425">
              <a:noAutofit/>
            </a:bodyPr>
            <a:lstStyle/>
            <a:p>
              <a:pPr indent="0" lvl="0" marL="0" marR="0" rtl="0" algn="l">
                <a:lnSpc>
                  <a:spcPct val="90000"/>
                </a:lnSpc>
                <a:spcBef>
                  <a:spcPts val="0"/>
                </a:spcBef>
                <a:spcAft>
                  <a:spcPts val="0"/>
                </a:spcAft>
                <a:buClr>
                  <a:schemeClr val="lt1"/>
                </a:buClr>
                <a:buSzPts val="2400"/>
                <a:buFont typeface="Montserrat"/>
                <a:buNone/>
              </a:pPr>
              <a:r>
                <a:rPr b="1" lang="en-CA" sz="2400">
                  <a:solidFill>
                    <a:schemeClr val="lt1"/>
                  </a:solidFill>
                  <a:latin typeface="Montserrat"/>
                  <a:ea typeface="Montserrat"/>
                  <a:cs typeface="Montserrat"/>
                  <a:sym typeface="Montserrat"/>
                </a:rPr>
                <a:t>KERUGIAN</a:t>
              </a:r>
              <a:r>
                <a:rPr b="1" lang="en-CA" sz="2400">
                  <a:solidFill>
                    <a:schemeClr val="lt1"/>
                  </a:solidFill>
                  <a:latin typeface="Montserrat"/>
                  <a:ea typeface="Montserrat"/>
                  <a:cs typeface="Montserrat"/>
                  <a:sym typeface="Montserrat"/>
                </a:rPr>
                <a:t>:</a:t>
              </a:r>
              <a:endParaRPr b="1" sz="2400">
                <a:solidFill>
                  <a:schemeClr val="lt1"/>
                </a:solidFill>
                <a:latin typeface="Montserrat"/>
                <a:ea typeface="Montserrat"/>
                <a:cs typeface="Montserrat"/>
                <a:sym typeface="Montserrat"/>
              </a:endParaRPr>
            </a:p>
          </p:txBody>
        </p:sp>
        <p:sp>
          <p:nvSpPr>
            <p:cNvPr id="181" name="Google Shape;181;p20"/>
            <p:cNvSpPr/>
            <p:nvPr/>
          </p:nvSpPr>
          <p:spPr>
            <a:xfrm>
              <a:off x="0" y="3473662"/>
              <a:ext cx="7401711" cy="993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20"/>
            <p:cNvSpPr txBox="1"/>
            <p:nvPr/>
          </p:nvSpPr>
          <p:spPr>
            <a:xfrm>
              <a:off x="0" y="3473662"/>
              <a:ext cx="7401711" cy="993600"/>
            </a:xfrm>
            <a:prstGeom prst="rect">
              <a:avLst/>
            </a:prstGeom>
            <a:noFill/>
            <a:ln>
              <a:noFill/>
            </a:ln>
          </p:spPr>
          <p:txBody>
            <a:bodyPr anchorCtr="0" anchor="t" bIns="30475" lIns="235000" spcFirstLastPara="1" rIns="170675" wrap="square" tIns="30475">
              <a:noAutofit/>
            </a:bodyPr>
            <a:lstStyle/>
            <a:p>
              <a:pPr indent="-171450" lvl="1" marL="171450" marR="0" rtl="0" algn="l">
                <a:lnSpc>
                  <a:spcPct val="90000"/>
                </a:lnSpc>
                <a:spcBef>
                  <a:spcPts val="0"/>
                </a:spcBef>
                <a:spcAft>
                  <a:spcPts val="0"/>
                </a:spcAft>
                <a:buClr>
                  <a:schemeClr val="dk1"/>
                </a:buClr>
                <a:buSzPts val="1900"/>
                <a:buFont typeface="Montserrat"/>
                <a:buChar char="•"/>
              </a:pPr>
              <a:r>
                <a:rPr lang="en-CA" sz="1900">
                  <a:solidFill>
                    <a:schemeClr val="dk1"/>
                  </a:solidFill>
                  <a:latin typeface="Montserrat"/>
                  <a:ea typeface="Montserrat"/>
                  <a:cs typeface="Montserrat"/>
                  <a:sym typeface="Montserrat"/>
                </a:rPr>
                <a:t>Kemampuan ekstrapolasi yang buruk</a:t>
              </a:r>
              <a:endParaRPr b="0" i="0" sz="1900" u="none" cap="none" strike="noStrike">
                <a:solidFill>
                  <a:schemeClr val="dk1"/>
                </a:solidFill>
                <a:latin typeface="Montserrat"/>
                <a:ea typeface="Montserrat"/>
                <a:cs typeface="Montserrat"/>
                <a:sym typeface="Montserrat"/>
              </a:endParaRPr>
            </a:p>
            <a:p>
              <a:pPr indent="-171450" lvl="1" marL="171450" marR="0" rtl="0" algn="l">
                <a:lnSpc>
                  <a:spcPct val="90000"/>
                </a:lnSpc>
                <a:spcBef>
                  <a:spcPts val="380"/>
                </a:spcBef>
                <a:spcAft>
                  <a:spcPts val="0"/>
                </a:spcAft>
                <a:buClr>
                  <a:schemeClr val="dk1"/>
                </a:buClr>
                <a:buSzPts val="1900"/>
                <a:buFont typeface="Montserrat"/>
                <a:buChar char="•"/>
              </a:pPr>
              <a:r>
                <a:rPr lang="en-CA" sz="1900">
                  <a:solidFill>
                    <a:schemeClr val="dk1"/>
                  </a:solidFill>
                  <a:latin typeface="Montserrat"/>
                  <a:ea typeface="Montserrat"/>
                  <a:cs typeface="Montserrat"/>
                  <a:sym typeface="Montserrat"/>
                </a:rPr>
                <a:t>Perlu penyetelan yang ekstensif</a:t>
              </a:r>
              <a:endParaRPr b="0" i="0" sz="1900" u="none" cap="none" strike="noStrike">
                <a:solidFill>
                  <a:schemeClr val="dk1"/>
                </a:solidFill>
                <a:latin typeface="Montserrat"/>
                <a:ea typeface="Montserrat"/>
                <a:cs typeface="Montserrat"/>
                <a:sym typeface="Montserrat"/>
              </a:endParaRPr>
            </a:p>
            <a:p>
              <a:pPr indent="-171450" lvl="1" marL="171450" marR="0" rtl="0" algn="l">
                <a:lnSpc>
                  <a:spcPct val="90000"/>
                </a:lnSpc>
                <a:spcBef>
                  <a:spcPts val="380"/>
                </a:spcBef>
                <a:spcAft>
                  <a:spcPts val="0"/>
                </a:spcAft>
                <a:buClr>
                  <a:schemeClr val="dk1"/>
                </a:buClr>
                <a:buSzPts val="1900"/>
                <a:buFont typeface="Montserrat"/>
                <a:buChar char="•"/>
              </a:pPr>
              <a:r>
                <a:rPr lang="en-CA" sz="1900">
                  <a:solidFill>
                    <a:schemeClr val="dk1"/>
                  </a:solidFill>
                  <a:latin typeface="Montserrat"/>
                  <a:ea typeface="Montserrat"/>
                  <a:cs typeface="Montserrat"/>
                  <a:sym typeface="Montserrat"/>
                </a:rPr>
                <a:t>Waktu pelatihan model yang relatif lambat</a:t>
              </a:r>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pic>
        <p:nvPicPr>
          <p:cNvPr id="187" name="Google Shape;187;p21"/>
          <p:cNvPicPr preferRelativeResize="0"/>
          <p:nvPr/>
        </p:nvPicPr>
        <p:blipFill rotWithShape="1">
          <a:blip r:embed="rId3">
            <a:alphaModFix/>
          </a:blip>
          <a:srcRect b="13333" l="0" r="0" t="0"/>
          <a:stretch/>
        </p:blipFill>
        <p:spPr>
          <a:xfrm>
            <a:off x="0" y="0"/>
            <a:ext cx="12192001" cy="5943600"/>
          </a:xfrm>
          <a:prstGeom prst="rect">
            <a:avLst/>
          </a:prstGeom>
          <a:noFill/>
          <a:ln>
            <a:noFill/>
          </a:ln>
        </p:spPr>
      </p:pic>
      <p:cxnSp>
        <p:nvCxnSpPr>
          <p:cNvPr id="188" name="Google Shape;188;p21"/>
          <p:cNvCxnSpPr/>
          <p:nvPr/>
        </p:nvCxnSpPr>
        <p:spPr>
          <a:xfrm flipH="1" rot="10800000">
            <a:off x="508658" y="6044312"/>
            <a:ext cx="3630796" cy="24351"/>
          </a:xfrm>
          <a:prstGeom prst="straightConnector1">
            <a:avLst/>
          </a:prstGeom>
          <a:noFill/>
          <a:ln cap="flat" cmpd="sng" w="57150">
            <a:solidFill>
              <a:srgbClr val="124359"/>
            </a:solidFill>
            <a:prstDash val="solid"/>
            <a:miter lim="800000"/>
            <a:headEnd len="sm" w="sm" type="none"/>
            <a:tailEnd len="med" w="med" type="triangle"/>
          </a:ln>
        </p:spPr>
      </p:cxnSp>
      <p:cxnSp>
        <p:nvCxnSpPr>
          <p:cNvPr id="189" name="Google Shape;189;p21"/>
          <p:cNvCxnSpPr/>
          <p:nvPr/>
        </p:nvCxnSpPr>
        <p:spPr>
          <a:xfrm rot="10800000">
            <a:off x="508660" y="2719475"/>
            <a:ext cx="1" cy="3384148"/>
          </a:xfrm>
          <a:prstGeom prst="straightConnector1">
            <a:avLst/>
          </a:prstGeom>
          <a:noFill/>
          <a:ln cap="flat" cmpd="sng" w="57150">
            <a:solidFill>
              <a:srgbClr val="124359"/>
            </a:solidFill>
            <a:prstDash val="solid"/>
            <a:miter lim="800000"/>
            <a:headEnd len="sm" w="sm" type="none"/>
            <a:tailEnd len="med" w="med" type="triangle"/>
          </a:ln>
        </p:spPr>
      </p:cxnSp>
      <p:sp>
        <p:nvSpPr>
          <p:cNvPr id="190" name="Google Shape;190;p21"/>
          <p:cNvSpPr/>
          <p:nvPr/>
        </p:nvSpPr>
        <p:spPr>
          <a:xfrm>
            <a:off x="2473553" y="4144651"/>
            <a:ext cx="284199" cy="300118"/>
          </a:xfrm>
          <a:prstGeom prst="ellipse">
            <a:avLst/>
          </a:prstGeom>
          <a:solidFill>
            <a:srgbClr val="FF0000"/>
          </a:solidFill>
          <a:ln cap="flat" cmpd="sng" w="127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002060"/>
              </a:solidFill>
              <a:latin typeface="Calibri"/>
              <a:ea typeface="Calibri"/>
              <a:cs typeface="Calibri"/>
              <a:sym typeface="Calibri"/>
            </a:endParaRPr>
          </a:p>
        </p:txBody>
      </p:sp>
      <p:sp>
        <p:nvSpPr>
          <p:cNvPr id="191" name="Google Shape;191;p21"/>
          <p:cNvSpPr/>
          <p:nvPr/>
        </p:nvSpPr>
        <p:spPr>
          <a:xfrm>
            <a:off x="1425486" y="5081539"/>
            <a:ext cx="284199" cy="300118"/>
          </a:xfrm>
          <a:prstGeom prst="ellipse">
            <a:avLst/>
          </a:prstGeom>
          <a:solidFill>
            <a:srgbClr val="FF0000"/>
          </a:solidFill>
          <a:ln cap="flat" cmpd="sng" w="127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002060"/>
              </a:solidFill>
              <a:latin typeface="Calibri"/>
              <a:ea typeface="Calibri"/>
              <a:cs typeface="Calibri"/>
              <a:sym typeface="Calibri"/>
            </a:endParaRPr>
          </a:p>
        </p:txBody>
      </p:sp>
      <p:sp>
        <p:nvSpPr>
          <p:cNvPr id="192" name="Google Shape;192;p21"/>
          <p:cNvSpPr txBox="1"/>
          <p:nvPr/>
        </p:nvSpPr>
        <p:spPr>
          <a:xfrm>
            <a:off x="1283050" y="6134725"/>
            <a:ext cx="1701900" cy="461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CA" sz="2400">
                <a:solidFill>
                  <a:srgbClr val="002060"/>
                </a:solidFill>
                <a:latin typeface="Calibri"/>
                <a:ea typeface="Calibri"/>
                <a:cs typeface="Calibri"/>
                <a:sym typeface="Calibri"/>
              </a:rPr>
              <a:t>TABUNGAN</a:t>
            </a:r>
            <a:endParaRPr/>
          </a:p>
        </p:txBody>
      </p:sp>
      <p:sp>
        <p:nvSpPr>
          <p:cNvPr id="193" name="Google Shape;193;p21"/>
          <p:cNvSpPr txBox="1"/>
          <p:nvPr/>
        </p:nvSpPr>
        <p:spPr>
          <a:xfrm rot="-5400000">
            <a:off x="-289425" y="3230830"/>
            <a:ext cx="1058400" cy="461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CA" sz="2400">
                <a:solidFill>
                  <a:srgbClr val="002060"/>
                </a:solidFill>
                <a:latin typeface="Calibri"/>
                <a:ea typeface="Calibri"/>
                <a:cs typeface="Calibri"/>
                <a:sym typeface="Calibri"/>
              </a:rPr>
              <a:t>UMUR</a:t>
            </a:r>
            <a:endParaRPr/>
          </a:p>
        </p:txBody>
      </p:sp>
      <p:sp>
        <p:nvSpPr>
          <p:cNvPr id="194" name="Google Shape;194;p21"/>
          <p:cNvSpPr/>
          <p:nvPr/>
        </p:nvSpPr>
        <p:spPr>
          <a:xfrm>
            <a:off x="1307956" y="4254234"/>
            <a:ext cx="284199" cy="300118"/>
          </a:xfrm>
          <a:prstGeom prst="ellipse">
            <a:avLst/>
          </a:prstGeom>
          <a:solidFill>
            <a:srgbClr val="FF0000"/>
          </a:solidFill>
          <a:ln cap="flat" cmpd="sng" w="127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002060"/>
              </a:solidFill>
              <a:latin typeface="Calibri"/>
              <a:ea typeface="Calibri"/>
              <a:cs typeface="Calibri"/>
              <a:sym typeface="Calibri"/>
            </a:endParaRPr>
          </a:p>
        </p:txBody>
      </p:sp>
      <p:sp>
        <p:nvSpPr>
          <p:cNvPr id="195" name="Google Shape;195;p21"/>
          <p:cNvSpPr/>
          <p:nvPr/>
        </p:nvSpPr>
        <p:spPr>
          <a:xfrm>
            <a:off x="815407" y="5557229"/>
            <a:ext cx="284199" cy="300118"/>
          </a:xfrm>
          <a:prstGeom prst="ellipse">
            <a:avLst/>
          </a:prstGeom>
          <a:solidFill>
            <a:srgbClr val="FF0000"/>
          </a:solidFill>
          <a:ln cap="flat" cmpd="sng" w="127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002060"/>
              </a:solidFill>
              <a:latin typeface="Calibri"/>
              <a:ea typeface="Calibri"/>
              <a:cs typeface="Calibri"/>
              <a:sym typeface="Calibri"/>
            </a:endParaRPr>
          </a:p>
        </p:txBody>
      </p:sp>
      <p:sp>
        <p:nvSpPr>
          <p:cNvPr id="196" name="Google Shape;196;p21"/>
          <p:cNvSpPr/>
          <p:nvPr/>
        </p:nvSpPr>
        <p:spPr>
          <a:xfrm>
            <a:off x="1996624" y="4041543"/>
            <a:ext cx="284199" cy="300118"/>
          </a:xfrm>
          <a:prstGeom prst="ellipse">
            <a:avLst/>
          </a:prstGeom>
          <a:solidFill>
            <a:srgbClr val="FF0000"/>
          </a:solidFill>
          <a:ln cap="flat" cmpd="sng" w="127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002060"/>
              </a:solidFill>
              <a:latin typeface="Calibri"/>
              <a:ea typeface="Calibri"/>
              <a:cs typeface="Calibri"/>
              <a:sym typeface="Calibri"/>
            </a:endParaRPr>
          </a:p>
        </p:txBody>
      </p:sp>
      <p:sp>
        <p:nvSpPr>
          <p:cNvPr id="197" name="Google Shape;197;p21"/>
          <p:cNvSpPr/>
          <p:nvPr/>
        </p:nvSpPr>
        <p:spPr>
          <a:xfrm>
            <a:off x="2415366" y="3771824"/>
            <a:ext cx="284199" cy="300118"/>
          </a:xfrm>
          <a:prstGeom prst="ellipse">
            <a:avLst/>
          </a:prstGeom>
          <a:solidFill>
            <a:srgbClr val="FF0000"/>
          </a:solidFill>
          <a:ln cap="flat" cmpd="sng" w="127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002060"/>
              </a:solidFill>
              <a:latin typeface="Calibri"/>
              <a:ea typeface="Calibri"/>
              <a:cs typeface="Calibri"/>
              <a:sym typeface="Calibri"/>
            </a:endParaRPr>
          </a:p>
        </p:txBody>
      </p:sp>
      <p:sp>
        <p:nvSpPr>
          <p:cNvPr id="198" name="Google Shape;198;p21"/>
          <p:cNvSpPr/>
          <p:nvPr/>
        </p:nvSpPr>
        <p:spPr>
          <a:xfrm>
            <a:off x="1115153" y="5045736"/>
            <a:ext cx="284199" cy="300118"/>
          </a:xfrm>
          <a:prstGeom prst="ellipse">
            <a:avLst/>
          </a:prstGeom>
          <a:solidFill>
            <a:srgbClr val="FF0000"/>
          </a:solidFill>
          <a:ln cap="flat" cmpd="sng" w="127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002060"/>
              </a:solidFill>
              <a:latin typeface="Calibri"/>
              <a:ea typeface="Calibri"/>
              <a:cs typeface="Calibri"/>
              <a:sym typeface="Calibri"/>
            </a:endParaRPr>
          </a:p>
        </p:txBody>
      </p:sp>
      <p:sp>
        <p:nvSpPr>
          <p:cNvPr id="199" name="Google Shape;199;p21"/>
          <p:cNvSpPr/>
          <p:nvPr/>
        </p:nvSpPr>
        <p:spPr>
          <a:xfrm>
            <a:off x="239755" y="57738"/>
            <a:ext cx="8624395" cy="1716327"/>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None/>
            </a:pPr>
            <a:r>
              <a:rPr lang="en-CA" sz="3600">
                <a:solidFill>
                  <a:schemeClr val="lt1"/>
                </a:solidFill>
                <a:latin typeface="Montserrat"/>
                <a:ea typeface="Montserrat"/>
                <a:cs typeface="Montserrat"/>
                <a:sym typeface="Montserrat"/>
              </a:rPr>
              <a:t>KERUGIAN</a:t>
            </a:r>
            <a:r>
              <a:rPr lang="en-CA" sz="3600">
                <a:solidFill>
                  <a:schemeClr val="lt1"/>
                </a:solidFill>
                <a:latin typeface="Montserrat"/>
                <a:ea typeface="Montserrat"/>
                <a:cs typeface="Montserrat"/>
                <a:sym typeface="Montserrat"/>
              </a:rPr>
              <a:t> XGBOOST: KEMAMPUAN EKSTRAPOLASI YANG BURUK</a:t>
            </a:r>
            <a:endParaRPr/>
          </a:p>
        </p:txBody>
      </p:sp>
      <p:cxnSp>
        <p:nvCxnSpPr>
          <p:cNvPr id="200" name="Google Shape;200;p21"/>
          <p:cNvCxnSpPr/>
          <p:nvPr/>
        </p:nvCxnSpPr>
        <p:spPr>
          <a:xfrm flipH="1" rot="10800000">
            <a:off x="508658" y="3755837"/>
            <a:ext cx="2476285" cy="2101510"/>
          </a:xfrm>
          <a:prstGeom prst="straightConnector1">
            <a:avLst/>
          </a:prstGeom>
          <a:noFill/>
          <a:ln cap="flat" cmpd="sng" w="76200">
            <a:solidFill>
              <a:schemeClr val="accent1"/>
            </a:solidFill>
            <a:prstDash val="solid"/>
            <a:miter lim="800000"/>
            <a:headEnd len="sm" w="sm" type="none"/>
            <a:tailEnd len="sm" w="sm" type="none"/>
          </a:ln>
        </p:spPr>
      </p:cxnSp>
      <p:sp>
        <p:nvSpPr>
          <p:cNvPr id="201" name="Google Shape;201;p21"/>
          <p:cNvSpPr/>
          <p:nvPr/>
        </p:nvSpPr>
        <p:spPr>
          <a:xfrm>
            <a:off x="3036177" y="3401973"/>
            <a:ext cx="284199" cy="300118"/>
          </a:xfrm>
          <a:prstGeom prst="ellipse">
            <a:avLst/>
          </a:prstGeom>
          <a:noFill/>
          <a:ln cap="flat" cmpd="sng" w="5715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002060"/>
              </a:solidFill>
              <a:latin typeface="Calibri"/>
              <a:ea typeface="Calibri"/>
              <a:cs typeface="Calibri"/>
              <a:sym typeface="Calibri"/>
            </a:endParaRPr>
          </a:p>
        </p:txBody>
      </p:sp>
      <p:sp>
        <p:nvSpPr>
          <p:cNvPr id="202" name="Google Shape;202;p21"/>
          <p:cNvSpPr/>
          <p:nvPr/>
        </p:nvSpPr>
        <p:spPr>
          <a:xfrm>
            <a:off x="3320376" y="3138866"/>
            <a:ext cx="284199" cy="300118"/>
          </a:xfrm>
          <a:prstGeom prst="ellipse">
            <a:avLst/>
          </a:prstGeom>
          <a:noFill/>
          <a:ln cap="flat" cmpd="sng" w="5715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002060"/>
              </a:solidFill>
              <a:latin typeface="Calibri"/>
              <a:ea typeface="Calibri"/>
              <a:cs typeface="Calibri"/>
              <a:sym typeface="Calibri"/>
            </a:endParaRPr>
          </a:p>
        </p:txBody>
      </p:sp>
      <p:sp>
        <p:nvSpPr>
          <p:cNvPr id="203" name="Google Shape;203;p21"/>
          <p:cNvSpPr/>
          <p:nvPr/>
        </p:nvSpPr>
        <p:spPr>
          <a:xfrm>
            <a:off x="3728875" y="2838748"/>
            <a:ext cx="284199" cy="300118"/>
          </a:xfrm>
          <a:prstGeom prst="ellipse">
            <a:avLst/>
          </a:prstGeom>
          <a:noFill/>
          <a:ln cap="flat" cmpd="sng" w="5715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002060"/>
              </a:solidFill>
              <a:latin typeface="Calibri"/>
              <a:ea typeface="Calibri"/>
              <a:cs typeface="Calibri"/>
              <a:sym typeface="Calibri"/>
            </a:endParaRPr>
          </a:p>
        </p:txBody>
      </p:sp>
      <p:sp>
        <p:nvSpPr>
          <p:cNvPr id="204" name="Google Shape;204;p21"/>
          <p:cNvSpPr/>
          <p:nvPr/>
        </p:nvSpPr>
        <p:spPr>
          <a:xfrm>
            <a:off x="4055323" y="2552341"/>
            <a:ext cx="284199" cy="300118"/>
          </a:xfrm>
          <a:prstGeom prst="ellipse">
            <a:avLst/>
          </a:prstGeom>
          <a:noFill/>
          <a:ln cap="flat" cmpd="sng" w="5715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002060"/>
              </a:solidFill>
              <a:latin typeface="Calibri"/>
              <a:ea typeface="Calibri"/>
              <a:cs typeface="Calibri"/>
              <a:sym typeface="Calibri"/>
            </a:endParaRPr>
          </a:p>
        </p:txBody>
      </p:sp>
      <p:cxnSp>
        <p:nvCxnSpPr>
          <p:cNvPr id="205" name="Google Shape;205;p21"/>
          <p:cNvCxnSpPr/>
          <p:nvPr/>
        </p:nvCxnSpPr>
        <p:spPr>
          <a:xfrm flipH="1" rot="10800000">
            <a:off x="6034929" y="6077532"/>
            <a:ext cx="3630796" cy="24351"/>
          </a:xfrm>
          <a:prstGeom prst="straightConnector1">
            <a:avLst/>
          </a:prstGeom>
          <a:noFill/>
          <a:ln cap="flat" cmpd="sng" w="57150">
            <a:solidFill>
              <a:srgbClr val="124359"/>
            </a:solidFill>
            <a:prstDash val="solid"/>
            <a:miter lim="800000"/>
            <a:headEnd len="sm" w="sm" type="none"/>
            <a:tailEnd len="med" w="med" type="triangle"/>
          </a:ln>
        </p:spPr>
      </p:cxnSp>
      <p:cxnSp>
        <p:nvCxnSpPr>
          <p:cNvPr id="206" name="Google Shape;206;p21"/>
          <p:cNvCxnSpPr/>
          <p:nvPr/>
        </p:nvCxnSpPr>
        <p:spPr>
          <a:xfrm rot="10800000">
            <a:off x="6034931" y="2752695"/>
            <a:ext cx="1" cy="3384148"/>
          </a:xfrm>
          <a:prstGeom prst="straightConnector1">
            <a:avLst/>
          </a:prstGeom>
          <a:noFill/>
          <a:ln cap="flat" cmpd="sng" w="57150">
            <a:solidFill>
              <a:srgbClr val="124359"/>
            </a:solidFill>
            <a:prstDash val="solid"/>
            <a:miter lim="800000"/>
            <a:headEnd len="sm" w="sm" type="none"/>
            <a:tailEnd len="med" w="med" type="triangle"/>
          </a:ln>
        </p:spPr>
      </p:cxnSp>
      <p:sp>
        <p:nvSpPr>
          <p:cNvPr id="207" name="Google Shape;207;p21"/>
          <p:cNvSpPr/>
          <p:nvPr/>
        </p:nvSpPr>
        <p:spPr>
          <a:xfrm>
            <a:off x="7999824" y="4177871"/>
            <a:ext cx="284199" cy="300118"/>
          </a:xfrm>
          <a:prstGeom prst="ellipse">
            <a:avLst/>
          </a:prstGeom>
          <a:solidFill>
            <a:srgbClr val="FF0000"/>
          </a:solidFill>
          <a:ln cap="flat" cmpd="sng" w="127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002060"/>
              </a:solidFill>
              <a:latin typeface="Calibri"/>
              <a:ea typeface="Calibri"/>
              <a:cs typeface="Calibri"/>
              <a:sym typeface="Calibri"/>
            </a:endParaRPr>
          </a:p>
        </p:txBody>
      </p:sp>
      <p:sp>
        <p:nvSpPr>
          <p:cNvPr id="208" name="Google Shape;208;p21"/>
          <p:cNvSpPr/>
          <p:nvPr/>
        </p:nvSpPr>
        <p:spPr>
          <a:xfrm>
            <a:off x="7490569" y="4493976"/>
            <a:ext cx="284199" cy="300118"/>
          </a:xfrm>
          <a:prstGeom prst="ellipse">
            <a:avLst/>
          </a:prstGeom>
          <a:solidFill>
            <a:srgbClr val="FF0000"/>
          </a:solidFill>
          <a:ln cap="flat" cmpd="sng" w="127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002060"/>
              </a:solidFill>
              <a:latin typeface="Calibri"/>
              <a:ea typeface="Calibri"/>
              <a:cs typeface="Calibri"/>
              <a:sym typeface="Calibri"/>
            </a:endParaRPr>
          </a:p>
        </p:txBody>
      </p:sp>
      <p:sp>
        <p:nvSpPr>
          <p:cNvPr id="209" name="Google Shape;209;p21"/>
          <p:cNvSpPr/>
          <p:nvPr/>
        </p:nvSpPr>
        <p:spPr>
          <a:xfrm>
            <a:off x="7178761" y="4722268"/>
            <a:ext cx="284199" cy="300118"/>
          </a:xfrm>
          <a:prstGeom prst="ellipse">
            <a:avLst/>
          </a:prstGeom>
          <a:solidFill>
            <a:srgbClr val="FF0000"/>
          </a:solidFill>
          <a:ln cap="flat" cmpd="sng" w="127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002060"/>
              </a:solidFill>
              <a:latin typeface="Calibri"/>
              <a:ea typeface="Calibri"/>
              <a:cs typeface="Calibri"/>
              <a:sym typeface="Calibri"/>
            </a:endParaRPr>
          </a:p>
        </p:txBody>
      </p:sp>
      <p:sp>
        <p:nvSpPr>
          <p:cNvPr id="210" name="Google Shape;210;p21"/>
          <p:cNvSpPr/>
          <p:nvPr/>
        </p:nvSpPr>
        <p:spPr>
          <a:xfrm>
            <a:off x="6951757" y="5114759"/>
            <a:ext cx="284199" cy="300118"/>
          </a:xfrm>
          <a:prstGeom prst="ellipse">
            <a:avLst/>
          </a:prstGeom>
          <a:solidFill>
            <a:srgbClr val="FF0000"/>
          </a:solidFill>
          <a:ln cap="flat" cmpd="sng" w="127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002060"/>
              </a:solidFill>
              <a:latin typeface="Calibri"/>
              <a:ea typeface="Calibri"/>
              <a:cs typeface="Calibri"/>
              <a:sym typeface="Calibri"/>
            </a:endParaRPr>
          </a:p>
        </p:txBody>
      </p:sp>
      <p:sp>
        <p:nvSpPr>
          <p:cNvPr id="211" name="Google Shape;211;p21"/>
          <p:cNvSpPr txBox="1"/>
          <p:nvPr/>
        </p:nvSpPr>
        <p:spPr>
          <a:xfrm>
            <a:off x="6809327" y="6167925"/>
            <a:ext cx="1701600" cy="461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CA" sz="2400">
                <a:solidFill>
                  <a:srgbClr val="002060"/>
                </a:solidFill>
                <a:latin typeface="Calibri"/>
                <a:ea typeface="Calibri"/>
                <a:cs typeface="Calibri"/>
                <a:sym typeface="Calibri"/>
              </a:rPr>
              <a:t>TABUNGAN</a:t>
            </a:r>
            <a:endParaRPr/>
          </a:p>
        </p:txBody>
      </p:sp>
      <p:sp>
        <p:nvSpPr>
          <p:cNvPr id="212" name="Google Shape;212;p21"/>
          <p:cNvSpPr txBox="1"/>
          <p:nvPr/>
        </p:nvSpPr>
        <p:spPr>
          <a:xfrm rot="-5400000">
            <a:off x="5950075" y="3146149"/>
            <a:ext cx="1029300" cy="461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CA" sz="2400">
                <a:solidFill>
                  <a:srgbClr val="002060"/>
                </a:solidFill>
                <a:latin typeface="Calibri"/>
                <a:ea typeface="Calibri"/>
                <a:cs typeface="Calibri"/>
                <a:sym typeface="Calibri"/>
              </a:rPr>
              <a:t>UMUR</a:t>
            </a:r>
            <a:endParaRPr/>
          </a:p>
        </p:txBody>
      </p:sp>
      <p:sp>
        <p:nvSpPr>
          <p:cNvPr id="213" name="Google Shape;213;p21"/>
          <p:cNvSpPr/>
          <p:nvPr/>
        </p:nvSpPr>
        <p:spPr>
          <a:xfrm>
            <a:off x="6699611" y="5451783"/>
            <a:ext cx="284199" cy="300118"/>
          </a:xfrm>
          <a:prstGeom prst="ellipse">
            <a:avLst/>
          </a:prstGeom>
          <a:solidFill>
            <a:srgbClr val="FF0000"/>
          </a:solidFill>
          <a:ln cap="flat" cmpd="sng" w="127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002060"/>
              </a:solidFill>
              <a:latin typeface="Calibri"/>
              <a:ea typeface="Calibri"/>
              <a:cs typeface="Calibri"/>
              <a:sym typeface="Calibri"/>
            </a:endParaRPr>
          </a:p>
        </p:txBody>
      </p:sp>
      <p:sp>
        <p:nvSpPr>
          <p:cNvPr id="214" name="Google Shape;214;p21"/>
          <p:cNvSpPr/>
          <p:nvPr/>
        </p:nvSpPr>
        <p:spPr>
          <a:xfrm>
            <a:off x="6341678" y="5590449"/>
            <a:ext cx="284199" cy="300118"/>
          </a:xfrm>
          <a:prstGeom prst="ellipse">
            <a:avLst/>
          </a:prstGeom>
          <a:solidFill>
            <a:srgbClr val="FF0000"/>
          </a:solidFill>
          <a:ln cap="flat" cmpd="sng" w="127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002060"/>
              </a:solidFill>
              <a:latin typeface="Calibri"/>
              <a:ea typeface="Calibri"/>
              <a:cs typeface="Calibri"/>
              <a:sym typeface="Calibri"/>
            </a:endParaRPr>
          </a:p>
        </p:txBody>
      </p:sp>
      <p:sp>
        <p:nvSpPr>
          <p:cNvPr id="215" name="Google Shape;215;p21"/>
          <p:cNvSpPr/>
          <p:nvPr/>
        </p:nvSpPr>
        <p:spPr>
          <a:xfrm>
            <a:off x="7522895" y="4074763"/>
            <a:ext cx="284199" cy="300118"/>
          </a:xfrm>
          <a:prstGeom prst="ellipse">
            <a:avLst/>
          </a:prstGeom>
          <a:solidFill>
            <a:srgbClr val="FF0000"/>
          </a:solidFill>
          <a:ln cap="flat" cmpd="sng" w="127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002060"/>
              </a:solidFill>
              <a:latin typeface="Calibri"/>
              <a:ea typeface="Calibri"/>
              <a:cs typeface="Calibri"/>
              <a:sym typeface="Calibri"/>
            </a:endParaRPr>
          </a:p>
        </p:txBody>
      </p:sp>
      <p:sp>
        <p:nvSpPr>
          <p:cNvPr id="216" name="Google Shape;216;p21"/>
          <p:cNvSpPr/>
          <p:nvPr/>
        </p:nvSpPr>
        <p:spPr>
          <a:xfrm>
            <a:off x="7941637" y="3805044"/>
            <a:ext cx="284199" cy="300118"/>
          </a:xfrm>
          <a:prstGeom prst="ellipse">
            <a:avLst/>
          </a:prstGeom>
          <a:solidFill>
            <a:srgbClr val="FF0000"/>
          </a:solidFill>
          <a:ln cap="flat" cmpd="sng" w="127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002060"/>
              </a:solidFill>
              <a:latin typeface="Calibri"/>
              <a:ea typeface="Calibri"/>
              <a:cs typeface="Calibri"/>
              <a:sym typeface="Calibri"/>
            </a:endParaRPr>
          </a:p>
        </p:txBody>
      </p:sp>
      <p:sp>
        <p:nvSpPr>
          <p:cNvPr id="217" name="Google Shape;217;p21"/>
          <p:cNvSpPr/>
          <p:nvPr/>
        </p:nvSpPr>
        <p:spPr>
          <a:xfrm>
            <a:off x="6641424" y="5078956"/>
            <a:ext cx="284199" cy="300118"/>
          </a:xfrm>
          <a:prstGeom prst="ellipse">
            <a:avLst/>
          </a:prstGeom>
          <a:solidFill>
            <a:srgbClr val="FF0000"/>
          </a:solidFill>
          <a:ln cap="flat" cmpd="sng" w="127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002060"/>
              </a:solidFill>
              <a:latin typeface="Calibri"/>
              <a:ea typeface="Calibri"/>
              <a:cs typeface="Calibri"/>
              <a:sym typeface="Calibri"/>
            </a:endParaRPr>
          </a:p>
        </p:txBody>
      </p:sp>
      <p:cxnSp>
        <p:nvCxnSpPr>
          <p:cNvPr id="218" name="Google Shape;218;p21"/>
          <p:cNvCxnSpPr/>
          <p:nvPr/>
        </p:nvCxnSpPr>
        <p:spPr>
          <a:xfrm flipH="1" rot="10800000">
            <a:off x="6034929" y="3789057"/>
            <a:ext cx="2476285" cy="2101510"/>
          </a:xfrm>
          <a:prstGeom prst="straightConnector1">
            <a:avLst/>
          </a:prstGeom>
          <a:noFill/>
          <a:ln cap="flat" cmpd="sng" w="76200">
            <a:solidFill>
              <a:schemeClr val="accent1"/>
            </a:solidFill>
            <a:prstDash val="solid"/>
            <a:miter lim="800000"/>
            <a:headEnd len="sm" w="sm" type="none"/>
            <a:tailEnd len="sm" w="sm" type="none"/>
          </a:ln>
        </p:spPr>
      </p:cxnSp>
      <p:sp>
        <p:nvSpPr>
          <p:cNvPr id="219" name="Google Shape;219;p21"/>
          <p:cNvSpPr/>
          <p:nvPr/>
        </p:nvSpPr>
        <p:spPr>
          <a:xfrm>
            <a:off x="8704544" y="3494319"/>
            <a:ext cx="284199" cy="300118"/>
          </a:xfrm>
          <a:prstGeom prst="ellipse">
            <a:avLst/>
          </a:prstGeom>
          <a:noFill/>
          <a:ln cap="flat" cmpd="sng" w="5715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002060"/>
              </a:solidFill>
              <a:latin typeface="Calibri"/>
              <a:ea typeface="Calibri"/>
              <a:cs typeface="Calibri"/>
              <a:sym typeface="Calibri"/>
            </a:endParaRPr>
          </a:p>
        </p:txBody>
      </p:sp>
      <p:sp>
        <p:nvSpPr>
          <p:cNvPr id="220" name="Google Shape;220;p21"/>
          <p:cNvSpPr/>
          <p:nvPr/>
        </p:nvSpPr>
        <p:spPr>
          <a:xfrm>
            <a:off x="9182073" y="3478548"/>
            <a:ext cx="284199" cy="300118"/>
          </a:xfrm>
          <a:prstGeom prst="ellipse">
            <a:avLst/>
          </a:prstGeom>
          <a:noFill/>
          <a:ln cap="flat" cmpd="sng" w="5715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002060"/>
              </a:solidFill>
              <a:latin typeface="Calibri"/>
              <a:ea typeface="Calibri"/>
              <a:cs typeface="Calibri"/>
              <a:sym typeface="Calibri"/>
            </a:endParaRPr>
          </a:p>
        </p:txBody>
      </p:sp>
      <p:sp>
        <p:nvSpPr>
          <p:cNvPr id="221" name="Google Shape;221;p21"/>
          <p:cNvSpPr/>
          <p:nvPr/>
        </p:nvSpPr>
        <p:spPr>
          <a:xfrm>
            <a:off x="9587670" y="3446457"/>
            <a:ext cx="284199" cy="300118"/>
          </a:xfrm>
          <a:prstGeom prst="ellipse">
            <a:avLst/>
          </a:prstGeom>
          <a:noFill/>
          <a:ln cap="flat" cmpd="sng" w="5715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002060"/>
              </a:solidFill>
              <a:latin typeface="Calibri"/>
              <a:ea typeface="Calibri"/>
              <a:cs typeface="Calibri"/>
              <a:sym typeface="Calibri"/>
            </a:endParaRPr>
          </a:p>
        </p:txBody>
      </p:sp>
      <p:sp>
        <p:nvSpPr>
          <p:cNvPr id="222" name="Google Shape;222;p21"/>
          <p:cNvSpPr/>
          <p:nvPr/>
        </p:nvSpPr>
        <p:spPr>
          <a:xfrm>
            <a:off x="10074978" y="3446457"/>
            <a:ext cx="284199" cy="300118"/>
          </a:xfrm>
          <a:prstGeom prst="ellipse">
            <a:avLst/>
          </a:prstGeom>
          <a:noFill/>
          <a:ln cap="flat" cmpd="sng" w="5715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002060"/>
              </a:solidFill>
              <a:latin typeface="Calibri"/>
              <a:ea typeface="Calibri"/>
              <a:cs typeface="Calibri"/>
              <a:sym typeface="Calibri"/>
            </a:endParaRPr>
          </a:p>
        </p:txBody>
      </p:sp>
      <p:sp>
        <p:nvSpPr>
          <p:cNvPr id="223" name="Google Shape;223;p21"/>
          <p:cNvSpPr txBox="1"/>
          <p:nvPr/>
        </p:nvSpPr>
        <p:spPr>
          <a:xfrm>
            <a:off x="509092" y="1632252"/>
            <a:ext cx="4497321" cy="83099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CA" sz="2400">
                <a:solidFill>
                  <a:srgbClr val="FF0000"/>
                </a:solidFill>
                <a:latin typeface="Calibri"/>
                <a:ea typeface="Calibri"/>
                <a:cs typeface="Calibri"/>
                <a:sym typeface="Calibri"/>
              </a:rPr>
              <a:t>REGRESI LINEAR</a:t>
            </a:r>
            <a:endParaRPr/>
          </a:p>
          <a:p>
            <a:pPr indent="0" lvl="0" marL="0" marR="0" rtl="0" algn="ctr">
              <a:spcBef>
                <a:spcPts val="0"/>
              </a:spcBef>
              <a:spcAft>
                <a:spcPts val="0"/>
              </a:spcAft>
              <a:buNone/>
            </a:pPr>
            <a:r>
              <a:rPr b="1" lang="en-CA" sz="2400">
                <a:solidFill>
                  <a:srgbClr val="FF0000"/>
                </a:solidFill>
                <a:latin typeface="Calibri"/>
                <a:ea typeface="Calibri"/>
                <a:cs typeface="Calibri"/>
                <a:sym typeface="Calibri"/>
              </a:rPr>
              <a:t>&amp; ARTIFICIAL NEURAL NETWORKS</a:t>
            </a:r>
            <a:endParaRPr b="1" sz="2400">
              <a:solidFill>
                <a:srgbClr val="FF0000"/>
              </a:solidFill>
              <a:latin typeface="Calibri"/>
              <a:ea typeface="Calibri"/>
              <a:cs typeface="Calibri"/>
              <a:sym typeface="Calibri"/>
            </a:endParaRPr>
          </a:p>
        </p:txBody>
      </p:sp>
      <p:sp>
        <p:nvSpPr>
          <p:cNvPr id="224" name="Google Shape;224;p21"/>
          <p:cNvSpPr txBox="1"/>
          <p:nvPr/>
        </p:nvSpPr>
        <p:spPr>
          <a:xfrm>
            <a:off x="6957977" y="1851904"/>
            <a:ext cx="2734788" cy="83099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CA" sz="2400">
                <a:solidFill>
                  <a:srgbClr val="FF0000"/>
                </a:solidFill>
                <a:latin typeface="Calibri"/>
                <a:ea typeface="Calibri"/>
                <a:cs typeface="Calibri"/>
                <a:sym typeface="Calibri"/>
              </a:rPr>
              <a:t>XGBOOST</a:t>
            </a:r>
            <a:endParaRPr/>
          </a:p>
          <a:p>
            <a:pPr indent="0" lvl="0" marL="0" marR="0" rtl="0" algn="ctr">
              <a:spcBef>
                <a:spcPts val="0"/>
              </a:spcBef>
              <a:spcAft>
                <a:spcPts val="0"/>
              </a:spcAft>
              <a:buNone/>
            </a:pPr>
            <a:r>
              <a:rPr b="1" lang="en-CA" sz="2400">
                <a:solidFill>
                  <a:srgbClr val="FF0000"/>
                </a:solidFill>
                <a:latin typeface="Calibri"/>
                <a:ea typeface="Calibri"/>
                <a:cs typeface="Calibri"/>
                <a:sym typeface="Calibri"/>
              </a:rPr>
              <a:t>&amp; RANDOM FOREST</a:t>
            </a:r>
            <a:endParaRPr b="1" sz="2400">
              <a:solidFill>
                <a:srgbClr val="FF0000"/>
              </a:solidFill>
              <a:latin typeface="Calibri"/>
              <a:ea typeface="Calibri"/>
              <a:cs typeface="Calibri"/>
              <a:sym typeface="Calibri"/>
            </a:endParaRPr>
          </a:p>
        </p:txBody>
      </p:sp>
      <p:sp>
        <p:nvSpPr>
          <p:cNvPr id="225" name="Google Shape;225;p21"/>
          <p:cNvSpPr txBox="1"/>
          <p:nvPr/>
        </p:nvSpPr>
        <p:spPr>
          <a:xfrm>
            <a:off x="362650" y="1097823"/>
            <a:ext cx="11407200" cy="600000"/>
          </a:xfrm>
          <a:prstGeom prst="rect">
            <a:avLst/>
          </a:prstGeom>
          <a:noFill/>
          <a:ln>
            <a:noFill/>
          </a:ln>
        </p:spPr>
        <p:txBody>
          <a:bodyPr anchorCtr="0" anchor="t" bIns="45700" lIns="91425" spcFirstLastPara="1" rIns="91425" wrap="square" tIns="45700">
            <a:normAutofit/>
          </a:bodyPr>
          <a:lstStyle/>
          <a:p>
            <a:pPr indent="-285750" lvl="0" marL="285750" marR="0" rtl="0" algn="l">
              <a:lnSpc>
                <a:spcPct val="90000"/>
              </a:lnSpc>
              <a:spcBef>
                <a:spcPts val="0"/>
              </a:spcBef>
              <a:spcAft>
                <a:spcPts val="0"/>
              </a:spcAft>
              <a:buClr>
                <a:schemeClr val="dk1"/>
              </a:buClr>
              <a:buSzPts val="1800"/>
              <a:buFont typeface="Arial"/>
              <a:buChar char="•"/>
            </a:pPr>
            <a:r>
              <a:rPr lang="en-CA" sz="1800">
                <a:solidFill>
                  <a:schemeClr val="dk1"/>
                </a:solidFill>
                <a:latin typeface="Montserrat"/>
                <a:ea typeface="Montserrat"/>
                <a:cs typeface="Montserrat"/>
                <a:sym typeface="Montserrat"/>
              </a:rPr>
              <a:t>Inferensi di luar batas dengan XGBoost akan menyebabkan masalah dan menghasilkan prediksi yang tidak masuk akal</a:t>
            </a:r>
            <a:endParaRPr b="1" sz="1800">
              <a:solidFill>
                <a:schemeClr val="dk1"/>
              </a:solidFill>
              <a:latin typeface="Montserrat"/>
              <a:ea typeface="Montserrat"/>
              <a:cs typeface="Montserrat"/>
              <a:sym typeface="Montserrat"/>
            </a:endParaRPr>
          </a:p>
        </p:txBody>
      </p:sp>
      <p:sp>
        <p:nvSpPr>
          <p:cNvPr id="226" name="Google Shape;226;p21"/>
          <p:cNvSpPr/>
          <p:nvPr/>
        </p:nvSpPr>
        <p:spPr>
          <a:xfrm>
            <a:off x="1282860" y="4618107"/>
            <a:ext cx="284199" cy="300118"/>
          </a:xfrm>
          <a:prstGeom prst="ellipse">
            <a:avLst/>
          </a:prstGeom>
          <a:noFill/>
          <a:ln cap="flat" cmpd="sng" w="5715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002060"/>
              </a:solidFill>
              <a:latin typeface="Calibri"/>
              <a:ea typeface="Calibri"/>
              <a:cs typeface="Calibri"/>
              <a:sym typeface="Calibri"/>
            </a:endParaRPr>
          </a:p>
        </p:txBody>
      </p:sp>
      <p:sp>
        <p:nvSpPr>
          <p:cNvPr id="227" name="Google Shape;227;p21"/>
          <p:cNvSpPr/>
          <p:nvPr/>
        </p:nvSpPr>
        <p:spPr>
          <a:xfrm>
            <a:off x="2267704" y="4378567"/>
            <a:ext cx="284199" cy="300118"/>
          </a:xfrm>
          <a:prstGeom prst="ellipse">
            <a:avLst/>
          </a:prstGeom>
          <a:noFill/>
          <a:ln cap="flat" cmpd="sng" w="5715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002060"/>
              </a:solidFill>
              <a:latin typeface="Calibri"/>
              <a:ea typeface="Calibri"/>
              <a:cs typeface="Calibri"/>
              <a:sym typeface="Calibri"/>
            </a:endParaRPr>
          </a:p>
        </p:txBody>
      </p:sp>
      <p:sp>
        <p:nvSpPr>
          <p:cNvPr id="228" name="Google Shape;228;p21"/>
          <p:cNvSpPr/>
          <p:nvPr/>
        </p:nvSpPr>
        <p:spPr>
          <a:xfrm>
            <a:off x="1648675" y="4342744"/>
            <a:ext cx="284199" cy="300118"/>
          </a:xfrm>
          <a:prstGeom prst="ellipse">
            <a:avLst/>
          </a:prstGeom>
          <a:noFill/>
          <a:ln cap="flat" cmpd="sng" w="5715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002060"/>
              </a:solidFill>
              <a:latin typeface="Calibri"/>
              <a:ea typeface="Calibri"/>
              <a:cs typeface="Calibri"/>
              <a:sym typeface="Calibri"/>
            </a:endParaRPr>
          </a:p>
        </p:txBody>
      </p:sp>
      <p:sp>
        <p:nvSpPr>
          <p:cNvPr id="229" name="Google Shape;229;p21"/>
          <p:cNvSpPr/>
          <p:nvPr/>
        </p:nvSpPr>
        <p:spPr>
          <a:xfrm>
            <a:off x="738837" y="5118445"/>
            <a:ext cx="284199" cy="300118"/>
          </a:xfrm>
          <a:prstGeom prst="ellipse">
            <a:avLst/>
          </a:prstGeom>
          <a:noFill/>
          <a:ln cap="flat" cmpd="sng" w="5715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002060"/>
              </a:solidFill>
              <a:latin typeface="Calibri"/>
              <a:ea typeface="Calibri"/>
              <a:cs typeface="Calibri"/>
              <a:sym typeface="Calibri"/>
            </a:endParaRPr>
          </a:p>
        </p:txBody>
      </p:sp>
      <p:sp>
        <p:nvSpPr>
          <p:cNvPr id="230" name="Google Shape;230;p21"/>
          <p:cNvSpPr/>
          <p:nvPr/>
        </p:nvSpPr>
        <p:spPr>
          <a:xfrm>
            <a:off x="2807877" y="3896451"/>
            <a:ext cx="284199" cy="300118"/>
          </a:xfrm>
          <a:prstGeom prst="ellipse">
            <a:avLst/>
          </a:prstGeom>
          <a:noFill/>
          <a:ln cap="flat" cmpd="sng" w="5715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002060"/>
              </a:solidFill>
              <a:latin typeface="Calibri"/>
              <a:ea typeface="Calibri"/>
              <a:cs typeface="Calibri"/>
              <a:sym typeface="Calibri"/>
            </a:endParaRPr>
          </a:p>
        </p:txBody>
      </p:sp>
      <p:sp>
        <p:nvSpPr>
          <p:cNvPr id="231" name="Google Shape;231;p21"/>
          <p:cNvSpPr/>
          <p:nvPr/>
        </p:nvSpPr>
        <p:spPr>
          <a:xfrm>
            <a:off x="1649557" y="4673008"/>
            <a:ext cx="284199" cy="300118"/>
          </a:xfrm>
          <a:prstGeom prst="ellipse">
            <a:avLst/>
          </a:prstGeom>
          <a:solidFill>
            <a:srgbClr val="FF0000"/>
          </a:solidFill>
          <a:ln cap="flat" cmpd="sng" w="127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002060"/>
              </a:solidFill>
              <a:latin typeface="Calibri"/>
              <a:ea typeface="Calibri"/>
              <a:cs typeface="Calibri"/>
              <a:sym typeface="Calibri"/>
            </a:endParaRPr>
          </a:p>
        </p:txBody>
      </p:sp>
      <p:sp>
        <p:nvSpPr>
          <p:cNvPr id="232" name="Google Shape;232;p21"/>
          <p:cNvSpPr/>
          <p:nvPr/>
        </p:nvSpPr>
        <p:spPr>
          <a:xfrm>
            <a:off x="1964298" y="4460756"/>
            <a:ext cx="284199" cy="300118"/>
          </a:xfrm>
          <a:prstGeom prst="ellipse">
            <a:avLst/>
          </a:prstGeom>
          <a:solidFill>
            <a:srgbClr val="FF0000"/>
          </a:solidFill>
          <a:ln cap="flat" cmpd="sng" w="127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002060"/>
              </a:solidFill>
              <a:latin typeface="Calibri"/>
              <a:ea typeface="Calibri"/>
              <a:cs typeface="Calibri"/>
              <a:sym typeface="Calibri"/>
            </a:endParaRPr>
          </a:p>
        </p:txBody>
      </p:sp>
      <p:cxnSp>
        <p:nvCxnSpPr>
          <p:cNvPr id="233" name="Google Shape;233;p21"/>
          <p:cNvCxnSpPr>
            <a:stCxn id="232" idx="5"/>
          </p:cNvCxnSpPr>
          <p:nvPr/>
        </p:nvCxnSpPr>
        <p:spPr>
          <a:xfrm flipH="1" rot="-5400000">
            <a:off x="2326127" y="4597673"/>
            <a:ext cx="628800" cy="867300"/>
          </a:xfrm>
          <a:prstGeom prst="curvedConnector2">
            <a:avLst/>
          </a:prstGeom>
          <a:noFill/>
          <a:ln cap="flat" cmpd="sng" w="38100">
            <a:solidFill>
              <a:srgbClr val="FF0000"/>
            </a:solidFill>
            <a:prstDash val="solid"/>
            <a:miter lim="800000"/>
            <a:headEnd len="sm" w="sm" type="none"/>
            <a:tailEnd len="med" w="med" type="triangle"/>
          </a:ln>
        </p:spPr>
      </p:cxnSp>
      <p:sp>
        <p:nvSpPr>
          <p:cNvPr id="234" name="Google Shape;234;p21"/>
          <p:cNvSpPr txBox="1"/>
          <p:nvPr/>
        </p:nvSpPr>
        <p:spPr>
          <a:xfrm>
            <a:off x="2470425" y="5334151"/>
            <a:ext cx="170174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CA" sz="1800">
                <a:solidFill>
                  <a:srgbClr val="FF0000"/>
                </a:solidFill>
                <a:latin typeface="Calibri"/>
                <a:ea typeface="Calibri"/>
                <a:cs typeface="Calibri"/>
                <a:sym typeface="Calibri"/>
              </a:rPr>
              <a:t>DATA LATIH</a:t>
            </a:r>
            <a:endParaRPr b="1" sz="1800">
              <a:solidFill>
                <a:srgbClr val="FF0000"/>
              </a:solidFill>
              <a:latin typeface="Calibri"/>
              <a:ea typeface="Calibri"/>
              <a:cs typeface="Calibri"/>
              <a:sym typeface="Calibri"/>
            </a:endParaRPr>
          </a:p>
        </p:txBody>
      </p:sp>
      <p:sp>
        <p:nvSpPr>
          <p:cNvPr id="235" name="Google Shape;235;p21"/>
          <p:cNvSpPr txBox="1"/>
          <p:nvPr/>
        </p:nvSpPr>
        <p:spPr>
          <a:xfrm>
            <a:off x="3612929" y="4033745"/>
            <a:ext cx="2244600" cy="6465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CA" sz="1800">
                <a:solidFill>
                  <a:srgbClr val="FF0000"/>
                </a:solidFill>
                <a:latin typeface="Calibri"/>
                <a:ea typeface="Calibri"/>
                <a:cs typeface="Calibri"/>
                <a:sym typeface="Calibri"/>
              </a:rPr>
              <a:t>PREDIKSI MODEL</a:t>
            </a:r>
            <a:r>
              <a:rPr b="1" lang="en-CA" sz="1800">
                <a:solidFill>
                  <a:srgbClr val="FF0000"/>
                </a:solidFill>
                <a:latin typeface="Calibri"/>
                <a:ea typeface="Calibri"/>
                <a:cs typeface="Calibri"/>
                <a:sym typeface="Calibri"/>
              </a:rPr>
              <a:t> (INFERENSI)</a:t>
            </a:r>
            <a:endParaRPr b="1" sz="1800">
              <a:solidFill>
                <a:srgbClr val="FF0000"/>
              </a:solidFill>
              <a:latin typeface="Calibri"/>
              <a:ea typeface="Calibri"/>
              <a:cs typeface="Calibri"/>
              <a:sym typeface="Calibri"/>
            </a:endParaRPr>
          </a:p>
        </p:txBody>
      </p:sp>
      <p:cxnSp>
        <p:nvCxnSpPr>
          <p:cNvPr id="236" name="Google Shape;236;p21"/>
          <p:cNvCxnSpPr>
            <a:stCxn id="227" idx="6"/>
          </p:cNvCxnSpPr>
          <p:nvPr/>
        </p:nvCxnSpPr>
        <p:spPr>
          <a:xfrm flipH="1" rot="10800000">
            <a:off x="2551903" y="4024026"/>
            <a:ext cx="1519200" cy="504600"/>
          </a:xfrm>
          <a:prstGeom prst="curvedConnector3">
            <a:avLst>
              <a:gd fmla="val 49995" name="adj1"/>
            </a:avLst>
          </a:prstGeom>
          <a:noFill/>
          <a:ln cap="flat" cmpd="sng" w="38100">
            <a:solidFill>
              <a:srgbClr val="FF0000"/>
            </a:solidFill>
            <a:prstDash val="solid"/>
            <a:miter lim="800000"/>
            <a:headEnd len="sm" w="sm" type="none"/>
            <a:tailEnd len="med" w="med" type="triangle"/>
          </a:ln>
        </p:spPr>
      </p:cxnSp>
      <p:cxnSp>
        <p:nvCxnSpPr>
          <p:cNvPr id="237" name="Google Shape;237;p21"/>
          <p:cNvCxnSpPr/>
          <p:nvPr/>
        </p:nvCxnSpPr>
        <p:spPr>
          <a:xfrm flipH="1" rot="-5400000">
            <a:off x="3909389" y="3154293"/>
            <a:ext cx="919200" cy="915900"/>
          </a:xfrm>
          <a:prstGeom prst="curvedConnector3">
            <a:avLst>
              <a:gd fmla="val 50005" name="adj1"/>
            </a:avLst>
          </a:prstGeom>
          <a:noFill/>
          <a:ln cap="flat" cmpd="sng" w="38100">
            <a:solidFill>
              <a:srgbClr val="FF0000"/>
            </a:solidFill>
            <a:prstDash val="solid"/>
            <a:miter lim="800000"/>
            <a:headEnd len="sm" w="sm" type="none"/>
            <a:tailEnd len="med" w="med" type="triangle"/>
          </a:ln>
        </p:spPr>
      </p:cxnSp>
      <p:cxnSp>
        <p:nvCxnSpPr>
          <p:cNvPr id="238" name="Google Shape;238;p21"/>
          <p:cNvCxnSpPr/>
          <p:nvPr/>
        </p:nvCxnSpPr>
        <p:spPr>
          <a:xfrm>
            <a:off x="1700373" y="5293220"/>
            <a:ext cx="875400" cy="372600"/>
          </a:xfrm>
          <a:prstGeom prst="curvedConnector3">
            <a:avLst>
              <a:gd fmla="val 49998" name="adj1"/>
            </a:avLst>
          </a:prstGeom>
          <a:noFill/>
          <a:ln cap="flat" cmpd="sng" w="38100">
            <a:solidFill>
              <a:srgbClr val="FF0000"/>
            </a:solidFill>
            <a:prstDash val="solid"/>
            <a:miter lim="800000"/>
            <a:headEnd len="sm" w="sm" type="none"/>
            <a:tailEnd len="med" w="med" type="triangle"/>
          </a:ln>
        </p:spPr>
      </p:cxnSp>
    </p:spTree>
  </p:cSld>
  <p:clrMapOvr>
    <a:masterClrMapping/>
  </p:clrMapOvr>
</p:sld>
</file>

<file path=ppt/theme/theme1.xml><?xml version="1.0" encoding="utf-8"?>
<a:theme xmlns:a="http://schemas.openxmlformats.org/drawingml/2006/main" xmlns:r="http://schemas.openxmlformats.org/officeDocument/2006/relationships" name="Тема Office">
  <a:themeElements>
    <a:clrScheme name="Стандартная">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