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7315200" cy="96012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ontserrat-bold.fntdata"/><Relationship Id="rId10" Type="http://schemas.openxmlformats.org/officeDocument/2006/relationships/slide" Target="slides/slide5.xml"/><Relationship Id="rId21" Type="http://schemas.openxmlformats.org/officeDocument/2006/relationships/font" Target="fonts/Montserrat-regular.fntdata"/><Relationship Id="rId13" Type="http://schemas.openxmlformats.org/officeDocument/2006/relationships/slide" Target="slides/slide8.xml"/><Relationship Id="rId24" Type="http://schemas.openxmlformats.org/officeDocument/2006/relationships/font" Target="fonts/Montserrat-boldItalic.fntdata"/><Relationship Id="rId12" Type="http://schemas.openxmlformats.org/officeDocument/2006/relationships/slide" Target="slides/slide7.xml"/><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1727"/>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1727"/>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1726"/>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CA"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e8d5d655c_0_0: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e8d5d655c_0_0: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 name="Google Shape;87;g22e8d5d655c_0_0:notes"/>
          <p:cNvSpPr txBox="1"/>
          <p:nvPr>
            <p:ph idx="12" type="sldNum"/>
          </p:nvPr>
        </p:nvSpPr>
        <p:spPr>
          <a:xfrm>
            <a:off x="4143587" y="9119474"/>
            <a:ext cx="3169800" cy="4818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8" name="Google Shape;198;p1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hyperlink" Target="https://www.kaggle.com/mohansacharya/graduate-admissions" TargetMode="External"/><Relationship Id="rId6" Type="http://schemas.openxmlformats.org/officeDocument/2006/relationships/hyperlink" Target="https://www.pexels.com/photo/accomplishment-ceremony-education-graduation-26788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a:blip r:embed="rId3">
            <a:alphaModFix/>
          </a:blip>
          <a:stretch>
            <a:fillRect/>
          </a:stretch>
        </p:blipFill>
        <p:spPr>
          <a:xfrm>
            <a:off x="0" y="0"/>
            <a:ext cx="12191999" cy="6844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2"/>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178" name="Google Shape;178;p22"/>
          <p:cNvSpPr/>
          <p:nvPr/>
        </p:nvSpPr>
        <p:spPr>
          <a:xfrm>
            <a:off x="317878" y="279727"/>
            <a:ext cx="7585714" cy="5232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CA" sz="3600">
                <a:solidFill>
                  <a:schemeClr val="lt1"/>
                </a:solidFill>
                <a:latin typeface="Montserrat"/>
                <a:ea typeface="Montserrat"/>
                <a:cs typeface="Montserrat"/>
                <a:sym typeface="Montserrat"/>
              </a:rPr>
              <a:t>APA ITU XGBOOST? &amp; KENAPA?</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t/>
            </a:r>
            <a:endParaRPr sz="36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None/>
            </a:pPr>
            <a:r>
              <a:t/>
            </a:r>
            <a:endParaRPr sz="3600">
              <a:solidFill>
                <a:schemeClr val="lt1"/>
              </a:solidFill>
              <a:latin typeface="Montserrat"/>
              <a:ea typeface="Montserrat"/>
              <a:cs typeface="Montserrat"/>
              <a:sym typeface="Montserrat"/>
            </a:endParaRPr>
          </a:p>
        </p:txBody>
      </p:sp>
      <p:sp>
        <p:nvSpPr>
          <p:cNvPr id="179" name="Google Shape;179;p22"/>
          <p:cNvSpPr txBox="1"/>
          <p:nvPr/>
        </p:nvSpPr>
        <p:spPr>
          <a:xfrm>
            <a:off x="242656" y="1166018"/>
            <a:ext cx="11339744" cy="4525963"/>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XGBoost atau Extreme gradient boosting adalah algoritma andalan bagi banyak Data Scientist</a:t>
            </a:r>
            <a:endParaRPr sz="1800">
              <a:solidFill>
                <a:schemeClr val="dk1"/>
              </a:solidFill>
              <a:latin typeface="Montserrat"/>
              <a:ea typeface="Montserrat"/>
              <a:cs typeface="Montserrat"/>
              <a:sym typeface="Montserrat"/>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XGBoost adalah algoritma pembelajaran terawasi (</a:t>
            </a:r>
            <a:r>
              <a:rPr i="1" lang="en-CA" sz="1800">
                <a:solidFill>
                  <a:schemeClr val="dk1"/>
                </a:solidFill>
                <a:latin typeface="Montserrat"/>
                <a:ea typeface="Montserrat"/>
                <a:cs typeface="Montserrat"/>
                <a:sym typeface="Montserrat"/>
              </a:rPr>
              <a:t>supervised learning</a:t>
            </a:r>
            <a:r>
              <a:rPr lang="en-CA" sz="1800">
                <a:solidFill>
                  <a:schemeClr val="dk1"/>
                </a:solidFill>
                <a:latin typeface="Montserrat"/>
                <a:ea typeface="Montserrat"/>
                <a:cs typeface="Montserrat"/>
                <a:sym typeface="Montserrat"/>
              </a:rPr>
              <a:t>) yang mengimplementasikan algoritma </a:t>
            </a:r>
            <a:r>
              <a:rPr i="1" lang="en-CA" sz="1800">
                <a:solidFill>
                  <a:schemeClr val="dk1"/>
                </a:solidFill>
                <a:latin typeface="Montserrat"/>
                <a:ea typeface="Montserrat"/>
                <a:cs typeface="Montserrat"/>
                <a:sym typeface="Montserrat"/>
              </a:rPr>
              <a:t>gradient boosted trees</a:t>
            </a:r>
            <a:r>
              <a:rPr lang="en-CA" sz="1800">
                <a:solidFill>
                  <a:schemeClr val="dk1"/>
                </a:solidFill>
                <a:latin typeface="Montserrat"/>
                <a:ea typeface="Montserrat"/>
                <a:cs typeface="Montserrat"/>
                <a:sym typeface="Montserrat"/>
              </a:rPr>
              <a:t>. </a:t>
            </a:r>
            <a:endParaRPr/>
          </a:p>
          <a:p>
            <a:pPr indent="-285750" lvl="0" marL="28575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Algoritma bekerja dengan membangun rangkaian model dari data latih, setiap model dibangun untuk memperbaiki kesalahan yang dilakukan oleh model sebelumnya. Model ditambahkan secara berurutan hingga tidak ada perbaikan lebih lanjut yang dapat dilakukan.</a:t>
            </a:r>
            <a:endParaRPr sz="1800">
              <a:solidFill>
                <a:schemeClr val="dk1"/>
              </a:solidFill>
              <a:latin typeface="Montserrat"/>
              <a:ea typeface="Montserrat"/>
              <a:cs typeface="Montserrat"/>
              <a:sym typeface="Montserrat"/>
            </a:endParaRPr>
          </a:p>
          <a:p>
            <a:pPr indent="-171450" lvl="0" marL="28575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a:p>
            <a:pPr indent="-171450" lvl="0" marL="28575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a:p>
            <a:pPr indent="-228600" lvl="0" marL="342900" marR="0" rtl="0" algn="l">
              <a:lnSpc>
                <a:spcPct val="90000"/>
              </a:lnSpc>
              <a:spcBef>
                <a:spcPts val="1000"/>
              </a:spcBef>
              <a:spcAft>
                <a:spcPts val="0"/>
              </a:spcAft>
              <a:buClr>
                <a:schemeClr val="dk1"/>
              </a:buClr>
              <a:buSzPts val="1800"/>
              <a:buFont typeface="Arial"/>
              <a:buNone/>
            </a:pPr>
            <a:r>
              <a:t/>
            </a:r>
            <a:endParaRPr sz="1800">
              <a:solidFill>
                <a:schemeClr val="dk1"/>
              </a:solidFill>
              <a:latin typeface="Montserrat"/>
              <a:ea typeface="Montserrat"/>
              <a:cs typeface="Montserrat"/>
              <a:sym typeface="Montserrat"/>
            </a:endParaRPr>
          </a:p>
          <a:p>
            <a:pPr indent="0" lvl="0" marL="0" marR="0" rtl="0" algn="ctr">
              <a:lnSpc>
                <a:spcPct val="90000"/>
              </a:lnSpc>
              <a:spcBef>
                <a:spcPts val="10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nvGrpSpPr>
          <p:cNvPr id="180" name="Google Shape;180;p22"/>
          <p:cNvGrpSpPr/>
          <p:nvPr/>
        </p:nvGrpSpPr>
        <p:grpSpPr>
          <a:xfrm>
            <a:off x="3297373" y="3760814"/>
            <a:ext cx="4917419" cy="3044117"/>
            <a:chOff x="1011373" y="1941"/>
            <a:chExt cx="4917419" cy="3044117"/>
          </a:xfrm>
        </p:grpSpPr>
        <p:sp>
          <p:nvSpPr>
            <p:cNvPr id="181" name="Google Shape;181;p22"/>
            <p:cNvSpPr/>
            <p:nvPr/>
          </p:nvSpPr>
          <p:spPr>
            <a:xfrm>
              <a:off x="1011373" y="1941"/>
              <a:ext cx="2341628" cy="1404977"/>
            </a:xfrm>
            <a:prstGeom prst="rect">
              <a:avLst/>
            </a:prstGeom>
            <a:solidFill>
              <a:srgbClr val="9E9E9E"/>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txBox="1"/>
            <p:nvPr/>
          </p:nvSpPr>
          <p:spPr>
            <a:xfrm>
              <a:off x="1011373" y="1941"/>
              <a:ext cx="2341628" cy="1404977"/>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Montserrat"/>
                <a:buNone/>
              </a:pPr>
              <a:r>
                <a:rPr i="1" lang="en-CA" sz="2400">
                  <a:latin typeface="Montserrat"/>
                  <a:ea typeface="Montserrat"/>
                  <a:cs typeface="Montserrat"/>
                  <a:sym typeface="Montserrat"/>
                </a:rPr>
                <a:t>Sangat cepat</a:t>
              </a:r>
              <a:endParaRPr/>
            </a:p>
          </p:txBody>
        </p:sp>
        <p:sp>
          <p:nvSpPr>
            <p:cNvPr id="183" name="Google Shape;183;p22"/>
            <p:cNvSpPr/>
            <p:nvPr/>
          </p:nvSpPr>
          <p:spPr>
            <a:xfrm>
              <a:off x="3587164" y="1941"/>
              <a:ext cx="2341628" cy="1404977"/>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3587164" y="1941"/>
              <a:ext cx="2341628" cy="1404977"/>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Montserrat"/>
                <a:buNone/>
              </a:pPr>
              <a:r>
                <a:rPr i="1" lang="en-CA" sz="2400">
                  <a:latin typeface="Montserrat"/>
                  <a:ea typeface="Montserrat"/>
                  <a:cs typeface="Montserrat"/>
                  <a:sym typeface="Montserrat"/>
                </a:rPr>
                <a:t>Pemanfaatan memori yang baik</a:t>
              </a:r>
              <a:endParaRPr/>
            </a:p>
          </p:txBody>
        </p:sp>
        <p:sp>
          <p:nvSpPr>
            <p:cNvPr id="185" name="Google Shape;185;p22"/>
            <p:cNvSpPr/>
            <p:nvPr/>
          </p:nvSpPr>
          <p:spPr>
            <a:xfrm>
              <a:off x="1011373" y="1641081"/>
              <a:ext cx="2341628" cy="1404977"/>
            </a:xfrm>
            <a:prstGeom prst="rect">
              <a:avLst/>
            </a:prstGeom>
            <a:solidFill>
              <a:srgbClr val="D3D3D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txBox="1"/>
            <p:nvPr/>
          </p:nvSpPr>
          <p:spPr>
            <a:xfrm>
              <a:off x="1011373" y="1641081"/>
              <a:ext cx="2341628" cy="1404977"/>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Montserrat"/>
                <a:buNone/>
              </a:pPr>
              <a:r>
                <a:rPr i="1" lang="en-CA" sz="2400">
                  <a:latin typeface="Montserrat"/>
                  <a:ea typeface="Montserrat"/>
                  <a:cs typeface="Montserrat"/>
                  <a:sym typeface="Montserrat"/>
                </a:rPr>
                <a:t>Dapat digunakan untuk regresi &amp; klasifikasi</a:t>
              </a:r>
              <a:endParaRPr/>
            </a:p>
          </p:txBody>
        </p:sp>
        <p:sp>
          <p:nvSpPr>
            <p:cNvPr id="187" name="Google Shape;187;p22"/>
            <p:cNvSpPr/>
            <p:nvPr/>
          </p:nvSpPr>
          <p:spPr>
            <a:xfrm>
              <a:off x="3587164" y="1641081"/>
              <a:ext cx="2341628" cy="1404977"/>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nvSpPr>
          <p:spPr>
            <a:xfrm>
              <a:off x="3587164" y="1641081"/>
              <a:ext cx="2341628" cy="1404977"/>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400"/>
                <a:buFont typeface="Montserrat"/>
                <a:buNone/>
              </a:pPr>
              <a:r>
                <a:rPr i="1" lang="en-CA" sz="2400">
                  <a:solidFill>
                    <a:srgbClr val="000000"/>
                  </a:solidFill>
                  <a:latin typeface="Montserrat"/>
                  <a:ea typeface="Montserrat"/>
                  <a:cs typeface="Montserrat"/>
                  <a:sym typeface="Montserrat"/>
                </a:rPr>
                <a:t>Robust</a:t>
              </a:r>
              <a:endParaRPr/>
            </a:p>
          </p:txBody>
        </p:sp>
      </p:grpSp>
      <p:sp>
        <p:nvSpPr>
          <p:cNvPr id="189" name="Google Shape;189;p22"/>
          <p:cNvSpPr txBox="1"/>
          <p:nvPr/>
        </p:nvSpPr>
        <p:spPr>
          <a:xfrm>
            <a:off x="1143000" y="3084084"/>
            <a:ext cx="96927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CA" sz="2000">
                <a:solidFill>
                  <a:schemeClr val="dk1"/>
                </a:solidFill>
                <a:latin typeface="Montserrat"/>
                <a:ea typeface="Montserrat"/>
                <a:cs typeface="Montserrat"/>
                <a:sym typeface="Montserrat"/>
              </a:rPr>
              <a:t>“When in doubt, use xgboost!” – Owen Zhang, 1</a:t>
            </a:r>
            <a:r>
              <a:rPr b="1" baseline="30000" i="1" lang="en-CA" sz="2000">
                <a:solidFill>
                  <a:schemeClr val="dk1"/>
                </a:solidFill>
                <a:latin typeface="Montserrat"/>
                <a:ea typeface="Montserrat"/>
                <a:cs typeface="Montserrat"/>
                <a:sym typeface="Montserrat"/>
              </a:rPr>
              <a:t>st</a:t>
            </a:r>
            <a:r>
              <a:rPr b="1" i="1" lang="en-CA" sz="2000">
                <a:solidFill>
                  <a:schemeClr val="dk1"/>
                </a:solidFill>
                <a:latin typeface="Montserrat"/>
                <a:ea typeface="Montserrat"/>
                <a:cs typeface="Montserrat"/>
                <a:sym typeface="Montserrat"/>
              </a:rPr>
              <a:t> place Kaggle Winner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195" name="Google Shape;195;p23"/>
          <p:cNvSpPr txBox="1"/>
          <p:nvPr/>
        </p:nvSpPr>
        <p:spPr>
          <a:xfrm>
            <a:off x="349997" y="1981200"/>
            <a:ext cx="574092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DEMO PROYEK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4"/>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01" name="Google Shape;201;p24"/>
          <p:cNvSpPr txBox="1"/>
          <p:nvPr/>
        </p:nvSpPr>
        <p:spPr>
          <a:xfrm>
            <a:off x="228600" y="228600"/>
            <a:ext cx="7696200"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lang="en-CA" sz="3600">
                <a:solidFill>
                  <a:schemeClr val="lt1"/>
                </a:solidFill>
                <a:latin typeface="Montserrat"/>
                <a:ea typeface="Montserrat"/>
                <a:cs typeface="Montserrat"/>
                <a:sym typeface="Montserrat"/>
              </a:rPr>
              <a:t>DEMO PROYEK</a:t>
            </a:r>
            <a:endParaRPr/>
          </a:p>
        </p:txBody>
      </p:sp>
      <p:pic>
        <p:nvPicPr>
          <p:cNvPr id="202" name="Google Shape;202;p24"/>
          <p:cNvPicPr preferRelativeResize="0"/>
          <p:nvPr/>
        </p:nvPicPr>
        <p:blipFill>
          <a:blip r:embed="rId4">
            <a:alphaModFix/>
          </a:blip>
          <a:stretch>
            <a:fillRect/>
          </a:stretch>
        </p:blipFill>
        <p:spPr>
          <a:xfrm>
            <a:off x="1525375" y="1490825"/>
            <a:ext cx="8586772" cy="415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208" name="Google Shape;208;p25"/>
          <p:cNvSpPr txBox="1"/>
          <p:nvPr/>
        </p:nvSpPr>
        <p:spPr>
          <a:xfrm>
            <a:off x="349997" y="1981200"/>
            <a:ext cx="574092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FINAL CAPSTONE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6"/>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14" name="Google Shape;214;p26"/>
          <p:cNvSpPr/>
          <p:nvPr/>
        </p:nvSpPr>
        <p:spPr>
          <a:xfrm>
            <a:off x="187436" y="1081268"/>
            <a:ext cx="10974887" cy="3224145"/>
          </a:xfrm>
          <a:prstGeom prst="rect">
            <a:avLst/>
          </a:prstGeom>
          <a:noFill/>
          <a:ln>
            <a:noFill/>
          </a:ln>
        </p:spPr>
        <p:txBody>
          <a:bodyPr anchorCtr="0" anchor="t" bIns="45700" lIns="91425" spcFirstLastPara="1" rIns="91425" wrap="square" tIns="45700">
            <a:noAutofit/>
          </a:bodyPr>
          <a:lstStyle/>
          <a:p>
            <a:pPr indent="-228600" lvl="1" marL="34290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
        <p:nvSpPr>
          <p:cNvPr id="215" name="Google Shape;215;p26"/>
          <p:cNvSpPr txBox="1"/>
          <p:nvPr/>
        </p:nvSpPr>
        <p:spPr>
          <a:xfrm>
            <a:off x="187434" y="202763"/>
            <a:ext cx="10080062"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lang="en-CA" sz="3600">
                <a:solidFill>
                  <a:schemeClr val="lt1"/>
                </a:solidFill>
                <a:latin typeface="Montserrat"/>
                <a:ea typeface="Montserrat"/>
                <a:cs typeface="Montserrat"/>
                <a:sym typeface="Montserrat"/>
              </a:rPr>
              <a:t>FINAL CAPSTONE PROJECT </a:t>
            </a:r>
            <a:endParaRPr/>
          </a:p>
        </p:txBody>
      </p:sp>
      <p:sp>
        <p:nvSpPr>
          <p:cNvPr id="216" name="Google Shape;216;p26"/>
          <p:cNvSpPr txBox="1"/>
          <p:nvPr/>
        </p:nvSpPr>
        <p:spPr>
          <a:xfrm>
            <a:off x="4495800" y="6319422"/>
            <a:ext cx="6324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alibri"/>
              <a:buNone/>
            </a:pPr>
            <a:r>
              <a:rPr b="0" i="0" lang="en-CA" sz="1400" u="none" cap="none" strike="noStrike">
                <a:solidFill>
                  <a:schemeClr val="dk1"/>
                </a:solidFill>
                <a:latin typeface="Calibri"/>
                <a:ea typeface="Calibri"/>
                <a:cs typeface="Calibri"/>
                <a:sym typeface="Calibri"/>
              </a:rPr>
              <a:t>Source: https://www.kaggle.com/jkumarajarshi/life-expectancy-who</a:t>
            </a:r>
            <a:endParaRPr/>
          </a:p>
        </p:txBody>
      </p:sp>
      <p:sp>
        <p:nvSpPr>
          <p:cNvPr id="217" name="Google Shape;217;p26"/>
          <p:cNvSpPr txBox="1"/>
          <p:nvPr/>
        </p:nvSpPr>
        <p:spPr>
          <a:xfrm>
            <a:off x="759596" y="1264643"/>
            <a:ext cx="11432403" cy="452596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218" name="Google Shape;218;p26"/>
          <p:cNvSpPr txBox="1"/>
          <p:nvPr/>
        </p:nvSpPr>
        <p:spPr>
          <a:xfrm>
            <a:off x="1409700" y="1573394"/>
            <a:ext cx="8534400" cy="302516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219" name="Google Shape;219;p26"/>
          <p:cNvSpPr txBox="1"/>
          <p:nvPr/>
        </p:nvSpPr>
        <p:spPr>
          <a:xfrm>
            <a:off x="8994105" y="3992401"/>
            <a:ext cx="206425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alibri"/>
              <a:buNone/>
            </a:pPr>
            <a:r>
              <a:rPr b="0" i="0" lang="en-CA" sz="2000" u="none" cap="none" strike="noStrike">
                <a:solidFill>
                  <a:schemeClr val="dk1"/>
                </a:solidFill>
                <a:latin typeface="Calibri"/>
                <a:ea typeface="Calibri"/>
                <a:cs typeface="Calibri"/>
                <a:sym typeface="Calibri"/>
              </a:rPr>
              <a:t>LIFE EXPECTANCY</a:t>
            </a:r>
            <a:endParaRPr/>
          </a:p>
        </p:txBody>
      </p:sp>
      <p:sp>
        <p:nvSpPr>
          <p:cNvPr id="220" name="Google Shape;220;p26"/>
          <p:cNvSpPr txBox="1"/>
          <p:nvPr/>
        </p:nvSpPr>
        <p:spPr>
          <a:xfrm>
            <a:off x="1258129" y="2735632"/>
            <a:ext cx="262137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lang="en-CA" sz="2400" u="sng">
                <a:solidFill>
                  <a:schemeClr val="dk1"/>
                </a:solidFill>
                <a:latin typeface="Calibri"/>
                <a:ea typeface="Calibri"/>
                <a:cs typeface="Calibri"/>
                <a:sym typeface="Calibri"/>
              </a:rPr>
              <a:t>FITUR MASUKAN</a:t>
            </a:r>
            <a:endParaRPr/>
          </a:p>
        </p:txBody>
      </p:sp>
      <p:sp>
        <p:nvSpPr>
          <p:cNvPr id="221" name="Google Shape;221;p26"/>
          <p:cNvSpPr/>
          <p:nvPr/>
        </p:nvSpPr>
        <p:spPr>
          <a:xfrm>
            <a:off x="5108182" y="3649439"/>
            <a:ext cx="2614534" cy="1154322"/>
          </a:xfrm>
          <a:prstGeom prst="roundRect">
            <a:avLst>
              <a:gd fmla="val 16667" name="adj"/>
            </a:avLst>
          </a:prstGeom>
          <a:solidFill>
            <a:srgbClr val="EF243B"/>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Calibri"/>
              <a:buNone/>
            </a:pPr>
            <a:r>
              <a:rPr b="1" lang="en-CA" sz="2400">
                <a:solidFill>
                  <a:srgbClr val="FFFFFF"/>
                </a:solidFill>
                <a:latin typeface="Calibri"/>
                <a:ea typeface="Calibri"/>
                <a:cs typeface="Calibri"/>
                <a:sym typeface="Calibri"/>
              </a:rPr>
              <a:t>MODEL REGRESI </a:t>
            </a:r>
            <a:r>
              <a:rPr b="1" i="0" lang="en-CA" sz="2400" u="none" cap="none" strike="noStrike">
                <a:solidFill>
                  <a:srgbClr val="FFFFFF"/>
                </a:solidFill>
                <a:latin typeface="Calibri"/>
                <a:ea typeface="Calibri"/>
                <a:cs typeface="Calibri"/>
                <a:sym typeface="Calibri"/>
              </a:rPr>
              <a:t>XG-BOOST</a:t>
            </a:r>
            <a:endParaRPr/>
          </a:p>
        </p:txBody>
      </p:sp>
      <p:sp>
        <p:nvSpPr>
          <p:cNvPr id="222" name="Google Shape;222;p26"/>
          <p:cNvSpPr/>
          <p:nvPr/>
        </p:nvSpPr>
        <p:spPr>
          <a:xfrm>
            <a:off x="3951833" y="3964420"/>
            <a:ext cx="1105366" cy="524360"/>
          </a:xfrm>
          <a:prstGeom prst="rightArrow">
            <a:avLst>
              <a:gd fmla="val 50000" name="adj1"/>
              <a:gd fmla="val 50000" name="adj2"/>
            </a:avLst>
          </a:prstGeom>
          <a:solidFill>
            <a:srgbClr val="EF253C"/>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FF"/>
              </a:solidFill>
              <a:latin typeface="Calibri"/>
              <a:ea typeface="Calibri"/>
              <a:cs typeface="Calibri"/>
              <a:sym typeface="Calibri"/>
            </a:endParaRPr>
          </a:p>
        </p:txBody>
      </p:sp>
      <p:sp>
        <p:nvSpPr>
          <p:cNvPr id="223" name="Google Shape;223;p26"/>
          <p:cNvSpPr/>
          <p:nvPr/>
        </p:nvSpPr>
        <p:spPr>
          <a:xfrm>
            <a:off x="7820137" y="3964420"/>
            <a:ext cx="1105366" cy="524360"/>
          </a:xfrm>
          <a:prstGeom prst="rightArrow">
            <a:avLst>
              <a:gd fmla="val 50000" name="adj1"/>
              <a:gd fmla="val 50000" name="adj2"/>
            </a:avLst>
          </a:prstGeom>
          <a:solidFill>
            <a:srgbClr val="EF253C"/>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FF"/>
              </a:solidFill>
              <a:latin typeface="Calibri"/>
              <a:ea typeface="Calibri"/>
              <a:cs typeface="Calibri"/>
              <a:sym typeface="Calibri"/>
            </a:endParaRPr>
          </a:p>
        </p:txBody>
      </p:sp>
      <p:sp>
        <p:nvSpPr>
          <p:cNvPr id="224" name="Google Shape;224;p26"/>
          <p:cNvSpPr txBox="1"/>
          <p:nvPr/>
        </p:nvSpPr>
        <p:spPr>
          <a:xfrm>
            <a:off x="8481367" y="2770506"/>
            <a:ext cx="267486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Calibri"/>
              <a:buNone/>
            </a:pPr>
            <a:r>
              <a:rPr b="1" lang="en-CA" sz="2400" u="sng">
                <a:solidFill>
                  <a:schemeClr val="dk1"/>
                </a:solidFill>
                <a:latin typeface="Calibri"/>
                <a:ea typeface="Calibri"/>
                <a:cs typeface="Calibri"/>
                <a:sym typeface="Calibri"/>
              </a:rPr>
              <a:t>PREDIKSI</a:t>
            </a:r>
            <a:endParaRPr/>
          </a:p>
        </p:txBody>
      </p:sp>
      <p:sp>
        <p:nvSpPr>
          <p:cNvPr id="225" name="Google Shape;225;p26"/>
          <p:cNvSpPr txBox="1"/>
          <p:nvPr/>
        </p:nvSpPr>
        <p:spPr>
          <a:xfrm>
            <a:off x="322861" y="3084188"/>
            <a:ext cx="3905050" cy="19389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CA" sz="2000" u="none" cap="none" strike="noStrike">
                <a:solidFill>
                  <a:schemeClr val="dk1"/>
                </a:solidFill>
                <a:latin typeface="Calibri"/>
                <a:ea typeface="Calibri"/>
                <a:cs typeface="Calibri"/>
                <a:sym typeface="Calibri"/>
              </a:rPr>
              <a:t>YEAR</a:t>
            </a:r>
            <a:endParaRPr/>
          </a:p>
          <a:p>
            <a:pPr indent="0" lvl="0" marL="0" marR="0" rtl="0" algn="ctr">
              <a:lnSpc>
                <a:spcPct val="100000"/>
              </a:lnSpc>
              <a:spcBef>
                <a:spcPts val="0"/>
              </a:spcBef>
              <a:spcAft>
                <a:spcPts val="0"/>
              </a:spcAft>
              <a:buNone/>
            </a:pPr>
            <a:r>
              <a:rPr b="0" i="0" lang="en-CA" sz="2000" u="none" cap="none" strike="noStrike">
                <a:solidFill>
                  <a:schemeClr val="dk1"/>
                </a:solidFill>
                <a:latin typeface="Calibri"/>
                <a:ea typeface="Calibri"/>
                <a:cs typeface="Calibri"/>
                <a:sym typeface="Calibri"/>
              </a:rPr>
              <a:t>ADULT MORTALITY</a:t>
            </a:r>
            <a:endParaRPr/>
          </a:p>
          <a:p>
            <a:pPr indent="0" lvl="0" marL="0" marR="0" rtl="0" algn="ctr">
              <a:lnSpc>
                <a:spcPct val="100000"/>
              </a:lnSpc>
              <a:spcBef>
                <a:spcPts val="0"/>
              </a:spcBef>
              <a:spcAft>
                <a:spcPts val="0"/>
              </a:spcAft>
              <a:buNone/>
            </a:pPr>
            <a:r>
              <a:rPr b="0" i="0" lang="en-CA" sz="2000" u="none" cap="none" strike="noStrike">
                <a:solidFill>
                  <a:schemeClr val="dk1"/>
                </a:solidFill>
                <a:latin typeface="Calibri"/>
                <a:ea typeface="Calibri"/>
                <a:cs typeface="Calibri"/>
                <a:sym typeface="Calibri"/>
              </a:rPr>
              <a:t>STATUS</a:t>
            </a:r>
            <a:endParaRPr/>
          </a:p>
          <a:p>
            <a:pPr indent="0" lvl="0" marL="0" marR="0" rtl="0" algn="ctr">
              <a:lnSpc>
                <a:spcPct val="100000"/>
              </a:lnSpc>
              <a:spcBef>
                <a:spcPts val="0"/>
              </a:spcBef>
              <a:spcAft>
                <a:spcPts val="0"/>
              </a:spcAft>
              <a:buNone/>
            </a:pPr>
            <a:r>
              <a:rPr b="0" i="0" lang="en-CA" sz="2000" u="none" cap="none" strike="noStrike">
                <a:solidFill>
                  <a:schemeClr val="dk1"/>
                </a:solidFill>
                <a:latin typeface="Calibri"/>
                <a:ea typeface="Calibri"/>
                <a:cs typeface="Calibri"/>
                <a:sym typeface="Calibri"/>
              </a:rPr>
              <a:t>INFANT DEATHS</a:t>
            </a:r>
            <a:endParaRPr/>
          </a:p>
          <a:p>
            <a:pPr indent="0" lvl="0" marL="0" marR="0" rtl="0" algn="ctr">
              <a:lnSpc>
                <a:spcPct val="100000"/>
              </a:lnSpc>
              <a:spcBef>
                <a:spcPts val="0"/>
              </a:spcBef>
              <a:spcAft>
                <a:spcPts val="0"/>
              </a:spcAft>
              <a:buNone/>
            </a:pPr>
            <a:r>
              <a:rPr b="0" i="0" lang="en-CA" sz="2000" u="none" cap="none" strike="noStrike">
                <a:solidFill>
                  <a:schemeClr val="dk1"/>
                </a:solidFill>
                <a:latin typeface="Calibri"/>
                <a:ea typeface="Calibri"/>
                <a:cs typeface="Calibri"/>
                <a:sym typeface="Calibri"/>
              </a:rPr>
              <a:t>ALCOHOL</a:t>
            </a:r>
            <a:endParaRPr/>
          </a:p>
          <a:p>
            <a:pPr indent="0" lvl="0" marL="0" marR="0" rtl="0" algn="ctr">
              <a:lnSpc>
                <a:spcPct val="100000"/>
              </a:lnSpc>
              <a:spcBef>
                <a:spcPts val="0"/>
              </a:spcBef>
              <a:spcAft>
                <a:spcPts val="0"/>
              </a:spcAft>
              <a:buNone/>
            </a:pPr>
            <a:r>
              <a:rPr b="0" i="0" lang="en-CA" sz="2000" u="none" cap="none" strike="noStrike">
                <a:solidFill>
                  <a:schemeClr val="dk1"/>
                </a:solidFill>
                <a:latin typeface="Calibri"/>
                <a:ea typeface="Calibri"/>
                <a:cs typeface="Calibri"/>
                <a:sym typeface="Calibri"/>
              </a:rPr>
              <a:t>HEPATITIS B</a:t>
            </a:r>
            <a:endParaRPr/>
          </a:p>
        </p:txBody>
      </p:sp>
      <p:sp>
        <p:nvSpPr>
          <p:cNvPr id="226" name="Google Shape;226;p26"/>
          <p:cNvSpPr txBox="1"/>
          <p:nvPr/>
        </p:nvSpPr>
        <p:spPr>
          <a:xfrm>
            <a:off x="187425" y="1215824"/>
            <a:ext cx="11327400" cy="134880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lnSpc>
                <a:spcPct val="90000"/>
              </a:lnSpc>
              <a:spcBef>
                <a:spcPts val="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Dalam proyek praktik ini, kita akan melatih model XG-Boost untuk memprediksi harapan hidup.</a:t>
            </a:r>
            <a:endParaRPr/>
          </a:p>
          <a:p>
            <a:pPr indent="-342900" lvl="0" marL="342900" marR="0" rtl="0" algn="l">
              <a:lnSpc>
                <a:spcPct val="90000"/>
              </a:lnSpc>
              <a:spcBef>
                <a:spcPts val="1000"/>
              </a:spcBef>
              <a:spcAft>
                <a:spcPts val="0"/>
              </a:spcAft>
              <a:buClr>
                <a:schemeClr val="dk1"/>
              </a:buClr>
              <a:buSzPts val="1800"/>
              <a:buFont typeface="Arial"/>
              <a:buChar char="•"/>
            </a:pPr>
            <a:r>
              <a:rPr lang="en-CA" sz="1800">
                <a:solidFill>
                  <a:schemeClr val="dk1"/>
                </a:solidFill>
                <a:latin typeface="Montserrat"/>
                <a:ea typeface="Montserrat"/>
                <a:cs typeface="Montserrat"/>
                <a:sym typeface="Montserrat"/>
              </a:rPr>
              <a:t>Data diperoleh dari Organisasi Kesehatan Dunia (WHO) dan Situs PBB dan berisi fitur-fitur seperti tahun, status, harapan hidup, kematian orang dewasa, kematian bayi, persentase pengeluaran, alkohol, dll.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7"/>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32" name="Google Shape;232;p27"/>
          <p:cNvSpPr/>
          <p:nvPr/>
        </p:nvSpPr>
        <p:spPr>
          <a:xfrm>
            <a:off x="187434" y="1363929"/>
            <a:ext cx="10974887" cy="47246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CA" sz="1800">
                <a:solidFill>
                  <a:schemeClr val="dk1"/>
                </a:solidFill>
                <a:latin typeface="Montserrat"/>
                <a:ea typeface="Montserrat"/>
                <a:cs typeface="Montserrat"/>
                <a:sym typeface="Montserrat"/>
              </a:rPr>
              <a:t>Tugas </a:t>
            </a:r>
            <a:r>
              <a:rPr b="1" lang="en-CA" sz="1800">
                <a:solidFill>
                  <a:schemeClr val="dk1"/>
                </a:solidFill>
                <a:latin typeface="Montserrat"/>
                <a:ea typeface="Montserrat"/>
                <a:cs typeface="Montserrat"/>
                <a:sym typeface="Montserrat"/>
              </a:rPr>
              <a:t>Final Capstone Project:</a:t>
            </a:r>
            <a:endParaRPr/>
          </a:p>
          <a:p>
            <a:pPr indent="-457200" lvl="1" marL="914400" marR="0" rtl="0" algn="l">
              <a:spcBef>
                <a:spcPts val="0"/>
              </a:spcBef>
              <a:spcAft>
                <a:spcPts val="0"/>
              </a:spcAft>
              <a:buClr>
                <a:schemeClr val="dk1"/>
              </a:buClr>
              <a:buSzPts val="1800"/>
              <a:buFont typeface="Calibri"/>
              <a:buAutoNum type="arabicPeriod"/>
            </a:pPr>
            <a:r>
              <a:rPr b="0" i="0" lang="en-CA" sz="1800" u="none" cap="none" strike="noStrike">
                <a:solidFill>
                  <a:schemeClr val="dk1"/>
                </a:solidFill>
                <a:latin typeface="Montserrat"/>
                <a:ea typeface="Montserrat"/>
                <a:cs typeface="Montserrat"/>
                <a:sym typeface="Montserrat"/>
              </a:rPr>
              <a:t>Impor</a:t>
            </a:r>
            <a:r>
              <a:rPr lang="en-CA" sz="1800">
                <a:solidFill>
                  <a:schemeClr val="dk1"/>
                </a:solidFill>
                <a:latin typeface="Montserrat"/>
                <a:ea typeface="Montserrat"/>
                <a:cs typeface="Montserrat"/>
                <a:sym typeface="Montserrat"/>
              </a:rPr>
              <a:t> data</a:t>
            </a:r>
            <a:r>
              <a:rPr b="0" i="0" lang="en-CA" sz="1800" u="none" cap="none" strike="noStrike">
                <a:solidFill>
                  <a:schemeClr val="dk1"/>
                </a:solidFill>
                <a:latin typeface="Montserrat"/>
                <a:ea typeface="Montserrat"/>
                <a:cs typeface="Montserrat"/>
                <a:sym typeface="Montserrat"/>
              </a:rPr>
              <a:t> “</a:t>
            </a:r>
            <a:r>
              <a:rPr b="0" i="1" lang="en-CA" sz="1800" u="none" cap="none" strike="noStrike">
                <a:solidFill>
                  <a:schemeClr val="dk1"/>
                </a:solidFill>
                <a:latin typeface="Montserrat"/>
                <a:ea typeface="Montserrat"/>
                <a:cs typeface="Montserrat"/>
                <a:sym typeface="Montserrat"/>
              </a:rPr>
              <a:t>Life_Expectancy_Data.csv</a:t>
            </a:r>
            <a:r>
              <a:rPr b="0" i="0" lang="en-CA" sz="1800" u="none" cap="none" strike="noStrike">
                <a:solidFill>
                  <a:schemeClr val="dk1"/>
                </a:solidFill>
                <a:latin typeface="Montserrat"/>
                <a:ea typeface="Montserrat"/>
                <a:cs typeface="Montserrat"/>
                <a:sym typeface="Montserrat"/>
              </a:rPr>
              <a:t>” </a:t>
            </a:r>
            <a:r>
              <a:rPr lang="en-CA" sz="1800">
                <a:solidFill>
                  <a:schemeClr val="dk1"/>
                </a:solidFill>
                <a:latin typeface="Montserrat"/>
                <a:ea typeface="Montserrat"/>
                <a:cs typeface="Montserrat"/>
                <a:sym typeface="Montserrat"/>
              </a:rPr>
              <a:t>dengan</a:t>
            </a:r>
            <a:r>
              <a:rPr b="0" i="0" lang="en-CA" sz="1800" u="none" cap="none" strike="noStrike">
                <a:solidFill>
                  <a:schemeClr val="dk1"/>
                </a:solidFill>
                <a:latin typeface="Montserrat"/>
                <a:ea typeface="Montserrat"/>
                <a:cs typeface="Montserrat"/>
                <a:sym typeface="Montserrat"/>
              </a:rPr>
              <a:t> Pandas</a:t>
            </a:r>
            <a:endParaRPr/>
          </a:p>
          <a:p>
            <a:pPr indent="-457200" lvl="1" marL="914400" marR="0" rtl="0" algn="l">
              <a:spcBef>
                <a:spcPts val="0"/>
              </a:spcBef>
              <a:spcAft>
                <a:spcPts val="0"/>
              </a:spcAft>
              <a:buClr>
                <a:schemeClr val="dk1"/>
              </a:buClr>
              <a:buSzPts val="1800"/>
              <a:buFont typeface="Calibri"/>
              <a:buAutoNum type="arabicPeriod"/>
            </a:pPr>
            <a:r>
              <a:rPr lang="en-CA" sz="1800">
                <a:solidFill>
                  <a:schemeClr val="dk1"/>
                </a:solidFill>
                <a:latin typeface="Montserrat"/>
                <a:ea typeface="Montserrat"/>
                <a:cs typeface="Montserrat"/>
                <a:sym typeface="Montserrat"/>
              </a:rPr>
              <a:t>Periksa apakah ada missing value pada data, lakukan rekayasa fitur untuk menghilangkan atau mengisi missing value</a:t>
            </a:r>
            <a:endParaRPr/>
          </a:p>
          <a:p>
            <a:pPr indent="-457200" lvl="1" marL="914400" marR="0" rtl="0" algn="l">
              <a:spcBef>
                <a:spcPts val="0"/>
              </a:spcBef>
              <a:spcAft>
                <a:spcPts val="0"/>
              </a:spcAft>
              <a:buClr>
                <a:schemeClr val="dk1"/>
              </a:buClr>
              <a:buSzPts val="1800"/>
              <a:buFont typeface="Calibri"/>
              <a:buAutoNum type="arabicPeriod"/>
            </a:pPr>
            <a:r>
              <a:rPr lang="en-CA" sz="1800">
                <a:solidFill>
                  <a:schemeClr val="dk1"/>
                </a:solidFill>
                <a:latin typeface="Montserrat"/>
                <a:ea typeface="Montserrat"/>
                <a:cs typeface="Montserrat"/>
                <a:sym typeface="Montserrat"/>
              </a:rPr>
              <a:t>Berapa banyak memori yang terpakai dari DataFrame tersebut</a:t>
            </a:r>
            <a:endParaRPr/>
          </a:p>
          <a:p>
            <a:pPr indent="-457200" lvl="1" marL="914400" marR="0" rtl="0" algn="l">
              <a:spcBef>
                <a:spcPts val="0"/>
              </a:spcBef>
              <a:spcAft>
                <a:spcPts val="0"/>
              </a:spcAft>
              <a:buClr>
                <a:schemeClr val="dk1"/>
              </a:buClr>
              <a:buSzPts val="1800"/>
              <a:buFont typeface="Calibri"/>
              <a:buAutoNum type="arabicPeriod"/>
            </a:pPr>
            <a:r>
              <a:rPr lang="en-CA" sz="1800">
                <a:solidFill>
                  <a:schemeClr val="dk1"/>
                </a:solidFill>
                <a:latin typeface="Montserrat"/>
                <a:ea typeface="Montserrat"/>
                <a:cs typeface="Montserrat"/>
                <a:sym typeface="Montserrat"/>
              </a:rPr>
              <a:t>Hitung nilai minimum, rata-rata dan maksimum dari </a:t>
            </a:r>
            <a:r>
              <a:rPr i="1" lang="en-CA" sz="1800">
                <a:solidFill>
                  <a:schemeClr val="dk1"/>
                </a:solidFill>
                <a:latin typeface="Montserrat"/>
                <a:ea typeface="Montserrat"/>
                <a:cs typeface="Montserrat"/>
                <a:sym typeface="Montserrat"/>
              </a:rPr>
              <a:t>life expectancy</a:t>
            </a:r>
            <a:endParaRPr/>
          </a:p>
          <a:p>
            <a:pPr indent="-457200" lvl="1" marL="914400" marR="0" rtl="0" algn="l">
              <a:spcBef>
                <a:spcPts val="0"/>
              </a:spcBef>
              <a:spcAft>
                <a:spcPts val="0"/>
              </a:spcAft>
              <a:buClr>
                <a:schemeClr val="dk1"/>
              </a:buClr>
              <a:buSzPts val="1800"/>
              <a:buFont typeface="Calibri"/>
              <a:buAutoNum type="arabicPeriod"/>
            </a:pPr>
            <a:r>
              <a:rPr b="0" i="0" lang="en-CA" sz="1800" u="none" cap="none" strike="noStrike">
                <a:solidFill>
                  <a:schemeClr val="dk1"/>
                </a:solidFill>
                <a:latin typeface="Montserrat"/>
                <a:ea typeface="Montserrat"/>
                <a:cs typeface="Montserrat"/>
                <a:sym typeface="Montserrat"/>
              </a:rPr>
              <a:t>Plot histogram, pairplot </a:t>
            </a:r>
            <a:r>
              <a:rPr lang="en-CA" sz="1800">
                <a:solidFill>
                  <a:schemeClr val="dk1"/>
                </a:solidFill>
                <a:latin typeface="Montserrat"/>
                <a:ea typeface="Montserrat"/>
                <a:cs typeface="Montserrat"/>
                <a:sym typeface="Montserrat"/>
              </a:rPr>
              <a:t>dan </a:t>
            </a:r>
            <a:r>
              <a:rPr b="0" i="0" lang="en-CA" sz="1800" u="none" cap="none" strike="noStrike">
                <a:solidFill>
                  <a:schemeClr val="dk1"/>
                </a:solidFill>
                <a:latin typeface="Montserrat"/>
                <a:ea typeface="Montserrat"/>
                <a:cs typeface="Montserrat"/>
                <a:sym typeface="Montserrat"/>
              </a:rPr>
              <a:t>heatmap dari matriks korelasi </a:t>
            </a:r>
            <a:r>
              <a:rPr lang="en-CA" sz="1800">
                <a:solidFill>
                  <a:schemeClr val="dk1"/>
                </a:solidFill>
                <a:latin typeface="Montserrat"/>
                <a:ea typeface="Montserrat"/>
                <a:cs typeface="Montserrat"/>
                <a:sym typeface="Montserrat"/>
              </a:rPr>
              <a:t>untuk semua</a:t>
            </a:r>
            <a:r>
              <a:rPr b="0" i="0" lang="en-CA" sz="1800" u="none" cap="none" strike="noStrike">
                <a:solidFill>
                  <a:schemeClr val="dk1"/>
                </a:solidFill>
                <a:latin typeface="Montserrat"/>
                <a:ea typeface="Montserrat"/>
                <a:cs typeface="Montserrat"/>
                <a:sym typeface="Montserrat"/>
              </a:rPr>
              <a:t> </a:t>
            </a:r>
            <a:r>
              <a:rPr lang="en-CA" sz="1800">
                <a:solidFill>
                  <a:schemeClr val="dk1"/>
                </a:solidFill>
                <a:latin typeface="Montserrat"/>
                <a:ea typeface="Montserrat"/>
                <a:cs typeface="Montserrat"/>
                <a:sym typeface="Montserrat"/>
              </a:rPr>
              <a:t>fitur</a:t>
            </a:r>
            <a:r>
              <a:rPr b="0" i="0" lang="en-CA" sz="1800" u="none" cap="none" strike="noStrike">
                <a:solidFill>
                  <a:schemeClr val="dk1"/>
                </a:solidFill>
                <a:latin typeface="Montserrat"/>
                <a:ea typeface="Montserrat"/>
                <a:cs typeface="Montserrat"/>
                <a:sym typeface="Montserrat"/>
              </a:rPr>
              <a:t> </a:t>
            </a:r>
            <a:endParaRPr/>
          </a:p>
          <a:p>
            <a:pPr indent="-457200" lvl="1" marL="914400" marR="0" rtl="0" algn="l">
              <a:spcBef>
                <a:spcPts val="0"/>
              </a:spcBef>
              <a:spcAft>
                <a:spcPts val="0"/>
              </a:spcAft>
              <a:buClr>
                <a:schemeClr val="dk1"/>
              </a:buClr>
              <a:buSzPts val="1800"/>
              <a:buFont typeface="Calibri"/>
              <a:buAutoNum type="arabicPeriod"/>
            </a:pPr>
            <a:r>
              <a:rPr b="0" i="0" lang="en-CA" sz="1800" u="none" cap="none" strike="noStrike">
                <a:solidFill>
                  <a:schemeClr val="dk1"/>
                </a:solidFill>
                <a:latin typeface="Montserrat"/>
                <a:ea typeface="Montserrat"/>
                <a:cs typeface="Montserrat"/>
                <a:sym typeface="Montserrat"/>
              </a:rPr>
              <a:t>Plot scatterplot </a:t>
            </a:r>
            <a:r>
              <a:rPr lang="en-CA" sz="1800">
                <a:solidFill>
                  <a:schemeClr val="dk1"/>
                </a:solidFill>
                <a:latin typeface="Montserrat"/>
                <a:ea typeface="Montserrat"/>
                <a:cs typeface="Montserrat"/>
                <a:sym typeface="Montserrat"/>
              </a:rPr>
              <a:t>antara </a:t>
            </a:r>
            <a:r>
              <a:rPr b="0" i="0" lang="en-CA" sz="1800" u="none" cap="none" strike="noStrike">
                <a:solidFill>
                  <a:schemeClr val="dk1"/>
                </a:solidFill>
                <a:latin typeface="Montserrat"/>
                <a:ea typeface="Montserrat"/>
                <a:cs typeface="Montserrat"/>
                <a:sym typeface="Montserrat"/>
              </a:rPr>
              <a:t>“Income composition of resources” </a:t>
            </a:r>
            <a:r>
              <a:rPr lang="en-CA" sz="1800">
                <a:solidFill>
                  <a:schemeClr val="dk1"/>
                </a:solidFill>
                <a:latin typeface="Montserrat"/>
                <a:ea typeface="Montserrat"/>
                <a:cs typeface="Montserrat"/>
                <a:sym typeface="Montserrat"/>
              </a:rPr>
              <a:t>dan </a:t>
            </a:r>
            <a:r>
              <a:rPr b="0" i="0" lang="en-CA" sz="1800" u="none" cap="none" strike="noStrike">
                <a:solidFill>
                  <a:schemeClr val="dk1"/>
                </a:solidFill>
                <a:latin typeface="Montserrat"/>
                <a:ea typeface="Montserrat"/>
                <a:cs typeface="Montserrat"/>
                <a:sym typeface="Montserrat"/>
              </a:rPr>
              <a:t>“life expectancy”, </a:t>
            </a:r>
            <a:r>
              <a:rPr lang="en-CA" sz="1800">
                <a:solidFill>
                  <a:schemeClr val="dk1"/>
                </a:solidFill>
                <a:latin typeface="Montserrat"/>
                <a:ea typeface="Montserrat"/>
                <a:cs typeface="Montserrat"/>
                <a:sym typeface="Montserrat"/>
              </a:rPr>
              <a:t>gunakan </a:t>
            </a:r>
            <a:r>
              <a:rPr b="0" i="0" lang="en-CA" sz="1800" u="none" cap="none" strike="noStrike">
                <a:solidFill>
                  <a:schemeClr val="dk1"/>
                </a:solidFill>
                <a:latin typeface="Montserrat"/>
                <a:ea typeface="Montserrat"/>
                <a:cs typeface="Montserrat"/>
                <a:sym typeface="Montserrat"/>
              </a:rPr>
              <a:t>“status” </a:t>
            </a:r>
            <a:r>
              <a:rPr lang="en-CA" sz="1800">
                <a:solidFill>
                  <a:schemeClr val="dk1"/>
                </a:solidFill>
                <a:latin typeface="Montserrat"/>
                <a:ea typeface="Montserrat"/>
                <a:cs typeface="Montserrat"/>
                <a:sym typeface="Montserrat"/>
              </a:rPr>
              <a:t>sebagai atribut </a:t>
            </a:r>
            <a:r>
              <a:rPr b="0" i="0" lang="en-CA" sz="1800" u="none" cap="none" strike="noStrike">
                <a:solidFill>
                  <a:schemeClr val="dk1"/>
                </a:solidFill>
                <a:latin typeface="Montserrat"/>
                <a:ea typeface="Montserrat"/>
                <a:cs typeface="Montserrat"/>
                <a:sym typeface="Montserrat"/>
              </a:rPr>
              <a:t>hue. </a:t>
            </a:r>
            <a:r>
              <a:rPr lang="en-CA" sz="1800">
                <a:solidFill>
                  <a:schemeClr val="dk1"/>
                </a:solidFill>
                <a:latin typeface="Montserrat"/>
                <a:ea typeface="Montserrat"/>
                <a:cs typeface="Montserrat"/>
                <a:sym typeface="Montserrat"/>
              </a:rPr>
              <a:t>Berikan komentar pada plot yang dibentuk.</a:t>
            </a:r>
            <a:endParaRPr/>
          </a:p>
          <a:p>
            <a:pPr indent="-457200" lvl="1" marL="914400" marR="0" rtl="0" algn="l">
              <a:spcBef>
                <a:spcPts val="0"/>
              </a:spcBef>
              <a:spcAft>
                <a:spcPts val="0"/>
              </a:spcAft>
              <a:buClr>
                <a:schemeClr val="dk1"/>
              </a:buClr>
              <a:buSzPts val="1800"/>
              <a:buFont typeface="Calibri"/>
              <a:buAutoNum type="arabicPeriod"/>
            </a:pPr>
            <a:r>
              <a:rPr b="0" i="0" lang="en-CA" sz="1800" u="none" cap="none" strike="noStrike">
                <a:solidFill>
                  <a:schemeClr val="dk1"/>
                </a:solidFill>
                <a:latin typeface="Montserrat"/>
                <a:ea typeface="Montserrat"/>
                <a:cs typeface="Montserrat"/>
                <a:sym typeface="Montserrat"/>
              </a:rPr>
              <a:t>Plot scatterplot </a:t>
            </a:r>
            <a:r>
              <a:rPr lang="en-CA" sz="1800">
                <a:solidFill>
                  <a:schemeClr val="dk1"/>
                </a:solidFill>
                <a:latin typeface="Montserrat"/>
                <a:ea typeface="Montserrat"/>
                <a:cs typeface="Montserrat"/>
                <a:sym typeface="Montserrat"/>
              </a:rPr>
              <a:t>antara </a:t>
            </a:r>
            <a:r>
              <a:rPr b="0" i="0" lang="en-CA" sz="1800" u="none" cap="none" strike="noStrike">
                <a:solidFill>
                  <a:schemeClr val="dk1"/>
                </a:solidFill>
                <a:latin typeface="Montserrat"/>
                <a:ea typeface="Montserrat"/>
                <a:cs typeface="Montserrat"/>
                <a:sym typeface="Montserrat"/>
              </a:rPr>
              <a:t>“Schooling” </a:t>
            </a:r>
            <a:r>
              <a:rPr lang="en-CA" sz="1800">
                <a:solidFill>
                  <a:schemeClr val="dk1"/>
                </a:solidFill>
                <a:latin typeface="Montserrat"/>
                <a:ea typeface="Montserrat"/>
                <a:cs typeface="Montserrat"/>
                <a:sym typeface="Montserrat"/>
              </a:rPr>
              <a:t>dan </a:t>
            </a:r>
            <a:r>
              <a:rPr b="0" i="0" lang="en-CA" sz="1800" u="none" cap="none" strike="noStrike">
                <a:solidFill>
                  <a:schemeClr val="dk1"/>
                </a:solidFill>
                <a:latin typeface="Montserrat"/>
                <a:ea typeface="Montserrat"/>
                <a:cs typeface="Montserrat"/>
                <a:sym typeface="Montserrat"/>
              </a:rPr>
              <a:t>“life expectancy”, </a:t>
            </a:r>
            <a:r>
              <a:rPr lang="en-CA" sz="1800">
                <a:solidFill>
                  <a:schemeClr val="dk1"/>
                </a:solidFill>
                <a:latin typeface="Montserrat"/>
                <a:ea typeface="Montserrat"/>
                <a:cs typeface="Montserrat"/>
                <a:sym typeface="Montserrat"/>
              </a:rPr>
              <a:t>gunakan “status” sebagai atribut hue. Berikan komentar pada plot yang dibentuk.</a:t>
            </a:r>
            <a:endParaRPr b="0" i="0" sz="1800" u="none" cap="none" strike="noStrike">
              <a:solidFill>
                <a:schemeClr val="dk1"/>
              </a:solidFill>
              <a:latin typeface="Montserrat"/>
              <a:ea typeface="Montserrat"/>
              <a:cs typeface="Montserrat"/>
              <a:sym typeface="Montserrat"/>
            </a:endParaRPr>
          </a:p>
          <a:p>
            <a:pPr indent="-457200" lvl="1" marL="914400" marR="0" rtl="0" algn="l">
              <a:spcBef>
                <a:spcPts val="0"/>
              </a:spcBef>
              <a:spcAft>
                <a:spcPts val="0"/>
              </a:spcAft>
              <a:buClr>
                <a:schemeClr val="dk1"/>
              </a:buClr>
              <a:buSzPts val="1800"/>
              <a:buFont typeface="Calibri"/>
              <a:buAutoNum type="arabicPeriod"/>
            </a:pPr>
            <a:r>
              <a:rPr lang="en-CA" sz="1800">
                <a:solidFill>
                  <a:schemeClr val="dk1"/>
                </a:solidFill>
                <a:latin typeface="Montserrat"/>
                <a:ea typeface="Montserrat"/>
                <a:cs typeface="Montserrat"/>
                <a:sym typeface="Montserrat"/>
              </a:rPr>
              <a:t>Bagi </a:t>
            </a:r>
            <a:r>
              <a:rPr b="0" i="0" lang="en-CA" sz="1800" u="none" cap="none" strike="noStrike">
                <a:solidFill>
                  <a:schemeClr val="dk1"/>
                </a:solidFill>
                <a:latin typeface="Montserrat"/>
                <a:ea typeface="Montserrat"/>
                <a:cs typeface="Montserrat"/>
                <a:sym typeface="Montserrat"/>
              </a:rPr>
              <a:t>data </a:t>
            </a:r>
            <a:r>
              <a:rPr lang="en-CA" sz="1800">
                <a:solidFill>
                  <a:schemeClr val="dk1"/>
                </a:solidFill>
                <a:latin typeface="Montserrat"/>
                <a:ea typeface="Montserrat"/>
                <a:cs typeface="Montserrat"/>
                <a:sym typeface="Montserrat"/>
              </a:rPr>
              <a:t>menjadi</a:t>
            </a:r>
            <a:r>
              <a:rPr b="0" i="0" lang="en-CA" sz="1800" u="none" cap="none" strike="noStrike">
                <a:solidFill>
                  <a:schemeClr val="dk1"/>
                </a:solidFill>
                <a:latin typeface="Montserrat"/>
                <a:ea typeface="Montserrat"/>
                <a:cs typeface="Montserrat"/>
                <a:sym typeface="Montserrat"/>
              </a:rPr>
              <a:t> 80% </a:t>
            </a:r>
            <a:r>
              <a:rPr lang="en-CA" sz="1800">
                <a:solidFill>
                  <a:schemeClr val="dk1"/>
                </a:solidFill>
                <a:latin typeface="Montserrat"/>
                <a:ea typeface="Montserrat"/>
                <a:cs typeface="Montserrat"/>
                <a:sym typeface="Montserrat"/>
              </a:rPr>
              <a:t>data latih</a:t>
            </a:r>
            <a:r>
              <a:rPr b="0" i="0" lang="en-CA" sz="1800" u="none" cap="none" strike="noStrike">
                <a:solidFill>
                  <a:schemeClr val="dk1"/>
                </a:solidFill>
                <a:latin typeface="Montserrat"/>
                <a:ea typeface="Montserrat"/>
                <a:cs typeface="Montserrat"/>
                <a:sym typeface="Montserrat"/>
              </a:rPr>
              <a:t> </a:t>
            </a:r>
            <a:r>
              <a:rPr lang="en-CA" sz="1800">
                <a:solidFill>
                  <a:schemeClr val="dk1"/>
                </a:solidFill>
                <a:latin typeface="Montserrat"/>
                <a:ea typeface="Montserrat"/>
                <a:cs typeface="Montserrat"/>
                <a:sym typeface="Montserrat"/>
              </a:rPr>
              <a:t>dan</a:t>
            </a:r>
            <a:r>
              <a:rPr b="0" i="0" lang="en-CA" sz="1800" u="none" cap="none" strike="noStrike">
                <a:solidFill>
                  <a:schemeClr val="dk1"/>
                </a:solidFill>
                <a:latin typeface="Montserrat"/>
                <a:ea typeface="Montserrat"/>
                <a:cs typeface="Montserrat"/>
                <a:sym typeface="Montserrat"/>
              </a:rPr>
              <a:t> 20% </a:t>
            </a:r>
            <a:r>
              <a:rPr lang="en-CA" sz="1800">
                <a:solidFill>
                  <a:schemeClr val="dk1"/>
                </a:solidFill>
                <a:latin typeface="Montserrat"/>
                <a:ea typeface="Montserrat"/>
                <a:cs typeface="Montserrat"/>
                <a:sym typeface="Montserrat"/>
              </a:rPr>
              <a:t>data testing</a:t>
            </a:r>
            <a:endParaRPr b="0" i="0" sz="1800" u="none" cap="none" strike="noStrike">
              <a:solidFill>
                <a:schemeClr val="dk1"/>
              </a:solidFill>
              <a:latin typeface="Montserrat"/>
              <a:ea typeface="Montserrat"/>
              <a:cs typeface="Montserrat"/>
              <a:sym typeface="Montserrat"/>
            </a:endParaRPr>
          </a:p>
          <a:p>
            <a:pPr indent="-457200" lvl="1" marL="914400" marR="0" rtl="0" algn="l">
              <a:spcBef>
                <a:spcPts val="0"/>
              </a:spcBef>
              <a:spcAft>
                <a:spcPts val="0"/>
              </a:spcAft>
              <a:buClr>
                <a:schemeClr val="dk1"/>
              </a:buClr>
              <a:buSzPts val="1800"/>
              <a:buFont typeface="Calibri"/>
              <a:buAutoNum type="arabicPeriod"/>
            </a:pPr>
            <a:r>
              <a:rPr lang="en-CA" sz="1800">
                <a:solidFill>
                  <a:schemeClr val="dk1"/>
                </a:solidFill>
                <a:latin typeface="Montserrat"/>
                <a:ea typeface="Montserrat"/>
                <a:cs typeface="Montserrat"/>
                <a:sym typeface="Montserrat"/>
              </a:rPr>
              <a:t>Latih model </a:t>
            </a:r>
            <a:r>
              <a:rPr b="0" i="0" lang="en-CA" sz="1800" u="none" cap="none" strike="noStrike">
                <a:solidFill>
                  <a:schemeClr val="dk1"/>
                </a:solidFill>
                <a:latin typeface="Montserrat"/>
                <a:ea typeface="Montserrat"/>
                <a:cs typeface="Montserrat"/>
                <a:sym typeface="Montserrat"/>
              </a:rPr>
              <a:t>XG-boost</a:t>
            </a:r>
            <a:endParaRPr/>
          </a:p>
          <a:p>
            <a:pPr indent="-457200" lvl="1" marL="914400" marR="0" rtl="0" algn="l">
              <a:spcBef>
                <a:spcPts val="0"/>
              </a:spcBef>
              <a:spcAft>
                <a:spcPts val="0"/>
              </a:spcAft>
              <a:buClr>
                <a:schemeClr val="dk1"/>
              </a:buClr>
              <a:buSzPts val="1800"/>
              <a:buFont typeface="Calibri"/>
              <a:buAutoNum type="arabicPeriod"/>
            </a:pPr>
            <a:r>
              <a:rPr lang="en-CA" sz="1800">
                <a:solidFill>
                  <a:schemeClr val="dk1"/>
                </a:solidFill>
                <a:latin typeface="Montserrat"/>
                <a:ea typeface="Montserrat"/>
                <a:cs typeface="Montserrat"/>
                <a:sym typeface="Montserrat"/>
              </a:rPr>
              <a:t>Evaluasi model regresi yang telah dilatih, apa itu</a:t>
            </a:r>
            <a:r>
              <a:rPr b="0" i="0" lang="en-CA" sz="1800" u="none" cap="none" strike="noStrike">
                <a:solidFill>
                  <a:schemeClr val="dk1"/>
                </a:solidFill>
                <a:latin typeface="Montserrat"/>
                <a:ea typeface="Montserrat"/>
                <a:cs typeface="Montserrat"/>
                <a:sym typeface="Montserrat"/>
              </a:rPr>
              <a:t> R2?</a:t>
            </a:r>
            <a:endParaRPr/>
          </a:p>
          <a:p>
            <a:pPr indent="-457200" lvl="1" marL="914400" marR="0" rtl="0" algn="l">
              <a:spcBef>
                <a:spcPts val="0"/>
              </a:spcBef>
              <a:spcAft>
                <a:spcPts val="0"/>
              </a:spcAft>
              <a:buClr>
                <a:schemeClr val="dk1"/>
              </a:buClr>
              <a:buSzPts val="1800"/>
              <a:buFont typeface="Calibri"/>
              <a:buAutoNum type="arabicPeriod"/>
            </a:pPr>
            <a:r>
              <a:rPr b="0" i="0" lang="en-CA" sz="1800" u="none" cap="none" strike="noStrike">
                <a:solidFill>
                  <a:schemeClr val="dk1"/>
                </a:solidFill>
                <a:latin typeface="Montserrat"/>
                <a:ea typeface="Montserrat"/>
                <a:cs typeface="Montserrat"/>
                <a:sym typeface="Montserrat"/>
              </a:rPr>
              <a:t>Plot prediksi dari model yang dilatih</a:t>
            </a:r>
            <a:r>
              <a:rPr lang="en-CA" sz="1800">
                <a:solidFill>
                  <a:schemeClr val="dk1"/>
                </a:solidFill>
                <a:latin typeface="Montserrat"/>
                <a:ea typeface="Montserrat"/>
                <a:cs typeface="Montserrat"/>
                <a:sym typeface="Montserrat"/>
              </a:rPr>
              <a:t> vs</a:t>
            </a:r>
            <a:r>
              <a:rPr b="0" i="0" lang="en-CA" sz="1800" u="none" cap="none" strike="noStrike">
                <a:solidFill>
                  <a:schemeClr val="dk1"/>
                </a:solidFill>
                <a:latin typeface="Montserrat"/>
                <a:ea typeface="Montserrat"/>
                <a:cs typeface="Montserrat"/>
                <a:sym typeface="Montserrat"/>
              </a:rPr>
              <a:t> </a:t>
            </a:r>
            <a:r>
              <a:rPr lang="en-CA" sz="1800">
                <a:solidFill>
                  <a:schemeClr val="dk1"/>
                </a:solidFill>
                <a:latin typeface="Montserrat"/>
                <a:ea typeface="Montserrat"/>
                <a:cs typeface="Montserrat"/>
                <a:sym typeface="Montserrat"/>
              </a:rPr>
              <a:t>keluaran sebenarnya (</a:t>
            </a:r>
            <a:r>
              <a:rPr i="1" lang="en-CA" sz="1800">
                <a:solidFill>
                  <a:schemeClr val="dk1"/>
                </a:solidFill>
                <a:latin typeface="Montserrat"/>
                <a:ea typeface="Montserrat"/>
                <a:cs typeface="Montserrat"/>
                <a:sym typeface="Montserrat"/>
              </a:rPr>
              <a:t>ground-truth</a:t>
            </a:r>
            <a:r>
              <a:rPr lang="en-CA" sz="1800">
                <a:solidFill>
                  <a:schemeClr val="dk1"/>
                </a:solidFill>
                <a:latin typeface="Montserrat"/>
                <a:ea typeface="Montserrat"/>
                <a:cs typeface="Montserrat"/>
                <a:sym typeface="Montserrat"/>
              </a:rPr>
              <a:t>)</a:t>
            </a:r>
            <a:endParaRPr/>
          </a:p>
        </p:txBody>
      </p:sp>
      <p:sp>
        <p:nvSpPr>
          <p:cNvPr id="233" name="Google Shape;233;p27"/>
          <p:cNvSpPr txBox="1"/>
          <p:nvPr/>
        </p:nvSpPr>
        <p:spPr>
          <a:xfrm>
            <a:off x="187434" y="202763"/>
            <a:ext cx="10080062" cy="12177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lang="en-CA" sz="3600">
                <a:solidFill>
                  <a:schemeClr val="lt1"/>
                </a:solidFill>
                <a:latin typeface="Montserrat"/>
                <a:ea typeface="Montserrat"/>
                <a:cs typeface="Montserrat"/>
                <a:sym typeface="Montserrat"/>
              </a:rPr>
              <a:t>TUGAS </a:t>
            </a:r>
            <a:r>
              <a:rPr lang="en-CA" sz="3600">
                <a:solidFill>
                  <a:schemeClr val="lt1"/>
                </a:solidFill>
                <a:latin typeface="Montserrat"/>
                <a:ea typeface="Montserrat"/>
                <a:cs typeface="Montserrat"/>
                <a:sym typeface="Montserrat"/>
              </a:rPr>
              <a:t>FINAL CAPSTONE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95" name="Google Shape;95;p14"/>
          <p:cNvSpPr txBox="1"/>
          <p:nvPr/>
        </p:nvSpPr>
        <p:spPr>
          <a:xfrm>
            <a:off x="188775" y="1637400"/>
            <a:ext cx="5818500" cy="1027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ANALISIS REGRESI DALAM </a:t>
            </a:r>
            <a:endParaRPr b="1" sz="44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DATA SCIENCE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5"/>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101" name="Google Shape;101;p15"/>
          <p:cNvSpPr txBox="1"/>
          <p:nvPr/>
        </p:nvSpPr>
        <p:spPr>
          <a:xfrm>
            <a:off x="139175" y="1224725"/>
            <a:ext cx="6165600" cy="1027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TINJAUAN PROYEK</a:t>
            </a:r>
            <a:r>
              <a:rPr b="1" i="0" lang="en-CA" sz="4400" u="none" cap="none" strike="noStrike">
                <a:solidFill>
                  <a:schemeClr val="lt1"/>
                </a:solidFill>
                <a:latin typeface="Montserrat"/>
                <a:ea typeface="Montserrat"/>
                <a:cs typeface="Montserrat"/>
                <a:sym typeface="Montserrat"/>
              </a:rPr>
              <a:t> &amp; </a:t>
            </a:r>
            <a:r>
              <a:rPr b="1" lang="en-CA" sz="4400">
                <a:solidFill>
                  <a:schemeClr val="lt1"/>
                </a:solidFill>
                <a:latin typeface="Montserrat"/>
                <a:ea typeface="Montserrat"/>
                <a:cs typeface="Montserrat"/>
                <a:sym typeface="Montserrat"/>
              </a:rPr>
              <a:t>CAPAIAN PEMBELAJARAN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107" name="Google Shape;107;p16"/>
          <p:cNvSpPr/>
          <p:nvPr/>
        </p:nvSpPr>
        <p:spPr>
          <a:xfrm>
            <a:off x="661578" y="2695373"/>
            <a:ext cx="7539447" cy="70224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400"/>
              <a:buFont typeface="Montserrat"/>
              <a:buNone/>
            </a:pPr>
            <a:br>
              <a:rPr b="1" i="0" lang="en-CA" sz="1400" u="none" cap="none" strike="noStrike">
                <a:solidFill>
                  <a:srgbClr val="000000"/>
                </a:solidFill>
                <a:latin typeface="Montserrat"/>
                <a:ea typeface="Montserrat"/>
                <a:cs typeface="Montserrat"/>
                <a:sym typeface="Montserrat"/>
              </a:rPr>
            </a:br>
            <a:endParaRPr b="1" i="0" sz="1400" u="none" cap="none" strike="noStrike">
              <a:solidFill>
                <a:srgbClr val="000000"/>
              </a:solidFill>
              <a:latin typeface="Montserrat"/>
              <a:ea typeface="Montserrat"/>
              <a:cs typeface="Montserrat"/>
              <a:sym typeface="Montserrat"/>
            </a:endParaRPr>
          </a:p>
        </p:txBody>
      </p:sp>
      <p:sp>
        <p:nvSpPr>
          <p:cNvPr id="108" name="Google Shape;108;p16"/>
          <p:cNvSpPr txBox="1"/>
          <p:nvPr/>
        </p:nvSpPr>
        <p:spPr>
          <a:xfrm>
            <a:off x="152400" y="273160"/>
            <a:ext cx="10349952" cy="5232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TINJAUAN PROYEK</a:t>
            </a:r>
            <a:endParaRPr/>
          </a:p>
        </p:txBody>
      </p:sp>
      <p:sp>
        <p:nvSpPr>
          <p:cNvPr id="109" name="Google Shape;109;p16"/>
          <p:cNvSpPr/>
          <p:nvPr/>
        </p:nvSpPr>
        <p:spPr>
          <a:xfrm>
            <a:off x="378516" y="864091"/>
            <a:ext cx="7822509" cy="6050887"/>
          </a:xfrm>
          <a:prstGeom prst="rect">
            <a:avLst/>
          </a:prstGeom>
          <a:noFill/>
          <a:ln>
            <a:noFill/>
          </a:ln>
        </p:spPr>
        <p:txBody>
          <a:bodyPr anchorCtr="0" anchor="t" bIns="45700" lIns="91425" spcFirstLastPara="1" rIns="91425" wrap="square" tIns="45700">
            <a:noAutofit/>
          </a:bodyPr>
          <a:lstStyle/>
          <a:p>
            <a:pPr indent="-184150" lvl="0" marL="285750" marR="0" rtl="0" algn="l">
              <a:spcBef>
                <a:spcPts val="0"/>
              </a:spcBef>
              <a:spcAft>
                <a:spcPts val="0"/>
              </a:spcAft>
              <a:buClr>
                <a:schemeClr val="dk1"/>
              </a:buClr>
              <a:buSzPts val="1600"/>
              <a:buFont typeface="Arial"/>
              <a:buNone/>
            </a:pPr>
            <a:r>
              <a:t/>
            </a:r>
            <a:endParaRPr b="1" i="0" sz="1500" u="none" cap="none" strike="noStrike">
              <a:solidFill>
                <a:schemeClr val="dk1"/>
              </a:solidFill>
              <a:latin typeface="Montserrat"/>
              <a:ea typeface="Montserrat"/>
              <a:cs typeface="Montserrat"/>
              <a:sym typeface="Montserrat"/>
            </a:endParaRPr>
          </a:p>
          <a:p>
            <a:pPr indent="0" lvl="0" marL="0" marR="0" rtl="0" algn="l">
              <a:spcBef>
                <a:spcPts val="0"/>
              </a:spcBef>
              <a:spcAft>
                <a:spcPts val="0"/>
              </a:spcAft>
              <a:buNone/>
            </a:pPr>
            <a:r>
              <a:rPr b="1" lang="en-CA" sz="1500" u="sng">
                <a:solidFill>
                  <a:schemeClr val="dk1"/>
                </a:solidFill>
                <a:latin typeface="Montserrat"/>
                <a:ea typeface="Montserrat"/>
                <a:cs typeface="Montserrat"/>
                <a:sym typeface="Montserrat"/>
              </a:rPr>
              <a:t>TUJUAN</a:t>
            </a:r>
            <a:r>
              <a:rPr b="1" i="0" lang="en-CA" sz="1500" u="sng" cap="none" strike="noStrike">
                <a:solidFill>
                  <a:schemeClr val="dk1"/>
                </a:solidFill>
                <a:latin typeface="Montserrat"/>
                <a:ea typeface="Montserrat"/>
                <a:cs typeface="Montserrat"/>
                <a:sym typeface="Montserrat"/>
              </a:rPr>
              <a:t>: </a:t>
            </a:r>
            <a:endParaRPr sz="1300"/>
          </a:p>
          <a:p>
            <a:pPr indent="-279400" lvl="0" marL="285750" marR="0" rtl="0" algn="l">
              <a:spcBef>
                <a:spcPts val="0"/>
              </a:spcBef>
              <a:spcAft>
                <a:spcPts val="0"/>
              </a:spcAft>
              <a:buClr>
                <a:schemeClr val="dk1"/>
              </a:buClr>
              <a:buSzPts val="1500"/>
              <a:buFont typeface="Arial"/>
              <a:buChar char="•"/>
            </a:pPr>
            <a:r>
              <a:rPr i="1" lang="en-CA" sz="1500">
                <a:solidFill>
                  <a:schemeClr val="dk1"/>
                </a:solidFill>
                <a:latin typeface="Montserrat"/>
                <a:ea typeface="Montserrat"/>
                <a:cs typeface="Montserrat"/>
                <a:sym typeface="Montserrat"/>
              </a:rPr>
              <a:t>Bangun, latih, dan uji model XG-Boost untuk menyelesaikan masalah regresi dan memprediksi peluang masuk universitas berdasarkan profil siswa.</a:t>
            </a:r>
            <a:endParaRPr sz="1300"/>
          </a:p>
          <a:p>
            <a:pPr indent="0" lvl="0" marL="0" marR="0" rtl="0" algn="l">
              <a:spcBef>
                <a:spcPts val="0"/>
              </a:spcBef>
              <a:spcAft>
                <a:spcPts val="0"/>
              </a:spcAft>
              <a:buNone/>
            </a:pPr>
            <a:r>
              <a:t/>
            </a:r>
            <a:endParaRPr b="1" sz="1500">
              <a:solidFill>
                <a:schemeClr val="dk1"/>
              </a:solidFill>
              <a:latin typeface="Montserrat"/>
              <a:ea typeface="Montserrat"/>
              <a:cs typeface="Montserrat"/>
              <a:sym typeface="Montserrat"/>
            </a:endParaRPr>
          </a:p>
          <a:p>
            <a:pPr indent="0" lvl="0" marL="0" marR="0" rtl="0" algn="l">
              <a:spcBef>
                <a:spcPts val="0"/>
              </a:spcBef>
              <a:spcAft>
                <a:spcPts val="0"/>
              </a:spcAft>
              <a:buNone/>
            </a:pPr>
            <a:r>
              <a:rPr b="1" lang="en-CA" sz="1500" u="sng">
                <a:solidFill>
                  <a:schemeClr val="dk1"/>
                </a:solidFill>
                <a:latin typeface="Montserrat"/>
                <a:ea typeface="Montserrat"/>
                <a:cs typeface="Montserrat"/>
                <a:sym typeface="Montserrat"/>
              </a:rPr>
              <a:t>TOOL: </a:t>
            </a:r>
            <a:endParaRPr sz="1300"/>
          </a:p>
          <a:p>
            <a:pPr indent="-336550" lvl="0" marL="342900" marR="0" rtl="0" algn="l">
              <a:spcBef>
                <a:spcPts val="0"/>
              </a:spcBef>
              <a:spcAft>
                <a:spcPts val="0"/>
              </a:spcAft>
              <a:buClr>
                <a:schemeClr val="dk1"/>
              </a:buClr>
              <a:buSzPts val="1500"/>
              <a:buFont typeface="Arial"/>
              <a:buChar char="•"/>
            </a:pPr>
            <a:r>
              <a:rPr i="1" lang="en-CA" sz="1500">
                <a:solidFill>
                  <a:schemeClr val="dk1"/>
                </a:solidFill>
                <a:latin typeface="Montserrat"/>
                <a:ea typeface="Montserrat"/>
                <a:cs typeface="Montserrat"/>
                <a:sym typeface="Montserrat"/>
              </a:rPr>
              <a:t>Jupyter Notebook, Google Colab danScikit-Learn</a:t>
            </a:r>
            <a:endParaRPr sz="1300"/>
          </a:p>
          <a:p>
            <a:pPr indent="0" lvl="0" marL="0" marR="0" rtl="0" algn="l">
              <a:spcBef>
                <a:spcPts val="0"/>
              </a:spcBef>
              <a:spcAft>
                <a:spcPts val="0"/>
              </a:spcAft>
              <a:buNone/>
            </a:pPr>
            <a:r>
              <a:t/>
            </a:r>
            <a:endParaRPr b="1" sz="1500">
              <a:solidFill>
                <a:schemeClr val="dk1"/>
              </a:solidFill>
              <a:latin typeface="Montserrat"/>
              <a:ea typeface="Montserrat"/>
              <a:cs typeface="Montserrat"/>
              <a:sym typeface="Montserrat"/>
            </a:endParaRPr>
          </a:p>
          <a:p>
            <a:pPr indent="0" lvl="0" marL="0" marR="0" rtl="0" algn="l">
              <a:spcBef>
                <a:spcPts val="0"/>
              </a:spcBef>
              <a:spcAft>
                <a:spcPts val="0"/>
              </a:spcAft>
              <a:buNone/>
            </a:pPr>
            <a:r>
              <a:rPr b="1" lang="en-CA" sz="1500" u="sng">
                <a:solidFill>
                  <a:schemeClr val="dk1"/>
                </a:solidFill>
                <a:latin typeface="Montserrat"/>
                <a:ea typeface="Montserrat"/>
                <a:cs typeface="Montserrat"/>
                <a:sym typeface="Montserrat"/>
              </a:rPr>
              <a:t>APLIKASI PADA DUNIA NYATA:</a:t>
            </a:r>
            <a:endParaRPr sz="1300"/>
          </a:p>
          <a:p>
            <a:pPr indent="-279400" lvl="0" marL="285750" marR="0" rtl="0" algn="l">
              <a:spcBef>
                <a:spcPts val="0"/>
              </a:spcBef>
              <a:spcAft>
                <a:spcPts val="0"/>
              </a:spcAft>
              <a:buClr>
                <a:schemeClr val="dk1"/>
              </a:buClr>
              <a:buSzPts val="1500"/>
              <a:buFont typeface="Arial"/>
              <a:buChar char="•"/>
            </a:pPr>
            <a:r>
              <a:rPr i="1" lang="en-CA" sz="1500">
                <a:solidFill>
                  <a:schemeClr val="dk1"/>
                </a:solidFill>
                <a:latin typeface="Montserrat"/>
                <a:ea typeface="Montserrat"/>
                <a:cs typeface="Montserrat"/>
                <a:sym typeface="Montserrat"/>
              </a:rPr>
              <a:t>Menentukan siswa yang memenuhi syarat oleh Kantor Penerimaan Universitas.</a:t>
            </a:r>
            <a:endParaRPr sz="1300"/>
          </a:p>
          <a:p>
            <a:pPr indent="0" lvl="0" marL="0" marR="0" rtl="0" algn="l">
              <a:spcBef>
                <a:spcPts val="0"/>
              </a:spcBef>
              <a:spcAft>
                <a:spcPts val="0"/>
              </a:spcAft>
              <a:buNone/>
            </a:pPr>
            <a:r>
              <a:t/>
            </a:r>
            <a:endParaRPr b="1" sz="1500">
              <a:solidFill>
                <a:schemeClr val="dk1"/>
              </a:solidFill>
              <a:latin typeface="Montserrat"/>
              <a:ea typeface="Montserrat"/>
              <a:cs typeface="Montserrat"/>
              <a:sym typeface="Montserrat"/>
            </a:endParaRPr>
          </a:p>
          <a:p>
            <a:pPr indent="0" lvl="0" marL="0" marR="0" rtl="0" algn="l">
              <a:spcBef>
                <a:spcPts val="0"/>
              </a:spcBef>
              <a:spcAft>
                <a:spcPts val="0"/>
              </a:spcAft>
              <a:buNone/>
            </a:pPr>
            <a:r>
              <a:rPr b="1" lang="en-CA" sz="1500" u="sng">
                <a:solidFill>
                  <a:schemeClr val="dk1"/>
                </a:solidFill>
                <a:latin typeface="Montserrat"/>
                <a:ea typeface="Montserrat"/>
                <a:cs typeface="Montserrat"/>
                <a:sym typeface="Montserrat"/>
              </a:rPr>
              <a:t>DATA: </a:t>
            </a:r>
            <a:endParaRPr sz="1300"/>
          </a:p>
          <a:p>
            <a:pPr indent="0" lvl="0" marL="0" marR="0" rtl="0" algn="l">
              <a:spcBef>
                <a:spcPts val="0"/>
              </a:spcBef>
              <a:spcAft>
                <a:spcPts val="0"/>
              </a:spcAft>
              <a:buNone/>
            </a:pPr>
            <a:r>
              <a:rPr b="1" i="1" lang="en-CA" sz="1500">
                <a:solidFill>
                  <a:schemeClr val="dk1"/>
                </a:solidFill>
                <a:latin typeface="Montserrat"/>
                <a:ea typeface="Montserrat"/>
                <a:cs typeface="Montserrat"/>
                <a:sym typeface="Montserrat"/>
              </a:rPr>
              <a:t>MASUKAN </a:t>
            </a:r>
            <a:r>
              <a:rPr b="1" i="1" lang="en-CA" sz="1500">
                <a:solidFill>
                  <a:schemeClr val="dk1"/>
                </a:solidFill>
                <a:latin typeface="Montserrat"/>
                <a:ea typeface="Montserrat"/>
                <a:cs typeface="Montserrat"/>
                <a:sym typeface="Montserrat"/>
              </a:rPr>
              <a:t>(FITUR”):</a:t>
            </a:r>
            <a:endParaRPr sz="1300"/>
          </a:p>
          <a:p>
            <a:pPr indent="-279400" lvl="2" marL="285750" marR="0" rtl="0" algn="l">
              <a:spcBef>
                <a:spcPts val="0"/>
              </a:spcBef>
              <a:spcAft>
                <a:spcPts val="0"/>
              </a:spcAft>
              <a:buClr>
                <a:schemeClr val="dk1"/>
              </a:buClr>
              <a:buSzPts val="1500"/>
              <a:buFont typeface="Arial"/>
              <a:buChar char="•"/>
            </a:pPr>
            <a:r>
              <a:rPr b="0" i="1" lang="en-CA" sz="1500" u="none" cap="none" strike="noStrike">
                <a:solidFill>
                  <a:schemeClr val="dk1"/>
                </a:solidFill>
                <a:latin typeface="Montserrat"/>
                <a:ea typeface="Montserrat"/>
                <a:cs typeface="Montserrat"/>
                <a:sym typeface="Montserrat"/>
              </a:rPr>
              <a:t>GRE Scores (out of 340)</a:t>
            </a:r>
            <a:endParaRPr sz="1300"/>
          </a:p>
          <a:p>
            <a:pPr indent="-279400" lvl="2" marL="285750" marR="0" rtl="0" algn="l">
              <a:spcBef>
                <a:spcPts val="0"/>
              </a:spcBef>
              <a:spcAft>
                <a:spcPts val="0"/>
              </a:spcAft>
              <a:buClr>
                <a:schemeClr val="dk1"/>
              </a:buClr>
              <a:buSzPts val="1500"/>
              <a:buFont typeface="Arial"/>
              <a:buChar char="•"/>
            </a:pPr>
            <a:r>
              <a:rPr b="0" i="1" lang="en-CA" sz="1500" u="none" cap="none" strike="noStrike">
                <a:solidFill>
                  <a:schemeClr val="dk1"/>
                </a:solidFill>
                <a:latin typeface="Montserrat"/>
                <a:ea typeface="Montserrat"/>
                <a:cs typeface="Montserrat"/>
                <a:sym typeface="Montserrat"/>
              </a:rPr>
              <a:t>TOEFL Scores (out of 120)</a:t>
            </a:r>
            <a:endParaRPr sz="1300"/>
          </a:p>
          <a:p>
            <a:pPr indent="-279400" lvl="2" marL="285750" marR="0" rtl="0" algn="l">
              <a:spcBef>
                <a:spcPts val="0"/>
              </a:spcBef>
              <a:spcAft>
                <a:spcPts val="0"/>
              </a:spcAft>
              <a:buClr>
                <a:schemeClr val="dk1"/>
              </a:buClr>
              <a:buSzPts val="1500"/>
              <a:buFont typeface="Arial"/>
              <a:buChar char="•"/>
            </a:pPr>
            <a:r>
              <a:rPr b="0" i="1" lang="en-CA" sz="1500" u="none" cap="none" strike="noStrike">
                <a:solidFill>
                  <a:schemeClr val="dk1"/>
                </a:solidFill>
                <a:latin typeface="Montserrat"/>
                <a:ea typeface="Montserrat"/>
                <a:cs typeface="Montserrat"/>
                <a:sym typeface="Montserrat"/>
              </a:rPr>
              <a:t>University Rating (out of 5)</a:t>
            </a:r>
            <a:endParaRPr sz="1300"/>
          </a:p>
          <a:p>
            <a:pPr indent="-279400" lvl="2" marL="285750" marR="0" rtl="0" algn="l">
              <a:spcBef>
                <a:spcPts val="0"/>
              </a:spcBef>
              <a:spcAft>
                <a:spcPts val="0"/>
              </a:spcAft>
              <a:buClr>
                <a:schemeClr val="dk1"/>
              </a:buClr>
              <a:buSzPts val="1500"/>
              <a:buFont typeface="Arial"/>
              <a:buChar char="•"/>
            </a:pPr>
            <a:r>
              <a:rPr b="0" i="1" lang="en-CA" sz="1500" u="none" cap="none" strike="noStrike">
                <a:solidFill>
                  <a:schemeClr val="dk1"/>
                </a:solidFill>
                <a:latin typeface="Montserrat"/>
                <a:ea typeface="Montserrat"/>
                <a:cs typeface="Montserrat"/>
                <a:sym typeface="Montserrat"/>
              </a:rPr>
              <a:t>Statement of Purpose (SOP) </a:t>
            </a:r>
            <a:endParaRPr sz="1300"/>
          </a:p>
          <a:p>
            <a:pPr indent="-279400" lvl="2" marL="285750" marR="0" rtl="0" algn="l">
              <a:spcBef>
                <a:spcPts val="0"/>
              </a:spcBef>
              <a:spcAft>
                <a:spcPts val="0"/>
              </a:spcAft>
              <a:buClr>
                <a:schemeClr val="dk1"/>
              </a:buClr>
              <a:buSzPts val="1500"/>
              <a:buFont typeface="Arial"/>
              <a:buChar char="•"/>
            </a:pPr>
            <a:r>
              <a:rPr b="0" i="1" lang="en-CA" sz="1500" u="none" cap="none" strike="noStrike">
                <a:solidFill>
                  <a:schemeClr val="dk1"/>
                </a:solidFill>
                <a:latin typeface="Montserrat"/>
                <a:ea typeface="Montserrat"/>
                <a:cs typeface="Montserrat"/>
                <a:sym typeface="Montserrat"/>
              </a:rPr>
              <a:t>Letter of Recommendation (LOR) Strength (out of 5)</a:t>
            </a:r>
            <a:endParaRPr sz="1300"/>
          </a:p>
          <a:p>
            <a:pPr indent="-279400" lvl="2" marL="285750" marR="0" rtl="0" algn="l">
              <a:spcBef>
                <a:spcPts val="0"/>
              </a:spcBef>
              <a:spcAft>
                <a:spcPts val="0"/>
              </a:spcAft>
              <a:buClr>
                <a:schemeClr val="dk1"/>
              </a:buClr>
              <a:buSzPts val="1500"/>
              <a:buFont typeface="Arial"/>
              <a:buChar char="•"/>
            </a:pPr>
            <a:r>
              <a:rPr b="0" i="1" lang="en-CA" sz="1500" u="none" cap="none" strike="noStrike">
                <a:solidFill>
                  <a:schemeClr val="dk1"/>
                </a:solidFill>
                <a:latin typeface="Montserrat"/>
                <a:ea typeface="Montserrat"/>
                <a:cs typeface="Montserrat"/>
                <a:sym typeface="Montserrat"/>
              </a:rPr>
              <a:t>Undergraduate GPA (out of 10)</a:t>
            </a:r>
            <a:endParaRPr sz="1300"/>
          </a:p>
          <a:p>
            <a:pPr indent="-279400" lvl="2" marL="285750" marR="0" rtl="0" algn="l">
              <a:spcBef>
                <a:spcPts val="0"/>
              </a:spcBef>
              <a:spcAft>
                <a:spcPts val="0"/>
              </a:spcAft>
              <a:buClr>
                <a:schemeClr val="dk1"/>
              </a:buClr>
              <a:buSzPts val="1500"/>
              <a:buFont typeface="Arial"/>
              <a:buChar char="•"/>
            </a:pPr>
            <a:r>
              <a:rPr b="0" i="1" lang="en-CA" sz="1500" u="none" cap="none" strike="noStrike">
                <a:solidFill>
                  <a:schemeClr val="dk1"/>
                </a:solidFill>
                <a:latin typeface="Montserrat"/>
                <a:ea typeface="Montserrat"/>
                <a:cs typeface="Montserrat"/>
                <a:sym typeface="Montserrat"/>
              </a:rPr>
              <a:t>Research Experience (either 0 or 1)</a:t>
            </a:r>
            <a:endParaRPr b="0" i="1" sz="1500" u="none" cap="none" strike="noStrike">
              <a:solidFill>
                <a:schemeClr val="dk1"/>
              </a:solidFill>
              <a:latin typeface="Montserrat"/>
              <a:ea typeface="Montserrat"/>
              <a:cs typeface="Montserrat"/>
              <a:sym typeface="Montserrat"/>
            </a:endParaRPr>
          </a:p>
          <a:p>
            <a:pPr indent="0" lvl="0" marL="1371600" marR="0" rtl="0" algn="l">
              <a:spcBef>
                <a:spcPts val="0"/>
              </a:spcBef>
              <a:spcAft>
                <a:spcPts val="0"/>
              </a:spcAft>
              <a:buNone/>
            </a:pPr>
            <a:r>
              <a:t/>
            </a:r>
            <a:endParaRPr i="1" sz="1500">
              <a:solidFill>
                <a:schemeClr val="dk1"/>
              </a:solidFill>
              <a:latin typeface="Montserrat"/>
              <a:ea typeface="Montserrat"/>
              <a:cs typeface="Montserrat"/>
              <a:sym typeface="Montserrat"/>
            </a:endParaRPr>
          </a:p>
          <a:p>
            <a:pPr indent="0" lvl="0" marL="0" marR="0" rtl="0" algn="l">
              <a:spcBef>
                <a:spcPts val="0"/>
              </a:spcBef>
              <a:spcAft>
                <a:spcPts val="0"/>
              </a:spcAft>
              <a:buNone/>
            </a:pPr>
            <a:r>
              <a:rPr b="1" i="1" lang="en-CA" sz="1500">
                <a:solidFill>
                  <a:schemeClr val="dk1"/>
                </a:solidFill>
                <a:latin typeface="Montserrat"/>
                <a:ea typeface="Montserrat"/>
                <a:cs typeface="Montserrat"/>
                <a:sym typeface="Montserrat"/>
              </a:rPr>
              <a:t>KELUARAN</a:t>
            </a:r>
            <a:r>
              <a:rPr b="1" i="1" lang="en-CA" sz="1500">
                <a:solidFill>
                  <a:schemeClr val="dk1"/>
                </a:solidFill>
                <a:latin typeface="Montserrat"/>
                <a:ea typeface="Montserrat"/>
                <a:cs typeface="Montserrat"/>
                <a:sym typeface="Montserrat"/>
              </a:rPr>
              <a:t>:</a:t>
            </a:r>
            <a:endParaRPr sz="1300"/>
          </a:p>
          <a:p>
            <a:pPr indent="-279400" lvl="0" marL="285750" marR="0" rtl="0" algn="l">
              <a:spcBef>
                <a:spcPts val="0"/>
              </a:spcBef>
              <a:spcAft>
                <a:spcPts val="0"/>
              </a:spcAft>
              <a:buClr>
                <a:schemeClr val="dk1"/>
              </a:buClr>
              <a:buSzPts val="1500"/>
              <a:buFont typeface="Arial"/>
              <a:buChar char="•"/>
            </a:pPr>
            <a:r>
              <a:rPr i="1" lang="en-CA" sz="1500">
                <a:solidFill>
                  <a:schemeClr val="dk1"/>
                </a:solidFill>
                <a:latin typeface="Montserrat"/>
                <a:ea typeface="Montserrat"/>
                <a:cs typeface="Montserrat"/>
                <a:sym typeface="Montserrat"/>
              </a:rPr>
              <a:t>Chance of admission (berkisar dari 0 sampai 1)</a:t>
            </a:r>
            <a:endParaRPr sz="1300"/>
          </a:p>
          <a:p>
            <a:pPr indent="0" lvl="0" marL="0" marR="0" rtl="0" algn="l">
              <a:lnSpc>
                <a:spcPct val="120000"/>
              </a:lnSpc>
              <a:spcBef>
                <a:spcPts val="0"/>
              </a:spcBef>
              <a:spcAft>
                <a:spcPts val="0"/>
              </a:spcAft>
              <a:buNone/>
            </a:pPr>
            <a:r>
              <a:rPr i="1" lang="en-CA" sz="1500">
                <a:solidFill>
                  <a:schemeClr val="dk1"/>
                </a:solidFill>
                <a:latin typeface="Montserrat"/>
                <a:ea typeface="Montserrat"/>
                <a:cs typeface="Montserrat"/>
                <a:sym typeface="Montserrat"/>
              </a:rPr>
              <a:t>   </a:t>
            </a:r>
            <a:endParaRPr i="1" sz="1500">
              <a:solidFill>
                <a:schemeClr val="dk1"/>
              </a:solidFill>
              <a:latin typeface="Montserrat"/>
              <a:ea typeface="Montserrat"/>
              <a:cs typeface="Montserrat"/>
              <a:sym typeface="Montserrat"/>
            </a:endParaRPr>
          </a:p>
          <a:p>
            <a:pPr indent="-184150" lvl="0" marL="285750" marR="0" rtl="0" algn="l">
              <a:spcBef>
                <a:spcPts val="0"/>
              </a:spcBef>
              <a:spcAft>
                <a:spcPts val="0"/>
              </a:spcAft>
              <a:buClr>
                <a:schemeClr val="dk1"/>
              </a:buClr>
              <a:buSzPts val="1600"/>
              <a:buFont typeface="Arial"/>
              <a:buNone/>
            </a:pPr>
            <a:r>
              <a:t/>
            </a:r>
            <a:endParaRPr b="1" sz="1500">
              <a:solidFill>
                <a:schemeClr val="dk1"/>
              </a:solidFill>
              <a:latin typeface="Montserrat"/>
              <a:ea typeface="Montserrat"/>
              <a:cs typeface="Montserrat"/>
              <a:sym typeface="Montserrat"/>
            </a:endParaRPr>
          </a:p>
        </p:txBody>
      </p:sp>
      <p:pic>
        <p:nvPicPr>
          <p:cNvPr descr="A group of people standing in front of a crowd&#10;&#10;Description automatically generated" id="110" name="Google Shape;110;p16"/>
          <p:cNvPicPr preferRelativeResize="0"/>
          <p:nvPr/>
        </p:nvPicPr>
        <p:blipFill rotWithShape="1">
          <a:blip r:embed="rId4">
            <a:alphaModFix/>
          </a:blip>
          <a:srcRect b="0" l="0" r="0" t="0"/>
          <a:stretch/>
        </p:blipFill>
        <p:spPr>
          <a:xfrm>
            <a:off x="7929500" y="2117600"/>
            <a:ext cx="3936857" cy="2341825"/>
          </a:xfrm>
          <a:prstGeom prst="rect">
            <a:avLst/>
          </a:prstGeom>
          <a:noFill/>
          <a:ln>
            <a:noFill/>
          </a:ln>
        </p:spPr>
      </p:pic>
      <p:sp>
        <p:nvSpPr>
          <p:cNvPr id="111" name="Google Shape;111;p16"/>
          <p:cNvSpPr/>
          <p:nvPr/>
        </p:nvSpPr>
        <p:spPr>
          <a:xfrm>
            <a:off x="5386100" y="6364019"/>
            <a:ext cx="6710400" cy="4941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900"/>
              <a:buFont typeface="Arial"/>
              <a:buChar char="•"/>
            </a:pPr>
            <a:r>
              <a:rPr lang="en-CA" sz="900">
                <a:solidFill>
                  <a:schemeClr val="dk1"/>
                </a:solidFill>
                <a:latin typeface="Montserrat"/>
                <a:ea typeface="Montserrat"/>
                <a:cs typeface="Montserrat"/>
                <a:sym typeface="Montserrat"/>
              </a:rPr>
              <a:t>Data: </a:t>
            </a:r>
            <a:r>
              <a:rPr lang="en-CA" sz="900" u="sng">
                <a:solidFill>
                  <a:schemeClr val="dk1"/>
                </a:solidFill>
                <a:latin typeface="Montserrat"/>
                <a:ea typeface="Montserrat"/>
                <a:cs typeface="Montserrat"/>
                <a:sym typeface="Montserrat"/>
                <a:hlinkClick r:id="rId5">
                  <a:extLst>
                    <a:ext uri="{A12FA001-AC4F-418D-AE19-62706E023703}">
                      <ahyp:hlinkClr val="tx"/>
                    </a:ext>
                  </a:extLst>
                </a:hlinkClick>
              </a:rPr>
              <a:t>https://www.kaggle.com/mohansacharya/graduate-admissions</a:t>
            </a:r>
            <a:endParaRPr sz="900">
              <a:solidFill>
                <a:schemeClr val="dk1"/>
              </a:solidFill>
              <a:latin typeface="Montserrat"/>
              <a:ea typeface="Montserrat"/>
              <a:cs typeface="Montserrat"/>
              <a:sym typeface="Montserrat"/>
            </a:endParaRPr>
          </a:p>
          <a:p>
            <a:pPr indent="-285750" lvl="0" marL="285750" marR="0" rtl="0" algn="l">
              <a:spcBef>
                <a:spcPts val="0"/>
              </a:spcBef>
              <a:spcAft>
                <a:spcPts val="0"/>
              </a:spcAft>
              <a:buClr>
                <a:schemeClr val="dk1"/>
              </a:buClr>
              <a:buSzPts val="900"/>
              <a:buFont typeface="Arial"/>
              <a:buChar char="•"/>
            </a:pPr>
            <a:r>
              <a:rPr lang="en-CA" sz="900">
                <a:solidFill>
                  <a:schemeClr val="dk1"/>
                </a:solidFill>
                <a:latin typeface="Montserrat"/>
                <a:ea typeface="Montserrat"/>
                <a:cs typeface="Montserrat"/>
                <a:sym typeface="Montserrat"/>
              </a:rPr>
              <a:t>Photo Credit: </a:t>
            </a:r>
            <a:r>
              <a:rPr lang="en-CA" sz="900" u="sng">
                <a:solidFill>
                  <a:schemeClr val="dk1"/>
                </a:solidFill>
                <a:latin typeface="Montserrat"/>
                <a:ea typeface="Montserrat"/>
                <a:cs typeface="Montserrat"/>
                <a:sym typeface="Montserrat"/>
                <a:hlinkClick r:id="rId6">
                  <a:extLst>
                    <a:ext uri="{A12FA001-AC4F-418D-AE19-62706E023703}">
                      <ahyp:hlinkClr val="tx"/>
                    </a:ext>
                  </a:extLst>
                </a:hlinkClick>
              </a:rPr>
              <a:t>https://www.pexels.com/photo/accomplishment-ceremony-education-graduation-267885/</a:t>
            </a:r>
            <a:endParaRPr sz="900">
              <a:solidFill>
                <a:schemeClr val="dk1"/>
              </a:solidFill>
              <a:latin typeface="Montserrat"/>
              <a:ea typeface="Montserrat"/>
              <a:cs typeface="Montserrat"/>
              <a:sym typeface="Montserrat"/>
            </a:endParaRPr>
          </a:p>
          <a:p>
            <a:pPr indent="-228600" lvl="0" marL="342900" marR="0" rtl="0" algn="just">
              <a:lnSpc>
                <a:spcPct val="90000"/>
              </a:lnSpc>
              <a:spcBef>
                <a:spcPts val="0"/>
              </a:spcBef>
              <a:spcAft>
                <a:spcPts val="0"/>
              </a:spcAft>
              <a:buClr>
                <a:schemeClr val="dk1"/>
              </a:buClr>
              <a:buSzPts val="900"/>
              <a:buFont typeface="Arial"/>
              <a:buNone/>
            </a:pPr>
            <a:r>
              <a:t/>
            </a:r>
            <a:endParaRPr sz="9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7"/>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117" name="Google Shape;117;p17"/>
          <p:cNvSpPr/>
          <p:nvPr/>
        </p:nvSpPr>
        <p:spPr>
          <a:xfrm>
            <a:off x="414418" y="1706643"/>
            <a:ext cx="10946167" cy="292075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7"/>
          <p:cNvSpPr/>
          <p:nvPr/>
        </p:nvSpPr>
        <p:spPr>
          <a:xfrm>
            <a:off x="176334" y="237642"/>
            <a:ext cx="7900866" cy="46166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MASUKAN &amp; KELUARAN MODEL</a:t>
            </a:r>
            <a:endParaRPr sz="3600">
              <a:solidFill>
                <a:schemeClr val="lt1"/>
              </a:solidFill>
              <a:latin typeface="Montserrat"/>
              <a:ea typeface="Montserrat"/>
              <a:cs typeface="Montserrat"/>
              <a:sym typeface="Montserrat"/>
            </a:endParaRPr>
          </a:p>
        </p:txBody>
      </p:sp>
      <p:sp>
        <p:nvSpPr>
          <p:cNvPr id="119" name="Google Shape;119;p17"/>
          <p:cNvSpPr/>
          <p:nvPr/>
        </p:nvSpPr>
        <p:spPr>
          <a:xfrm>
            <a:off x="4538133" y="2750138"/>
            <a:ext cx="3040912" cy="1552354"/>
          </a:xfrm>
          <a:prstGeom prst="roundRect">
            <a:avLst>
              <a:gd fmla="val 16667" name="adj"/>
            </a:avLst>
          </a:prstGeom>
          <a:solidFill>
            <a:srgbClr val="FF00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2400">
                <a:solidFill>
                  <a:schemeClr val="lt1"/>
                </a:solidFill>
                <a:latin typeface="Calibri"/>
                <a:ea typeface="Calibri"/>
                <a:cs typeface="Calibri"/>
                <a:sym typeface="Calibri"/>
              </a:rPr>
              <a:t>MODEL REGRESI</a:t>
            </a:r>
            <a:endParaRPr b="1" sz="2400">
              <a:solidFill>
                <a:schemeClr val="lt1"/>
              </a:solidFill>
              <a:latin typeface="Calibri"/>
              <a:ea typeface="Calibri"/>
              <a:cs typeface="Calibri"/>
              <a:sym typeface="Calibri"/>
            </a:endParaRPr>
          </a:p>
          <a:p>
            <a:pPr indent="0" lvl="0" marL="0" marR="0" rtl="0" algn="ctr">
              <a:spcBef>
                <a:spcPts val="0"/>
              </a:spcBef>
              <a:spcAft>
                <a:spcPts val="0"/>
              </a:spcAft>
              <a:buNone/>
            </a:pPr>
            <a:r>
              <a:rPr b="1" lang="en-CA" sz="2400">
                <a:solidFill>
                  <a:schemeClr val="lt1"/>
                </a:solidFill>
                <a:latin typeface="Calibri"/>
                <a:ea typeface="Calibri"/>
                <a:cs typeface="Calibri"/>
                <a:sym typeface="Calibri"/>
              </a:rPr>
              <a:t>XG-BOOST</a:t>
            </a:r>
            <a:endParaRPr/>
          </a:p>
        </p:txBody>
      </p:sp>
      <p:sp>
        <p:nvSpPr>
          <p:cNvPr id="120" name="Google Shape;120;p17"/>
          <p:cNvSpPr/>
          <p:nvPr/>
        </p:nvSpPr>
        <p:spPr>
          <a:xfrm>
            <a:off x="7638056" y="3280469"/>
            <a:ext cx="841356" cy="533400"/>
          </a:xfrm>
          <a:prstGeom prst="rightArrow">
            <a:avLst>
              <a:gd fmla="val 50000" name="adj1"/>
              <a:gd fmla="val 50000" name="adj2"/>
            </a:avLst>
          </a:prstGeom>
          <a:solidFill>
            <a:srgbClr val="EF253C"/>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9D399D"/>
              </a:solidFill>
              <a:latin typeface="Calibri"/>
              <a:ea typeface="Calibri"/>
              <a:cs typeface="Calibri"/>
              <a:sym typeface="Calibri"/>
            </a:endParaRPr>
          </a:p>
        </p:txBody>
      </p:sp>
      <p:sp>
        <p:nvSpPr>
          <p:cNvPr id="121" name="Google Shape;121;p17"/>
          <p:cNvSpPr/>
          <p:nvPr/>
        </p:nvSpPr>
        <p:spPr>
          <a:xfrm>
            <a:off x="8880801" y="2758816"/>
            <a:ext cx="1698600" cy="107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CA" sz="1600" u="sng">
                <a:solidFill>
                  <a:schemeClr val="dk1"/>
                </a:solidFill>
              </a:rPr>
              <a:t>KELUARAN</a:t>
            </a:r>
            <a:endParaRPr/>
          </a:p>
          <a:p>
            <a:pPr indent="0" lvl="0" marL="0" marR="0" rtl="0" algn="ctr">
              <a:lnSpc>
                <a:spcPct val="100000"/>
              </a:lnSpc>
              <a:spcBef>
                <a:spcPts val="0"/>
              </a:spcBef>
              <a:spcAft>
                <a:spcPts val="0"/>
              </a:spcAft>
              <a:buNone/>
            </a:pPr>
            <a:r>
              <a:t/>
            </a:r>
            <a:endParaRPr b="1" sz="1600">
              <a:solidFill>
                <a:schemeClr val="dk1"/>
              </a:solidFill>
              <a:latin typeface="Arial"/>
              <a:ea typeface="Arial"/>
              <a:cs typeface="Arial"/>
              <a:sym typeface="Arial"/>
            </a:endParaRPr>
          </a:p>
          <a:p>
            <a:pPr indent="0" lvl="0" marL="0" marR="0" rtl="0" algn="ctr">
              <a:spcBef>
                <a:spcPts val="0"/>
              </a:spcBef>
              <a:spcAft>
                <a:spcPts val="0"/>
              </a:spcAft>
              <a:buNone/>
            </a:pPr>
            <a:r>
              <a:rPr b="1" lang="en-CA" sz="1600">
                <a:solidFill>
                  <a:schemeClr val="dk1"/>
                </a:solidFill>
                <a:latin typeface="Arial"/>
                <a:ea typeface="Arial"/>
                <a:cs typeface="Arial"/>
                <a:sym typeface="Arial"/>
              </a:rPr>
              <a:t>Chance of Admission </a:t>
            </a:r>
            <a:endParaRPr/>
          </a:p>
        </p:txBody>
      </p:sp>
      <p:sp>
        <p:nvSpPr>
          <p:cNvPr id="122" name="Google Shape;122;p17"/>
          <p:cNvSpPr/>
          <p:nvPr/>
        </p:nvSpPr>
        <p:spPr>
          <a:xfrm>
            <a:off x="8556398" y="1600200"/>
            <a:ext cx="574159" cy="3893939"/>
          </a:xfrm>
          <a:prstGeom prst="leftBrace">
            <a:avLst>
              <a:gd fmla="val 82407" name="adj1"/>
              <a:gd fmla="val 50000" name="adj2"/>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9D399D"/>
              </a:solidFill>
              <a:latin typeface="Calibri"/>
              <a:ea typeface="Calibri"/>
              <a:cs typeface="Calibri"/>
              <a:sym typeface="Calibri"/>
            </a:endParaRPr>
          </a:p>
        </p:txBody>
      </p:sp>
      <p:sp>
        <p:nvSpPr>
          <p:cNvPr id="123" name="Google Shape;123;p17"/>
          <p:cNvSpPr/>
          <p:nvPr/>
        </p:nvSpPr>
        <p:spPr>
          <a:xfrm rot="10800000">
            <a:off x="10134559" y="1600139"/>
            <a:ext cx="574200" cy="3894000"/>
          </a:xfrm>
          <a:prstGeom prst="leftBrace">
            <a:avLst>
              <a:gd fmla="val 82407" name="adj1"/>
              <a:gd fmla="val 50000" name="adj2"/>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9D399D"/>
              </a:solidFill>
              <a:latin typeface="Calibri"/>
              <a:ea typeface="Calibri"/>
              <a:cs typeface="Calibri"/>
              <a:sym typeface="Calibri"/>
            </a:endParaRPr>
          </a:p>
        </p:txBody>
      </p:sp>
      <p:sp>
        <p:nvSpPr>
          <p:cNvPr id="124" name="Google Shape;124;p17"/>
          <p:cNvSpPr/>
          <p:nvPr/>
        </p:nvSpPr>
        <p:spPr>
          <a:xfrm>
            <a:off x="3721738" y="3259615"/>
            <a:ext cx="725746" cy="533400"/>
          </a:xfrm>
          <a:prstGeom prst="rightArrow">
            <a:avLst>
              <a:gd fmla="val 50000" name="adj1"/>
              <a:gd fmla="val 50000" name="adj2"/>
            </a:avLst>
          </a:prstGeom>
          <a:solidFill>
            <a:srgbClr val="EF253C"/>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9D399D"/>
              </a:solidFill>
              <a:latin typeface="Calibri"/>
              <a:ea typeface="Calibri"/>
              <a:cs typeface="Calibri"/>
              <a:sym typeface="Calibri"/>
            </a:endParaRPr>
          </a:p>
        </p:txBody>
      </p:sp>
      <p:sp>
        <p:nvSpPr>
          <p:cNvPr id="125" name="Google Shape;125;p17"/>
          <p:cNvSpPr/>
          <p:nvPr/>
        </p:nvSpPr>
        <p:spPr>
          <a:xfrm>
            <a:off x="414418" y="2117278"/>
            <a:ext cx="3134366" cy="221599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CA" sz="1600" u="sng">
                <a:solidFill>
                  <a:schemeClr val="dk1"/>
                </a:solidFill>
              </a:rPr>
              <a:t>MASUKAN</a:t>
            </a:r>
            <a:endParaRPr/>
          </a:p>
          <a:p>
            <a:pPr indent="0" lvl="0" marL="0" marR="0" rtl="0" algn="ctr">
              <a:lnSpc>
                <a:spcPct val="100000"/>
              </a:lnSpc>
              <a:spcBef>
                <a:spcPts val="0"/>
              </a:spcBef>
              <a:spcAft>
                <a:spcPts val="0"/>
              </a:spcAft>
              <a:buNone/>
            </a:pPr>
            <a:r>
              <a:t/>
            </a:r>
            <a:endParaRPr b="1" sz="1200">
              <a:solidFill>
                <a:schemeClr val="dk1"/>
              </a:solidFill>
              <a:latin typeface="Arial"/>
              <a:ea typeface="Arial"/>
              <a:cs typeface="Arial"/>
              <a:sym typeface="Arial"/>
            </a:endParaRPr>
          </a:p>
          <a:p>
            <a:pPr indent="0" lvl="0" marL="0" marR="0" rtl="0" algn="ctr">
              <a:spcBef>
                <a:spcPts val="0"/>
              </a:spcBef>
              <a:spcAft>
                <a:spcPts val="0"/>
              </a:spcAft>
              <a:buNone/>
            </a:pPr>
            <a:r>
              <a:rPr b="1" lang="en-CA" sz="1400">
                <a:solidFill>
                  <a:schemeClr val="dk1"/>
                </a:solidFill>
                <a:latin typeface="Arial"/>
                <a:ea typeface="Arial"/>
                <a:cs typeface="Arial"/>
                <a:sym typeface="Arial"/>
              </a:rPr>
              <a:t>GRE Score </a:t>
            </a:r>
            <a:endParaRPr/>
          </a:p>
          <a:p>
            <a:pPr indent="0" lvl="0" marL="0" marR="0" rtl="0" algn="ctr">
              <a:spcBef>
                <a:spcPts val="0"/>
              </a:spcBef>
              <a:spcAft>
                <a:spcPts val="0"/>
              </a:spcAft>
              <a:buNone/>
            </a:pPr>
            <a:r>
              <a:rPr b="1" lang="en-CA" sz="1400">
                <a:solidFill>
                  <a:schemeClr val="dk1"/>
                </a:solidFill>
                <a:latin typeface="Arial"/>
                <a:ea typeface="Arial"/>
                <a:cs typeface="Arial"/>
                <a:sym typeface="Arial"/>
              </a:rPr>
              <a:t>TOEFL Score</a:t>
            </a:r>
            <a:endParaRPr/>
          </a:p>
          <a:p>
            <a:pPr indent="0" lvl="0" marL="0" marR="0" rtl="0" algn="ctr">
              <a:spcBef>
                <a:spcPts val="0"/>
              </a:spcBef>
              <a:spcAft>
                <a:spcPts val="0"/>
              </a:spcAft>
              <a:buNone/>
            </a:pPr>
            <a:r>
              <a:rPr b="1" lang="en-CA" sz="1400">
                <a:solidFill>
                  <a:schemeClr val="dk1"/>
                </a:solidFill>
                <a:latin typeface="Arial"/>
                <a:ea typeface="Arial"/>
                <a:cs typeface="Arial"/>
                <a:sym typeface="Arial"/>
              </a:rPr>
              <a:t>University Rating </a:t>
            </a:r>
            <a:endParaRPr/>
          </a:p>
          <a:p>
            <a:pPr indent="0" lvl="0" marL="0" marR="0" rtl="0" algn="ctr">
              <a:spcBef>
                <a:spcPts val="0"/>
              </a:spcBef>
              <a:spcAft>
                <a:spcPts val="0"/>
              </a:spcAft>
              <a:buNone/>
            </a:pPr>
            <a:r>
              <a:rPr b="1" lang="en-CA" sz="1400">
                <a:solidFill>
                  <a:schemeClr val="dk1"/>
                </a:solidFill>
                <a:latin typeface="Arial"/>
                <a:ea typeface="Arial"/>
                <a:cs typeface="Arial"/>
                <a:sym typeface="Arial"/>
              </a:rPr>
              <a:t>Statement of Purpose (SOP) </a:t>
            </a:r>
            <a:endParaRPr/>
          </a:p>
          <a:p>
            <a:pPr indent="0" lvl="0" marL="0" marR="0" rtl="0" algn="ctr">
              <a:spcBef>
                <a:spcPts val="0"/>
              </a:spcBef>
              <a:spcAft>
                <a:spcPts val="0"/>
              </a:spcAft>
              <a:buNone/>
            </a:pPr>
            <a:r>
              <a:rPr b="1" lang="en-CA" sz="1400">
                <a:solidFill>
                  <a:schemeClr val="dk1"/>
                </a:solidFill>
                <a:latin typeface="Arial"/>
                <a:ea typeface="Arial"/>
                <a:cs typeface="Arial"/>
                <a:sym typeface="Arial"/>
              </a:rPr>
              <a:t>Letter of Recommendation (LOR)</a:t>
            </a:r>
            <a:endParaRPr/>
          </a:p>
          <a:p>
            <a:pPr indent="0" lvl="0" marL="0" marR="0" rtl="0" algn="ctr">
              <a:spcBef>
                <a:spcPts val="0"/>
              </a:spcBef>
              <a:spcAft>
                <a:spcPts val="0"/>
              </a:spcAft>
              <a:buNone/>
            </a:pPr>
            <a:r>
              <a:rPr b="1" lang="en-CA" sz="1400">
                <a:solidFill>
                  <a:schemeClr val="dk1"/>
                </a:solidFill>
                <a:latin typeface="Arial"/>
                <a:ea typeface="Arial"/>
                <a:cs typeface="Arial"/>
                <a:sym typeface="Arial"/>
              </a:rPr>
              <a:t>CGPA </a:t>
            </a:r>
            <a:endParaRPr/>
          </a:p>
          <a:p>
            <a:pPr indent="0" lvl="0" marL="0" marR="0" rtl="0" algn="ctr">
              <a:spcBef>
                <a:spcPts val="0"/>
              </a:spcBef>
              <a:spcAft>
                <a:spcPts val="0"/>
              </a:spcAft>
              <a:buNone/>
            </a:pPr>
            <a:r>
              <a:rPr b="1" lang="en-CA" sz="1400">
                <a:solidFill>
                  <a:schemeClr val="dk1"/>
                </a:solidFill>
                <a:latin typeface="Arial"/>
                <a:ea typeface="Arial"/>
                <a:cs typeface="Arial"/>
                <a:sym typeface="Arial"/>
              </a:rPr>
              <a:t>Research </a:t>
            </a:r>
            <a:endParaRPr/>
          </a:p>
          <a:p>
            <a:pPr indent="0" lvl="0" marL="0" marR="0" rtl="0" algn="ctr">
              <a:lnSpc>
                <a:spcPct val="100000"/>
              </a:lnSpc>
              <a:spcBef>
                <a:spcPts val="0"/>
              </a:spcBef>
              <a:spcAft>
                <a:spcPts val="0"/>
              </a:spcAft>
              <a:buNone/>
            </a:pPr>
            <a:r>
              <a:t/>
            </a:r>
            <a:endParaRPr b="1" sz="1200">
              <a:solidFill>
                <a:schemeClr val="dk1"/>
              </a:solidFill>
              <a:latin typeface="Arial"/>
              <a:ea typeface="Arial"/>
              <a:cs typeface="Arial"/>
              <a:sym typeface="Arial"/>
            </a:endParaRPr>
          </a:p>
        </p:txBody>
      </p:sp>
      <p:sp>
        <p:nvSpPr>
          <p:cNvPr id="126" name="Google Shape;126;p17"/>
          <p:cNvSpPr/>
          <p:nvPr/>
        </p:nvSpPr>
        <p:spPr>
          <a:xfrm>
            <a:off x="263682" y="1567118"/>
            <a:ext cx="574159" cy="3893939"/>
          </a:xfrm>
          <a:prstGeom prst="leftBrace">
            <a:avLst>
              <a:gd fmla="val 82407" name="adj1"/>
              <a:gd fmla="val 50000" name="adj2"/>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9D399D"/>
              </a:solidFill>
              <a:latin typeface="Calibri"/>
              <a:ea typeface="Calibri"/>
              <a:cs typeface="Calibri"/>
              <a:sym typeface="Calibri"/>
            </a:endParaRPr>
          </a:p>
        </p:txBody>
      </p:sp>
      <p:sp>
        <p:nvSpPr>
          <p:cNvPr id="127" name="Google Shape;127;p17"/>
          <p:cNvSpPr/>
          <p:nvPr/>
        </p:nvSpPr>
        <p:spPr>
          <a:xfrm rot="10800000">
            <a:off x="3037947" y="1567119"/>
            <a:ext cx="574159" cy="3893939"/>
          </a:xfrm>
          <a:prstGeom prst="leftBrace">
            <a:avLst>
              <a:gd fmla="val 82407" name="adj1"/>
              <a:gd fmla="val 50000" name="adj2"/>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9D399D"/>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8"/>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133" name="Google Shape;133;p18"/>
          <p:cNvSpPr txBox="1"/>
          <p:nvPr/>
        </p:nvSpPr>
        <p:spPr>
          <a:xfrm>
            <a:off x="152399" y="273160"/>
            <a:ext cx="11201401" cy="5232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CAPAIAN PEMBELAJARAN</a:t>
            </a:r>
            <a:endParaRPr/>
          </a:p>
        </p:txBody>
      </p:sp>
      <p:grpSp>
        <p:nvGrpSpPr>
          <p:cNvPr id="134" name="Google Shape;134;p18"/>
          <p:cNvGrpSpPr/>
          <p:nvPr/>
        </p:nvGrpSpPr>
        <p:grpSpPr>
          <a:xfrm>
            <a:off x="1066800" y="1649195"/>
            <a:ext cx="9143999" cy="3714751"/>
            <a:chOff x="0" y="579654"/>
            <a:chExt cx="9143999" cy="3714751"/>
          </a:xfrm>
        </p:grpSpPr>
        <p:sp>
          <p:nvSpPr>
            <p:cNvPr id="135" name="Google Shape;135;p18"/>
            <p:cNvSpPr/>
            <p:nvPr/>
          </p:nvSpPr>
          <p:spPr>
            <a:xfrm>
              <a:off x="0" y="579654"/>
              <a:ext cx="2857499" cy="1714500"/>
            </a:xfrm>
            <a:prstGeom prst="rect">
              <a:avLst/>
            </a:prstGeom>
            <a:solidFill>
              <a:srgbClr val="95959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0" y="579654"/>
              <a:ext cx="2857499" cy="171450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Calibri"/>
                <a:buNone/>
              </a:pPr>
              <a:r>
                <a:rPr i="1" lang="en-CA" sz="2200">
                  <a:solidFill>
                    <a:schemeClr val="dk1"/>
                  </a:solidFill>
                  <a:latin typeface="Montserrat"/>
                  <a:ea typeface="Montserrat"/>
                  <a:cs typeface="Montserrat"/>
                  <a:sym typeface="Montserrat"/>
                </a:rPr>
                <a:t>Melakukan visualisasi data menggunakan Seaborn &amp; Matplotlib</a:t>
              </a:r>
              <a:endParaRPr sz="2200">
                <a:solidFill>
                  <a:schemeClr val="dk1"/>
                </a:solidFill>
                <a:latin typeface="Calibri"/>
                <a:ea typeface="Calibri"/>
                <a:cs typeface="Calibri"/>
                <a:sym typeface="Calibri"/>
              </a:endParaRPr>
            </a:p>
          </p:txBody>
        </p:sp>
        <p:sp>
          <p:nvSpPr>
            <p:cNvPr id="137" name="Google Shape;137;p18"/>
            <p:cNvSpPr/>
            <p:nvPr/>
          </p:nvSpPr>
          <p:spPr>
            <a:xfrm>
              <a:off x="3143250" y="579654"/>
              <a:ext cx="2857499" cy="1714500"/>
            </a:xfrm>
            <a:prstGeom prst="rect">
              <a:avLst/>
            </a:prstGeom>
            <a:solidFill>
              <a:srgbClr val="9E9E9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txBox="1"/>
            <p:nvPr/>
          </p:nvSpPr>
          <p:spPr>
            <a:xfrm>
              <a:off x="3143250" y="579654"/>
              <a:ext cx="2857499" cy="171450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Montserrat"/>
                <a:buNone/>
              </a:pPr>
              <a:r>
                <a:rPr i="1" lang="en-CA" sz="2200">
                  <a:solidFill>
                    <a:schemeClr val="dk1"/>
                  </a:solidFill>
                  <a:latin typeface="Montserrat"/>
                  <a:ea typeface="Montserrat"/>
                  <a:cs typeface="Montserrat"/>
                  <a:sym typeface="Montserrat"/>
                </a:rPr>
                <a:t>Melatih model XG-boost untuk memprediksi penerimaan universitas</a:t>
              </a:r>
              <a:endParaRPr/>
            </a:p>
          </p:txBody>
        </p:sp>
        <p:sp>
          <p:nvSpPr>
            <p:cNvPr id="139" name="Google Shape;139;p18"/>
            <p:cNvSpPr/>
            <p:nvPr/>
          </p:nvSpPr>
          <p:spPr>
            <a:xfrm>
              <a:off x="6286500" y="579654"/>
              <a:ext cx="2857499" cy="1714500"/>
            </a:xfrm>
            <a:prstGeom prst="rect">
              <a:avLst/>
            </a:prstGeom>
            <a:solidFill>
              <a:srgbClr val="A8A8A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txBox="1"/>
            <p:nvPr/>
          </p:nvSpPr>
          <p:spPr>
            <a:xfrm>
              <a:off x="6286500" y="579654"/>
              <a:ext cx="2857499" cy="171450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Montserrat"/>
                <a:buNone/>
              </a:pPr>
              <a:r>
                <a:rPr i="1" lang="en-CA" sz="2200">
                  <a:solidFill>
                    <a:schemeClr val="dk1"/>
                  </a:solidFill>
                  <a:latin typeface="Montserrat"/>
                  <a:ea typeface="Montserrat"/>
                  <a:cs typeface="Montserrat"/>
                  <a:sym typeface="Montserrat"/>
                </a:rPr>
                <a:t>Melatih model</a:t>
              </a:r>
              <a:r>
                <a:rPr i="1" lang="en-CA" sz="2200">
                  <a:solidFill>
                    <a:schemeClr val="dk1"/>
                  </a:solidFill>
                  <a:latin typeface="Montserrat"/>
                  <a:ea typeface="Montserrat"/>
                  <a:cs typeface="Montserrat"/>
                  <a:sym typeface="Montserrat"/>
                </a:rPr>
                <a:t> XG-boost untuk memprediksi harapan hidup (capstone project)</a:t>
              </a:r>
              <a:endParaRPr/>
            </a:p>
          </p:txBody>
        </p:sp>
        <p:sp>
          <p:nvSpPr>
            <p:cNvPr id="141" name="Google Shape;141;p18"/>
            <p:cNvSpPr/>
            <p:nvPr/>
          </p:nvSpPr>
          <p:spPr>
            <a:xfrm>
              <a:off x="0" y="2579905"/>
              <a:ext cx="2857499" cy="1714500"/>
            </a:xfrm>
            <a:prstGeom prst="rect">
              <a:avLst/>
            </a:prstGeom>
            <a:solidFill>
              <a:srgbClr val="B2B2B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txBox="1"/>
            <p:nvPr/>
          </p:nvSpPr>
          <p:spPr>
            <a:xfrm>
              <a:off x="0" y="2579905"/>
              <a:ext cx="2857499" cy="171450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Montserrat"/>
                <a:buNone/>
              </a:pPr>
              <a:r>
                <a:rPr i="1" lang="en-CA" sz="2200">
                  <a:solidFill>
                    <a:schemeClr val="dk1"/>
                  </a:solidFill>
                  <a:latin typeface="Montserrat"/>
                  <a:ea typeface="Montserrat"/>
                  <a:cs typeface="Montserrat"/>
                  <a:sym typeface="Montserrat"/>
                </a:rPr>
                <a:t>Memahami teori/intuisi di balik boosting</a:t>
              </a:r>
              <a:endParaRPr/>
            </a:p>
          </p:txBody>
        </p:sp>
        <p:sp>
          <p:nvSpPr>
            <p:cNvPr id="143" name="Google Shape;143;p18"/>
            <p:cNvSpPr/>
            <p:nvPr/>
          </p:nvSpPr>
          <p:spPr>
            <a:xfrm>
              <a:off x="3143250" y="2579904"/>
              <a:ext cx="2857499" cy="1714500"/>
            </a:xfrm>
            <a:prstGeom prst="rect">
              <a:avLst/>
            </a:prstGeom>
            <a:solidFill>
              <a:srgbClr val="BBBBB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txBox="1"/>
            <p:nvPr/>
          </p:nvSpPr>
          <p:spPr>
            <a:xfrm>
              <a:off x="3143250" y="2579904"/>
              <a:ext cx="2857499" cy="171450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Montserrat"/>
                <a:buNone/>
              </a:pPr>
              <a:r>
                <a:rPr i="1" lang="en-CA" sz="2200">
                  <a:solidFill>
                    <a:schemeClr val="dk1"/>
                  </a:solidFill>
                  <a:latin typeface="Montserrat"/>
                  <a:ea typeface="Montserrat"/>
                  <a:cs typeface="Montserrat"/>
                  <a:sym typeface="Montserrat"/>
                </a:rPr>
                <a:t>Pelajari kelebihan &amp; kekurangan XG-boost</a:t>
              </a:r>
              <a:endParaRPr/>
            </a:p>
          </p:txBody>
        </p:sp>
        <p:sp>
          <p:nvSpPr>
            <p:cNvPr id="145" name="Google Shape;145;p18"/>
            <p:cNvSpPr/>
            <p:nvPr/>
          </p:nvSpPr>
          <p:spPr>
            <a:xfrm>
              <a:off x="6286500" y="2579904"/>
              <a:ext cx="2857499" cy="1714500"/>
            </a:xfrm>
            <a:prstGeom prst="rect">
              <a:avLst/>
            </a:prstGeom>
            <a:solidFill>
              <a:srgbClr val="C5C5C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nvSpPr>
          <p:spPr>
            <a:xfrm>
              <a:off x="6286500" y="2579904"/>
              <a:ext cx="2857499" cy="171450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Montserrat"/>
                <a:buNone/>
              </a:pPr>
              <a:r>
                <a:rPr i="1" lang="en-CA" sz="2200">
                  <a:solidFill>
                    <a:schemeClr val="dk1"/>
                  </a:solidFill>
                  <a:latin typeface="Montserrat"/>
                  <a:ea typeface="Montserrat"/>
                  <a:cs typeface="Montserrat"/>
                  <a:sym typeface="Montserrat"/>
                </a:rPr>
                <a:t>Mengevaluasi kinerja model yang telah dilatih</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9"/>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152" name="Google Shape;152;p19"/>
          <p:cNvSpPr txBox="1"/>
          <p:nvPr/>
        </p:nvSpPr>
        <p:spPr>
          <a:xfrm>
            <a:off x="349997" y="1981200"/>
            <a:ext cx="5740923" cy="1027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APA ITU </a:t>
            </a:r>
            <a:endParaRPr b="1" sz="4400">
              <a:solidFill>
                <a:schemeClr val="lt1"/>
              </a:solidFill>
              <a:latin typeface="Montserrat"/>
              <a:ea typeface="Montserrat"/>
              <a:cs typeface="Montserrat"/>
              <a:sym typeface="Montserrat"/>
            </a:endParaRPr>
          </a:p>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REGRESI?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0"/>
          <p:cNvPicPr preferRelativeResize="0"/>
          <p:nvPr/>
        </p:nvPicPr>
        <p:blipFill rotWithShape="1">
          <a:blip r:embed="rId3">
            <a:alphaModFix/>
          </a:blip>
          <a:srcRect b="13333" l="0" r="0" t="0"/>
          <a:stretch/>
        </p:blipFill>
        <p:spPr>
          <a:xfrm>
            <a:off x="0" y="0"/>
            <a:ext cx="12192001" cy="5943600"/>
          </a:xfrm>
          <a:prstGeom prst="rect">
            <a:avLst/>
          </a:prstGeom>
          <a:noFill/>
          <a:ln>
            <a:noFill/>
          </a:ln>
        </p:spPr>
      </p:pic>
      <p:sp>
        <p:nvSpPr>
          <p:cNvPr id="158" name="Google Shape;158;p20"/>
          <p:cNvSpPr/>
          <p:nvPr/>
        </p:nvSpPr>
        <p:spPr>
          <a:xfrm>
            <a:off x="421867" y="250838"/>
            <a:ext cx="9803586" cy="5232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CA" sz="3600">
                <a:solidFill>
                  <a:schemeClr val="lt1"/>
                </a:solidFill>
                <a:latin typeface="Montserrat"/>
                <a:ea typeface="Montserrat"/>
                <a:cs typeface="Montserrat"/>
                <a:sym typeface="Montserrat"/>
              </a:rPr>
              <a:t>APA ITU REGRESI?</a:t>
            </a:r>
            <a:endParaRPr/>
          </a:p>
        </p:txBody>
      </p:sp>
      <p:sp>
        <p:nvSpPr>
          <p:cNvPr id="159" name="Google Shape;159;p20"/>
          <p:cNvSpPr txBox="1"/>
          <p:nvPr/>
        </p:nvSpPr>
        <p:spPr>
          <a:xfrm>
            <a:off x="350676" y="1288722"/>
            <a:ext cx="11384124"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000"/>
              <a:buFont typeface="Arial"/>
              <a:buChar char="•"/>
            </a:pPr>
            <a:r>
              <a:rPr lang="en-CA" sz="2000">
                <a:solidFill>
                  <a:schemeClr val="dk1"/>
                </a:solidFill>
                <a:latin typeface="Montserrat"/>
                <a:ea typeface="Montserrat"/>
                <a:cs typeface="Montserrat"/>
                <a:sym typeface="Montserrat"/>
              </a:rPr>
              <a:t>Regresi bekerja dengan melakukan estimasi pada variabel dependen </a:t>
            </a:r>
            <a:r>
              <a:rPr b="1" lang="en-CA" sz="2000">
                <a:solidFill>
                  <a:schemeClr val="dk1"/>
                </a:solidFill>
                <a:latin typeface="Montserrat"/>
                <a:ea typeface="Montserrat"/>
                <a:cs typeface="Montserrat"/>
                <a:sym typeface="Montserrat"/>
              </a:rPr>
              <a:t>kontinu </a:t>
            </a:r>
            <a:r>
              <a:rPr lang="en-CA" sz="2000">
                <a:solidFill>
                  <a:schemeClr val="dk1"/>
                </a:solidFill>
                <a:latin typeface="Montserrat"/>
                <a:ea typeface="Montserrat"/>
                <a:cs typeface="Montserrat"/>
                <a:sym typeface="Montserrat"/>
              </a:rPr>
              <a:t>Y dari beberapa variabel input independen X.</a:t>
            </a:r>
            <a:endParaRPr sz="2000">
              <a:solidFill>
                <a:schemeClr val="dk1"/>
              </a:solidFill>
              <a:latin typeface="Montserrat"/>
              <a:ea typeface="Montserrat"/>
              <a:cs typeface="Montserrat"/>
              <a:sym typeface="Montserrat"/>
            </a:endParaRPr>
          </a:p>
          <a:p>
            <a:pPr indent="-342900" lvl="0" marL="342900" marR="0" rtl="0" algn="l">
              <a:lnSpc>
                <a:spcPct val="90000"/>
              </a:lnSpc>
              <a:spcBef>
                <a:spcPts val="1000"/>
              </a:spcBef>
              <a:spcAft>
                <a:spcPts val="0"/>
              </a:spcAft>
              <a:buClr>
                <a:schemeClr val="dk1"/>
              </a:buClr>
              <a:buSzPts val="2000"/>
              <a:buFont typeface="Arial"/>
              <a:buChar char="•"/>
            </a:pPr>
            <a:r>
              <a:rPr lang="en-CA" sz="2000">
                <a:solidFill>
                  <a:schemeClr val="dk1"/>
                </a:solidFill>
                <a:latin typeface="Montserrat"/>
                <a:ea typeface="Montserrat"/>
                <a:cs typeface="Montserrat"/>
                <a:sym typeface="Montserrat"/>
              </a:rPr>
              <a:t>Regresi digunakan dalam banyak aplikasi kehidupan nyata:</a:t>
            </a:r>
            <a:endParaRPr/>
          </a:p>
          <a:p>
            <a:pPr indent="-342900" lvl="1" marL="800100" marR="0" rtl="0" algn="l">
              <a:lnSpc>
                <a:spcPct val="90000"/>
              </a:lnSpc>
              <a:spcBef>
                <a:spcPts val="500"/>
              </a:spcBef>
              <a:spcAft>
                <a:spcPts val="0"/>
              </a:spcAft>
              <a:buClr>
                <a:schemeClr val="dk1"/>
              </a:buClr>
              <a:buSzPts val="2000"/>
              <a:buFont typeface="Courier New"/>
              <a:buChar char="o"/>
            </a:pPr>
            <a:r>
              <a:rPr b="0" i="0" lang="en-CA" sz="2000" u="none" cap="none" strike="noStrike">
                <a:solidFill>
                  <a:schemeClr val="dk1"/>
                </a:solidFill>
                <a:latin typeface="Montserrat"/>
                <a:ea typeface="Montserrat"/>
                <a:cs typeface="Montserrat"/>
                <a:sym typeface="Montserrat"/>
              </a:rPr>
              <a:t>Financial forecasting</a:t>
            </a:r>
            <a:endParaRPr/>
          </a:p>
          <a:p>
            <a:pPr indent="-342900" lvl="1" marL="800100" marR="0" rtl="0" algn="l">
              <a:lnSpc>
                <a:spcPct val="90000"/>
              </a:lnSpc>
              <a:spcBef>
                <a:spcPts val="500"/>
              </a:spcBef>
              <a:spcAft>
                <a:spcPts val="0"/>
              </a:spcAft>
              <a:buClr>
                <a:schemeClr val="dk1"/>
              </a:buClr>
              <a:buSzPts val="2000"/>
              <a:buFont typeface="Courier New"/>
              <a:buChar char="o"/>
            </a:pPr>
            <a:r>
              <a:rPr b="0" i="0" lang="en-CA" sz="2000" u="none" cap="none" strike="noStrike">
                <a:solidFill>
                  <a:schemeClr val="dk1"/>
                </a:solidFill>
                <a:latin typeface="Montserrat"/>
                <a:ea typeface="Montserrat"/>
                <a:cs typeface="Montserrat"/>
                <a:sym typeface="Montserrat"/>
              </a:rPr>
              <a:t>Weather analysis</a:t>
            </a:r>
            <a:endParaRPr/>
          </a:p>
        </p:txBody>
      </p:sp>
      <p:sp>
        <p:nvSpPr>
          <p:cNvPr id="160" name="Google Shape;160;p20"/>
          <p:cNvSpPr txBox="1"/>
          <p:nvPr/>
        </p:nvSpPr>
        <p:spPr>
          <a:xfrm>
            <a:off x="1409700" y="1573394"/>
            <a:ext cx="8534400" cy="302516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161" name="Google Shape;161;p20"/>
          <p:cNvSpPr/>
          <p:nvPr/>
        </p:nvSpPr>
        <p:spPr>
          <a:xfrm>
            <a:off x="6324600" y="3900227"/>
            <a:ext cx="2517089" cy="1212999"/>
          </a:xfrm>
          <a:prstGeom prst="roundRect">
            <a:avLst>
              <a:gd fmla="val 16667" name="adj"/>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2000">
                <a:solidFill>
                  <a:schemeClr val="lt1"/>
                </a:solidFill>
                <a:latin typeface="Calibri"/>
                <a:ea typeface="Calibri"/>
                <a:cs typeface="Calibri"/>
                <a:sym typeface="Calibri"/>
              </a:rPr>
              <a:t>MODEL REGRESI</a:t>
            </a:r>
            <a:endParaRPr/>
          </a:p>
        </p:txBody>
      </p:sp>
      <p:sp>
        <p:nvSpPr>
          <p:cNvPr id="162" name="Google Shape;162;p20"/>
          <p:cNvSpPr/>
          <p:nvPr/>
        </p:nvSpPr>
        <p:spPr>
          <a:xfrm>
            <a:off x="4672265" y="4262575"/>
            <a:ext cx="1652336" cy="49530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20"/>
          <p:cNvSpPr/>
          <p:nvPr/>
        </p:nvSpPr>
        <p:spPr>
          <a:xfrm>
            <a:off x="8853413" y="4262575"/>
            <a:ext cx="1860402" cy="49530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20"/>
          <p:cNvSpPr/>
          <p:nvPr/>
        </p:nvSpPr>
        <p:spPr>
          <a:xfrm>
            <a:off x="8450375" y="3412275"/>
            <a:ext cx="3670800" cy="708000"/>
          </a:xfrm>
          <a:prstGeom prst="rect">
            <a:avLst/>
          </a:prstGeom>
          <a:noFill/>
          <a:ln>
            <a:noFill/>
          </a:ln>
        </p:spPr>
        <p:txBody>
          <a:bodyPr anchorCtr="0" anchor="t" bIns="45700" lIns="91425" spcFirstLastPara="1" rIns="91425" wrap="square" tIns="45700">
            <a:noAutofit/>
          </a:bodyPr>
          <a:lstStyle/>
          <a:p>
            <a:pPr indent="0" lvl="1" marL="457200" marR="0" rtl="0" algn="ctr">
              <a:spcBef>
                <a:spcPts val="0"/>
              </a:spcBef>
              <a:spcAft>
                <a:spcPts val="0"/>
              </a:spcAft>
              <a:buNone/>
            </a:pPr>
            <a:r>
              <a:rPr b="1" i="0" lang="en-CA" sz="2000" u="sng" cap="none" strike="noStrike">
                <a:solidFill>
                  <a:schemeClr val="dk1"/>
                </a:solidFill>
                <a:latin typeface="Montserrat"/>
                <a:ea typeface="Montserrat"/>
                <a:cs typeface="Montserrat"/>
                <a:sym typeface="Montserrat"/>
              </a:rPr>
              <a:t>OUTPUT (Y)</a:t>
            </a:r>
            <a:endParaRPr/>
          </a:p>
          <a:p>
            <a:pPr indent="0" lvl="1" marL="457200" marR="0" rtl="0" algn="ctr">
              <a:spcBef>
                <a:spcPts val="0"/>
              </a:spcBef>
              <a:spcAft>
                <a:spcPts val="0"/>
              </a:spcAft>
              <a:buNone/>
            </a:pPr>
            <a:r>
              <a:rPr lang="en-CA" sz="2000">
                <a:solidFill>
                  <a:schemeClr val="dk1"/>
                </a:solidFill>
                <a:latin typeface="Montserrat"/>
                <a:ea typeface="Montserrat"/>
                <a:cs typeface="Montserrat"/>
                <a:sym typeface="Montserrat"/>
              </a:rPr>
              <a:t>HARGA RUMAH</a:t>
            </a:r>
            <a:r>
              <a:rPr b="0" i="0" lang="en-CA" sz="2000" u="none" cap="none" strike="noStrike">
                <a:solidFill>
                  <a:schemeClr val="dk1"/>
                </a:solidFill>
                <a:latin typeface="Montserrat"/>
                <a:ea typeface="Montserrat"/>
                <a:cs typeface="Montserrat"/>
                <a:sym typeface="Montserrat"/>
              </a:rPr>
              <a:t> (</a:t>
            </a:r>
            <a:r>
              <a:rPr lang="en-CA" sz="2000">
                <a:solidFill>
                  <a:schemeClr val="dk1"/>
                </a:solidFill>
                <a:latin typeface="Montserrat"/>
                <a:ea typeface="Montserrat"/>
                <a:cs typeface="Montserrat"/>
                <a:sym typeface="Montserrat"/>
              </a:rPr>
              <a:t>IDR</a:t>
            </a:r>
            <a:r>
              <a:rPr b="0" i="0" lang="en-CA" sz="2000" u="none" cap="none" strike="noStrike">
                <a:solidFill>
                  <a:schemeClr val="dk1"/>
                </a:solidFill>
                <a:latin typeface="Montserrat"/>
                <a:ea typeface="Montserrat"/>
                <a:cs typeface="Montserrat"/>
                <a:sym typeface="Montserrat"/>
              </a:rPr>
              <a:t>)</a:t>
            </a:r>
            <a:endParaRPr/>
          </a:p>
        </p:txBody>
      </p:sp>
      <p:sp>
        <p:nvSpPr>
          <p:cNvPr id="165" name="Google Shape;165;p20"/>
          <p:cNvSpPr/>
          <p:nvPr/>
        </p:nvSpPr>
        <p:spPr>
          <a:xfrm>
            <a:off x="4031500" y="3238343"/>
            <a:ext cx="482600" cy="2526605"/>
          </a:xfrm>
          <a:prstGeom prst="rightBrace">
            <a:avLst>
              <a:gd fmla="val 167110" name="adj1"/>
              <a:gd fmla="val 50000" name="adj2"/>
            </a:avLst>
          </a:prstGeom>
          <a:noFill/>
          <a:ln cap="flat" cmpd="sng" w="571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20"/>
          <p:cNvSpPr/>
          <p:nvPr/>
        </p:nvSpPr>
        <p:spPr>
          <a:xfrm>
            <a:off x="-1081575" y="3379155"/>
            <a:ext cx="6096000" cy="163121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CA" sz="2000" u="sng">
                <a:solidFill>
                  <a:schemeClr val="dk1"/>
                </a:solidFill>
                <a:latin typeface="Montserrat"/>
                <a:ea typeface="Montserrat"/>
                <a:cs typeface="Montserrat"/>
                <a:sym typeface="Montserrat"/>
              </a:rPr>
              <a:t>MASUKAN </a:t>
            </a:r>
            <a:r>
              <a:rPr b="1" lang="en-CA" sz="2000" u="sng">
                <a:solidFill>
                  <a:schemeClr val="dk1"/>
                </a:solidFill>
                <a:latin typeface="Montserrat"/>
                <a:ea typeface="Montserrat"/>
                <a:cs typeface="Montserrat"/>
                <a:sym typeface="Montserrat"/>
              </a:rPr>
              <a:t>(X)</a:t>
            </a:r>
            <a:endParaRPr/>
          </a:p>
          <a:p>
            <a:pPr indent="0" lvl="1" marL="457200" marR="0" rtl="0" algn="ctr">
              <a:spcBef>
                <a:spcPts val="0"/>
              </a:spcBef>
              <a:spcAft>
                <a:spcPts val="0"/>
              </a:spcAft>
              <a:buNone/>
            </a:pPr>
            <a:r>
              <a:rPr lang="en-CA" sz="2000">
                <a:solidFill>
                  <a:schemeClr val="dk1"/>
                </a:solidFill>
                <a:latin typeface="Montserrat"/>
                <a:ea typeface="Montserrat"/>
                <a:cs typeface="Montserrat"/>
                <a:sym typeface="Montserrat"/>
              </a:rPr>
              <a:t>Jumlah kamar tidur</a:t>
            </a:r>
            <a:endParaRPr/>
          </a:p>
          <a:p>
            <a:pPr indent="0" lvl="1" marL="457200" marR="0" rtl="0" algn="ctr">
              <a:spcBef>
                <a:spcPts val="0"/>
              </a:spcBef>
              <a:spcAft>
                <a:spcPts val="0"/>
              </a:spcAft>
              <a:buNone/>
            </a:pPr>
            <a:r>
              <a:rPr lang="en-CA" sz="2000">
                <a:solidFill>
                  <a:schemeClr val="dk1"/>
                </a:solidFill>
                <a:latin typeface="Montserrat"/>
                <a:ea typeface="Montserrat"/>
                <a:cs typeface="Montserrat"/>
                <a:sym typeface="Montserrat"/>
              </a:rPr>
              <a:t>Jumlah kamar mandi</a:t>
            </a:r>
            <a:endParaRPr/>
          </a:p>
          <a:p>
            <a:pPr indent="0" lvl="1" marL="457200" marR="0" rtl="0" algn="ctr">
              <a:spcBef>
                <a:spcPts val="0"/>
              </a:spcBef>
              <a:spcAft>
                <a:spcPts val="0"/>
              </a:spcAft>
              <a:buNone/>
            </a:pPr>
            <a:r>
              <a:rPr lang="en-CA" sz="2000">
                <a:solidFill>
                  <a:schemeClr val="dk1"/>
                </a:solidFill>
                <a:latin typeface="Montserrat"/>
                <a:ea typeface="Montserrat"/>
                <a:cs typeface="Montserrat"/>
                <a:sym typeface="Montserrat"/>
              </a:rPr>
              <a:t>Luas bangunan</a:t>
            </a:r>
            <a:endParaRPr/>
          </a:p>
          <a:p>
            <a:pPr indent="0" lvl="1" marL="457200" marR="0" rtl="0" algn="ctr">
              <a:spcBef>
                <a:spcPts val="0"/>
              </a:spcBef>
              <a:spcAft>
                <a:spcPts val="0"/>
              </a:spcAft>
              <a:buNone/>
            </a:pPr>
            <a:r>
              <a:rPr lang="en-CA" sz="2000">
                <a:solidFill>
                  <a:schemeClr val="dk1"/>
                </a:solidFill>
                <a:latin typeface="Montserrat"/>
                <a:ea typeface="Montserrat"/>
                <a:cs typeface="Montserrat"/>
                <a:sym typeface="Montserrat"/>
              </a:rPr>
              <a:t>Tepi laut</a:t>
            </a:r>
            <a:r>
              <a:rPr b="0" i="0" lang="en-CA" sz="2000" u="none" cap="none" strike="noStrike">
                <a:solidFill>
                  <a:schemeClr val="dk1"/>
                </a:solidFill>
                <a:latin typeface="Montserrat"/>
                <a:ea typeface="Montserrat"/>
                <a:cs typeface="Montserrat"/>
                <a:sym typeface="Montserrat"/>
              </a:rPr>
              <a:t>? (</a:t>
            </a:r>
            <a:r>
              <a:rPr lang="en-CA" sz="2000">
                <a:solidFill>
                  <a:schemeClr val="dk1"/>
                </a:solidFill>
                <a:latin typeface="Montserrat"/>
                <a:ea typeface="Montserrat"/>
                <a:cs typeface="Montserrat"/>
                <a:sym typeface="Montserrat"/>
              </a:rPr>
              <a:t>Ya</a:t>
            </a:r>
            <a:r>
              <a:rPr b="0" i="0" lang="en-CA" sz="2000" u="none" cap="none" strike="noStrike">
                <a:solidFill>
                  <a:schemeClr val="dk1"/>
                </a:solidFill>
                <a:latin typeface="Montserrat"/>
                <a:ea typeface="Montserrat"/>
                <a:cs typeface="Montserrat"/>
                <a:sym typeface="Montserrat"/>
              </a:rPr>
              <a:t> </a:t>
            </a:r>
            <a:r>
              <a:rPr lang="en-CA" sz="2000">
                <a:solidFill>
                  <a:schemeClr val="dk1"/>
                </a:solidFill>
                <a:latin typeface="Montserrat"/>
                <a:ea typeface="Montserrat"/>
                <a:cs typeface="Montserrat"/>
                <a:sym typeface="Montserrat"/>
              </a:rPr>
              <a:t>atau</a:t>
            </a:r>
            <a:r>
              <a:rPr b="0" i="0" lang="en-CA" sz="2000" u="none" cap="none" strike="noStrike">
                <a:solidFill>
                  <a:schemeClr val="dk1"/>
                </a:solidFill>
                <a:latin typeface="Montserrat"/>
                <a:ea typeface="Montserrat"/>
                <a:cs typeface="Montserrat"/>
                <a:sym typeface="Montserrat"/>
              </a:rPr>
              <a:t> </a:t>
            </a:r>
            <a:r>
              <a:rPr lang="en-CA" sz="2000">
                <a:solidFill>
                  <a:schemeClr val="dk1"/>
                </a:solidFill>
                <a:latin typeface="Montserrat"/>
                <a:ea typeface="Montserrat"/>
                <a:cs typeface="Montserrat"/>
                <a:sym typeface="Montserrat"/>
              </a:rPr>
              <a:t>Tidak</a:t>
            </a:r>
            <a:r>
              <a:rPr b="0" i="0" lang="en-CA" sz="2000" u="none" cap="none" strike="noStrike">
                <a:solidFill>
                  <a:schemeClr val="dk1"/>
                </a:solidFill>
                <a:latin typeface="Montserrat"/>
                <a:ea typeface="Montserrat"/>
                <a:cs typeface="Montserrat"/>
                <a:sym typeface="Montserrat"/>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1"/>
          <p:cNvPicPr preferRelativeResize="0"/>
          <p:nvPr/>
        </p:nvPicPr>
        <p:blipFill rotWithShape="1">
          <a:blip r:embed="rId3">
            <a:alphaModFix/>
          </a:blip>
          <a:srcRect b="0" l="0" r="0" t="0"/>
          <a:stretch/>
        </p:blipFill>
        <p:spPr>
          <a:xfrm>
            <a:off x="0" y="0"/>
            <a:ext cx="12257636" cy="6858000"/>
          </a:xfrm>
          <a:prstGeom prst="rect">
            <a:avLst/>
          </a:prstGeom>
          <a:noFill/>
          <a:ln>
            <a:noFill/>
          </a:ln>
        </p:spPr>
      </p:pic>
      <p:sp>
        <p:nvSpPr>
          <p:cNvPr id="172" name="Google Shape;172;p21"/>
          <p:cNvSpPr txBox="1"/>
          <p:nvPr/>
        </p:nvSpPr>
        <p:spPr>
          <a:xfrm>
            <a:off x="349997" y="1981200"/>
            <a:ext cx="5740923" cy="2133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APA ITU </a:t>
            </a:r>
            <a:r>
              <a:rPr b="1" lang="en-CA" sz="4400">
                <a:solidFill>
                  <a:schemeClr val="lt1"/>
                </a:solidFill>
                <a:latin typeface="Montserrat"/>
                <a:ea typeface="Montserrat"/>
                <a:cs typeface="Montserrat"/>
                <a:sym typeface="Montserrat"/>
              </a:rPr>
              <a:t>XGBOOST? </a:t>
            </a:r>
            <a:endParaRPr/>
          </a:p>
          <a:p>
            <a:pPr indent="0" lvl="0" marL="0" marR="0" rtl="0" algn="l">
              <a:lnSpc>
                <a:spcPct val="90000"/>
              </a:lnSpc>
              <a:spcBef>
                <a:spcPts val="1000"/>
              </a:spcBef>
              <a:spcAft>
                <a:spcPts val="0"/>
              </a:spcAft>
              <a:buClr>
                <a:schemeClr val="lt1"/>
              </a:buClr>
              <a:buSzPts val="4400"/>
              <a:buFont typeface="Arial"/>
              <a:buNone/>
            </a:pPr>
            <a:r>
              <a:rPr b="1" lang="en-CA" sz="4400">
                <a:solidFill>
                  <a:schemeClr val="lt1"/>
                </a:solidFill>
                <a:latin typeface="Montserrat"/>
                <a:ea typeface="Montserrat"/>
                <a:cs typeface="Montserrat"/>
                <a:sym typeface="Montserrat"/>
              </a:rPr>
              <a:t>&amp; KENAPA?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