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7315200" cy="9601200"/>
  <p:embeddedFontLs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0A15A4-B0AE-4C92-8380-74F02F0267A6}">
  <a:tblStyle styleId="{770A15A4-B0AE-4C92-8380-74F02F0267A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e8fe21a6b_0_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e8fe21a6b_0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2e8fe21a6b_0_0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0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9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0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2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0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CA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2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1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CA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2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2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CA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2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3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CA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2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4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2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5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3" name="Google Shape;943;p2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6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2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p2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27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9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8" name="Google Shape;1118;p3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0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://www.cs.huji.ac.il/~shais/UnderstandingMachineLearning/understanding-machine-learning-theory-algorithms.pdf" TargetMode="External"/><Relationship Id="rId5" Type="http://schemas.openxmlformats.org/officeDocument/2006/relationships/image" Target="../media/image16.png"/><Relationship Id="rId6" Type="http://schemas.openxmlformats.org/officeDocument/2006/relationships/hyperlink" Target="http://www-bcf.usc.edu/~gareth/ISL/ISLR%20Seventh%20Printing.pdf" TargetMode="External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Relationship Id="rId8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2"/>
          <p:cNvSpPr txBox="1"/>
          <p:nvPr/>
        </p:nvSpPr>
        <p:spPr>
          <a:xfrm>
            <a:off x="685800" y="0"/>
            <a:ext cx="891540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MACHINE: 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BAHAN BACAAN TAMBAHAN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066800" y="1411715"/>
            <a:ext cx="5105400" cy="302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Pustaka tambahan</a:t>
            </a:r>
            <a:r>
              <a:rPr lang="en-CA" sz="2000"/>
              <a:t>, Page #202: </a:t>
            </a:r>
            <a:r>
              <a:rPr lang="en-CA" sz="2000" u="sng">
                <a:solidFill>
                  <a:schemeClr val="hlink"/>
                </a:solidFill>
                <a:hlinkClick r:id="rId4"/>
              </a:rPr>
              <a:t>http://www.cs.huji.ac.il/~shais/UnderstandingMachineLearning/understanding-machine-learning-theory-algorithms.pdf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341" name="Google Shape;34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6057" y="2711841"/>
            <a:ext cx="2637856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/>
          <p:nvPr/>
        </p:nvSpPr>
        <p:spPr>
          <a:xfrm>
            <a:off x="6629400" y="1411715"/>
            <a:ext cx="5105400" cy="302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Pustaka tambahan</a:t>
            </a:r>
            <a:r>
              <a:rPr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Page #337: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http://www-bcf.usc.edu/~gareth/ISL/ISLR%20Seventh%20Printing.pdf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925" y="2711841"/>
            <a:ext cx="2590800" cy="384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3"/>
          <p:cNvSpPr txBox="1"/>
          <p:nvPr/>
        </p:nvSpPr>
        <p:spPr>
          <a:xfrm>
            <a:off x="374822" y="2216825"/>
            <a:ext cx="5060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4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/>
          <p:nvPr/>
        </p:nvSpPr>
        <p:spPr>
          <a:xfrm>
            <a:off x="44700" y="1287425"/>
            <a:ext cx="11797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klasifikasi 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 jenis algoritma ansambel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Merupakan satu set decision tree dari subset yang dipilih secara acak dari data latih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Kelas akhir yang diprediksi didapatkan dengan cara menggabungkan voting dari decision tree yang berbeda.</a:t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220062" y="206966"/>
            <a:ext cx="1103350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FOREST: INTUISI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9834231" y="3004672"/>
            <a:ext cx="1059786" cy="34919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Savings&gt;$1M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24"/>
          <p:cNvCxnSpPr>
            <a:stCxn id="357" idx="2"/>
            <a:endCxn id="359" idx="0"/>
          </p:cNvCxnSpPr>
          <p:nvPr/>
        </p:nvCxnSpPr>
        <p:spPr>
          <a:xfrm flipH="1">
            <a:off x="9674724" y="3353867"/>
            <a:ext cx="6894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0" name="Google Shape;360;p24"/>
          <p:cNvCxnSpPr>
            <a:stCxn id="357" idx="2"/>
            <a:endCxn id="361" idx="0"/>
          </p:cNvCxnSpPr>
          <p:nvPr/>
        </p:nvCxnSpPr>
        <p:spPr>
          <a:xfrm>
            <a:off x="10364124" y="3353867"/>
            <a:ext cx="7638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9" name="Google Shape;359;p24"/>
          <p:cNvSpPr/>
          <p:nvPr/>
        </p:nvSpPr>
        <p:spPr>
          <a:xfrm>
            <a:off x="9051515" y="3695468"/>
            <a:ext cx="1246266" cy="34343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Age&gt;45?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10534828" y="3695468"/>
            <a:ext cx="1186273" cy="343431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#0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24"/>
          <p:cNvCxnSpPr>
            <a:endCxn id="363" idx="0"/>
          </p:cNvCxnSpPr>
          <p:nvPr/>
        </p:nvCxnSpPr>
        <p:spPr>
          <a:xfrm flipH="1">
            <a:off x="8990045" y="4047049"/>
            <a:ext cx="4245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4" name="Google Shape;364;p24"/>
          <p:cNvCxnSpPr>
            <a:endCxn id="365" idx="0"/>
          </p:cNvCxnSpPr>
          <p:nvPr/>
        </p:nvCxnSpPr>
        <p:spPr>
          <a:xfrm>
            <a:off x="9414567" y="4047049"/>
            <a:ext cx="5289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3" name="Google Shape;363;p24"/>
          <p:cNvSpPr/>
          <p:nvPr/>
        </p:nvSpPr>
        <p:spPr>
          <a:xfrm>
            <a:off x="8631858" y="4388749"/>
            <a:ext cx="716373" cy="34160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#1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4"/>
          <p:cNvSpPr/>
          <p:nvPr/>
        </p:nvSpPr>
        <p:spPr>
          <a:xfrm>
            <a:off x="9585280" y="4388749"/>
            <a:ext cx="716374" cy="341602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#0</a:t>
            </a:r>
            <a:endParaRPr/>
          </a:p>
        </p:txBody>
      </p:sp>
      <p:sp>
        <p:nvSpPr>
          <p:cNvPr id="366" name="Google Shape;366;p24"/>
          <p:cNvSpPr txBox="1"/>
          <p:nvPr/>
        </p:nvSpPr>
        <p:spPr>
          <a:xfrm>
            <a:off x="10862060" y="3302465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9526210" y="3290190"/>
            <a:ext cx="2968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8754639" y="4022014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9773258" y="4014821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5036215" y="3004672"/>
            <a:ext cx="1059786" cy="34919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Savings&gt;$1M</a:t>
            </a:r>
            <a:endParaRPr/>
          </a:p>
        </p:txBody>
      </p:sp>
      <p:cxnSp>
        <p:nvCxnSpPr>
          <p:cNvPr id="371" name="Google Shape;371;p24"/>
          <p:cNvCxnSpPr>
            <a:stCxn id="370" idx="2"/>
            <a:endCxn id="372" idx="0"/>
          </p:cNvCxnSpPr>
          <p:nvPr/>
        </p:nvCxnSpPr>
        <p:spPr>
          <a:xfrm flipH="1">
            <a:off x="4876708" y="3353867"/>
            <a:ext cx="6894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p24"/>
          <p:cNvCxnSpPr>
            <a:stCxn id="370" idx="2"/>
            <a:endCxn id="374" idx="0"/>
          </p:cNvCxnSpPr>
          <p:nvPr/>
        </p:nvCxnSpPr>
        <p:spPr>
          <a:xfrm>
            <a:off x="5566108" y="3353867"/>
            <a:ext cx="7638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p24"/>
          <p:cNvSpPr/>
          <p:nvPr/>
        </p:nvSpPr>
        <p:spPr>
          <a:xfrm>
            <a:off x="4253499" y="3695468"/>
            <a:ext cx="1246266" cy="34343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Age&gt;45?</a:t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5736812" y="3695468"/>
            <a:ext cx="1186273" cy="343431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#0</a:t>
            </a:r>
            <a:endParaRPr/>
          </a:p>
        </p:txBody>
      </p:sp>
      <p:cxnSp>
        <p:nvCxnSpPr>
          <p:cNvPr id="375" name="Google Shape;375;p24"/>
          <p:cNvCxnSpPr>
            <a:endCxn id="376" idx="0"/>
          </p:cNvCxnSpPr>
          <p:nvPr/>
        </p:nvCxnSpPr>
        <p:spPr>
          <a:xfrm flipH="1">
            <a:off x="4192029" y="4047049"/>
            <a:ext cx="4245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7" name="Google Shape;377;p24"/>
          <p:cNvCxnSpPr>
            <a:endCxn id="378" idx="0"/>
          </p:cNvCxnSpPr>
          <p:nvPr/>
        </p:nvCxnSpPr>
        <p:spPr>
          <a:xfrm>
            <a:off x="4616551" y="4047049"/>
            <a:ext cx="5289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6" name="Google Shape;376;p24"/>
          <p:cNvSpPr/>
          <p:nvPr/>
        </p:nvSpPr>
        <p:spPr>
          <a:xfrm>
            <a:off x="3833842" y="4388749"/>
            <a:ext cx="716373" cy="34160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#1</a:t>
            </a: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4787264" y="4388749"/>
            <a:ext cx="716374" cy="341602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#0</a:t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1482107" y="3025311"/>
            <a:ext cx="1059786" cy="34919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Savings&gt;$1M</a:t>
            </a:r>
            <a:endParaRPr/>
          </a:p>
        </p:txBody>
      </p:sp>
      <p:cxnSp>
        <p:nvCxnSpPr>
          <p:cNvPr id="380" name="Google Shape;380;p24"/>
          <p:cNvCxnSpPr>
            <a:stCxn id="379" idx="2"/>
            <a:endCxn id="381" idx="0"/>
          </p:cNvCxnSpPr>
          <p:nvPr/>
        </p:nvCxnSpPr>
        <p:spPr>
          <a:xfrm flipH="1">
            <a:off x="1322600" y="3374506"/>
            <a:ext cx="6894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2" name="Google Shape;382;p24"/>
          <p:cNvCxnSpPr>
            <a:stCxn id="379" idx="2"/>
            <a:endCxn id="383" idx="0"/>
          </p:cNvCxnSpPr>
          <p:nvPr/>
        </p:nvCxnSpPr>
        <p:spPr>
          <a:xfrm>
            <a:off x="2012000" y="3374506"/>
            <a:ext cx="7638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1" name="Google Shape;381;p24"/>
          <p:cNvSpPr/>
          <p:nvPr/>
        </p:nvSpPr>
        <p:spPr>
          <a:xfrm>
            <a:off x="699391" y="3716107"/>
            <a:ext cx="1246266" cy="34343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Age&gt;45?</a:t>
            </a: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2182704" y="3716107"/>
            <a:ext cx="1186273" cy="343431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#0</a:t>
            </a:r>
            <a:endParaRPr/>
          </a:p>
        </p:txBody>
      </p:sp>
      <p:cxnSp>
        <p:nvCxnSpPr>
          <p:cNvPr id="384" name="Google Shape;384;p24"/>
          <p:cNvCxnSpPr>
            <a:endCxn id="385" idx="0"/>
          </p:cNvCxnSpPr>
          <p:nvPr/>
        </p:nvCxnSpPr>
        <p:spPr>
          <a:xfrm flipH="1">
            <a:off x="637921" y="4067688"/>
            <a:ext cx="4245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6" name="Google Shape;386;p24"/>
          <p:cNvCxnSpPr>
            <a:endCxn id="387" idx="0"/>
          </p:cNvCxnSpPr>
          <p:nvPr/>
        </p:nvCxnSpPr>
        <p:spPr>
          <a:xfrm>
            <a:off x="1062443" y="4067688"/>
            <a:ext cx="528900" cy="3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5" name="Google Shape;385;p24"/>
          <p:cNvSpPr/>
          <p:nvPr/>
        </p:nvSpPr>
        <p:spPr>
          <a:xfrm>
            <a:off x="279734" y="4409388"/>
            <a:ext cx="716373" cy="34160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#1</a:t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1233156" y="4409388"/>
            <a:ext cx="716374" cy="341602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#0</a:t>
            </a:r>
            <a:endParaRPr/>
          </a:p>
        </p:txBody>
      </p:sp>
      <p:sp>
        <p:nvSpPr>
          <p:cNvPr id="388" name="Google Shape;388;p24"/>
          <p:cNvSpPr txBox="1"/>
          <p:nvPr/>
        </p:nvSpPr>
        <p:spPr>
          <a:xfrm>
            <a:off x="2509936" y="3323104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1174086" y="3310829"/>
            <a:ext cx="2968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402515" y="4042653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1421134" y="4035460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6103556" y="3333716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4767706" y="3321441"/>
            <a:ext cx="2968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3996135" y="4053265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 txBox="1"/>
          <p:nvPr/>
        </p:nvSpPr>
        <p:spPr>
          <a:xfrm>
            <a:off x="5014754" y="4046072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7280224" y="3842713"/>
            <a:ext cx="134224" cy="17210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7573983" y="3842713"/>
            <a:ext cx="134224" cy="17210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8173202" y="3829143"/>
            <a:ext cx="134224" cy="17210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7869854" y="3835368"/>
            <a:ext cx="134224" cy="17210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1588007" y="2543765"/>
            <a:ext cx="953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#1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9944336" y="2546115"/>
            <a:ext cx="953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#N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089165" y="2546078"/>
            <a:ext cx="953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#2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590571" y="5137425"/>
            <a:ext cx="20643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OUT= CLASS #1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9760388" y="5137425"/>
            <a:ext cx="2043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OUT= CLASS #0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4589582" y="5137425"/>
            <a:ext cx="21896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OUT= CLASS #1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 rot="-5400000">
            <a:off x="5577461" y="-121888"/>
            <a:ext cx="1037077" cy="11491654"/>
          </a:xfrm>
          <a:prstGeom prst="leftBrace">
            <a:avLst>
              <a:gd fmla="val 65277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4509405" y="6192754"/>
            <a:ext cx="350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VOTE= CLASS #1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25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5"/>
          <p:cNvSpPr/>
          <p:nvPr/>
        </p:nvSpPr>
        <p:spPr>
          <a:xfrm>
            <a:off x="485164" y="1624675"/>
            <a:ext cx="5756245" cy="488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339755" y="1459449"/>
            <a:ext cx="5756245" cy="488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5"/>
          <p:cNvSpPr/>
          <p:nvPr/>
        </p:nvSpPr>
        <p:spPr>
          <a:xfrm>
            <a:off x="277154" y="257213"/>
            <a:ext cx="9827492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FOREST: MENGAPA DAN BAGAIMANA?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25"/>
          <p:cNvSpPr txBox="1"/>
          <p:nvPr/>
        </p:nvSpPr>
        <p:spPr>
          <a:xfrm>
            <a:off x="286300" y="1066750"/>
            <a:ext cx="58698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Mampu mengatasi masalah dari decision tree tunggal dengan cara mengurangi noise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Mengatasi masalah overfitting dengan mengambil rata-rata semua prediksi, mengurangi bias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Asumsikan data latih</a:t>
            </a: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[X1, X2, X3, X4] dengan label: [L1, L2, L3, L4]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membangun tiga decision tree yang menerima masukan sebagai berikut: [X1, X2, X3], [X1, X2, X4], [X2, X3, X4]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 menggabungkan suara dari kumpulan ahli, masing-masing ahli akan memanfaatkan pengalaman dan latar belakang mereka sendiri untuk menyelesaikan masalah guna menghasilkan hasil yang lebih baik.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Bekerja secara efektif untuk data dengan ukuran besar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data latih dengan ukuran besar</a:t>
            </a: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Random Forest mampu menghasilkan hasil prediksi yang sangat akurat</a:t>
            </a:r>
            <a:endParaRPr sz="1200"/>
          </a:p>
        </p:txBody>
      </p:sp>
      <p:sp>
        <p:nvSpPr>
          <p:cNvPr id="417" name="Google Shape;417;p25"/>
          <p:cNvSpPr/>
          <p:nvPr/>
        </p:nvSpPr>
        <p:spPr>
          <a:xfrm>
            <a:off x="7758222" y="1115155"/>
            <a:ext cx="1551449" cy="94625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 Training  set</a:t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6056164" y="2226635"/>
            <a:ext cx="1451557" cy="72197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set #1</a:t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7858114" y="2226634"/>
            <a:ext cx="1451557" cy="72197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set #2</a:t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9593016" y="2226633"/>
            <a:ext cx="1451557" cy="72197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set #3</a:t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7859624" y="3874950"/>
            <a:ext cx="1451557" cy="72197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#1</a:t>
            </a: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9593015" y="3874950"/>
            <a:ext cx="1451557" cy="72197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#3</a:t>
            </a:r>
            <a:endParaRPr/>
          </a:p>
        </p:txBody>
      </p:sp>
      <p:sp>
        <p:nvSpPr>
          <p:cNvPr id="423" name="Google Shape;423;p25"/>
          <p:cNvSpPr/>
          <p:nvPr/>
        </p:nvSpPr>
        <p:spPr>
          <a:xfrm>
            <a:off x="6056164" y="3874950"/>
            <a:ext cx="1451557" cy="72197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#2</a:t>
            </a:r>
            <a:endParaRPr/>
          </a:p>
        </p:txBody>
      </p:sp>
      <p:sp>
        <p:nvSpPr>
          <p:cNvPr id="424" name="Google Shape;424;p25"/>
          <p:cNvSpPr/>
          <p:nvPr/>
        </p:nvSpPr>
        <p:spPr>
          <a:xfrm>
            <a:off x="7554516" y="5396127"/>
            <a:ext cx="2066839" cy="940184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/>
          </a:p>
        </p:txBody>
      </p:sp>
      <p:sp>
        <p:nvSpPr>
          <p:cNvPr id="425" name="Google Shape;425;p25"/>
          <p:cNvSpPr/>
          <p:nvPr/>
        </p:nvSpPr>
        <p:spPr>
          <a:xfrm>
            <a:off x="6712995" y="3032358"/>
            <a:ext cx="327171" cy="7219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8381605" y="4680194"/>
            <a:ext cx="327171" cy="66889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/>
          <p:nvPr/>
        </p:nvSpPr>
        <p:spPr>
          <a:xfrm rot="-1989981">
            <a:off x="7313448" y="4611759"/>
            <a:ext cx="327171" cy="91659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/>
          <p:nvPr/>
        </p:nvSpPr>
        <p:spPr>
          <a:xfrm>
            <a:off x="8381605" y="3091462"/>
            <a:ext cx="327171" cy="7219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10155207" y="3070998"/>
            <a:ext cx="327171" cy="7219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5"/>
          <p:cNvSpPr/>
          <p:nvPr/>
        </p:nvSpPr>
        <p:spPr>
          <a:xfrm rot="2299125">
            <a:off x="9664520" y="4611758"/>
            <a:ext cx="327171" cy="91659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6"/>
          <p:cNvSpPr txBox="1"/>
          <p:nvPr/>
        </p:nvSpPr>
        <p:spPr>
          <a:xfrm>
            <a:off x="349997" y="1981200"/>
            <a:ext cx="506020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K-NEAREST NEIGHBOUR (KNN)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27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/>
          <p:nvPr/>
        </p:nvSpPr>
        <p:spPr>
          <a:xfrm>
            <a:off x="-472779" y="1300198"/>
            <a:ext cx="5756245" cy="488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-618188" y="1134972"/>
            <a:ext cx="5756245" cy="488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485164" y="178984"/>
            <a:ext cx="11630636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 NEAREST NEIGHBORS (KNN): INTUISI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27"/>
          <p:cNvSpPr txBox="1"/>
          <p:nvPr/>
        </p:nvSpPr>
        <p:spPr>
          <a:xfrm>
            <a:off x="313570" y="1035455"/>
            <a:ext cx="1156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K-Nearest Neighbors (KNN) adalah algoritma klasifikasi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KNN 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bekerja dengan menemukan titik data yang paling mirip dalam data pelatihan, dan mencoba membuat tebakan berdasarkan klasifikasinya</a:t>
            </a:r>
            <a:endParaRPr/>
          </a:p>
        </p:txBody>
      </p:sp>
      <p:cxnSp>
        <p:nvCxnSpPr>
          <p:cNvPr id="446" name="Google Shape;446;p27"/>
          <p:cNvCxnSpPr/>
          <p:nvPr/>
        </p:nvCxnSpPr>
        <p:spPr>
          <a:xfrm>
            <a:off x="1889978" y="6357235"/>
            <a:ext cx="4275511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27"/>
          <p:cNvCxnSpPr/>
          <p:nvPr/>
        </p:nvCxnSpPr>
        <p:spPr>
          <a:xfrm flipH="1" rot="10800000">
            <a:off x="1868163" y="2708164"/>
            <a:ext cx="21815" cy="367612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8" name="Google Shape;448;p27"/>
          <p:cNvSpPr txBox="1"/>
          <p:nvPr/>
        </p:nvSpPr>
        <p:spPr>
          <a:xfrm>
            <a:off x="6203021" y="6394348"/>
            <a:ext cx="20642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(KGS)</a:t>
            </a:r>
            <a:endParaRPr/>
          </a:p>
        </p:txBody>
      </p:sp>
      <p:sp>
        <p:nvSpPr>
          <p:cNvPr id="449" name="Google Shape;449;p27"/>
          <p:cNvSpPr txBox="1"/>
          <p:nvPr/>
        </p:nvSpPr>
        <p:spPr>
          <a:xfrm rot="-5400000">
            <a:off x="-95578" y="3866325"/>
            <a:ext cx="25015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 (CMS)</a:t>
            </a:r>
            <a:endParaRPr/>
          </a:p>
        </p:txBody>
      </p:sp>
      <p:sp>
        <p:nvSpPr>
          <p:cNvPr id="450" name="Google Shape;450;p27"/>
          <p:cNvSpPr txBox="1"/>
          <p:nvPr/>
        </p:nvSpPr>
        <p:spPr>
          <a:xfrm>
            <a:off x="2157069" y="6394348"/>
            <a:ext cx="42755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55       60        65          70          75</a:t>
            </a:r>
            <a:endParaRPr/>
          </a:p>
        </p:txBody>
      </p:sp>
      <p:sp>
        <p:nvSpPr>
          <p:cNvPr id="451" name="Google Shape;451;p27"/>
          <p:cNvSpPr txBox="1"/>
          <p:nvPr/>
        </p:nvSpPr>
        <p:spPr>
          <a:xfrm rot="-5400000">
            <a:off x="-313818" y="3812826"/>
            <a:ext cx="39190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150       160        170        180</a:t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4963517" y="488346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4513445" y="447728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5674105" y="462734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4534381" y="318515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5269438" y="402710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4773129" y="371276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3584439" y="4803576"/>
            <a:ext cx="284199" cy="300118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5618228" y="51741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3392964" y="5540463"/>
            <a:ext cx="284199" cy="300118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2172240" y="4477285"/>
            <a:ext cx="284199" cy="300118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2489561" y="4874033"/>
            <a:ext cx="284199" cy="300118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3165207" y="3998045"/>
            <a:ext cx="284199" cy="300118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3230530" y="3294781"/>
            <a:ext cx="284199" cy="300118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2580168" y="3566460"/>
            <a:ext cx="284199" cy="300118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7"/>
          <p:cNvSpPr/>
          <p:nvPr/>
        </p:nvSpPr>
        <p:spPr>
          <a:xfrm rot="-798401">
            <a:off x="2114839" y="3035594"/>
            <a:ext cx="2119470" cy="3022597"/>
          </a:xfrm>
          <a:prstGeom prst="ellipse">
            <a:avLst/>
          </a:prstGeom>
          <a:noFill/>
          <a:ln cap="flat" cmpd="sng" w="25400">
            <a:solidFill>
              <a:srgbClr val="00B0F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7"/>
          <p:cNvSpPr/>
          <p:nvPr/>
        </p:nvSpPr>
        <p:spPr>
          <a:xfrm rot="-798401">
            <a:off x="4304647" y="2718087"/>
            <a:ext cx="2119470" cy="302259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319549" y="5317171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469" name="Google Shape;469;p27"/>
          <p:cNvCxnSpPr/>
          <p:nvPr/>
        </p:nvCxnSpPr>
        <p:spPr>
          <a:xfrm flipH="1">
            <a:off x="5896863" y="2392298"/>
            <a:ext cx="1338300" cy="5478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0" name="Google Shape;470;p27"/>
          <p:cNvCxnSpPr/>
          <p:nvPr/>
        </p:nvCxnSpPr>
        <p:spPr>
          <a:xfrm>
            <a:off x="2172242" y="2424798"/>
            <a:ext cx="770400" cy="5154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1" name="Google Shape;471;p27"/>
          <p:cNvSpPr txBox="1"/>
          <p:nvPr/>
        </p:nvSpPr>
        <p:spPr>
          <a:xfrm>
            <a:off x="413495" y="2096630"/>
            <a:ext cx="20642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SMALL</a:t>
            </a:r>
            <a:endParaRPr/>
          </a:p>
        </p:txBody>
      </p:sp>
      <p:sp>
        <p:nvSpPr>
          <p:cNvPr id="472" name="Google Shape;472;p27"/>
          <p:cNvSpPr txBox="1"/>
          <p:nvPr/>
        </p:nvSpPr>
        <p:spPr>
          <a:xfrm>
            <a:off x="6565993" y="2038087"/>
            <a:ext cx="20642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LARGE</a:t>
            </a:r>
            <a:endParaRPr/>
          </a:p>
        </p:txBody>
      </p:sp>
      <p:pic>
        <p:nvPicPr>
          <p:cNvPr descr="A picture containing shirt&#10;&#10;Description automatically generated" id="473" name="Google Shape;4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7690" y="1804917"/>
            <a:ext cx="3045156" cy="32481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irt, dress, person&#10;&#10;Description automatically generated" id="474" name="Google Shape;47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49249" y="2891122"/>
            <a:ext cx="2182037" cy="218203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7"/>
          <p:cNvSpPr txBox="1"/>
          <p:nvPr/>
        </p:nvSpPr>
        <p:spPr>
          <a:xfrm>
            <a:off x="9294527" y="2272205"/>
            <a:ext cx="489369" cy="406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476" name="Google Shape;476;p27"/>
          <p:cNvSpPr txBox="1"/>
          <p:nvPr/>
        </p:nvSpPr>
        <p:spPr>
          <a:xfrm>
            <a:off x="9637327" y="3446129"/>
            <a:ext cx="489369" cy="406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8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8"/>
          <p:cNvSpPr/>
          <p:nvPr/>
        </p:nvSpPr>
        <p:spPr>
          <a:xfrm>
            <a:off x="242582" y="252593"/>
            <a:ext cx="11706836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 NEAREST NEIGHBORS (KNN): LANGKAH ALGORITMA</a:t>
            </a:r>
            <a:endParaRPr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3" name="Google Shape;483;p28"/>
          <p:cNvGrpSpPr/>
          <p:nvPr/>
        </p:nvGrpSpPr>
        <p:grpSpPr>
          <a:xfrm>
            <a:off x="751057" y="1744032"/>
            <a:ext cx="10932468" cy="2455535"/>
            <a:chOff x="5343" y="2065501"/>
            <a:chExt cx="10932468" cy="2455535"/>
          </a:xfrm>
        </p:grpSpPr>
        <p:sp>
          <p:nvSpPr>
            <p:cNvPr id="484" name="Google Shape;484;p28"/>
            <p:cNvSpPr/>
            <p:nvPr/>
          </p:nvSpPr>
          <p:spPr>
            <a:xfrm>
              <a:off x="5343" y="2065501"/>
              <a:ext cx="1656434" cy="24555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78787"/>
                </a:gs>
                <a:gs pos="50000">
                  <a:srgbClr val="787878"/>
                </a:gs>
                <a:gs pos="100000">
                  <a:srgbClr val="69696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 txBox="1"/>
            <p:nvPr/>
          </p:nvSpPr>
          <p:spPr>
            <a:xfrm>
              <a:off x="53858" y="2114016"/>
              <a:ext cx="1559404" cy="2358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CA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Pilih nilai untuk k (misalnya: 1, 2, 3, …..)</a:t>
              </a:r>
              <a:endParaRPr b="0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827421" y="3087871"/>
              <a:ext cx="351164" cy="41079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 txBox="1"/>
            <p:nvPr/>
          </p:nvSpPr>
          <p:spPr>
            <a:xfrm>
              <a:off x="1827421" y="3170030"/>
              <a:ext cx="245815" cy="246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2324351" y="2065501"/>
              <a:ext cx="1656434" cy="24555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7A7A7"/>
                </a:gs>
                <a:gs pos="50000">
                  <a:srgbClr val="9C9C9C"/>
                </a:gs>
                <a:gs pos="100000">
                  <a:srgbClr val="89898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 txBox="1"/>
            <p:nvPr/>
          </p:nvSpPr>
          <p:spPr>
            <a:xfrm>
              <a:off x="2372866" y="2114016"/>
              <a:ext cx="1559404" cy="2358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CA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Hitung jarak Euclidean antara titik yang akan diklasifikasikan dan setiap titik lainnya dalam kumpulan data pelatihan</a:t>
              </a:r>
              <a:endParaRPr b="0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146430" y="3087871"/>
              <a:ext cx="351164" cy="41079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 txBox="1"/>
            <p:nvPr/>
          </p:nvSpPr>
          <p:spPr>
            <a:xfrm>
              <a:off x="4146430" y="3170030"/>
              <a:ext cx="245815" cy="246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4643360" y="2065501"/>
              <a:ext cx="1656434" cy="24555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C8C8"/>
                </a:gs>
                <a:gs pos="50000">
                  <a:srgbClr val="C1C1C1"/>
                </a:gs>
                <a:gs pos="100000">
                  <a:srgbClr val="AAAAA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 txBox="1"/>
            <p:nvPr/>
          </p:nvSpPr>
          <p:spPr>
            <a:xfrm>
              <a:off x="4691875" y="2114016"/>
              <a:ext cx="1559404" cy="2358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CA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Pilih k titik data terdekat (titik dengan k jarak terkecil)</a:t>
              </a:r>
              <a:endParaRPr b="0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6465438" y="3087871"/>
              <a:ext cx="351164" cy="41079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7D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 txBox="1"/>
            <p:nvPr/>
          </p:nvSpPr>
          <p:spPr>
            <a:xfrm>
              <a:off x="6465438" y="3170030"/>
              <a:ext cx="245815" cy="246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6962369" y="2065501"/>
              <a:ext cx="1656434" cy="24555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C8C8"/>
                </a:gs>
                <a:gs pos="50000">
                  <a:srgbClr val="C1C1C1"/>
                </a:gs>
                <a:gs pos="100000">
                  <a:srgbClr val="AAAAA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 txBox="1"/>
            <p:nvPr/>
          </p:nvSpPr>
          <p:spPr>
            <a:xfrm>
              <a:off x="7010884" y="2114016"/>
              <a:ext cx="1559404" cy="2358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CA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Terapkan majority voting di antara titik data yang dipilih. Point diklasifikasikan berdasarkan kelas dominan.</a:t>
              </a:r>
              <a:endParaRPr b="0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784447" y="3087871"/>
              <a:ext cx="351164" cy="41079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 txBox="1"/>
            <p:nvPr/>
          </p:nvSpPr>
          <p:spPr>
            <a:xfrm>
              <a:off x="8784447" y="3170030"/>
              <a:ext cx="245815" cy="246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9281377" y="2065501"/>
              <a:ext cx="1656434" cy="24555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7A7A7"/>
                </a:gs>
                <a:gs pos="50000">
                  <a:srgbClr val="9C9C9C"/>
                </a:gs>
                <a:gs pos="100000">
                  <a:srgbClr val="89898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 txBox="1"/>
            <p:nvPr/>
          </p:nvSpPr>
          <p:spPr>
            <a:xfrm>
              <a:off x="9329892" y="2114016"/>
              <a:ext cx="1559404" cy="2358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CA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Ulangi</a:t>
              </a:r>
              <a:endParaRPr b="0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9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9"/>
          <p:cNvSpPr/>
          <p:nvPr/>
        </p:nvSpPr>
        <p:spPr>
          <a:xfrm>
            <a:off x="229137" y="1098158"/>
            <a:ext cx="5756245" cy="488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83728" y="932932"/>
            <a:ext cx="5756245" cy="488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9"/>
          <p:cNvSpPr/>
          <p:nvPr/>
        </p:nvSpPr>
        <p:spPr>
          <a:xfrm>
            <a:off x="485164" y="178984"/>
            <a:ext cx="104205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JARAK 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EUCLIDEAN: INTUISI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29"/>
          <p:cNvSpPr txBox="1"/>
          <p:nvPr/>
        </p:nvSpPr>
        <p:spPr>
          <a:xfrm>
            <a:off x="336897" y="1098158"/>
            <a:ext cx="115893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Jarak </a:t>
            </a: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Euclidean= √(x</a:t>
            </a:r>
            <a:r>
              <a:rPr baseline="-25000"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-x</a:t>
            </a:r>
            <a:r>
              <a:rPr baseline="-25000"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(y</a:t>
            </a:r>
            <a:r>
              <a:rPr baseline="-25000"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  <a:r>
              <a:rPr baseline="-25000"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aseline="30000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511" name="Google Shape;511;p29"/>
          <p:cNvCxnSpPr/>
          <p:nvPr/>
        </p:nvCxnSpPr>
        <p:spPr>
          <a:xfrm>
            <a:off x="3647728" y="5097009"/>
            <a:ext cx="4275511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2" name="Google Shape;512;p29"/>
          <p:cNvCxnSpPr/>
          <p:nvPr/>
        </p:nvCxnSpPr>
        <p:spPr>
          <a:xfrm flipH="1" rot="10800000">
            <a:off x="3625913" y="1447938"/>
            <a:ext cx="21815" cy="367612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3" name="Google Shape;513;p29"/>
          <p:cNvCxnSpPr/>
          <p:nvPr/>
        </p:nvCxnSpPr>
        <p:spPr>
          <a:xfrm>
            <a:off x="3653243" y="2367685"/>
            <a:ext cx="3391261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14" name="Google Shape;514;p29"/>
          <p:cNvCxnSpPr/>
          <p:nvPr/>
        </p:nvCxnSpPr>
        <p:spPr>
          <a:xfrm>
            <a:off x="3653243" y="3879101"/>
            <a:ext cx="1224792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15" name="Google Shape;515;p29"/>
          <p:cNvCxnSpPr/>
          <p:nvPr/>
        </p:nvCxnSpPr>
        <p:spPr>
          <a:xfrm flipH="1" rot="10800000">
            <a:off x="3636820" y="2035568"/>
            <a:ext cx="3872035" cy="273292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6" name="Google Shape;516;p29"/>
          <p:cNvCxnSpPr/>
          <p:nvPr/>
        </p:nvCxnSpPr>
        <p:spPr>
          <a:xfrm rot="10800000">
            <a:off x="4887822" y="3879102"/>
            <a:ext cx="0" cy="121790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17" name="Google Shape;517;p29"/>
          <p:cNvCxnSpPr/>
          <p:nvPr/>
        </p:nvCxnSpPr>
        <p:spPr>
          <a:xfrm rot="10800000">
            <a:off x="7038911" y="2367686"/>
            <a:ext cx="5593" cy="272932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18" name="Google Shape;518;p29"/>
          <p:cNvSpPr/>
          <p:nvPr/>
        </p:nvSpPr>
        <p:spPr>
          <a:xfrm>
            <a:off x="3015916" y="1936742"/>
            <a:ext cx="7160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lang="en-CA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9"/>
          <p:cNvSpPr/>
          <p:nvPr/>
        </p:nvSpPr>
        <p:spPr>
          <a:xfrm>
            <a:off x="3006300" y="3408843"/>
            <a:ext cx="7160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lang="en-CA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9"/>
          <p:cNvSpPr/>
          <p:nvPr/>
        </p:nvSpPr>
        <p:spPr>
          <a:xfrm>
            <a:off x="4632775" y="5031225"/>
            <a:ext cx="7160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CA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9"/>
          <p:cNvSpPr/>
          <p:nvPr/>
        </p:nvSpPr>
        <p:spPr>
          <a:xfrm>
            <a:off x="6792757" y="5049164"/>
            <a:ext cx="7160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CA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9"/>
          <p:cNvSpPr/>
          <p:nvPr/>
        </p:nvSpPr>
        <p:spPr>
          <a:xfrm>
            <a:off x="4973521" y="3681248"/>
            <a:ext cx="21009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A (x</a:t>
            </a:r>
            <a:r>
              <a:rPr b="1" baseline="-25000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</a:t>
            </a: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9"/>
          <p:cNvSpPr/>
          <p:nvPr/>
        </p:nvSpPr>
        <p:spPr>
          <a:xfrm>
            <a:off x="7128790" y="2279296"/>
            <a:ext cx="21009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B (x</a:t>
            </a:r>
            <a:r>
              <a:rPr b="1" baseline="-25000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</a:t>
            </a: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9"/>
          <p:cNvSpPr/>
          <p:nvPr/>
        </p:nvSpPr>
        <p:spPr>
          <a:xfrm>
            <a:off x="4741594" y="3727693"/>
            <a:ext cx="245744" cy="31857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9"/>
          <p:cNvSpPr/>
          <p:nvPr/>
        </p:nvSpPr>
        <p:spPr>
          <a:xfrm>
            <a:off x="6885081" y="2260693"/>
            <a:ext cx="245744" cy="31857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30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0"/>
          <p:cNvSpPr/>
          <p:nvPr/>
        </p:nvSpPr>
        <p:spPr>
          <a:xfrm>
            <a:off x="485164" y="1624675"/>
            <a:ext cx="5756245" cy="488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0"/>
          <p:cNvSpPr/>
          <p:nvPr/>
        </p:nvSpPr>
        <p:spPr>
          <a:xfrm>
            <a:off x="339755" y="1459449"/>
            <a:ext cx="5756245" cy="488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0"/>
          <p:cNvSpPr/>
          <p:nvPr/>
        </p:nvSpPr>
        <p:spPr>
          <a:xfrm>
            <a:off x="485164" y="178984"/>
            <a:ext cx="104205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 NEAREST NEIGHBORS (KNN): CONTOH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30"/>
          <p:cNvSpPr txBox="1"/>
          <p:nvPr/>
        </p:nvSpPr>
        <p:spPr>
          <a:xfrm>
            <a:off x="-21281" y="1059260"/>
            <a:ext cx="1237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KNN akan mencari 5 titik data yang paling dekat dengan titik data pelanggan baru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Algoritma akan menentukan kategori (kelas) mana dari 5 poin ini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Karena 4 titik memiliki kelas “SMALL” &amp; 1 memiliki “LARGE”, maka pelanggan baru diberi ukuran kecil</a:t>
            </a:r>
            <a:endParaRPr sz="1200"/>
          </a:p>
        </p:txBody>
      </p:sp>
      <p:graphicFrame>
        <p:nvGraphicFramePr>
          <p:cNvPr id="535" name="Google Shape;535;p30"/>
          <p:cNvGraphicFramePr/>
          <p:nvPr/>
        </p:nvGraphicFramePr>
        <p:xfrm>
          <a:off x="162187" y="2059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{770A15A4-B0AE-4C92-8380-74F02F0267A6}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Height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Weight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T-Shirt 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Euclidian Dist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Vote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4.242640687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3.605551275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3.605551275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2.236067977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1.414213562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2.236067977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3.16227766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4.123105626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62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5.656858249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6" name="Google Shape;536;p30"/>
          <p:cNvSpPr txBox="1"/>
          <p:nvPr/>
        </p:nvSpPr>
        <p:spPr>
          <a:xfrm>
            <a:off x="8532410" y="2296816"/>
            <a:ext cx="3417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Informasi Pelanggan Baru: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Height: 161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Weight: 61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Asumsi, k= 5</a:t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404531" y="3533143"/>
            <a:ext cx="4868160" cy="185396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0" y="6528900"/>
            <a:ext cx="90197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 Contoh</a:t>
            </a:r>
            <a:r>
              <a:rPr b="1" lang="en-C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https://www.listendata.com/2017/12/k-nearest-neighbor-step-by-step-tutorial.html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1"/>
          <p:cNvSpPr txBox="1"/>
          <p:nvPr/>
        </p:nvSpPr>
        <p:spPr>
          <a:xfrm>
            <a:off x="349997" y="2362200"/>
            <a:ext cx="5060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50000" y="1981200"/>
            <a:ext cx="54837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LOGISTIK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32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2"/>
          <p:cNvSpPr txBox="1"/>
          <p:nvPr/>
        </p:nvSpPr>
        <p:spPr>
          <a:xfrm>
            <a:off x="704521" y="294702"/>
            <a:ext cx="76232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BAYES: INTUISI</a:t>
            </a:r>
            <a:endParaRPr/>
          </a:p>
        </p:txBody>
      </p:sp>
      <p:sp>
        <p:nvSpPr>
          <p:cNvPr id="552" name="Google Shape;552;p32"/>
          <p:cNvSpPr txBox="1"/>
          <p:nvPr>
            <p:ph idx="1" type="body"/>
          </p:nvPr>
        </p:nvSpPr>
        <p:spPr>
          <a:xfrm>
            <a:off x="427250" y="1191975"/>
            <a:ext cx="1139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CA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Naïve Bayes </a:t>
            </a:r>
            <a:r>
              <a:rPr lang="en-CA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adalah teknik klasifikasi berdasarkan Teorema Bayes.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CA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Anggaplah Anda adalah data scientist yang bekerja di bank besar di NYC dan Anda ingin mengklasifikasikan klien baru sebagai memenuhi syarat untuk pensiun atau tidak.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CA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Fitur pelanggan adalah usia dan gajinya.</a:t>
            </a:r>
            <a:endParaRPr/>
          </a:p>
        </p:txBody>
      </p:sp>
      <p:cxnSp>
        <p:nvCxnSpPr>
          <p:cNvPr id="553" name="Google Shape;553;p32"/>
          <p:cNvCxnSpPr/>
          <p:nvPr/>
        </p:nvCxnSpPr>
        <p:spPr>
          <a:xfrm>
            <a:off x="6632219" y="5953837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4" name="Google Shape;554;p32"/>
          <p:cNvCxnSpPr/>
          <p:nvPr/>
        </p:nvCxnSpPr>
        <p:spPr>
          <a:xfrm rot="10800000">
            <a:off x="6603419" y="2589585"/>
            <a:ext cx="28801" cy="3399212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5" name="Google Shape;555;p32"/>
          <p:cNvSpPr/>
          <p:nvPr/>
        </p:nvSpPr>
        <p:spPr>
          <a:xfrm>
            <a:off x="7153565" y="47517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7635257" y="444875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8520830" y="489820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/>
          <p:nvPr/>
        </p:nvSpPr>
        <p:spPr>
          <a:xfrm>
            <a:off x="7011465" y="409466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7577581" y="3997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8636412" y="414228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/>
          <p:nvPr/>
        </p:nvSpPr>
        <p:spPr>
          <a:xfrm>
            <a:off x="7413045" y="51292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 txBox="1"/>
          <p:nvPr/>
        </p:nvSpPr>
        <p:spPr>
          <a:xfrm>
            <a:off x="7108930" y="5914468"/>
            <a:ext cx="37404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#1: </a:t>
            </a: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UMUR</a:t>
            </a:r>
            <a:endParaRPr/>
          </a:p>
        </p:txBody>
      </p:sp>
      <p:sp>
        <p:nvSpPr>
          <p:cNvPr id="563" name="Google Shape;563;p32"/>
          <p:cNvSpPr txBox="1"/>
          <p:nvPr/>
        </p:nvSpPr>
        <p:spPr>
          <a:xfrm rot="-5400000">
            <a:off x="4734481" y="3756123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#2: </a:t>
            </a: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TABUNGAN</a:t>
            </a:r>
            <a:endParaRPr/>
          </a:p>
        </p:txBody>
      </p:sp>
      <p:sp>
        <p:nvSpPr>
          <p:cNvPr id="564" name="Google Shape;564;p32"/>
          <p:cNvSpPr/>
          <p:nvPr/>
        </p:nvSpPr>
        <p:spPr>
          <a:xfrm>
            <a:off x="7780394" y="341170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297436" y="345974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/>
          <p:nvPr/>
        </p:nvSpPr>
        <p:spPr>
          <a:xfrm>
            <a:off x="8144775" y="393551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/>
          <p:nvPr/>
        </p:nvSpPr>
        <p:spPr>
          <a:xfrm>
            <a:off x="7297249" y="371182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/>
          <p:nvPr/>
        </p:nvSpPr>
        <p:spPr>
          <a:xfrm>
            <a:off x="8316790" y="444240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/>
          <p:nvPr/>
        </p:nvSpPr>
        <p:spPr>
          <a:xfrm>
            <a:off x="7796312" y="492921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/>
          <p:nvPr/>
        </p:nvSpPr>
        <p:spPr>
          <a:xfrm>
            <a:off x="6758083" y="487434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/>
          <p:nvPr/>
        </p:nvSpPr>
        <p:spPr>
          <a:xfrm>
            <a:off x="6677364" y="429234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9090686" y="23654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10041604" y="265345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/>
          <p:nvPr/>
        </p:nvSpPr>
        <p:spPr>
          <a:xfrm>
            <a:off x="9009848" y="334411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9545561" y="320405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9413062" y="371999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/>
          <p:nvPr/>
        </p:nvSpPr>
        <p:spPr>
          <a:xfrm>
            <a:off x="10054546" y="327018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2"/>
          <p:cNvSpPr/>
          <p:nvPr/>
        </p:nvSpPr>
        <p:spPr>
          <a:xfrm>
            <a:off x="9419911" y="272690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2"/>
          <p:cNvSpPr/>
          <p:nvPr/>
        </p:nvSpPr>
        <p:spPr>
          <a:xfrm>
            <a:off x="10024534" y="366766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2"/>
          <p:cNvSpPr/>
          <p:nvPr/>
        </p:nvSpPr>
        <p:spPr>
          <a:xfrm>
            <a:off x="10467210" y="275550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2"/>
          <p:cNvSpPr/>
          <p:nvPr/>
        </p:nvSpPr>
        <p:spPr>
          <a:xfrm>
            <a:off x="10551529" y="33000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2"/>
          <p:cNvSpPr/>
          <p:nvPr/>
        </p:nvSpPr>
        <p:spPr>
          <a:xfrm>
            <a:off x="10582251" y="375187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2"/>
          <p:cNvSpPr/>
          <p:nvPr/>
        </p:nvSpPr>
        <p:spPr>
          <a:xfrm>
            <a:off x="10849352" y="293422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2"/>
          <p:cNvSpPr/>
          <p:nvPr/>
        </p:nvSpPr>
        <p:spPr>
          <a:xfrm>
            <a:off x="9834166" y="29511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2"/>
          <p:cNvSpPr/>
          <p:nvPr/>
        </p:nvSpPr>
        <p:spPr>
          <a:xfrm>
            <a:off x="9728450" y="394984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2"/>
          <p:cNvSpPr/>
          <p:nvPr/>
        </p:nvSpPr>
        <p:spPr>
          <a:xfrm>
            <a:off x="9159721" y="426712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2"/>
          <p:cNvSpPr/>
          <p:nvPr/>
        </p:nvSpPr>
        <p:spPr>
          <a:xfrm>
            <a:off x="9741392" y="456658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2"/>
          <p:cNvSpPr/>
          <p:nvPr/>
        </p:nvSpPr>
        <p:spPr>
          <a:xfrm>
            <a:off x="9711380" y="496406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2"/>
          <p:cNvSpPr/>
          <p:nvPr/>
        </p:nvSpPr>
        <p:spPr>
          <a:xfrm>
            <a:off x="10154056" y="405189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2"/>
          <p:cNvSpPr/>
          <p:nvPr/>
        </p:nvSpPr>
        <p:spPr>
          <a:xfrm>
            <a:off x="10238375" y="45964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2"/>
          <p:cNvSpPr/>
          <p:nvPr/>
        </p:nvSpPr>
        <p:spPr>
          <a:xfrm>
            <a:off x="10269097" y="504826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2"/>
          <p:cNvSpPr/>
          <p:nvPr/>
        </p:nvSpPr>
        <p:spPr>
          <a:xfrm>
            <a:off x="10536198" y="423062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2"/>
          <p:cNvSpPr/>
          <p:nvPr/>
        </p:nvSpPr>
        <p:spPr>
          <a:xfrm>
            <a:off x="9941253" y="43191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11052334" y="364972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2"/>
          <p:cNvSpPr/>
          <p:nvPr/>
        </p:nvSpPr>
        <p:spPr>
          <a:xfrm>
            <a:off x="7574166" y="280540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8215650" y="235559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2"/>
          <p:cNvSpPr/>
          <p:nvPr/>
        </p:nvSpPr>
        <p:spPr>
          <a:xfrm>
            <a:off x="8185638" y="275308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8712633" y="238543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9681523" y="237000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8627208" y="277055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2"/>
          <p:cNvSpPr/>
          <p:nvPr/>
        </p:nvSpPr>
        <p:spPr>
          <a:xfrm>
            <a:off x="9020861" y="267351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2"/>
          <p:cNvSpPr/>
          <p:nvPr/>
        </p:nvSpPr>
        <p:spPr>
          <a:xfrm>
            <a:off x="8566586" y="317459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2"/>
          <p:cNvSpPr/>
          <p:nvPr/>
        </p:nvSpPr>
        <p:spPr>
          <a:xfrm>
            <a:off x="9166810" y="299526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2"/>
          <p:cNvSpPr/>
          <p:nvPr/>
        </p:nvSpPr>
        <p:spPr>
          <a:xfrm>
            <a:off x="8712535" y="349635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2"/>
          <p:cNvSpPr/>
          <p:nvPr/>
        </p:nvSpPr>
        <p:spPr>
          <a:xfrm>
            <a:off x="8750715" y="4596759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2"/>
          <p:cNvSpPr txBox="1"/>
          <p:nvPr/>
        </p:nvSpPr>
        <p:spPr>
          <a:xfrm>
            <a:off x="8713661" y="4522702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607" name="Google Shape;607;p32"/>
          <p:cNvSpPr txBox="1"/>
          <p:nvPr/>
        </p:nvSpPr>
        <p:spPr>
          <a:xfrm>
            <a:off x="10196753" y="2317450"/>
            <a:ext cx="17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r>
              <a:rPr b="1" i="0" lang="en-CA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</a:t>
            </a: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POIN BIRU</a:t>
            </a:r>
            <a:endParaRPr/>
          </a:p>
        </p:txBody>
      </p:sp>
      <p:sp>
        <p:nvSpPr>
          <p:cNvPr id="608" name="Google Shape;608;p32"/>
          <p:cNvSpPr txBox="1"/>
          <p:nvPr/>
        </p:nvSpPr>
        <p:spPr>
          <a:xfrm>
            <a:off x="6763975" y="5574125"/>
            <a:ext cx="17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CA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POIN MERAH</a:t>
            </a:r>
            <a:endParaRPr/>
          </a:p>
        </p:txBody>
      </p:sp>
      <p:sp>
        <p:nvSpPr>
          <p:cNvPr id="609" name="Google Shape;609;p32"/>
          <p:cNvSpPr txBox="1"/>
          <p:nvPr/>
        </p:nvSpPr>
        <p:spPr>
          <a:xfrm>
            <a:off x="10183699" y="2057400"/>
            <a:ext cx="20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KELAS </a:t>
            </a:r>
            <a:r>
              <a:rPr b="1" i="0" lang="en-CA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PENSIUN</a:t>
            </a:r>
            <a:endParaRPr/>
          </a:p>
        </p:txBody>
      </p:sp>
      <p:sp>
        <p:nvSpPr>
          <p:cNvPr id="610" name="Google Shape;610;p32"/>
          <p:cNvSpPr txBox="1"/>
          <p:nvPr/>
        </p:nvSpPr>
        <p:spPr>
          <a:xfrm>
            <a:off x="6638850" y="5367650"/>
            <a:ext cx="25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KELAS </a:t>
            </a:r>
            <a:r>
              <a:rPr b="1" i="0" lang="en-CA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0: </a:t>
            </a: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TIDAK PENSIUN</a:t>
            </a:r>
            <a:endParaRPr/>
          </a:p>
        </p:txBody>
      </p:sp>
      <p:cxnSp>
        <p:nvCxnSpPr>
          <p:cNvPr id="611" name="Google Shape;611;p32"/>
          <p:cNvCxnSpPr/>
          <p:nvPr/>
        </p:nvCxnSpPr>
        <p:spPr>
          <a:xfrm>
            <a:off x="8920611" y="4874341"/>
            <a:ext cx="0" cy="1079496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12" name="Google Shape;612;p32"/>
          <p:cNvCxnSpPr>
            <a:stCxn id="606" idx="1"/>
          </p:cNvCxnSpPr>
          <p:nvPr/>
        </p:nvCxnSpPr>
        <p:spPr>
          <a:xfrm rot="10800000">
            <a:off x="6638861" y="4748135"/>
            <a:ext cx="2074800" cy="54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13" name="Google Shape;613;p32"/>
          <p:cNvCxnSpPr/>
          <p:nvPr/>
        </p:nvCxnSpPr>
        <p:spPr>
          <a:xfrm rot="10800000">
            <a:off x="4648230" y="3270135"/>
            <a:ext cx="4156800" cy="13491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4" name="Google Shape;614;p32"/>
          <p:cNvSpPr txBox="1"/>
          <p:nvPr/>
        </p:nvSpPr>
        <p:spPr>
          <a:xfrm>
            <a:off x="2517200" y="3090425"/>
            <a:ext cx="2074800" cy="369300"/>
          </a:xfrm>
          <a:prstGeom prst="rect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PELANGGAN BARU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33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1999" cy="594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3"/>
          <p:cNvSpPr txBox="1"/>
          <p:nvPr/>
        </p:nvSpPr>
        <p:spPr>
          <a:xfrm>
            <a:off x="737925" y="139600"/>
            <a:ext cx="881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BAYES: 1. PRIOR PROBABILITY</a:t>
            </a:r>
            <a:endParaRPr/>
          </a:p>
        </p:txBody>
      </p:sp>
      <p:sp>
        <p:nvSpPr>
          <p:cNvPr id="622" name="Google Shape;622;p33"/>
          <p:cNvSpPr txBox="1"/>
          <p:nvPr>
            <p:ph idx="1" type="body"/>
          </p:nvPr>
        </p:nvSpPr>
        <p:spPr>
          <a:xfrm>
            <a:off x="737925" y="1249450"/>
            <a:ext cx="5838300" cy="4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Poin dapat diklasifikasikan sebagai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MERAH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atau </a:t>
            </a:r>
            <a:r>
              <a:rPr lang="en-CA" sz="20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BIRU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Tugas kita adalah mengklasifikasikan poin baru sebagai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MERAH</a:t>
            </a:r>
            <a:r>
              <a:rPr lang="en-CA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BIRU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b="1"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Prior Probability: 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Karena kita m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emiliki lebih banyak poin </a:t>
            </a:r>
            <a:r>
              <a:rPr lang="en-CA" sz="20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BIRU</a:t>
            </a:r>
            <a:r>
              <a:rPr lang="en-CA" sz="20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dibanding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MERAH</a:t>
            </a: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, kita dapat mengasumsikan bahwa poin baru kita dua kali lipat lebih memungkinkan sebagai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poin </a:t>
            </a:r>
            <a:r>
              <a:rPr lang="en-CA" sz="20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BIRU 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daripada </a:t>
            </a:r>
            <a:r>
              <a:rPr lang="en-CA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RED</a:t>
            </a:r>
            <a:r>
              <a:rPr lang="en-CA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</p:txBody>
      </p:sp>
      <p:sp>
        <p:nvSpPr>
          <p:cNvPr id="623" name="Google Shape;623;p33"/>
          <p:cNvSpPr txBox="1"/>
          <p:nvPr/>
        </p:nvSpPr>
        <p:spPr>
          <a:xfrm>
            <a:off x="646143" y="4591709"/>
            <a:ext cx="6145800" cy="57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4" name="Google Shape;624;p33"/>
          <p:cNvSpPr txBox="1"/>
          <p:nvPr/>
        </p:nvSpPr>
        <p:spPr>
          <a:xfrm>
            <a:off x="541462" y="5352026"/>
            <a:ext cx="6274800" cy="575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625" name="Google Shape;625;p33"/>
          <p:cNvGrpSpPr/>
          <p:nvPr/>
        </p:nvGrpSpPr>
        <p:grpSpPr>
          <a:xfrm>
            <a:off x="6748002" y="1012550"/>
            <a:ext cx="5554775" cy="5423473"/>
            <a:chOff x="6748002" y="1012550"/>
            <a:chExt cx="5554775" cy="5423473"/>
          </a:xfrm>
        </p:grpSpPr>
        <p:cxnSp>
          <p:nvCxnSpPr>
            <p:cNvPr id="626" name="Google Shape;626;p33"/>
            <p:cNvCxnSpPr/>
            <p:nvPr/>
          </p:nvCxnSpPr>
          <p:spPr>
            <a:xfrm>
              <a:off x="7336230" y="5908641"/>
              <a:ext cx="4818900" cy="35100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27" name="Google Shape;627;p33"/>
            <p:cNvCxnSpPr/>
            <p:nvPr/>
          </p:nvCxnSpPr>
          <p:spPr>
            <a:xfrm rot="10800000">
              <a:off x="7317031" y="2254800"/>
              <a:ext cx="19200" cy="3688800"/>
            </a:xfrm>
            <a:prstGeom prst="straightConnector1">
              <a:avLst/>
            </a:prstGeom>
            <a:noFill/>
            <a:ln cap="flat" cmpd="sng" w="57150">
              <a:solidFill>
                <a:srgbClr val="1243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8" name="Google Shape;628;p33"/>
            <p:cNvSpPr/>
            <p:nvPr/>
          </p:nvSpPr>
          <p:spPr>
            <a:xfrm>
              <a:off x="7857576" y="4706555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8339268" y="4403556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9224841" y="4853011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7715476" y="4049471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8281592" y="3952344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9340423" y="4097090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8117056" y="5084055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3"/>
            <p:cNvSpPr txBox="1"/>
            <p:nvPr/>
          </p:nvSpPr>
          <p:spPr>
            <a:xfrm>
              <a:off x="8562377" y="5974323"/>
              <a:ext cx="374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1" lang="en-CA" sz="2400">
                  <a:latin typeface="Calibri"/>
                  <a:ea typeface="Calibri"/>
                  <a:cs typeface="Calibri"/>
                  <a:sym typeface="Calibri"/>
                </a:rPr>
                <a:t>FITUR </a:t>
              </a:r>
              <a:r>
                <a:rPr b="1" i="0" lang="en-CA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#1:</a:t>
              </a:r>
              <a:r>
                <a:rPr b="1" lang="en-CA" sz="2400">
                  <a:latin typeface="Calibri"/>
                  <a:ea typeface="Calibri"/>
                  <a:cs typeface="Calibri"/>
                  <a:sym typeface="Calibri"/>
                </a:rPr>
                <a:t> UMUR</a:t>
              </a:r>
              <a:endParaRPr/>
            </a:p>
          </p:txBody>
        </p:sp>
        <p:sp>
          <p:nvSpPr>
            <p:cNvPr id="636" name="Google Shape;636;p33"/>
            <p:cNvSpPr txBox="1"/>
            <p:nvPr/>
          </p:nvSpPr>
          <p:spPr>
            <a:xfrm rot="-5400000">
              <a:off x="5462652" y="2965748"/>
              <a:ext cx="3032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CA" sz="2400">
                  <a:latin typeface="Calibri"/>
                  <a:ea typeface="Calibri"/>
                  <a:cs typeface="Calibri"/>
                  <a:sym typeface="Calibri"/>
                </a:rPr>
                <a:t>FITUR #2: TABUNGAN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8484405" y="3366510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9001447" y="3414550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8848786" y="3890319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8001260" y="3666628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9020801" y="4397208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642979" y="5397208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462094" y="4829145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7381375" y="4247149"/>
              <a:ext cx="284100" cy="30000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0401272" y="2279579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9794697" y="2320262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10745615" y="2608256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9713859" y="3298916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0249572" y="3158859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0117073" y="3674797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0758557" y="3224991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0123922" y="2681706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0728545" y="3622472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1171221" y="2710305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11255540" y="3254827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1286262" y="3706676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1553363" y="2889032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0538177" y="2905945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0432461" y="3904650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9863732" y="4221926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10445403" y="4521385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10415391" y="4918866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0858067" y="4006699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0942386" y="4551221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10973108" y="5003070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1240209" y="4185426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0645264" y="4273920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0178845" y="1973687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1756345" y="3604532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8906719" y="1693668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874963" y="2384328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8410676" y="2244271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8278177" y="2760209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8919661" y="2310403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8285026" y="1767118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8889649" y="2707884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9332325" y="1795717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9416644" y="2340239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9714467" y="1974444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8699281" y="1991357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9331219" y="2725359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9724872" y="2628316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9270597" y="3129397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9870821" y="2950073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9416546" y="3451154"/>
              <a:ext cx="284100" cy="3000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9454726" y="4551563"/>
              <a:ext cx="284100" cy="300000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3"/>
            <p:cNvSpPr txBox="1"/>
            <p:nvPr/>
          </p:nvSpPr>
          <p:spPr>
            <a:xfrm>
              <a:off x="9417672" y="4477506"/>
              <a:ext cx="32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1" i="0" lang="en-CA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  <p:sp>
          <p:nvSpPr>
            <p:cNvPr id="688" name="Google Shape;688;p33"/>
            <p:cNvSpPr txBox="1"/>
            <p:nvPr/>
          </p:nvSpPr>
          <p:spPr>
            <a:xfrm>
              <a:off x="7996109" y="1349003"/>
              <a:ext cx="174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800"/>
                <a:buFont typeface="Calibri"/>
                <a:buNone/>
              </a:pPr>
              <a:r>
                <a:rPr b="1" i="0" lang="en-CA" sz="1800" u="none" cap="none" strike="noStrik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40 </a:t>
              </a:r>
              <a:r>
                <a:rPr b="1" lang="en-CA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POIN BIRU</a:t>
              </a:r>
              <a:endParaRPr/>
            </a:p>
          </p:txBody>
        </p:sp>
        <p:sp>
          <p:nvSpPr>
            <p:cNvPr id="689" name="Google Shape;689;p33"/>
            <p:cNvSpPr txBox="1"/>
            <p:nvPr/>
          </p:nvSpPr>
          <p:spPr>
            <a:xfrm>
              <a:off x="8403699" y="5426650"/>
              <a:ext cx="1919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lang="en-CA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20 POIN MERAH</a:t>
              </a:r>
              <a:endParaRPr/>
            </a:p>
          </p:txBody>
        </p:sp>
        <p:sp>
          <p:nvSpPr>
            <p:cNvPr id="690" name="Google Shape;690;p33"/>
            <p:cNvSpPr txBox="1"/>
            <p:nvPr/>
          </p:nvSpPr>
          <p:spPr>
            <a:xfrm>
              <a:off x="8006352" y="1012550"/>
              <a:ext cx="2117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800"/>
                <a:buFont typeface="Calibri"/>
                <a:buNone/>
              </a:pPr>
              <a:r>
                <a:rPr b="1" lang="en-CA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KELAS </a:t>
              </a:r>
              <a:r>
                <a:rPr b="1" i="0" lang="en-CA" sz="1800" u="none" cap="none" strike="noStrik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1: </a:t>
              </a:r>
              <a:r>
                <a:rPr b="1" lang="en-CA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PENSIUN</a:t>
              </a:r>
              <a:endParaRPr/>
            </a:p>
          </p:txBody>
        </p:sp>
        <p:sp>
          <p:nvSpPr>
            <p:cNvPr id="691" name="Google Shape;691;p33"/>
            <p:cNvSpPr txBox="1"/>
            <p:nvPr/>
          </p:nvSpPr>
          <p:spPr>
            <a:xfrm>
              <a:off x="8401250" y="5194200"/>
              <a:ext cx="274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lang="en-CA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KELAS </a:t>
              </a:r>
              <a:r>
                <a:rPr b="1" i="0" lang="en-CA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0: </a:t>
              </a:r>
              <a:r>
                <a:rPr b="1" lang="en-CA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TIDAK PENSIUN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34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4"/>
          <p:cNvSpPr txBox="1"/>
          <p:nvPr/>
        </p:nvSpPr>
        <p:spPr>
          <a:xfrm>
            <a:off x="808626" y="188831"/>
            <a:ext cx="76232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BAYES: 2. LIKELIHOOD </a:t>
            </a:r>
            <a:endParaRPr/>
          </a:p>
        </p:txBody>
      </p:sp>
      <p:cxnSp>
        <p:nvCxnSpPr>
          <p:cNvPr id="699" name="Google Shape;699;p34"/>
          <p:cNvCxnSpPr/>
          <p:nvPr/>
        </p:nvCxnSpPr>
        <p:spPr>
          <a:xfrm>
            <a:off x="7213833" y="5730572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0" name="Google Shape;700;p34"/>
          <p:cNvCxnSpPr/>
          <p:nvPr/>
        </p:nvCxnSpPr>
        <p:spPr>
          <a:xfrm rot="10800000">
            <a:off x="7194720" y="2076686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1" name="Google Shape;701;p34"/>
          <p:cNvSpPr/>
          <p:nvPr/>
        </p:nvSpPr>
        <p:spPr>
          <a:xfrm>
            <a:off x="7735179" y="452848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34"/>
          <p:cNvSpPr/>
          <p:nvPr/>
        </p:nvSpPr>
        <p:spPr>
          <a:xfrm>
            <a:off x="8216871" y="42254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34"/>
          <p:cNvSpPr/>
          <p:nvPr/>
        </p:nvSpPr>
        <p:spPr>
          <a:xfrm>
            <a:off x="9102444" y="467494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34"/>
          <p:cNvSpPr/>
          <p:nvPr/>
        </p:nvSpPr>
        <p:spPr>
          <a:xfrm>
            <a:off x="7593079" y="387140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34"/>
          <p:cNvSpPr/>
          <p:nvPr/>
        </p:nvSpPr>
        <p:spPr>
          <a:xfrm>
            <a:off x="8159195" y="377427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4"/>
          <p:cNvSpPr/>
          <p:nvPr/>
        </p:nvSpPr>
        <p:spPr>
          <a:xfrm>
            <a:off x="9218026" y="391902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4"/>
          <p:cNvSpPr/>
          <p:nvPr/>
        </p:nvSpPr>
        <p:spPr>
          <a:xfrm>
            <a:off x="7994659" y="490598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4"/>
          <p:cNvSpPr txBox="1"/>
          <p:nvPr/>
        </p:nvSpPr>
        <p:spPr>
          <a:xfrm>
            <a:off x="9057380" y="5794425"/>
            <a:ext cx="24405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#1: </a:t>
            </a: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UMUR</a:t>
            </a:r>
            <a:endParaRPr/>
          </a:p>
        </p:txBody>
      </p:sp>
      <p:sp>
        <p:nvSpPr>
          <p:cNvPr id="709" name="Google Shape;709;p34"/>
          <p:cNvSpPr txBox="1"/>
          <p:nvPr/>
        </p:nvSpPr>
        <p:spPr>
          <a:xfrm rot="-5400000">
            <a:off x="5452156" y="2239497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#2: </a:t>
            </a: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TABUNGAN</a:t>
            </a:r>
            <a:endParaRPr/>
          </a:p>
        </p:txBody>
      </p:sp>
      <p:sp>
        <p:nvSpPr>
          <p:cNvPr id="710" name="Google Shape;710;p34"/>
          <p:cNvSpPr/>
          <p:nvPr/>
        </p:nvSpPr>
        <p:spPr>
          <a:xfrm>
            <a:off x="8362008" y="318844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4"/>
          <p:cNvSpPr/>
          <p:nvPr/>
        </p:nvSpPr>
        <p:spPr>
          <a:xfrm>
            <a:off x="8879050" y="323648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8726389" y="371225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4"/>
          <p:cNvSpPr/>
          <p:nvPr/>
        </p:nvSpPr>
        <p:spPr>
          <a:xfrm>
            <a:off x="7878863" y="348855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4"/>
          <p:cNvSpPr/>
          <p:nvPr/>
        </p:nvSpPr>
        <p:spPr>
          <a:xfrm>
            <a:off x="8898404" y="421913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4"/>
          <p:cNvSpPr/>
          <p:nvPr/>
        </p:nvSpPr>
        <p:spPr>
          <a:xfrm>
            <a:off x="7520582" y="521913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4"/>
          <p:cNvSpPr/>
          <p:nvPr/>
        </p:nvSpPr>
        <p:spPr>
          <a:xfrm>
            <a:off x="7339697" y="465107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4"/>
          <p:cNvSpPr/>
          <p:nvPr/>
        </p:nvSpPr>
        <p:spPr>
          <a:xfrm>
            <a:off x="7258978" y="406908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10278875" y="210151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4"/>
          <p:cNvSpPr/>
          <p:nvPr/>
        </p:nvSpPr>
        <p:spPr>
          <a:xfrm>
            <a:off x="9672300" y="214219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4"/>
          <p:cNvSpPr/>
          <p:nvPr/>
        </p:nvSpPr>
        <p:spPr>
          <a:xfrm>
            <a:off x="10623218" y="243018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34"/>
          <p:cNvSpPr/>
          <p:nvPr/>
        </p:nvSpPr>
        <p:spPr>
          <a:xfrm>
            <a:off x="9591462" y="312084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10127175" y="298079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34"/>
          <p:cNvSpPr/>
          <p:nvPr/>
        </p:nvSpPr>
        <p:spPr>
          <a:xfrm>
            <a:off x="9994676" y="349672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34"/>
          <p:cNvSpPr/>
          <p:nvPr/>
        </p:nvSpPr>
        <p:spPr>
          <a:xfrm>
            <a:off x="10636160" y="304692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10001525" y="250363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10606148" y="344440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11048824" y="253223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34"/>
          <p:cNvSpPr/>
          <p:nvPr/>
        </p:nvSpPr>
        <p:spPr>
          <a:xfrm>
            <a:off x="11133143" y="30767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4"/>
          <p:cNvSpPr/>
          <p:nvPr/>
        </p:nvSpPr>
        <p:spPr>
          <a:xfrm>
            <a:off x="11163865" y="352860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34"/>
          <p:cNvSpPr/>
          <p:nvPr/>
        </p:nvSpPr>
        <p:spPr>
          <a:xfrm>
            <a:off x="11430966" y="271096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34"/>
          <p:cNvSpPr/>
          <p:nvPr/>
        </p:nvSpPr>
        <p:spPr>
          <a:xfrm>
            <a:off x="10415780" y="272787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4"/>
          <p:cNvSpPr txBox="1"/>
          <p:nvPr>
            <p:ph idx="1" type="body"/>
          </p:nvPr>
        </p:nvSpPr>
        <p:spPr>
          <a:xfrm>
            <a:off x="605583" y="1187347"/>
            <a:ext cx="5341923" cy="4333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Untuk poin baru</a:t>
            </a: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jika ada lebih banyak titik </a:t>
            </a:r>
            <a:r>
              <a:rPr lang="en-CA" sz="20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BIRU </a:t>
            </a: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di sekitarnya, kemungkinan besar titik baru tersebut akan diklasifikasikan sebagai </a:t>
            </a:r>
            <a:r>
              <a:rPr lang="en-CA" sz="20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BIRU</a:t>
            </a: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Jadi kita menggambar lingkaran di sekitar titik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Kemudian hitung jumlah titik dalam lingkaran milik masing-masing label kelas.</a:t>
            </a:r>
            <a:br>
              <a:rPr lang="en-CA" sz="2000">
                <a:latin typeface="Montserrat"/>
                <a:ea typeface="Montserrat"/>
                <a:cs typeface="Montserrat"/>
                <a:sym typeface="Montserrat"/>
              </a:rPr>
            </a:br>
            <a:endParaRPr sz="2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34"/>
          <p:cNvSpPr/>
          <p:nvPr/>
        </p:nvSpPr>
        <p:spPr>
          <a:xfrm>
            <a:off x="10310064" y="372658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4"/>
          <p:cNvSpPr/>
          <p:nvPr/>
        </p:nvSpPr>
        <p:spPr>
          <a:xfrm>
            <a:off x="9741335" y="404385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10323006" y="43433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10292994" y="474079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10735670" y="382863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10819989" y="437315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4"/>
          <p:cNvSpPr/>
          <p:nvPr/>
        </p:nvSpPr>
        <p:spPr>
          <a:xfrm>
            <a:off x="10850711" y="482500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4"/>
          <p:cNvSpPr/>
          <p:nvPr/>
        </p:nvSpPr>
        <p:spPr>
          <a:xfrm>
            <a:off x="11117812" y="400735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34"/>
          <p:cNvSpPr/>
          <p:nvPr/>
        </p:nvSpPr>
        <p:spPr>
          <a:xfrm>
            <a:off x="10522867" y="409585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4"/>
          <p:cNvSpPr/>
          <p:nvPr/>
        </p:nvSpPr>
        <p:spPr>
          <a:xfrm>
            <a:off x="10056448" y="179561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34"/>
          <p:cNvSpPr/>
          <p:nvPr/>
        </p:nvSpPr>
        <p:spPr>
          <a:xfrm>
            <a:off x="11633948" y="342646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4"/>
          <p:cNvSpPr/>
          <p:nvPr/>
        </p:nvSpPr>
        <p:spPr>
          <a:xfrm>
            <a:off x="8784322" y="151559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4"/>
          <p:cNvSpPr/>
          <p:nvPr/>
        </p:nvSpPr>
        <p:spPr>
          <a:xfrm>
            <a:off x="7752566" y="220625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34"/>
          <p:cNvSpPr/>
          <p:nvPr/>
        </p:nvSpPr>
        <p:spPr>
          <a:xfrm>
            <a:off x="8288279" y="206620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34"/>
          <p:cNvSpPr/>
          <p:nvPr/>
        </p:nvSpPr>
        <p:spPr>
          <a:xfrm>
            <a:off x="8155780" y="258214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34"/>
          <p:cNvSpPr/>
          <p:nvPr/>
        </p:nvSpPr>
        <p:spPr>
          <a:xfrm>
            <a:off x="8797264" y="213233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34"/>
          <p:cNvSpPr/>
          <p:nvPr/>
        </p:nvSpPr>
        <p:spPr>
          <a:xfrm>
            <a:off x="8162629" y="158904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4"/>
          <p:cNvSpPr/>
          <p:nvPr/>
        </p:nvSpPr>
        <p:spPr>
          <a:xfrm>
            <a:off x="8767252" y="252981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9209928" y="16176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9294247" y="216217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34"/>
          <p:cNvSpPr/>
          <p:nvPr/>
        </p:nvSpPr>
        <p:spPr>
          <a:xfrm>
            <a:off x="9592070" y="179637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34"/>
          <p:cNvSpPr/>
          <p:nvPr/>
        </p:nvSpPr>
        <p:spPr>
          <a:xfrm>
            <a:off x="8576884" y="18132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34"/>
          <p:cNvSpPr/>
          <p:nvPr/>
        </p:nvSpPr>
        <p:spPr>
          <a:xfrm>
            <a:off x="9208822" y="254729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4"/>
          <p:cNvSpPr/>
          <p:nvPr/>
        </p:nvSpPr>
        <p:spPr>
          <a:xfrm>
            <a:off x="9602475" y="245024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4"/>
          <p:cNvSpPr/>
          <p:nvPr/>
        </p:nvSpPr>
        <p:spPr>
          <a:xfrm>
            <a:off x="9148200" y="295132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4"/>
          <p:cNvSpPr/>
          <p:nvPr/>
        </p:nvSpPr>
        <p:spPr>
          <a:xfrm>
            <a:off x="9748424" y="277200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34"/>
          <p:cNvSpPr/>
          <p:nvPr/>
        </p:nvSpPr>
        <p:spPr>
          <a:xfrm>
            <a:off x="9294149" y="327308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34"/>
          <p:cNvSpPr/>
          <p:nvPr/>
        </p:nvSpPr>
        <p:spPr>
          <a:xfrm>
            <a:off x="9332329" y="4373494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4"/>
          <p:cNvSpPr txBox="1"/>
          <p:nvPr/>
        </p:nvSpPr>
        <p:spPr>
          <a:xfrm>
            <a:off x="9295275" y="4299437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762" name="Google Shape;762;p34"/>
          <p:cNvSpPr txBox="1"/>
          <p:nvPr/>
        </p:nvSpPr>
        <p:spPr>
          <a:xfrm>
            <a:off x="517377" y="4165817"/>
            <a:ext cx="6432000" cy="51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3" name="Google Shape;763;p34"/>
          <p:cNvSpPr txBox="1"/>
          <p:nvPr/>
        </p:nvSpPr>
        <p:spPr>
          <a:xfrm>
            <a:off x="7873712" y="1170934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r>
              <a:rPr b="1" i="0" lang="en-CA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</a:t>
            </a: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POIN BIRU</a:t>
            </a:r>
            <a:endParaRPr/>
          </a:p>
        </p:txBody>
      </p:sp>
      <p:sp>
        <p:nvSpPr>
          <p:cNvPr id="764" name="Google Shape;764;p34"/>
          <p:cNvSpPr txBox="1"/>
          <p:nvPr/>
        </p:nvSpPr>
        <p:spPr>
          <a:xfrm>
            <a:off x="7832577" y="5264175"/>
            <a:ext cx="19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CA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POIN MERAH</a:t>
            </a:r>
            <a:endParaRPr/>
          </a:p>
        </p:txBody>
      </p:sp>
      <p:sp>
        <p:nvSpPr>
          <p:cNvPr id="765" name="Google Shape;765;p34"/>
          <p:cNvSpPr/>
          <p:nvPr/>
        </p:nvSpPr>
        <p:spPr>
          <a:xfrm>
            <a:off x="8759440" y="3671507"/>
            <a:ext cx="1467099" cy="146158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4"/>
          <p:cNvSpPr txBox="1"/>
          <p:nvPr/>
        </p:nvSpPr>
        <p:spPr>
          <a:xfrm>
            <a:off x="468356" y="4851526"/>
            <a:ext cx="6657300" cy="527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35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5"/>
          <p:cNvSpPr/>
          <p:nvPr/>
        </p:nvSpPr>
        <p:spPr>
          <a:xfrm>
            <a:off x="6911650" y="5908259"/>
            <a:ext cx="4540800" cy="945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5"/>
          <p:cNvSpPr txBox="1"/>
          <p:nvPr/>
        </p:nvSpPr>
        <p:spPr>
          <a:xfrm>
            <a:off x="636575" y="132950"/>
            <a:ext cx="1019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BAYES: 3. POSTERIOR PROBABILITY</a:t>
            </a:r>
            <a:endParaRPr/>
          </a:p>
        </p:txBody>
      </p:sp>
      <p:cxnSp>
        <p:nvCxnSpPr>
          <p:cNvPr id="775" name="Google Shape;775;p35"/>
          <p:cNvCxnSpPr/>
          <p:nvPr/>
        </p:nvCxnSpPr>
        <p:spPr>
          <a:xfrm>
            <a:off x="7028072" y="5374081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6" name="Google Shape;776;p35"/>
          <p:cNvCxnSpPr/>
          <p:nvPr/>
        </p:nvCxnSpPr>
        <p:spPr>
          <a:xfrm rot="10800000">
            <a:off x="7008959" y="1720195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7" name="Google Shape;777;p35"/>
          <p:cNvSpPr/>
          <p:nvPr/>
        </p:nvSpPr>
        <p:spPr>
          <a:xfrm>
            <a:off x="7549418" y="417199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35"/>
          <p:cNvSpPr/>
          <p:nvPr/>
        </p:nvSpPr>
        <p:spPr>
          <a:xfrm>
            <a:off x="8031110" y="386899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5"/>
          <p:cNvSpPr/>
          <p:nvPr/>
        </p:nvSpPr>
        <p:spPr>
          <a:xfrm>
            <a:off x="8916683" y="43184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5"/>
          <p:cNvSpPr/>
          <p:nvPr/>
        </p:nvSpPr>
        <p:spPr>
          <a:xfrm>
            <a:off x="7407318" y="351491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35"/>
          <p:cNvSpPr/>
          <p:nvPr/>
        </p:nvSpPr>
        <p:spPr>
          <a:xfrm>
            <a:off x="7973434" y="341778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35"/>
          <p:cNvSpPr/>
          <p:nvPr/>
        </p:nvSpPr>
        <p:spPr>
          <a:xfrm>
            <a:off x="9032265" y="356253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5"/>
          <p:cNvSpPr/>
          <p:nvPr/>
        </p:nvSpPr>
        <p:spPr>
          <a:xfrm>
            <a:off x="7808898" y="454949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35"/>
          <p:cNvSpPr txBox="1"/>
          <p:nvPr/>
        </p:nvSpPr>
        <p:spPr>
          <a:xfrm>
            <a:off x="8955999" y="5368325"/>
            <a:ext cx="27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#1: </a:t>
            </a: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UMUR</a:t>
            </a:r>
            <a:endParaRPr/>
          </a:p>
        </p:txBody>
      </p:sp>
      <p:sp>
        <p:nvSpPr>
          <p:cNvPr id="785" name="Google Shape;785;p35"/>
          <p:cNvSpPr txBox="1"/>
          <p:nvPr/>
        </p:nvSpPr>
        <p:spPr>
          <a:xfrm rot="-5400000">
            <a:off x="5246319" y="2911511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#2: </a:t>
            </a: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TABUNGAN</a:t>
            </a: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8176247" y="283195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5"/>
          <p:cNvSpPr/>
          <p:nvPr/>
        </p:nvSpPr>
        <p:spPr>
          <a:xfrm>
            <a:off x="8693289" y="287999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5"/>
          <p:cNvSpPr/>
          <p:nvPr/>
        </p:nvSpPr>
        <p:spPr>
          <a:xfrm>
            <a:off x="8540628" y="335575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35"/>
          <p:cNvSpPr/>
          <p:nvPr/>
        </p:nvSpPr>
        <p:spPr>
          <a:xfrm>
            <a:off x="7693102" y="313206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5"/>
          <p:cNvSpPr/>
          <p:nvPr/>
        </p:nvSpPr>
        <p:spPr>
          <a:xfrm>
            <a:off x="8712643" y="386264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35"/>
          <p:cNvSpPr/>
          <p:nvPr/>
        </p:nvSpPr>
        <p:spPr>
          <a:xfrm>
            <a:off x="7334821" y="486264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35"/>
          <p:cNvSpPr/>
          <p:nvPr/>
        </p:nvSpPr>
        <p:spPr>
          <a:xfrm>
            <a:off x="7153936" y="429458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7073217" y="371258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5"/>
          <p:cNvSpPr/>
          <p:nvPr/>
        </p:nvSpPr>
        <p:spPr>
          <a:xfrm>
            <a:off x="10093114" y="174501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9486539" y="178570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10437457" y="207369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9405701" y="276435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9941414" y="262429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9808915" y="314023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10450399" y="269043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9815764" y="214714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5"/>
          <p:cNvSpPr/>
          <p:nvPr/>
        </p:nvSpPr>
        <p:spPr>
          <a:xfrm>
            <a:off x="10420387" y="308791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5"/>
          <p:cNvSpPr/>
          <p:nvPr/>
        </p:nvSpPr>
        <p:spPr>
          <a:xfrm>
            <a:off x="10863063" y="217574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5"/>
          <p:cNvSpPr/>
          <p:nvPr/>
        </p:nvSpPr>
        <p:spPr>
          <a:xfrm>
            <a:off x="10947382" y="272026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5"/>
          <p:cNvSpPr/>
          <p:nvPr/>
        </p:nvSpPr>
        <p:spPr>
          <a:xfrm>
            <a:off x="10978104" y="31721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5"/>
          <p:cNvSpPr/>
          <p:nvPr/>
        </p:nvSpPr>
        <p:spPr>
          <a:xfrm>
            <a:off x="11245205" y="235447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5"/>
          <p:cNvSpPr/>
          <p:nvPr/>
        </p:nvSpPr>
        <p:spPr>
          <a:xfrm>
            <a:off x="10230019" y="237138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5"/>
          <p:cNvSpPr txBox="1"/>
          <p:nvPr>
            <p:ph idx="1" type="body"/>
          </p:nvPr>
        </p:nvSpPr>
        <p:spPr>
          <a:xfrm>
            <a:off x="448200" y="1115515"/>
            <a:ext cx="6181500" cy="4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Mari gabungkan prior probability dan likelihood untuk membuat posterior probability.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CA" sz="1900">
                <a:latin typeface="Montserrat"/>
                <a:ea typeface="Montserrat"/>
                <a:cs typeface="Montserrat"/>
                <a:sym typeface="Montserrat"/>
              </a:rPr>
              <a:t>Prior probability: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menunjukkan bahwa X dapat diklasifikasikan sebagai </a:t>
            </a:r>
            <a:r>
              <a:rPr lang="en-CA" sz="19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BIRU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 k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arena ada dua kali lebih banyak titik </a:t>
            </a:r>
            <a:r>
              <a:rPr lang="en-CA" sz="19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BIRU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CA" sz="1900">
                <a:latin typeface="Montserrat"/>
                <a:ea typeface="Montserrat"/>
                <a:cs typeface="Montserrat"/>
                <a:sym typeface="Montserrat"/>
              </a:rPr>
              <a:t>Likelihood: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menunjukkan bahwa X berwarna </a:t>
            </a:r>
            <a:r>
              <a:rPr lang="en-CA" sz="1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MERAH 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karena ada lebih banyak titik </a:t>
            </a:r>
            <a:r>
              <a:rPr lang="en-CA" sz="1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MERAH 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di sekitar X.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Aturan Bayes menggabungkan keduanya untuk membentuk posterior probability.</a:t>
            </a:r>
            <a:endParaRPr sz="19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35"/>
          <p:cNvSpPr/>
          <p:nvPr/>
        </p:nvSpPr>
        <p:spPr>
          <a:xfrm>
            <a:off x="10124303" y="337009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9555574" y="368736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5"/>
          <p:cNvSpPr/>
          <p:nvPr/>
        </p:nvSpPr>
        <p:spPr>
          <a:xfrm>
            <a:off x="10137245" y="398682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5"/>
          <p:cNvSpPr/>
          <p:nvPr/>
        </p:nvSpPr>
        <p:spPr>
          <a:xfrm>
            <a:off x="10107233" y="438430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5"/>
          <p:cNvSpPr/>
          <p:nvPr/>
        </p:nvSpPr>
        <p:spPr>
          <a:xfrm>
            <a:off x="10549909" y="347213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5"/>
          <p:cNvSpPr/>
          <p:nvPr/>
        </p:nvSpPr>
        <p:spPr>
          <a:xfrm>
            <a:off x="10634228" y="401666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5"/>
          <p:cNvSpPr/>
          <p:nvPr/>
        </p:nvSpPr>
        <p:spPr>
          <a:xfrm>
            <a:off x="10664950" y="446851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5"/>
          <p:cNvSpPr/>
          <p:nvPr/>
        </p:nvSpPr>
        <p:spPr>
          <a:xfrm>
            <a:off x="10932051" y="365086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5"/>
          <p:cNvSpPr/>
          <p:nvPr/>
        </p:nvSpPr>
        <p:spPr>
          <a:xfrm>
            <a:off x="10337106" y="37393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35"/>
          <p:cNvSpPr/>
          <p:nvPr/>
        </p:nvSpPr>
        <p:spPr>
          <a:xfrm>
            <a:off x="9769480" y="158905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35"/>
          <p:cNvSpPr/>
          <p:nvPr/>
        </p:nvSpPr>
        <p:spPr>
          <a:xfrm>
            <a:off x="11448187" y="306997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35"/>
          <p:cNvSpPr/>
          <p:nvPr/>
        </p:nvSpPr>
        <p:spPr>
          <a:xfrm>
            <a:off x="8598561" y="115910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35"/>
          <p:cNvSpPr/>
          <p:nvPr/>
        </p:nvSpPr>
        <p:spPr>
          <a:xfrm>
            <a:off x="7566805" y="184976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35"/>
          <p:cNvSpPr/>
          <p:nvPr/>
        </p:nvSpPr>
        <p:spPr>
          <a:xfrm>
            <a:off x="8102518" y="170971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35"/>
          <p:cNvSpPr/>
          <p:nvPr/>
        </p:nvSpPr>
        <p:spPr>
          <a:xfrm>
            <a:off x="7970019" y="222564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5"/>
          <p:cNvSpPr/>
          <p:nvPr/>
        </p:nvSpPr>
        <p:spPr>
          <a:xfrm>
            <a:off x="8611503" y="177584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5"/>
          <p:cNvSpPr/>
          <p:nvPr/>
        </p:nvSpPr>
        <p:spPr>
          <a:xfrm>
            <a:off x="7976868" y="12325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5"/>
          <p:cNvSpPr/>
          <p:nvPr/>
        </p:nvSpPr>
        <p:spPr>
          <a:xfrm>
            <a:off x="8581491" y="217332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5"/>
          <p:cNvSpPr/>
          <p:nvPr/>
        </p:nvSpPr>
        <p:spPr>
          <a:xfrm>
            <a:off x="9024167" y="126115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35"/>
          <p:cNvSpPr/>
          <p:nvPr/>
        </p:nvSpPr>
        <p:spPr>
          <a:xfrm>
            <a:off x="9108486" y="180567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5"/>
          <p:cNvSpPr/>
          <p:nvPr/>
        </p:nvSpPr>
        <p:spPr>
          <a:xfrm>
            <a:off x="9406309" y="143988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5"/>
          <p:cNvSpPr/>
          <p:nvPr/>
        </p:nvSpPr>
        <p:spPr>
          <a:xfrm>
            <a:off x="8391123" y="145679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5"/>
          <p:cNvSpPr/>
          <p:nvPr/>
        </p:nvSpPr>
        <p:spPr>
          <a:xfrm>
            <a:off x="9023061" y="219079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5"/>
          <p:cNvSpPr/>
          <p:nvPr/>
        </p:nvSpPr>
        <p:spPr>
          <a:xfrm>
            <a:off x="9416714" y="209375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5"/>
          <p:cNvSpPr/>
          <p:nvPr/>
        </p:nvSpPr>
        <p:spPr>
          <a:xfrm>
            <a:off x="8962439" y="259483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5"/>
          <p:cNvSpPr/>
          <p:nvPr/>
        </p:nvSpPr>
        <p:spPr>
          <a:xfrm>
            <a:off x="9562663" y="241551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5"/>
          <p:cNvSpPr/>
          <p:nvPr/>
        </p:nvSpPr>
        <p:spPr>
          <a:xfrm>
            <a:off x="9108388" y="291659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5"/>
          <p:cNvSpPr/>
          <p:nvPr/>
        </p:nvSpPr>
        <p:spPr>
          <a:xfrm>
            <a:off x="9146568" y="4017003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5"/>
          <p:cNvSpPr txBox="1"/>
          <p:nvPr/>
        </p:nvSpPr>
        <p:spPr>
          <a:xfrm>
            <a:off x="9109514" y="3942946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838" name="Google Shape;838;p35"/>
          <p:cNvSpPr txBox="1"/>
          <p:nvPr/>
        </p:nvSpPr>
        <p:spPr>
          <a:xfrm>
            <a:off x="719552" y="4540806"/>
            <a:ext cx="5638800" cy="943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9" name="Google Shape;839;p35"/>
          <p:cNvSpPr txBox="1"/>
          <p:nvPr/>
        </p:nvSpPr>
        <p:spPr>
          <a:xfrm>
            <a:off x="9307228" y="1080318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r>
              <a:rPr b="1" i="0" lang="en-CA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</a:t>
            </a: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POIN BIRU</a:t>
            </a:r>
            <a:endParaRPr/>
          </a:p>
        </p:txBody>
      </p:sp>
      <p:sp>
        <p:nvSpPr>
          <p:cNvPr id="840" name="Google Shape;840;p35"/>
          <p:cNvSpPr txBox="1"/>
          <p:nvPr/>
        </p:nvSpPr>
        <p:spPr>
          <a:xfrm>
            <a:off x="7646800" y="4907700"/>
            <a:ext cx="183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CA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POIN MERAH</a:t>
            </a:r>
            <a:endParaRPr/>
          </a:p>
        </p:txBody>
      </p:sp>
      <p:sp>
        <p:nvSpPr>
          <p:cNvPr id="841" name="Google Shape;841;p35"/>
          <p:cNvSpPr/>
          <p:nvPr/>
        </p:nvSpPr>
        <p:spPr>
          <a:xfrm>
            <a:off x="8573679" y="3315016"/>
            <a:ext cx="1467099" cy="146158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5"/>
          <p:cNvSpPr txBox="1"/>
          <p:nvPr/>
        </p:nvSpPr>
        <p:spPr>
          <a:xfrm>
            <a:off x="827803" y="5649705"/>
            <a:ext cx="5638800" cy="94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3" name="Google Shape;843;p35"/>
          <p:cNvSpPr/>
          <p:nvPr/>
        </p:nvSpPr>
        <p:spPr>
          <a:xfrm>
            <a:off x="6980462" y="5932525"/>
            <a:ext cx="440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b="1" lang="en-CA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 DIKLASIFIKASI MERAH (TIDAK PENSIUN) KARENA MEMILIKI POSTERIOR PROBABILITY YANG LEBIH BESAR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36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36"/>
          <p:cNvSpPr/>
          <p:nvPr/>
        </p:nvSpPr>
        <p:spPr>
          <a:xfrm>
            <a:off x="6690509" y="5716004"/>
            <a:ext cx="4540721" cy="945368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36"/>
          <p:cNvSpPr txBox="1"/>
          <p:nvPr/>
        </p:nvSpPr>
        <p:spPr>
          <a:xfrm>
            <a:off x="605435" y="267151"/>
            <a:ext cx="76232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BAYES: 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</a:t>
            </a:r>
            <a:endParaRPr/>
          </a:p>
        </p:txBody>
      </p:sp>
      <p:cxnSp>
        <p:nvCxnSpPr>
          <p:cNvPr id="852" name="Google Shape;852;p36"/>
          <p:cNvCxnSpPr/>
          <p:nvPr/>
        </p:nvCxnSpPr>
        <p:spPr>
          <a:xfrm>
            <a:off x="7254140" y="5569548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3" name="Google Shape;853;p36"/>
          <p:cNvCxnSpPr/>
          <p:nvPr/>
        </p:nvCxnSpPr>
        <p:spPr>
          <a:xfrm rot="10800000">
            <a:off x="7245335" y="1900883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4" name="Google Shape;854;p36"/>
          <p:cNvSpPr/>
          <p:nvPr/>
        </p:nvSpPr>
        <p:spPr>
          <a:xfrm>
            <a:off x="7775486" y="436746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6"/>
          <p:cNvSpPr/>
          <p:nvPr/>
        </p:nvSpPr>
        <p:spPr>
          <a:xfrm>
            <a:off x="8257178" y="406446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6"/>
          <p:cNvSpPr/>
          <p:nvPr/>
        </p:nvSpPr>
        <p:spPr>
          <a:xfrm>
            <a:off x="9142751" y="451391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6"/>
          <p:cNvSpPr/>
          <p:nvPr/>
        </p:nvSpPr>
        <p:spPr>
          <a:xfrm>
            <a:off x="7633386" y="371037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6"/>
          <p:cNvSpPr/>
          <p:nvPr/>
        </p:nvSpPr>
        <p:spPr>
          <a:xfrm>
            <a:off x="8199502" y="36132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6"/>
          <p:cNvSpPr/>
          <p:nvPr/>
        </p:nvSpPr>
        <p:spPr>
          <a:xfrm>
            <a:off x="9258333" y="375799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6"/>
          <p:cNvSpPr/>
          <p:nvPr/>
        </p:nvSpPr>
        <p:spPr>
          <a:xfrm>
            <a:off x="8034966" y="474496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6"/>
          <p:cNvSpPr txBox="1"/>
          <p:nvPr/>
        </p:nvSpPr>
        <p:spPr>
          <a:xfrm>
            <a:off x="9712475" y="5124800"/>
            <a:ext cx="23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#1: UMUR</a:t>
            </a:r>
            <a:endParaRPr/>
          </a:p>
        </p:txBody>
      </p:sp>
      <p:sp>
        <p:nvSpPr>
          <p:cNvPr id="862" name="Google Shape;862;p36"/>
          <p:cNvSpPr txBox="1"/>
          <p:nvPr/>
        </p:nvSpPr>
        <p:spPr>
          <a:xfrm rot="-5400000">
            <a:off x="5325718" y="3197230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#2: TABUNGAN</a:t>
            </a: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8402315" y="302741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36"/>
          <p:cNvSpPr/>
          <p:nvPr/>
        </p:nvSpPr>
        <p:spPr>
          <a:xfrm>
            <a:off x="8919357" y="307545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36"/>
          <p:cNvSpPr/>
          <p:nvPr/>
        </p:nvSpPr>
        <p:spPr>
          <a:xfrm>
            <a:off x="8766696" y="355122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6"/>
          <p:cNvSpPr/>
          <p:nvPr/>
        </p:nvSpPr>
        <p:spPr>
          <a:xfrm>
            <a:off x="7919170" y="332753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6"/>
          <p:cNvSpPr/>
          <p:nvPr/>
        </p:nvSpPr>
        <p:spPr>
          <a:xfrm>
            <a:off x="8938711" y="405811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6"/>
          <p:cNvSpPr/>
          <p:nvPr/>
        </p:nvSpPr>
        <p:spPr>
          <a:xfrm>
            <a:off x="7560889" y="505811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7380004" y="449005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7299285" y="390805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10319182" y="194048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6"/>
          <p:cNvSpPr/>
          <p:nvPr/>
        </p:nvSpPr>
        <p:spPr>
          <a:xfrm>
            <a:off x="9712607" y="198116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6"/>
          <p:cNvSpPr/>
          <p:nvPr/>
        </p:nvSpPr>
        <p:spPr>
          <a:xfrm>
            <a:off x="10663525" y="226916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6"/>
          <p:cNvSpPr/>
          <p:nvPr/>
        </p:nvSpPr>
        <p:spPr>
          <a:xfrm>
            <a:off x="9631769" y="29598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6"/>
          <p:cNvSpPr/>
          <p:nvPr/>
        </p:nvSpPr>
        <p:spPr>
          <a:xfrm>
            <a:off x="10167482" y="281976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6"/>
          <p:cNvSpPr/>
          <p:nvPr/>
        </p:nvSpPr>
        <p:spPr>
          <a:xfrm>
            <a:off x="10034983" y="333570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6"/>
          <p:cNvSpPr/>
          <p:nvPr/>
        </p:nvSpPr>
        <p:spPr>
          <a:xfrm>
            <a:off x="10676467" y="28858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36"/>
          <p:cNvSpPr/>
          <p:nvPr/>
        </p:nvSpPr>
        <p:spPr>
          <a:xfrm>
            <a:off x="10041832" y="234261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6"/>
          <p:cNvSpPr/>
          <p:nvPr/>
        </p:nvSpPr>
        <p:spPr>
          <a:xfrm>
            <a:off x="10646455" y="328337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36"/>
          <p:cNvSpPr/>
          <p:nvPr/>
        </p:nvSpPr>
        <p:spPr>
          <a:xfrm>
            <a:off x="11089131" y="237121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36"/>
          <p:cNvSpPr/>
          <p:nvPr/>
        </p:nvSpPr>
        <p:spPr>
          <a:xfrm>
            <a:off x="11173450" y="291573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36"/>
          <p:cNvSpPr/>
          <p:nvPr/>
        </p:nvSpPr>
        <p:spPr>
          <a:xfrm>
            <a:off x="11204172" y="336758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36"/>
          <p:cNvSpPr/>
          <p:nvPr/>
        </p:nvSpPr>
        <p:spPr>
          <a:xfrm>
            <a:off x="11471273" y="254993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10456087" y="256685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6"/>
          <p:cNvSpPr/>
          <p:nvPr/>
        </p:nvSpPr>
        <p:spPr>
          <a:xfrm>
            <a:off x="10350371" y="356555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6"/>
          <p:cNvSpPr/>
          <p:nvPr/>
        </p:nvSpPr>
        <p:spPr>
          <a:xfrm>
            <a:off x="9781642" y="388283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6"/>
          <p:cNvSpPr/>
          <p:nvPr/>
        </p:nvSpPr>
        <p:spPr>
          <a:xfrm>
            <a:off x="10363313" y="418229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6"/>
          <p:cNvSpPr/>
          <p:nvPr/>
        </p:nvSpPr>
        <p:spPr>
          <a:xfrm>
            <a:off x="10333301" y="457977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6"/>
          <p:cNvSpPr/>
          <p:nvPr/>
        </p:nvSpPr>
        <p:spPr>
          <a:xfrm>
            <a:off x="10775977" y="366760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6"/>
          <p:cNvSpPr/>
          <p:nvPr/>
        </p:nvSpPr>
        <p:spPr>
          <a:xfrm>
            <a:off x="10860296" y="421212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6"/>
          <p:cNvSpPr/>
          <p:nvPr/>
        </p:nvSpPr>
        <p:spPr>
          <a:xfrm>
            <a:off x="10891018" y="466397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6"/>
          <p:cNvSpPr/>
          <p:nvPr/>
        </p:nvSpPr>
        <p:spPr>
          <a:xfrm>
            <a:off x="11158119" y="384633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6"/>
          <p:cNvSpPr/>
          <p:nvPr/>
        </p:nvSpPr>
        <p:spPr>
          <a:xfrm>
            <a:off x="10563174" y="393482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36"/>
          <p:cNvSpPr/>
          <p:nvPr/>
        </p:nvSpPr>
        <p:spPr>
          <a:xfrm>
            <a:off x="10011656" y="177861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6"/>
          <p:cNvSpPr/>
          <p:nvPr/>
        </p:nvSpPr>
        <p:spPr>
          <a:xfrm>
            <a:off x="11674255" y="326543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36"/>
          <p:cNvSpPr/>
          <p:nvPr/>
        </p:nvSpPr>
        <p:spPr>
          <a:xfrm>
            <a:off x="8824629" y="135457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36"/>
          <p:cNvSpPr/>
          <p:nvPr/>
        </p:nvSpPr>
        <p:spPr>
          <a:xfrm>
            <a:off x="7792873" y="204523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6"/>
          <p:cNvSpPr/>
          <p:nvPr/>
        </p:nvSpPr>
        <p:spPr>
          <a:xfrm>
            <a:off x="8328586" y="190517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36"/>
          <p:cNvSpPr/>
          <p:nvPr/>
        </p:nvSpPr>
        <p:spPr>
          <a:xfrm>
            <a:off x="8196087" y="24211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6"/>
          <p:cNvSpPr/>
          <p:nvPr/>
        </p:nvSpPr>
        <p:spPr>
          <a:xfrm>
            <a:off x="8837571" y="197131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6"/>
          <p:cNvSpPr/>
          <p:nvPr/>
        </p:nvSpPr>
        <p:spPr>
          <a:xfrm>
            <a:off x="8202936" y="142802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6"/>
          <p:cNvSpPr/>
          <p:nvPr/>
        </p:nvSpPr>
        <p:spPr>
          <a:xfrm>
            <a:off x="8807559" y="23687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6"/>
          <p:cNvSpPr/>
          <p:nvPr/>
        </p:nvSpPr>
        <p:spPr>
          <a:xfrm>
            <a:off x="9250235" y="145662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6"/>
          <p:cNvSpPr/>
          <p:nvPr/>
        </p:nvSpPr>
        <p:spPr>
          <a:xfrm>
            <a:off x="9334554" y="200114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6"/>
          <p:cNvSpPr/>
          <p:nvPr/>
        </p:nvSpPr>
        <p:spPr>
          <a:xfrm>
            <a:off x="9632377" y="163535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8617191" y="16522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6"/>
          <p:cNvSpPr/>
          <p:nvPr/>
        </p:nvSpPr>
        <p:spPr>
          <a:xfrm>
            <a:off x="9249129" y="238626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36"/>
          <p:cNvSpPr/>
          <p:nvPr/>
        </p:nvSpPr>
        <p:spPr>
          <a:xfrm>
            <a:off x="9642782" y="22892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36"/>
          <p:cNvSpPr/>
          <p:nvPr/>
        </p:nvSpPr>
        <p:spPr>
          <a:xfrm>
            <a:off x="9188507" y="279030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36"/>
          <p:cNvSpPr/>
          <p:nvPr/>
        </p:nvSpPr>
        <p:spPr>
          <a:xfrm>
            <a:off x="9788731" y="261098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6"/>
          <p:cNvSpPr/>
          <p:nvPr/>
        </p:nvSpPr>
        <p:spPr>
          <a:xfrm>
            <a:off x="9334456" y="311206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6"/>
          <p:cNvSpPr/>
          <p:nvPr/>
        </p:nvSpPr>
        <p:spPr>
          <a:xfrm>
            <a:off x="9372636" y="4212470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36"/>
          <p:cNvSpPr txBox="1"/>
          <p:nvPr/>
        </p:nvSpPr>
        <p:spPr>
          <a:xfrm>
            <a:off x="9335582" y="4138413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914" name="Google Shape;914;p36"/>
          <p:cNvSpPr txBox="1"/>
          <p:nvPr/>
        </p:nvSpPr>
        <p:spPr>
          <a:xfrm>
            <a:off x="7914019" y="1009910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POIN BIRU</a:t>
            </a:r>
            <a:endParaRPr/>
          </a:p>
        </p:txBody>
      </p:sp>
      <p:sp>
        <p:nvSpPr>
          <p:cNvPr id="915" name="Google Shape;915;p36"/>
          <p:cNvSpPr txBox="1"/>
          <p:nvPr/>
        </p:nvSpPr>
        <p:spPr>
          <a:xfrm>
            <a:off x="7872876" y="5103150"/>
            <a:ext cx="18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POIN MERAH</a:t>
            </a: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8799747" y="3510483"/>
            <a:ext cx="1467099" cy="146158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36"/>
          <p:cNvSpPr/>
          <p:nvPr/>
        </p:nvSpPr>
        <p:spPr>
          <a:xfrm>
            <a:off x="6882444" y="5752753"/>
            <a:ext cx="41777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 DIKLASIFIKASI MERAH (TIDAK PENSIUN) KARENA MEMILIKI POSTERIOR PROBABILITY YANG LEBIH BESAR</a:t>
            </a:r>
            <a:endParaRPr b="1" sz="1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8" name="Google Shape;918;p36"/>
          <p:cNvSpPr txBox="1"/>
          <p:nvPr>
            <p:ph idx="1" type="body"/>
          </p:nvPr>
        </p:nvSpPr>
        <p:spPr>
          <a:xfrm>
            <a:off x="448200" y="1115515"/>
            <a:ext cx="6181500" cy="4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Mari gabungkan prior probability dan likelihood untuk membuat posterior probability.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CA" sz="1900">
                <a:latin typeface="Montserrat"/>
                <a:ea typeface="Montserrat"/>
                <a:cs typeface="Montserrat"/>
                <a:sym typeface="Montserrat"/>
              </a:rPr>
              <a:t>Prior probability: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 menunjukkan bahwa X dapat diklasifikasikan sebagai </a:t>
            </a:r>
            <a:r>
              <a:rPr lang="en-CA" sz="19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BIRU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 karena ada dua kali lebih banyak titik </a:t>
            </a:r>
            <a:r>
              <a:rPr lang="en-CA" sz="19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BIRU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CA" sz="1900">
                <a:latin typeface="Montserrat"/>
                <a:ea typeface="Montserrat"/>
                <a:cs typeface="Montserrat"/>
                <a:sym typeface="Montserrat"/>
              </a:rPr>
              <a:t>Likelihood: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 menunjukkan bahwa X berwarna </a:t>
            </a:r>
            <a:r>
              <a:rPr lang="en-CA" sz="1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MERAH 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karena ada lebih banyak titik </a:t>
            </a:r>
            <a:r>
              <a:rPr lang="en-CA" sz="1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MERAH </a:t>
            </a: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di sekitar X.</a:t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CA" sz="1900">
                <a:latin typeface="Montserrat"/>
                <a:ea typeface="Montserrat"/>
                <a:cs typeface="Montserrat"/>
                <a:sym typeface="Montserrat"/>
              </a:rPr>
              <a:t>Aturan Bayes menggabungkan keduanya untuk membentuk posterior probability.</a:t>
            </a:r>
            <a:endParaRPr sz="19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36"/>
          <p:cNvSpPr txBox="1"/>
          <p:nvPr/>
        </p:nvSpPr>
        <p:spPr>
          <a:xfrm>
            <a:off x="719552" y="4540806"/>
            <a:ext cx="5638800" cy="943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20" name="Google Shape;920;p36"/>
          <p:cNvSpPr txBox="1"/>
          <p:nvPr/>
        </p:nvSpPr>
        <p:spPr>
          <a:xfrm>
            <a:off x="827803" y="5649705"/>
            <a:ext cx="5638800" cy="94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37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37"/>
          <p:cNvSpPr txBox="1"/>
          <p:nvPr/>
        </p:nvSpPr>
        <p:spPr>
          <a:xfrm>
            <a:off x="609600" y="220542"/>
            <a:ext cx="7623216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BAYES: MATEMATIKA</a:t>
            </a:r>
            <a:endParaRPr/>
          </a:p>
        </p:txBody>
      </p:sp>
      <p:sp>
        <p:nvSpPr>
          <p:cNvPr id="928" name="Google Shape;928;p37"/>
          <p:cNvSpPr txBox="1"/>
          <p:nvPr>
            <p:ph idx="1" type="body"/>
          </p:nvPr>
        </p:nvSpPr>
        <p:spPr>
          <a:xfrm>
            <a:off x="1106302" y="1475731"/>
            <a:ext cx="9838390" cy="4333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Naïve Bayes </a:t>
            </a:r>
            <a:r>
              <a:rPr lang="en-CA" sz="2000"/>
              <a:t>adalah teknik klasifikasi berdasarkan Teorema Bayes.</a:t>
            </a: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1077727" y="2602628"/>
            <a:ext cx="8685192" cy="74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1333500" y="4536194"/>
            <a:ext cx="9228617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589" l="-461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1333500" y="5498758"/>
            <a:ext cx="2776016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589" l="-1537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32" name="Google Shape;932;p37"/>
          <p:cNvCxnSpPr/>
          <p:nvPr/>
        </p:nvCxnSpPr>
        <p:spPr>
          <a:xfrm flipH="1" rot="10800000">
            <a:off x="7620000" y="1904867"/>
            <a:ext cx="1600200" cy="6666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3" name="Google Shape;933;p37"/>
          <p:cNvSpPr/>
          <p:nvPr/>
        </p:nvSpPr>
        <p:spPr>
          <a:xfrm>
            <a:off x="1343025" y="4069053"/>
            <a:ext cx="47355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589" l="-771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34" name="Google Shape;934;p37"/>
          <p:cNvCxnSpPr/>
          <p:nvPr/>
        </p:nvCxnSpPr>
        <p:spPr>
          <a:xfrm>
            <a:off x="6248400" y="3354612"/>
            <a:ext cx="1191300" cy="4440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5" name="Google Shape;935;p37"/>
          <p:cNvCxnSpPr/>
          <p:nvPr/>
        </p:nvCxnSpPr>
        <p:spPr>
          <a:xfrm rot="10800000">
            <a:off x="3276674" y="2134977"/>
            <a:ext cx="2019900" cy="4767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6" name="Google Shape;936;p37"/>
          <p:cNvSpPr/>
          <p:nvPr/>
        </p:nvSpPr>
        <p:spPr>
          <a:xfrm>
            <a:off x="1333500" y="5023704"/>
            <a:ext cx="707898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4589" l="-602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1333500" y="6034561"/>
            <a:ext cx="794525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4588" l="-535" r="0" t="-98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9311902" y="1617551"/>
            <a:ext cx="20922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PRIOR PROBABILITY</a:t>
            </a: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1771030" y="1944960"/>
            <a:ext cx="2092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7620000" y="3523296"/>
            <a:ext cx="246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MARGINAL LIKELIHOOD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Google Shape;946;p38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8"/>
          <p:cNvSpPr txBox="1"/>
          <p:nvPr/>
        </p:nvSpPr>
        <p:spPr>
          <a:xfrm>
            <a:off x="612284" y="217624"/>
            <a:ext cx="76232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BAYES: MATEMATIKA</a:t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-1183003" y="2049939"/>
            <a:ext cx="8685300" cy="74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881755" y="5391374"/>
            <a:ext cx="5984400" cy="912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869071" y="4287872"/>
            <a:ext cx="5691300" cy="531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680" l="-64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51" name="Google Shape;951;p38"/>
          <p:cNvCxnSpPr/>
          <p:nvPr/>
        </p:nvCxnSpPr>
        <p:spPr>
          <a:xfrm flipH="1" rot="10800000">
            <a:off x="4383161" y="1341653"/>
            <a:ext cx="1600200" cy="6666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2" name="Google Shape;952;p38"/>
          <p:cNvCxnSpPr/>
          <p:nvPr/>
        </p:nvCxnSpPr>
        <p:spPr>
          <a:xfrm>
            <a:off x="4308548" y="2655395"/>
            <a:ext cx="449100" cy="4164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3" name="Google Shape;953;p38"/>
          <p:cNvCxnSpPr/>
          <p:nvPr/>
        </p:nvCxnSpPr>
        <p:spPr>
          <a:xfrm rot="10800000">
            <a:off x="1962678" y="1486312"/>
            <a:ext cx="740700" cy="4935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4" name="Google Shape;954;p38"/>
          <p:cNvSpPr/>
          <p:nvPr/>
        </p:nvSpPr>
        <p:spPr>
          <a:xfrm>
            <a:off x="869072" y="3770179"/>
            <a:ext cx="6275100" cy="543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331" l="-58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5" name="Google Shape;955;p38"/>
          <p:cNvSpPr/>
          <p:nvPr/>
        </p:nvSpPr>
        <p:spPr>
          <a:xfrm>
            <a:off x="881755" y="4851381"/>
            <a:ext cx="4938600" cy="499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436" l="-74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6" name="Google Shape;956;p38"/>
          <p:cNvSpPr/>
          <p:nvPr/>
        </p:nvSpPr>
        <p:spPr>
          <a:xfrm>
            <a:off x="3779446" y="1005884"/>
            <a:ext cx="2092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PRIOR PROBABILITY</a:t>
            </a:r>
            <a:endParaRPr/>
          </a:p>
        </p:txBody>
      </p:sp>
      <p:sp>
        <p:nvSpPr>
          <p:cNvPr id="957" name="Google Shape;957;p38"/>
          <p:cNvSpPr/>
          <p:nvPr/>
        </p:nvSpPr>
        <p:spPr>
          <a:xfrm>
            <a:off x="700630" y="1271120"/>
            <a:ext cx="20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3258136" y="3129471"/>
            <a:ext cx="246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MARGINAL LIKELIHOOD</a:t>
            </a:r>
            <a:endParaRPr/>
          </a:p>
        </p:txBody>
      </p:sp>
      <p:cxnSp>
        <p:nvCxnSpPr>
          <p:cNvPr id="959" name="Google Shape;959;p38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0" name="Google Shape;960;p38"/>
          <p:cNvCxnSpPr/>
          <p:nvPr/>
        </p:nvCxnSpPr>
        <p:spPr>
          <a:xfrm rot="10800000">
            <a:off x="7125492" y="1704087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1" name="Google Shape;961;p38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38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38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38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38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3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38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38"/>
          <p:cNvSpPr txBox="1"/>
          <p:nvPr/>
        </p:nvSpPr>
        <p:spPr>
          <a:xfrm>
            <a:off x="8649755" y="5395387"/>
            <a:ext cx="24405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#1: UMUR</a:t>
            </a:r>
            <a:endParaRPr/>
          </a:p>
        </p:txBody>
      </p:sp>
      <p:sp>
        <p:nvSpPr>
          <p:cNvPr id="969" name="Google Shape;969;p38"/>
          <p:cNvSpPr txBox="1"/>
          <p:nvPr/>
        </p:nvSpPr>
        <p:spPr>
          <a:xfrm rot="-5400000">
            <a:off x="5337577" y="3358223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#2: TABUNGAN</a:t>
            </a: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38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8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38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38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38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38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38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38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38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38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8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38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8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38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3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38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38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38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38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38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38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38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38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38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38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38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38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38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38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38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38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38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3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38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38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38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38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38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38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38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38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38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3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38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38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38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38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38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38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021" name="Google Shape;1021;p38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POIN BIRU</a:t>
            </a:r>
            <a:endParaRPr/>
          </a:p>
        </p:txBody>
      </p:sp>
      <p:sp>
        <p:nvSpPr>
          <p:cNvPr id="1022" name="Google Shape;1022;p38"/>
          <p:cNvSpPr txBox="1"/>
          <p:nvPr/>
        </p:nvSpPr>
        <p:spPr>
          <a:xfrm>
            <a:off x="8209625" y="4927600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POIN MERAH</a:t>
            </a:r>
            <a:endParaRPr/>
          </a:p>
        </p:txBody>
      </p:sp>
      <p:sp>
        <p:nvSpPr>
          <p:cNvPr id="1023" name="Google Shape;1023;p38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38"/>
          <p:cNvSpPr txBox="1"/>
          <p:nvPr/>
        </p:nvSpPr>
        <p:spPr>
          <a:xfrm>
            <a:off x="10303575" y="1388575"/>
            <a:ext cx="200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KELAS </a:t>
            </a: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1: PENSIUN</a:t>
            </a:r>
            <a:endParaRPr/>
          </a:p>
        </p:txBody>
      </p:sp>
      <p:sp>
        <p:nvSpPr>
          <p:cNvPr id="1025" name="Google Shape;1025;p38"/>
          <p:cNvSpPr txBox="1"/>
          <p:nvPr/>
        </p:nvSpPr>
        <p:spPr>
          <a:xfrm>
            <a:off x="8106675" y="4697375"/>
            <a:ext cx="2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KELAS</a:t>
            </a: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0: TIDAK PENSIUN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39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39"/>
          <p:cNvSpPr txBox="1"/>
          <p:nvPr/>
        </p:nvSpPr>
        <p:spPr>
          <a:xfrm>
            <a:off x="730742" y="276483"/>
            <a:ext cx="76232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BAYES: KENAPA NAÏVE?</a:t>
            </a:r>
            <a:endParaRPr/>
          </a:p>
        </p:txBody>
      </p:sp>
      <p:sp>
        <p:nvSpPr>
          <p:cNvPr id="1033" name="Google Shape;1033;p39"/>
          <p:cNvSpPr txBox="1"/>
          <p:nvPr>
            <p:ph idx="1" type="body"/>
          </p:nvPr>
        </p:nvSpPr>
        <p:spPr>
          <a:xfrm>
            <a:off x="749212" y="1223922"/>
            <a:ext cx="5733508" cy="4333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Disebut naif karena mengasumsikan bahwa keberadaan fitur tertentu dalam suatu kelas tidak bergantung pada keberadaan fitur lainnya.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CONTOH </a:t>
            </a: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#1: Umur/Tabungan, </a:t>
            </a: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asumsi tersebut belum tentu benar karena usia dan tabungan mungkin saling bergantung satu sama lain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CONTOH </a:t>
            </a: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#2: </a:t>
            </a: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buah dapat digolongkan semangka jika warnanya hijau, rasanya manis, dan berbentuk bulat.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latin typeface="Montserrat"/>
                <a:ea typeface="Montserrat"/>
                <a:cs typeface="Montserrat"/>
                <a:sym typeface="Montserrat"/>
              </a:rPr>
              <a:t>Fitur-fitur ini mungkin bergantung satu sama lain, namun, kita menganggap semuanya independen dan itulah mengapa algoritma ini disebut NAÏVE!</a:t>
            </a:r>
            <a:endParaRPr/>
          </a:p>
        </p:txBody>
      </p:sp>
      <p:cxnSp>
        <p:nvCxnSpPr>
          <p:cNvPr id="1034" name="Google Shape;1034;p39"/>
          <p:cNvCxnSpPr/>
          <p:nvPr/>
        </p:nvCxnSpPr>
        <p:spPr>
          <a:xfrm>
            <a:off x="7047766" y="5774042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5" name="Google Shape;1035;p39"/>
          <p:cNvCxnSpPr/>
          <p:nvPr/>
        </p:nvCxnSpPr>
        <p:spPr>
          <a:xfrm rot="10800000">
            <a:off x="7028653" y="2120156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6" name="Google Shape;1036;p39"/>
          <p:cNvSpPr/>
          <p:nvPr/>
        </p:nvSpPr>
        <p:spPr>
          <a:xfrm>
            <a:off x="7569112" y="457195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39"/>
          <p:cNvSpPr/>
          <p:nvPr/>
        </p:nvSpPr>
        <p:spPr>
          <a:xfrm>
            <a:off x="8050804" y="426895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39"/>
          <p:cNvSpPr/>
          <p:nvPr/>
        </p:nvSpPr>
        <p:spPr>
          <a:xfrm>
            <a:off x="8936377" y="471841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39"/>
          <p:cNvSpPr/>
          <p:nvPr/>
        </p:nvSpPr>
        <p:spPr>
          <a:xfrm>
            <a:off x="7427012" y="391487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39"/>
          <p:cNvSpPr/>
          <p:nvPr/>
        </p:nvSpPr>
        <p:spPr>
          <a:xfrm>
            <a:off x="7993128" y="381774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39"/>
          <p:cNvSpPr/>
          <p:nvPr/>
        </p:nvSpPr>
        <p:spPr>
          <a:xfrm>
            <a:off x="9051959" y="396249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39"/>
          <p:cNvSpPr/>
          <p:nvPr/>
        </p:nvSpPr>
        <p:spPr>
          <a:xfrm>
            <a:off x="7828592" y="494945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39"/>
          <p:cNvSpPr txBox="1"/>
          <p:nvPr/>
        </p:nvSpPr>
        <p:spPr>
          <a:xfrm>
            <a:off x="8273913" y="5839724"/>
            <a:ext cx="37404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#1: UMUR</a:t>
            </a:r>
            <a:endParaRPr/>
          </a:p>
        </p:txBody>
      </p:sp>
      <p:sp>
        <p:nvSpPr>
          <p:cNvPr id="1044" name="Google Shape;1044;p39"/>
          <p:cNvSpPr txBox="1"/>
          <p:nvPr/>
        </p:nvSpPr>
        <p:spPr>
          <a:xfrm rot="-5400000">
            <a:off x="5185699" y="2824149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#2: TABUNGAN</a:t>
            </a:r>
            <a:endParaRPr/>
          </a:p>
        </p:txBody>
      </p:sp>
      <p:sp>
        <p:nvSpPr>
          <p:cNvPr id="1045" name="Google Shape;1045;p39"/>
          <p:cNvSpPr/>
          <p:nvPr/>
        </p:nvSpPr>
        <p:spPr>
          <a:xfrm>
            <a:off x="8195941" y="323191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39"/>
          <p:cNvSpPr/>
          <p:nvPr/>
        </p:nvSpPr>
        <p:spPr>
          <a:xfrm>
            <a:off x="8712983" y="32799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39"/>
          <p:cNvSpPr/>
          <p:nvPr/>
        </p:nvSpPr>
        <p:spPr>
          <a:xfrm>
            <a:off x="8560322" y="375572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39"/>
          <p:cNvSpPr/>
          <p:nvPr/>
        </p:nvSpPr>
        <p:spPr>
          <a:xfrm>
            <a:off x="7712796" y="353202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39"/>
          <p:cNvSpPr/>
          <p:nvPr/>
        </p:nvSpPr>
        <p:spPr>
          <a:xfrm>
            <a:off x="8732337" y="426260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39"/>
          <p:cNvSpPr/>
          <p:nvPr/>
        </p:nvSpPr>
        <p:spPr>
          <a:xfrm>
            <a:off x="8211859" y="474942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39"/>
          <p:cNvSpPr/>
          <p:nvPr/>
        </p:nvSpPr>
        <p:spPr>
          <a:xfrm>
            <a:off x="7173630" y="469454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39"/>
          <p:cNvSpPr/>
          <p:nvPr/>
        </p:nvSpPr>
        <p:spPr>
          <a:xfrm>
            <a:off x="7092911" y="411255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39"/>
          <p:cNvSpPr/>
          <p:nvPr/>
        </p:nvSpPr>
        <p:spPr>
          <a:xfrm>
            <a:off x="10112808" y="214498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39"/>
          <p:cNvSpPr/>
          <p:nvPr/>
        </p:nvSpPr>
        <p:spPr>
          <a:xfrm>
            <a:off x="9506233" y="218566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9"/>
          <p:cNvSpPr/>
          <p:nvPr/>
        </p:nvSpPr>
        <p:spPr>
          <a:xfrm>
            <a:off x="10457151" y="247365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39"/>
          <p:cNvSpPr/>
          <p:nvPr/>
        </p:nvSpPr>
        <p:spPr>
          <a:xfrm>
            <a:off x="9425395" y="31643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39"/>
          <p:cNvSpPr/>
          <p:nvPr/>
        </p:nvSpPr>
        <p:spPr>
          <a:xfrm>
            <a:off x="9961108" y="30242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39"/>
          <p:cNvSpPr/>
          <p:nvPr/>
        </p:nvSpPr>
        <p:spPr>
          <a:xfrm>
            <a:off x="9828609" y="35401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39"/>
          <p:cNvSpPr/>
          <p:nvPr/>
        </p:nvSpPr>
        <p:spPr>
          <a:xfrm>
            <a:off x="10470093" y="309039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39"/>
          <p:cNvSpPr/>
          <p:nvPr/>
        </p:nvSpPr>
        <p:spPr>
          <a:xfrm>
            <a:off x="9835458" y="254710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39"/>
          <p:cNvSpPr/>
          <p:nvPr/>
        </p:nvSpPr>
        <p:spPr>
          <a:xfrm>
            <a:off x="10440081" y="348787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9"/>
          <p:cNvSpPr/>
          <p:nvPr/>
        </p:nvSpPr>
        <p:spPr>
          <a:xfrm>
            <a:off x="10882757" y="257570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39"/>
          <p:cNvSpPr/>
          <p:nvPr/>
        </p:nvSpPr>
        <p:spPr>
          <a:xfrm>
            <a:off x="10967076" y="312022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39"/>
          <p:cNvSpPr/>
          <p:nvPr/>
        </p:nvSpPr>
        <p:spPr>
          <a:xfrm>
            <a:off x="10997798" y="357207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39"/>
          <p:cNvSpPr/>
          <p:nvPr/>
        </p:nvSpPr>
        <p:spPr>
          <a:xfrm>
            <a:off x="11264899" y="275443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39"/>
          <p:cNvSpPr/>
          <p:nvPr/>
        </p:nvSpPr>
        <p:spPr>
          <a:xfrm>
            <a:off x="10249713" y="277134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39"/>
          <p:cNvSpPr/>
          <p:nvPr/>
        </p:nvSpPr>
        <p:spPr>
          <a:xfrm>
            <a:off x="10143997" y="377005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39"/>
          <p:cNvSpPr/>
          <p:nvPr/>
        </p:nvSpPr>
        <p:spPr>
          <a:xfrm>
            <a:off x="9575268" y="408732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39"/>
          <p:cNvSpPr/>
          <p:nvPr/>
        </p:nvSpPr>
        <p:spPr>
          <a:xfrm>
            <a:off x="10156939" y="438678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39"/>
          <p:cNvSpPr/>
          <p:nvPr/>
        </p:nvSpPr>
        <p:spPr>
          <a:xfrm>
            <a:off x="10126927" y="478426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39"/>
          <p:cNvSpPr/>
          <p:nvPr/>
        </p:nvSpPr>
        <p:spPr>
          <a:xfrm>
            <a:off x="10569603" y="387210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39"/>
          <p:cNvSpPr/>
          <p:nvPr/>
        </p:nvSpPr>
        <p:spPr>
          <a:xfrm>
            <a:off x="10653922" y="441662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39"/>
          <p:cNvSpPr/>
          <p:nvPr/>
        </p:nvSpPr>
        <p:spPr>
          <a:xfrm>
            <a:off x="10684644" y="486847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39"/>
          <p:cNvSpPr/>
          <p:nvPr/>
        </p:nvSpPr>
        <p:spPr>
          <a:xfrm>
            <a:off x="10951745" y="405082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39"/>
          <p:cNvSpPr/>
          <p:nvPr/>
        </p:nvSpPr>
        <p:spPr>
          <a:xfrm>
            <a:off x="10356800" y="413932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39"/>
          <p:cNvSpPr/>
          <p:nvPr/>
        </p:nvSpPr>
        <p:spPr>
          <a:xfrm>
            <a:off x="9890381" y="18390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39"/>
          <p:cNvSpPr/>
          <p:nvPr/>
        </p:nvSpPr>
        <p:spPr>
          <a:xfrm>
            <a:off x="11467881" y="346993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39"/>
          <p:cNvSpPr/>
          <p:nvPr/>
        </p:nvSpPr>
        <p:spPr>
          <a:xfrm>
            <a:off x="8618255" y="155906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39"/>
          <p:cNvSpPr/>
          <p:nvPr/>
        </p:nvSpPr>
        <p:spPr>
          <a:xfrm>
            <a:off x="7586499" y="22497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39"/>
          <p:cNvSpPr/>
          <p:nvPr/>
        </p:nvSpPr>
        <p:spPr>
          <a:xfrm>
            <a:off x="8122212" y="210967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39"/>
          <p:cNvSpPr/>
          <p:nvPr/>
        </p:nvSpPr>
        <p:spPr>
          <a:xfrm>
            <a:off x="7989713" y="262561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39"/>
          <p:cNvSpPr/>
          <p:nvPr/>
        </p:nvSpPr>
        <p:spPr>
          <a:xfrm>
            <a:off x="8631197" y="217580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39"/>
          <p:cNvSpPr/>
          <p:nvPr/>
        </p:nvSpPr>
        <p:spPr>
          <a:xfrm>
            <a:off x="7996562" y="163251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39"/>
          <p:cNvSpPr/>
          <p:nvPr/>
        </p:nvSpPr>
        <p:spPr>
          <a:xfrm>
            <a:off x="8601185" y="257328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9"/>
          <p:cNvSpPr/>
          <p:nvPr/>
        </p:nvSpPr>
        <p:spPr>
          <a:xfrm>
            <a:off x="9043861" y="166111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39"/>
          <p:cNvSpPr/>
          <p:nvPr/>
        </p:nvSpPr>
        <p:spPr>
          <a:xfrm>
            <a:off x="9128180" y="220564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39"/>
          <p:cNvSpPr/>
          <p:nvPr/>
        </p:nvSpPr>
        <p:spPr>
          <a:xfrm>
            <a:off x="9426003" y="183984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39"/>
          <p:cNvSpPr/>
          <p:nvPr/>
        </p:nvSpPr>
        <p:spPr>
          <a:xfrm>
            <a:off x="8410817" y="18567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39"/>
          <p:cNvSpPr/>
          <p:nvPr/>
        </p:nvSpPr>
        <p:spPr>
          <a:xfrm>
            <a:off x="9042755" y="25907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39"/>
          <p:cNvSpPr/>
          <p:nvPr/>
        </p:nvSpPr>
        <p:spPr>
          <a:xfrm>
            <a:off x="9436408" y="24937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39"/>
          <p:cNvSpPr/>
          <p:nvPr/>
        </p:nvSpPr>
        <p:spPr>
          <a:xfrm>
            <a:off x="8982133" y="29947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39"/>
          <p:cNvSpPr/>
          <p:nvPr/>
        </p:nvSpPr>
        <p:spPr>
          <a:xfrm>
            <a:off x="9582357" y="281547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39"/>
          <p:cNvSpPr/>
          <p:nvPr/>
        </p:nvSpPr>
        <p:spPr>
          <a:xfrm>
            <a:off x="9128082" y="331655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39"/>
          <p:cNvSpPr/>
          <p:nvPr/>
        </p:nvSpPr>
        <p:spPr>
          <a:xfrm>
            <a:off x="9166262" y="4416964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39"/>
          <p:cNvSpPr txBox="1"/>
          <p:nvPr/>
        </p:nvSpPr>
        <p:spPr>
          <a:xfrm>
            <a:off x="9129208" y="4342907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096" name="Google Shape;1096;p39"/>
          <p:cNvSpPr txBox="1"/>
          <p:nvPr/>
        </p:nvSpPr>
        <p:spPr>
          <a:xfrm>
            <a:off x="8027695" y="1270078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POIN BIRU</a:t>
            </a:r>
            <a:endParaRPr/>
          </a:p>
        </p:txBody>
      </p:sp>
      <p:sp>
        <p:nvSpPr>
          <p:cNvPr id="1097" name="Google Shape;1097;p39"/>
          <p:cNvSpPr txBox="1"/>
          <p:nvPr/>
        </p:nvSpPr>
        <p:spPr>
          <a:xfrm>
            <a:off x="7092901" y="5394350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POIN MERAH</a:t>
            </a:r>
            <a:endParaRPr/>
          </a:p>
        </p:txBody>
      </p:sp>
      <p:sp>
        <p:nvSpPr>
          <p:cNvPr id="1098" name="Google Shape;1098;p39"/>
          <p:cNvSpPr txBox="1"/>
          <p:nvPr/>
        </p:nvSpPr>
        <p:spPr>
          <a:xfrm>
            <a:off x="8038000" y="1043075"/>
            <a:ext cx="20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KELAS </a:t>
            </a: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1: PENSIUN</a:t>
            </a:r>
            <a:endParaRPr/>
          </a:p>
        </p:txBody>
      </p:sp>
      <p:sp>
        <p:nvSpPr>
          <p:cNvPr id="1099" name="Google Shape;1099;p39"/>
          <p:cNvSpPr txBox="1"/>
          <p:nvPr/>
        </p:nvSpPr>
        <p:spPr>
          <a:xfrm>
            <a:off x="7054400" y="5187850"/>
            <a:ext cx="277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KELAS </a:t>
            </a: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0: TIDAK PENSIUN</a:t>
            </a:r>
            <a:endParaRPr/>
          </a:p>
        </p:txBody>
      </p:sp>
      <p:cxnSp>
        <p:nvCxnSpPr>
          <p:cNvPr id="1100" name="Google Shape;1100;p39"/>
          <p:cNvCxnSpPr/>
          <p:nvPr/>
        </p:nvCxnSpPr>
        <p:spPr>
          <a:xfrm>
            <a:off x="9336158" y="4694546"/>
            <a:ext cx="0" cy="1079496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01" name="Google Shape;1101;p39"/>
          <p:cNvCxnSpPr>
            <a:stCxn id="1095" idx="1"/>
          </p:cNvCxnSpPr>
          <p:nvPr/>
        </p:nvCxnSpPr>
        <p:spPr>
          <a:xfrm rot="10800000">
            <a:off x="7054408" y="4568340"/>
            <a:ext cx="2074800" cy="54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0"/>
          <p:cNvSpPr txBox="1"/>
          <p:nvPr/>
        </p:nvSpPr>
        <p:spPr>
          <a:xfrm>
            <a:off x="349997" y="1981200"/>
            <a:ext cx="506020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PELUANG PRAKTEK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41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14" name="Google Shape;1114;p41"/>
          <p:cNvSpPr txBox="1"/>
          <p:nvPr/>
        </p:nvSpPr>
        <p:spPr>
          <a:xfrm>
            <a:off x="457200" y="56523"/>
            <a:ext cx="9525000" cy="158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BAYES: </a:t>
            </a:r>
            <a:r>
              <a:rPr lang="en-CA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KUIS/HITUNG PROBABILITAS TIDAK PENSIUN (KELAS MERAH)</a:t>
            </a:r>
            <a:endParaRPr sz="1000"/>
          </a:p>
        </p:txBody>
      </p:sp>
      <p:sp>
        <p:nvSpPr>
          <p:cNvPr id="1115" name="Google Shape;1115;p41"/>
          <p:cNvSpPr/>
          <p:nvPr/>
        </p:nvSpPr>
        <p:spPr>
          <a:xfrm>
            <a:off x="1164708" y="2057400"/>
            <a:ext cx="31612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2938" l="0" r="-2889" t="-117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1999" cy="594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178650" y="1135550"/>
            <a:ext cx="120135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CA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 Linear digunakan untuk memprediksi output pada spektrum kontinu.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CA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b="0" i="0" lang="en-CA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CA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Memprediksi pendapatan berdasarkan suhu udara luar.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CA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 Logistik digunakan untuk memprediksi keluaran biner dengan 2 kemungkinan nilai (0 atau 1).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CA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b="0" i="0" lang="en-CA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CA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Keluaran model logistik dapat berupa salah satu dari dua kelas: lulus/gagal, menang/kalah, sehat/sakit</a:t>
            </a:r>
            <a:endParaRPr sz="1300"/>
          </a:p>
        </p:txBody>
      </p:sp>
      <p:cxnSp>
        <p:nvCxnSpPr>
          <p:cNvPr id="102" name="Google Shape;102;p15"/>
          <p:cNvCxnSpPr/>
          <p:nvPr/>
        </p:nvCxnSpPr>
        <p:spPr>
          <a:xfrm flipH="1" rot="10800000">
            <a:off x="983479" y="5921841"/>
            <a:ext cx="4466400" cy="16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 rot="10800000">
            <a:off x="934032" y="2978430"/>
            <a:ext cx="20700" cy="2990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1115930" y="5771860"/>
            <a:ext cx="284100" cy="300000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400932" y="5771860"/>
            <a:ext cx="284100" cy="300000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765502" y="5771860"/>
            <a:ext cx="284100" cy="300000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3582720" y="5788582"/>
            <a:ext cx="284100" cy="300000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036362" y="5771860"/>
            <a:ext cx="284100" cy="300000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 rot="-5400000">
            <a:off x="-316425" y="4049849"/>
            <a:ext cx="18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LULUS</a:t>
            </a:r>
            <a:r>
              <a:rPr b="1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GAGAL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188158" y="251352"/>
            <a:ext cx="11207162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LOGISTIK</a:t>
            </a:r>
            <a:r>
              <a:rPr b="0" lang="en-CA" sz="3600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INTUISI</a:t>
            </a:r>
            <a:endParaRPr/>
          </a:p>
        </p:txBody>
      </p:sp>
      <p:cxnSp>
        <p:nvCxnSpPr>
          <p:cNvPr id="111" name="Google Shape;111;p15"/>
          <p:cNvCxnSpPr/>
          <p:nvPr/>
        </p:nvCxnSpPr>
        <p:spPr>
          <a:xfrm rot="10800000">
            <a:off x="954749" y="3271546"/>
            <a:ext cx="46116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/>
          <p:nvPr/>
        </p:nvSpPr>
        <p:spPr>
          <a:xfrm>
            <a:off x="2685131" y="3128924"/>
            <a:ext cx="284100" cy="300000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294630" y="3128924"/>
            <a:ext cx="284100" cy="300000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350737" y="3140357"/>
            <a:ext cx="284100" cy="300000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823154" y="3128924"/>
            <a:ext cx="284100" cy="300000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able&#10;&#10;Description automatically generated" id="116" name="Google Shape;11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81099">
            <a:off x="3044875" y="4317245"/>
            <a:ext cx="1419605" cy="7406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5"/>
          <p:cNvCxnSpPr/>
          <p:nvPr/>
        </p:nvCxnSpPr>
        <p:spPr>
          <a:xfrm flipH="1">
            <a:off x="3092746" y="2763432"/>
            <a:ext cx="1360500" cy="36111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5"/>
          <p:cNvCxnSpPr/>
          <p:nvPr/>
        </p:nvCxnSpPr>
        <p:spPr>
          <a:xfrm flipH="1" rot="10800000">
            <a:off x="2806470" y="3733235"/>
            <a:ext cx="1125600" cy="375000"/>
          </a:xfrm>
          <a:prstGeom prst="curvedConnector3">
            <a:avLst>
              <a:gd fmla="val 492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" name="Google Shape;119;p15"/>
          <p:cNvSpPr/>
          <p:nvPr/>
        </p:nvSpPr>
        <p:spPr>
          <a:xfrm>
            <a:off x="1327161" y="3958176"/>
            <a:ext cx="1538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b="1" lang="en-CA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15"/>
          <p:cNvGraphicFramePr/>
          <p:nvPr/>
        </p:nvGraphicFramePr>
        <p:xfrm>
          <a:off x="6554625" y="3140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{770A15A4-B0AE-4C92-8380-74F02F0267A6}</a:tableStyleId>
              </a:tblPr>
              <a:tblGrid>
                <a:gridCol w="1792975"/>
                <a:gridCol w="1792975"/>
              </a:tblGrid>
              <a:tr h="64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Lama Waktu Belajar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Lulus</a:t>
                      </a:r>
                      <a:r>
                        <a:rPr lang="en-CA" sz="1800" u="none" cap="none" strike="noStrike"/>
                        <a:t>/</a:t>
                      </a:r>
                      <a:r>
                        <a:rPr lang="en-CA" sz="1800"/>
                        <a:t>Gagal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1.5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3.25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1" name="Google Shape;121;p15"/>
          <p:cNvSpPr/>
          <p:nvPr/>
        </p:nvSpPr>
        <p:spPr>
          <a:xfrm>
            <a:off x="1604776" y="6405475"/>
            <a:ext cx="2820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LAMA WAKTU BELAJAR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42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42"/>
          <p:cNvSpPr/>
          <p:nvPr/>
        </p:nvSpPr>
        <p:spPr>
          <a:xfrm>
            <a:off x="-1106803" y="2049939"/>
            <a:ext cx="8685300" cy="74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3" name="Google Shape;1123;p42"/>
          <p:cNvSpPr/>
          <p:nvPr/>
        </p:nvSpPr>
        <p:spPr>
          <a:xfrm>
            <a:off x="317484" y="5050195"/>
            <a:ext cx="5984400" cy="94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4" name="Google Shape;1124;p42"/>
          <p:cNvSpPr/>
          <p:nvPr/>
        </p:nvSpPr>
        <p:spPr>
          <a:xfrm>
            <a:off x="304800" y="3946693"/>
            <a:ext cx="6267300" cy="531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680" l="-58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25" name="Google Shape;1125;p42"/>
          <p:cNvCxnSpPr/>
          <p:nvPr/>
        </p:nvCxnSpPr>
        <p:spPr>
          <a:xfrm rot="-5400000">
            <a:off x="4757711" y="1492103"/>
            <a:ext cx="598800" cy="5859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6" name="Google Shape;1126;p42"/>
          <p:cNvCxnSpPr/>
          <p:nvPr/>
        </p:nvCxnSpPr>
        <p:spPr>
          <a:xfrm>
            <a:off x="4384748" y="2819400"/>
            <a:ext cx="449100" cy="4164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7" name="Google Shape;1127;p42"/>
          <p:cNvCxnSpPr/>
          <p:nvPr/>
        </p:nvCxnSpPr>
        <p:spPr>
          <a:xfrm rot="10800000">
            <a:off x="1854678" y="1721212"/>
            <a:ext cx="924900" cy="2586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8" name="Google Shape;1128;p42"/>
          <p:cNvSpPr/>
          <p:nvPr/>
        </p:nvSpPr>
        <p:spPr>
          <a:xfrm>
            <a:off x="304801" y="3429000"/>
            <a:ext cx="6275100" cy="543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370" l="-58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9" name="Google Shape;1129;p42"/>
          <p:cNvSpPr/>
          <p:nvPr/>
        </p:nvSpPr>
        <p:spPr>
          <a:xfrm>
            <a:off x="317484" y="4510202"/>
            <a:ext cx="4938600" cy="499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436" l="-74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30" name="Google Shape;1130;p42"/>
          <p:cNvSpPr/>
          <p:nvPr/>
        </p:nvSpPr>
        <p:spPr>
          <a:xfrm>
            <a:off x="3906442" y="1202193"/>
            <a:ext cx="2092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PRIOR PROBABILITY</a:t>
            </a:r>
            <a:endParaRPr/>
          </a:p>
        </p:txBody>
      </p:sp>
      <p:sp>
        <p:nvSpPr>
          <p:cNvPr id="1131" name="Google Shape;1131;p42"/>
          <p:cNvSpPr/>
          <p:nvPr/>
        </p:nvSpPr>
        <p:spPr>
          <a:xfrm>
            <a:off x="519706" y="1516568"/>
            <a:ext cx="20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endParaRPr/>
          </a:p>
        </p:txBody>
      </p:sp>
      <p:sp>
        <p:nvSpPr>
          <p:cNvPr id="1132" name="Google Shape;1132;p42"/>
          <p:cNvSpPr/>
          <p:nvPr/>
        </p:nvSpPr>
        <p:spPr>
          <a:xfrm>
            <a:off x="3463131" y="3185777"/>
            <a:ext cx="246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MARGINAL LIKELIHOOD</a:t>
            </a:r>
            <a:endParaRPr/>
          </a:p>
        </p:txBody>
      </p:sp>
      <p:cxnSp>
        <p:nvCxnSpPr>
          <p:cNvPr id="1133" name="Google Shape;1133;p42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4" name="Google Shape;1134;p42"/>
          <p:cNvCxnSpPr/>
          <p:nvPr/>
        </p:nvCxnSpPr>
        <p:spPr>
          <a:xfrm rot="10800000">
            <a:off x="7125492" y="1704087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5" name="Google Shape;1135;p42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42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42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42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42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42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42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8919448" y="5361042"/>
            <a:ext cx="24405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#1: UMUR</a:t>
            </a:r>
            <a:endParaRPr/>
          </a:p>
        </p:txBody>
      </p:sp>
      <p:sp>
        <p:nvSpPr>
          <p:cNvPr id="1143" name="Google Shape;1143;p42"/>
          <p:cNvSpPr txBox="1"/>
          <p:nvPr/>
        </p:nvSpPr>
        <p:spPr>
          <a:xfrm rot="-5400000">
            <a:off x="5336778" y="3443833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#2: TABUNGAN</a:t>
            </a:r>
            <a:endParaRPr/>
          </a:p>
        </p:txBody>
      </p:sp>
      <p:sp>
        <p:nvSpPr>
          <p:cNvPr id="1144" name="Google Shape;1144;p4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42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42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42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42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42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42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42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42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42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42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42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42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42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42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42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42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42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42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4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42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42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42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42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42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42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42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4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42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42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42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42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42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42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42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42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42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4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42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42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42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42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42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42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42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42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42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4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42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42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195" name="Google Shape;1195;p42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POIN BIRU</a:t>
            </a:r>
            <a:endParaRPr/>
          </a:p>
        </p:txBody>
      </p:sp>
      <p:sp>
        <p:nvSpPr>
          <p:cNvPr id="1196" name="Google Shape;1196;p42"/>
          <p:cNvSpPr txBox="1"/>
          <p:nvPr/>
        </p:nvSpPr>
        <p:spPr>
          <a:xfrm>
            <a:off x="8219049" y="4940450"/>
            <a:ext cx="20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POIN MERAH</a:t>
            </a:r>
            <a:endParaRPr/>
          </a:p>
        </p:txBody>
      </p:sp>
      <p:sp>
        <p:nvSpPr>
          <p:cNvPr id="1197" name="Google Shape;1197;p42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42"/>
          <p:cNvSpPr txBox="1"/>
          <p:nvPr/>
        </p:nvSpPr>
        <p:spPr>
          <a:xfrm>
            <a:off x="10455975" y="1388575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KELAS </a:t>
            </a: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1: PENSIUN</a:t>
            </a:r>
            <a:endParaRPr/>
          </a:p>
        </p:txBody>
      </p:sp>
      <p:sp>
        <p:nvSpPr>
          <p:cNvPr id="1199" name="Google Shape;1199;p42"/>
          <p:cNvSpPr txBox="1"/>
          <p:nvPr/>
        </p:nvSpPr>
        <p:spPr>
          <a:xfrm>
            <a:off x="8106675" y="4697375"/>
            <a:ext cx="28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KELAS</a:t>
            </a: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0: TIDAK PENSIUN</a:t>
            </a:r>
            <a:endParaRPr/>
          </a:p>
        </p:txBody>
      </p:sp>
      <p:sp>
        <p:nvSpPr>
          <p:cNvPr id="1200" name="Google Shape;1200;p42"/>
          <p:cNvSpPr/>
          <p:nvPr/>
        </p:nvSpPr>
        <p:spPr>
          <a:xfrm>
            <a:off x="6622111" y="5873995"/>
            <a:ext cx="4853100" cy="369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1" name="Google Shape;1201;p42"/>
          <p:cNvSpPr txBox="1"/>
          <p:nvPr/>
        </p:nvSpPr>
        <p:spPr>
          <a:xfrm>
            <a:off x="457200" y="56524"/>
            <a:ext cx="95250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BAYES: KUIS/HITUNG PROBABILITAS TIDAK PENSIUN (KELAS MERAH)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283139" y="1176151"/>
            <a:ext cx="1058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 Linear tidak cocok untuk masalah klasifikasi.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 Linier tidak terbatas, jadi Regresi Logistik akan menjadi kandidat yang lebih baik di mana nilai output berkisar dari 0 hingga 1.</a:t>
            </a:r>
            <a:endParaRPr/>
          </a:p>
        </p:txBody>
      </p:sp>
      <p:cxnSp>
        <p:nvCxnSpPr>
          <p:cNvPr id="128" name="Google Shape;128;p16"/>
          <p:cNvCxnSpPr/>
          <p:nvPr/>
        </p:nvCxnSpPr>
        <p:spPr>
          <a:xfrm flipH="1" rot="10800000">
            <a:off x="656761" y="5921919"/>
            <a:ext cx="4466295" cy="1672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6"/>
          <p:cNvCxnSpPr/>
          <p:nvPr/>
        </p:nvCxnSpPr>
        <p:spPr>
          <a:xfrm rot="10800000">
            <a:off x="607170" y="2978418"/>
            <a:ext cx="20844" cy="29904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16"/>
          <p:cNvSpPr/>
          <p:nvPr/>
        </p:nvSpPr>
        <p:spPr>
          <a:xfrm>
            <a:off x="789212" y="5771860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074214" y="5771860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438784" y="5771860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3256002" y="5788582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709644" y="5771860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 rot="-5400000">
            <a:off x="-593500" y="4099500"/>
            <a:ext cx="1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LULUS</a:t>
            </a: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/GAGAL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264957" y="245264"/>
            <a:ext cx="11207162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LOGISTIK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MATEMATIKA</a:t>
            </a:r>
            <a:endParaRPr/>
          </a:p>
        </p:txBody>
      </p:sp>
      <p:cxnSp>
        <p:nvCxnSpPr>
          <p:cNvPr id="137" name="Google Shape;137;p16"/>
          <p:cNvCxnSpPr/>
          <p:nvPr/>
        </p:nvCxnSpPr>
        <p:spPr>
          <a:xfrm rot="10800000">
            <a:off x="628014" y="3271546"/>
            <a:ext cx="4611617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8" name="Google Shape;138;p16"/>
          <p:cNvSpPr/>
          <p:nvPr/>
        </p:nvSpPr>
        <p:spPr>
          <a:xfrm>
            <a:off x="2358413" y="312892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2967912" y="312892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4024019" y="3140357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4496436" y="312892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 flipH="1">
            <a:off x="2765954" y="2202841"/>
            <a:ext cx="1605294" cy="417158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6"/>
          <p:cNvCxnSpPr/>
          <p:nvPr/>
        </p:nvCxnSpPr>
        <p:spPr>
          <a:xfrm flipH="1" rot="10800000">
            <a:off x="2796921" y="2541701"/>
            <a:ext cx="1343400" cy="3015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4" name="Google Shape;144;p16"/>
          <p:cNvSpPr/>
          <p:nvPr/>
        </p:nvSpPr>
        <p:spPr>
          <a:xfrm>
            <a:off x="1276130" y="2681673"/>
            <a:ext cx="1537966" cy="30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b="1" lang="en-CA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073402" y="6405475"/>
            <a:ext cx="302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LAMA WAKTU BELAJAR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 flipH="1" rot="10800000">
            <a:off x="1951099" y="4473748"/>
            <a:ext cx="1343400" cy="3015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7" name="Google Shape;147;p16"/>
          <p:cNvSpPr/>
          <p:nvPr/>
        </p:nvSpPr>
        <p:spPr>
          <a:xfrm>
            <a:off x="800300" y="4542950"/>
            <a:ext cx="190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FF9F1C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endParaRPr b="1">
              <a:solidFill>
                <a:srgbClr val="FF9F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FF9F1C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5861072" y="2404593"/>
            <a:ext cx="3831262" cy="353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Persamaan </a:t>
            </a:r>
            <a:r>
              <a:rPr b="1"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 b</a:t>
            </a:r>
            <a:r>
              <a:rPr b="1" baseline="-25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r>
              <a:rPr b="1" baseline="-25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Terapkan Fungsi </a:t>
            </a:r>
            <a:r>
              <a:rPr b="1"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P(x)= sigmoid(y)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P(x)= 1/1+e</a:t>
            </a:r>
            <a:r>
              <a:rPr b="1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P(x)= 1/1+e</a:t>
            </a:r>
            <a:r>
              <a:rPr b="1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-(b</a:t>
            </a:r>
            <a:r>
              <a:rPr b="1" baseline="30000" i="0" lang="en-CA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3000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b</a:t>
            </a:r>
            <a:r>
              <a:rPr b="1" i="0" lang="en-CA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x)</a:t>
            </a:r>
            <a:r>
              <a:rPr b="1" i="0" lang="en-CA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/>
          <p:nvPr/>
        </p:nvSpPr>
        <p:spPr>
          <a:xfrm>
            <a:off x="981099" y="3956724"/>
            <a:ext cx="2697112" cy="1428074"/>
          </a:xfrm>
          <a:prstGeom prst="rect">
            <a:avLst/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329648" y="1257458"/>
            <a:ext cx="11971660" cy="120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Sekarang kita perlu mengonversi dari probabilitas ke nilai kelas yaitu "0" atau "1"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17"/>
          <p:cNvCxnSpPr/>
          <p:nvPr/>
        </p:nvCxnSpPr>
        <p:spPr>
          <a:xfrm flipH="1" rot="10800000">
            <a:off x="981098" y="5412603"/>
            <a:ext cx="4466295" cy="1672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17"/>
          <p:cNvCxnSpPr/>
          <p:nvPr/>
        </p:nvCxnSpPr>
        <p:spPr>
          <a:xfrm rot="10800000">
            <a:off x="931507" y="2469102"/>
            <a:ext cx="20844" cy="29904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17"/>
          <p:cNvSpPr/>
          <p:nvPr/>
        </p:nvSpPr>
        <p:spPr>
          <a:xfrm>
            <a:off x="1113549" y="526254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2398551" y="526254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1763121" y="526254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408144" y="5255865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008814" y="526254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 rot="-5400000">
            <a:off x="-598650" y="3621799"/>
            <a:ext cx="18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LULUS</a:t>
            </a: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/GAGAL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283139" y="69361"/>
            <a:ext cx="112071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REGRESI LOGISTIK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DARI PROBABILITAS KE KELAS</a:t>
            </a:r>
            <a:endParaRPr/>
          </a:p>
        </p:txBody>
      </p:sp>
      <p:cxnSp>
        <p:nvCxnSpPr>
          <p:cNvPr id="165" name="Google Shape;165;p17"/>
          <p:cNvCxnSpPr/>
          <p:nvPr/>
        </p:nvCxnSpPr>
        <p:spPr>
          <a:xfrm rot="10800000">
            <a:off x="952351" y="2762230"/>
            <a:ext cx="4611617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6" name="Google Shape;166;p17"/>
          <p:cNvSpPr/>
          <p:nvPr/>
        </p:nvSpPr>
        <p:spPr>
          <a:xfrm>
            <a:off x="2682750" y="261960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3392917" y="261960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4348356" y="263104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820773" y="261960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17"/>
          <p:cNvCxnSpPr/>
          <p:nvPr/>
        </p:nvCxnSpPr>
        <p:spPr>
          <a:xfrm rot="10800000">
            <a:off x="4348400" y="3937637"/>
            <a:ext cx="1198800" cy="9549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1" name="Google Shape;171;p17"/>
          <p:cNvSpPr/>
          <p:nvPr/>
        </p:nvSpPr>
        <p:spPr>
          <a:xfrm>
            <a:off x="4862844" y="4907249"/>
            <a:ext cx="1537966" cy="30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AMBANG BATAS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1763124" y="5643475"/>
            <a:ext cx="2777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LAMA WAKTU BELAJAR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7"/>
          <p:cNvCxnSpPr/>
          <p:nvPr/>
        </p:nvCxnSpPr>
        <p:spPr>
          <a:xfrm>
            <a:off x="2261546" y="3404077"/>
            <a:ext cx="1305300" cy="5340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4" name="Google Shape;174;p17"/>
          <p:cNvSpPr/>
          <p:nvPr/>
        </p:nvSpPr>
        <p:spPr>
          <a:xfrm>
            <a:off x="1054091" y="3195898"/>
            <a:ext cx="1741371" cy="30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b="1" lang="en-CA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="1" lang="en-CA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CA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STIC REGRESSION</a:t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6566922" y="2409552"/>
            <a:ext cx="3831262" cy="353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Persamaan </a:t>
            </a:r>
            <a:r>
              <a:rPr b="1"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 b</a:t>
            </a:r>
            <a:r>
              <a:rPr b="1" baseline="-25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r>
              <a:rPr b="1" baseline="-25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Terapkan Fungsi Sigmoid: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P(x)= sigmoid(y)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P(x)= 1/1+e</a:t>
            </a:r>
            <a:r>
              <a:rPr b="1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P(x)= 1/1+e</a:t>
            </a:r>
            <a:r>
              <a:rPr b="1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-(b</a:t>
            </a:r>
            <a:r>
              <a:rPr b="1" baseline="30000" i="0" lang="en-CA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3000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b</a:t>
            </a:r>
            <a:r>
              <a:rPr b="1" i="0" lang="en-CA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x)</a:t>
            </a:r>
            <a:r>
              <a:rPr b="1" i="0" lang="en-CA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 rot="10800000">
            <a:off x="941929" y="3956699"/>
            <a:ext cx="4611617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7" name="Google Shape;177;p17"/>
          <p:cNvSpPr txBox="1"/>
          <p:nvPr/>
        </p:nvSpPr>
        <p:spPr>
          <a:xfrm>
            <a:off x="400110" y="3782193"/>
            <a:ext cx="5405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3683172" y="2773342"/>
            <a:ext cx="2210211" cy="116415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4438296" y="3205576"/>
            <a:ext cx="764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KELAS </a:t>
            </a:r>
            <a:r>
              <a:rPr b="1"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1890962" y="4452954"/>
            <a:ext cx="764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KELAS </a:t>
            </a:r>
            <a:r>
              <a:rPr b="1"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/>
        </p:nvSpPr>
        <p:spPr>
          <a:xfrm>
            <a:off x="349997" y="1981200"/>
            <a:ext cx="5060203" cy="102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 </a:t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(SVM)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9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/>
        </p:nvSpPr>
        <p:spPr>
          <a:xfrm>
            <a:off x="519120" y="256992"/>
            <a:ext cx="10379530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MACHINE: INTUISI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377730" y="1159507"/>
            <a:ext cx="110929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CA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Asumsikan bahwa Anda adalah data scientist yang bekerja di bank besar di NYC.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CA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Anda ingin mengklasifikasikan klien baru layak pensiun atau tidak, fitur pelanggan adalah: Usia dan Tabungan.</a:t>
            </a:r>
            <a:endParaRPr/>
          </a:p>
        </p:txBody>
      </p:sp>
      <p:cxnSp>
        <p:nvCxnSpPr>
          <p:cNvPr id="195" name="Google Shape;195;p19"/>
          <p:cNvCxnSpPr/>
          <p:nvPr/>
        </p:nvCxnSpPr>
        <p:spPr>
          <a:xfrm flipH="1" rot="10800000">
            <a:off x="2221979" y="5855847"/>
            <a:ext cx="7899455" cy="60812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19"/>
          <p:cNvCxnSpPr/>
          <p:nvPr/>
        </p:nvCxnSpPr>
        <p:spPr>
          <a:xfrm rot="10800000">
            <a:off x="2221979" y="2039443"/>
            <a:ext cx="19233" cy="3899442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" name="Google Shape;197;p19"/>
          <p:cNvSpPr/>
          <p:nvPr/>
        </p:nvSpPr>
        <p:spPr>
          <a:xfrm>
            <a:off x="6535903" y="3467886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7017595" y="3164887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7278528" y="354526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8134871" y="326083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7850672" y="2729293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7708572" y="2132655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8448152" y="2290890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8590251" y="2797095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8670654" y="355183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7571069" y="347914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9187730" y="302941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9187730" y="2297373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2914959" y="470184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3396651" y="439884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3657584" y="477922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4513927" y="449479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229728" y="396324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4087628" y="336661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4827208" y="352484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4969307" y="40310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5049710" y="478579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4765511" y="517849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5566786" y="426336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5566786" y="353132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9"/>
          <p:cNvCxnSpPr/>
          <p:nvPr/>
        </p:nvCxnSpPr>
        <p:spPr>
          <a:xfrm>
            <a:off x="4945208" y="2447432"/>
            <a:ext cx="3390919" cy="3274965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19"/>
          <p:cNvSpPr txBox="1"/>
          <p:nvPr/>
        </p:nvSpPr>
        <p:spPr>
          <a:xfrm>
            <a:off x="5753220" y="5955268"/>
            <a:ext cx="1879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#1: UMUR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 rot="-5400000">
            <a:off x="775859" y="3576917"/>
            <a:ext cx="2322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#2: TABUNGAN</a:t>
            </a:r>
            <a:endParaRPr/>
          </a:p>
        </p:txBody>
      </p:sp>
      <p:cxnSp>
        <p:nvCxnSpPr>
          <p:cNvPr id="224" name="Google Shape;224;p19"/>
          <p:cNvCxnSpPr/>
          <p:nvPr/>
        </p:nvCxnSpPr>
        <p:spPr>
          <a:xfrm>
            <a:off x="5690204" y="2184410"/>
            <a:ext cx="1237643" cy="3634508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19"/>
          <p:cNvCxnSpPr/>
          <p:nvPr/>
        </p:nvCxnSpPr>
        <p:spPr>
          <a:xfrm flipH="1">
            <a:off x="5924209" y="2132655"/>
            <a:ext cx="421256" cy="3717806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19"/>
          <p:cNvCxnSpPr/>
          <p:nvPr/>
        </p:nvCxnSpPr>
        <p:spPr>
          <a:xfrm>
            <a:off x="5191212" y="2290890"/>
            <a:ext cx="1297340" cy="3606691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19"/>
          <p:cNvCxnSpPr/>
          <p:nvPr/>
        </p:nvCxnSpPr>
        <p:spPr>
          <a:xfrm>
            <a:off x="6133750" y="2132655"/>
            <a:ext cx="1310977" cy="3680877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28" name="Google Shape;228;p19"/>
          <p:cNvGrpSpPr/>
          <p:nvPr/>
        </p:nvGrpSpPr>
        <p:grpSpPr>
          <a:xfrm>
            <a:off x="3317158" y="4799448"/>
            <a:ext cx="3240080" cy="1078452"/>
            <a:chOff x="2597348" y="1529440"/>
            <a:chExt cx="3240080" cy="1078452"/>
          </a:xfrm>
        </p:grpSpPr>
        <p:cxnSp>
          <p:nvCxnSpPr>
            <p:cNvPr id="229" name="Google Shape;229;p19"/>
            <p:cNvCxnSpPr/>
            <p:nvPr/>
          </p:nvCxnSpPr>
          <p:spPr>
            <a:xfrm flipH="1" rot="10800000">
              <a:off x="4085629" y="1529440"/>
              <a:ext cx="1751799" cy="790747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30" name="Google Shape;230;p19"/>
            <p:cNvSpPr txBox="1"/>
            <p:nvPr/>
          </p:nvSpPr>
          <p:spPr>
            <a:xfrm>
              <a:off x="2597348" y="2023117"/>
              <a:ext cx="15872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MAX MARGIN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HYPERPLANE</a:t>
              </a: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3002932" y="2722854"/>
            <a:ext cx="3591057" cy="829283"/>
            <a:chOff x="3233664" y="700158"/>
            <a:chExt cx="3591057" cy="829283"/>
          </a:xfrm>
        </p:grpSpPr>
        <p:cxnSp>
          <p:nvCxnSpPr>
            <p:cNvPr id="232" name="Google Shape;232;p19"/>
            <p:cNvCxnSpPr/>
            <p:nvPr/>
          </p:nvCxnSpPr>
          <p:spPr>
            <a:xfrm>
              <a:off x="4472399" y="966111"/>
              <a:ext cx="1365029" cy="563330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33" name="Google Shape;233;p19"/>
            <p:cNvSpPr txBox="1"/>
            <p:nvPr/>
          </p:nvSpPr>
          <p:spPr>
            <a:xfrm>
              <a:off x="3233664" y="700158"/>
              <a:ext cx="12908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SUPPORT VECTORS</a:t>
              </a:r>
              <a:endParaRPr/>
            </a:p>
          </p:txBody>
        </p:sp>
        <p:cxnSp>
          <p:nvCxnSpPr>
            <p:cNvPr id="234" name="Google Shape;234;p19"/>
            <p:cNvCxnSpPr/>
            <p:nvPr/>
          </p:nvCxnSpPr>
          <p:spPr>
            <a:xfrm>
              <a:off x="4453873" y="903612"/>
              <a:ext cx="2370848" cy="566818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35" name="Google Shape;235;p19"/>
          <p:cNvGrpSpPr/>
          <p:nvPr/>
        </p:nvGrpSpPr>
        <p:grpSpPr>
          <a:xfrm>
            <a:off x="7121781" y="5040899"/>
            <a:ext cx="3119587" cy="595157"/>
            <a:chOff x="2184067" y="5187096"/>
            <a:chExt cx="3119587" cy="595157"/>
          </a:xfrm>
        </p:grpSpPr>
        <p:cxnSp>
          <p:nvCxnSpPr>
            <p:cNvPr id="236" name="Google Shape;236;p19"/>
            <p:cNvCxnSpPr/>
            <p:nvPr/>
          </p:nvCxnSpPr>
          <p:spPr>
            <a:xfrm flipH="1">
              <a:off x="2184067" y="5335657"/>
              <a:ext cx="972130" cy="446596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37" name="Google Shape;237;p19"/>
            <p:cNvSpPr txBox="1"/>
            <p:nvPr/>
          </p:nvSpPr>
          <p:spPr>
            <a:xfrm>
              <a:off x="3168133" y="5187096"/>
              <a:ext cx="21355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MAXIMUM MARGIN</a:t>
              </a:r>
              <a:endParaRPr/>
            </a:p>
          </p:txBody>
        </p:sp>
      </p:grpSp>
      <p:cxnSp>
        <p:nvCxnSpPr>
          <p:cNvPr id="238" name="Google Shape;238;p19"/>
          <p:cNvCxnSpPr/>
          <p:nvPr/>
        </p:nvCxnSpPr>
        <p:spPr>
          <a:xfrm flipH="1" rot="10800000">
            <a:off x="6438437" y="5495779"/>
            <a:ext cx="860267" cy="22661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0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0"/>
          <p:cNvSpPr txBox="1"/>
          <p:nvPr/>
        </p:nvSpPr>
        <p:spPr>
          <a:xfrm>
            <a:off x="481625" y="46941"/>
            <a:ext cx="9662132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MACHINE: INTUISI</a:t>
            </a:r>
            <a:endParaRPr/>
          </a:p>
        </p:txBody>
      </p:sp>
      <p:cxnSp>
        <p:nvCxnSpPr>
          <p:cNvPr id="246" name="Google Shape;246;p20"/>
          <p:cNvCxnSpPr/>
          <p:nvPr/>
        </p:nvCxnSpPr>
        <p:spPr>
          <a:xfrm flipH="1" rot="10800000">
            <a:off x="2769159" y="5669470"/>
            <a:ext cx="7899455" cy="60812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20"/>
          <p:cNvCxnSpPr/>
          <p:nvPr/>
        </p:nvCxnSpPr>
        <p:spPr>
          <a:xfrm rot="10800000">
            <a:off x="2769159" y="1853066"/>
            <a:ext cx="19233" cy="3899442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8" name="Google Shape;248;p20"/>
          <p:cNvSpPr/>
          <p:nvPr/>
        </p:nvSpPr>
        <p:spPr>
          <a:xfrm>
            <a:off x="7083083" y="3281509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7564775" y="2978510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7825708" y="335889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8682051" y="307446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8397852" y="2542916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8255752" y="194627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8995332" y="2104513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9137431" y="261071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9217834" y="336546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8118249" y="329277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9734910" y="284303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9734910" y="2110996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3462139" y="451546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3943831" y="421246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4204764" y="459284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5061107" y="430841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4776908" y="377687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4634808" y="318023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5374388" y="333846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5516487" y="384467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5596890" y="459941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5312691" y="499211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6113966" y="407699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6113966" y="334495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6260343" y="5752023"/>
            <a:ext cx="1565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/>
          </a:p>
        </p:txBody>
      </p:sp>
      <p:sp>
        <p:nvSpPr>
          <p:cNvPr id="273" name="Google Shape;273;p20"/>
          <p:cNvSpPr txBox="1"/>
          <p:nvPr/>
        </p:nvSpPr>
        <p:spPr>
          <a:xfrm rot="-5400000">
            <a:off x="1662215" y="3093961"/>
            <a:ext cx="1565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/>
          </a:p>
        </p:txBody>
      </p:sp>
      <p:cxnSp>
        <p:nvCxnSpPr>
          <p:cNvPr id="274" name="Google Shape;274;p20"/>
          <p:cNvCxnSpPr/>
          <p:nvPr/>
        </p:nvCxnSpPr>
        <p:spPr>
          <a:xfrm>
            <a:off x="5984698" y="1376986"/>
            <a:ext cx="1490329" cy="4255555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20"/>
          <p:cNvCxnSpPr/>
          <p:nvPr/>
        </p:nvCxnSpPr>
        <p:spPr>
          <a:xfrm>
            <a:off x="5545403" y="1455649"/>
            <a:ext cx="1490329" cy="4255555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20"/>
          <p:cNvCxnSpPr/>
          <p:nvPr/>
        </p:nvCxnSpPr>
        <p:spPr>
          <a:xfrm>
            <a:off x="6501578" y="1371600"/>
            <a:ext cx="1490329" cy="4255555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Image result for cat looks like a dog" id="277" name="Google Shape;2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0447" y="1740109"/>
            <a:ext cx="1092570" cy="13616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20"/>
          <p:cNvCxnSpPr/>
          <p:nvPr/>
        </p:nvCxnSpPr>
        <p:spPr>
          <a:xfrm>
            <a:off x="4712326" y="2868625"/>
            <a:ext cx="1365000" cy="563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p20"/>
          <p:cNvCxnSpPr/>
          <p:nvPr/>
        </p:nvCxnSpPr>
        <p:spPr>
          <a:xfrm>
            <a:off x="4693800" y="2806126"/>
            <a:ext cx="2370900" cy="56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" name="Google Shape;280;p20"/>
          <p:cNvCxnSpPr/>
          <p:nvPr/>
        </p:nvCxnSpPr>
        <p:spPr>
          <a:xfrm>
            <a:off x="2139507" y="4045205"/>
            <a:ext cx="1365000" cy="563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20"/>
          <p:cNvCxnSpPr>
            <a:endCxn id="259" idx="5"/>
          </p:cNvCxnSpPr>
          <p:nvPr/>
        </p:nvCxnSpPr>
        <p:spPr>
          <a:xfrm rot="10800000">
            <a:off x="9977489" y="2367163"/>
            <a:ext cx="691200" cy="4749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mage result for dog image" id="282" name="Google Shape;28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004" y="3303285"/>
            <a:ext cx="1612398" cy="1209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t images" id="283" name="Google Shape;28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99962" y="2411114"/>
            <a:ext cx="1487238" cy="155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1"/>
          <p:cNvPicPr preferRelativeResize="0"/>
          <p:nvPr/>
        </p:nvPicPr>
        <p:blipFill rotWithShape="1">
          <a:blip r:embed="rId3">
            <a:alphaModFix/>
          </a:blip>
          <a:srcRect b="13333" l="0" r="0" t="0"/>
          <a:stretch/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1"/>
          <p:cNvSpPr txBox="1"/>
          <p:nvPr/>
        </p:nvSpPr>
        <p:spPr>
          <a:xfrm>
            <a:off x="414658" y="11908"/>
            <a:ext cx="10263661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MACHINE: EVALUASI MODEL</a:t>
            </a:r>
            <a:endParaRPr/>
          </a:p>
        </p:txBody>
      </p:sp>
      <p:cxnSp>
        <p:nvCxnSpPr>
          <p:cNvPr id="291" name="Google Shape;291;p21"/>
          <p:cNvCxnSpPr/>
          <p:nvPr/>
        </p:nvCxnSpPr>
        <p:spPr>
          <a:xfrm flipH="1" rot="10800000">
            <a:off x="2576659" y="5596250"/>
            <a:ext cx="7899455" cy="60812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21"/>
          <p:cNvCxnSpPr/>
          <p:nvPr/>
        </p:nvCxnSpPr>
        <p:spPr>
          <a:xfrm rot="10800000">
            <a:off x="2576659" y="1779846"/>
            <a:ext cx="19233" cy="3899442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21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5566787" y="5778803"/>
            <a:ext cx="1565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/>
          </a:p>
        </p:txBody>
      </p:sp>
      <p:sp>
        <p:nvSpPr>
          <p:cNvPr id="318" name="Google Shape;318;p21"/>
          <p:cNvSpPr txBox="1"/>
          <p:nvPr/>
        </p:nvSpPr>
        <p:spPr>
          <a:xfrm rot="-5400000">
            <a:off x="1433970" y="3499263"/>
            <a:ext cx="1565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/>
          </a:p>
        </p:txBody>
      </p:sp>
      <p:cxnSp>
        <p:nvCxnSpPr>
          <p:cNvPr id="319" name="Google Shape;319;p21"/>
          <p:cNvCxnSpPr/>
          <p:nvPr/>
        </p:nvCxnSpPr>
        <p:spPr>
          <a:xfrm>
            <a:off x="5792198" y="1303766"/>
            <a:ext cx="1490329" cy="4255555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21"/>
          <p:cNvCxnSpPr/>
          <p:nvPr/>
        </p:nvCxnSpPr>
        <p:spPr>
          <a:xfrm>
            <a:off x="5352903" y="1382429"/>
            <a:ext cx="1490329" cy="4255555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21"/>
          <p:cNvCxnSpPr/>
          <p:nvPr/>
        </p:nvCxnSpPr>
        <p:spPr>
          <a:xfrm>
            <a:off x="6309078" y="1298380"/>
            <a:ext cx="1490329" cy="4255555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22" name="Google Shape;322;p21"/>
          <p:cNvGrpSpPr/>
          <p:nvPr/>
        </p:nvGrpSpPr>
        <p:grpSpPr>
          <a:xfrm>
            <a:off x="2586275" y="1529440"/>
            <a:ext cx="3251153" cy="1189321"/>
            <a:chOff x="2586275" y="1529440"/>
            <a:chExt cx="3251153" cy="1189321"/>
          </a:xfrm>
        </p:grpSpPr>
        <p:cxnSp>
          <p:nvCxnSpPr>
            <p:cNvPr id="323" name="Google Shape;323;p21"/>
            <p:cNvCxnSpPr/>
            <p:nvPr/>
          </p:nvCxnSpPr>
          <p:spPr>
            <a:xfrm flipH="1" rot="10800000">
              <a:off x="4085629" y="1529440"/>
              <a:ext cx="1751799" cy="790747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4" name="Google Shape;324;p21"/>
            <p:cNvSpPr txBox="1"/>
            <p:nvPr/>
          </p:nvSpPr>
          <p:spPr>
            <a:xfrm>
              <a:off x="2586275" y="1887764"/>
              <a:ext cx="194585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MODEL TERLATIH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(MAX MARGIN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HYPERPLANE)</a:t>
              </a:r>
              <a:endParaRPr/>
            </a:p>
          </p:txBody>
        </p:sp>
      </p:grpSp>
      <p:sp>
        <p:nvSpPr>
          <p:cNvPr id="325" name="Google Shape;325;p21"/>
          <p:cNvSpPr/>
          <p:nvPr/>
        </p:nvSpPr>
        <p:spPr>
          <a:xfrm>
            <a:off x="7528235" y="3752055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7746046" y="4215979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5202844" y="2626456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21"/>
          <p:cNvGrpSpPr/>
          <p:nvPr/>
        </p:nvGrpSpPr>
        <p:grpSpPr>
          <a:xfrm>
            <a:off x="5592101" y="2785210"/>
            <a:ext cx="5697964" cy="1884476"/>
            <a:chOff x="-452431" y="492811"/>
            <a:chExt cx="5697964" cy="1884476"/>
          </a:xfrm>
        </p:grpSpPr>
        <p:cxnSp>
          <p:nvCxnSpPr>
            <p:cNvPr id="329" name="Google Shape;329;p21"/>
            <p:cNvCxnSpPr>
              <a:endCxn id="325" idx="6"/>
            </p:cNvCxnSpPr>
            <p:nvPr/>
          </p:nvCxnSpPr>
          <p:spPr>
            <a:xfrm rot="10800000">
              <a:off x="1767902" y="1609715"/>
              <a:ext cx="1396200" cy="520200"/>
            </a:xfrm>
            <a:prstGeom prst="curvedConnector3">
              <a:avLst>
                <a:gd fmla="val 482898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0" name="Google Shape;330;p21"/>
            <p:cNvSpPr txBox="1"/>
            <p:nvPr/>
          </p:nvSpPr>
          <p:spPr>
            <a:xfrm>
              <a:off x="3122901" y="2038733"/>
              <a:ext cx="21226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DATA UJI</a:t>
              </a:r>
              <a:endParaRPr/>
            </a:p>
          </p:txBody>
        </p:sp>
        <p:cxnSp>
          <p:nvCxnSpPr>
            <p:cNvPr id="331" name="Google Shape;331;p21"/>
            <p:cNvCxnSpPr/>
            <p:nvPr/>
          </p:nvCxnSpPr>
          <p:spPr>
            <a:xfrm rot="10800000">
              <a:off x="1921398" y="1902730"/>
              <a:ext cx="1255825" cy="347469"/>
            </a:xfrm>
            <a:prstGeom prst="curvedConnector3">
              <a:avLst>
                <a:gd fmla="val 548400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32" name="Google Shape;332;p21"/>
            <p:cNvCxnSpPr/>
            <p:nvPr/>
          </p:nvCxnSpPr>
          <p:spPr>
            <a:xfrm rot="10800000">
              <a:off x="-452431" y="492811"/>
              <a:ext cx="3656828" cy="1600168"/>
            </a:xfrm>
            <a:prstGeom prst="curvedConnector3">
              <a:avLst>
                <a:gd fmla="val 183496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