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7315200" cy="9601200"/>
  <p:embeddedFontLs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ontserrat Black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502B2A-6CAC-4D36-B621-AE6F76756FE6}">
  <a:tblStyle styleId="{E3502B2A-6CAC-4D36-B621-AE6F76756FE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6C5DF825-CC46-46A2-BDE0-39DBE4E53D1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Black-bold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ontserratBlack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e921d8229_0_0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e921d8229_0_0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2e921d8229_0_0:notes"/>
          <p:cNvSpPr txBox="1"/>
          <p:nvPr>
            <p:ph idx="12" type="sldNum"/>
          </p:nvPr>
        </p:nvSpPr>
        <p:spPr>
          <a:xfrm>
            <a:off x="4143587" y="9119474"/>
            <a:ext cx="3169800" cy="4818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www.kaggle.com/uciml/default-of-credit-card-clients-dataset" TargetMode="External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hyperlink" Target="https://pixabay.com/illustrations/family-customer-target-group-ball-563968/" TargetMode="External"/><Relationship Id="rId6" Type="http://schemas.openxmlformats.org/officeDocument/2006/relationships/hyperlink" Target="https://www.kaggle.com/blastchar/telco-customer-chur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commons.wikimedia.org/wiki/File:Roccurves.png" TargetMode="External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4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/>
          <p:nvPr/>
        </p:nvSpPr>
        <p:spPr>
          <a:xfrm>
            <a:off x="300081" y="169561"/>
            <a:ext cx="11591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AUC (</a:t>
            </a:r>
            <a:r>
              <a:rPr i="1"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AREA UNDER CURVE</a:t>
            </a: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6392250" y="1306348"/>
            <a:ext cx="5887200" cy="3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Area biru muda mewakili area Under the Curve of the Receiver Operating Characteristic (AUROC).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Garis merah putus-putus diagonal mewakili kurva ROC dari prediktor acak dengan AUROC 0,5.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Jika ROC AUC = 1, ini berarti pengklasifikasi sempurna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Semakin tinggi AUC, semakin baik model dalam memprediksi 0 sebagai 0 dan 1 sebagai 1.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descr="-\infty " id="197" name="Google Shape;197;p22"/>
          <p:cNvSpPr/>
          <p:nvPr/>
        </p:nvSpPr>
        <p:spPr>
          <a:xfrm>
            <a:off x="47936150" y="-2206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22"/>
          <p:cNvCxnSpPr/>
          <p:nvPr/>
        </p:nvCxnSpPr>
        <p:spPr>
          <a:xfrm flipH="1" rot="10800000">
            <a:off x="1454530" y="5106927"/>
            <a:ext cx="4795616" cy="3271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" name="Google Shape;199;p22"/>
          <p:cNvCxnSpPr/>
          <p:nvPr/>
        </p:nvCxnSpPr>
        <p:spPr>
          <a:xfrm rot="10800000">
            <a:off x="1455627" y="1454909"/>
            <a:ext cx="18137" cy="370695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0" name="Google Shape;200;p22"/>
          <p:cNvSpPr txBox="1"/>
          <p:nvPr/>
        </p:nvSpPr>
        <p:spPr>
          <a:xfrm>
            <a:off x="2662031" y="5088806"/>
            <a:ext cx="36182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POSITIVE RATE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 rot="-5400000">
            <a:off x="-574460" y="2969960"/>
            <a:ext cx="3448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POSITIVE RATE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1473764" y="1541580"/>
            <a:ext cx="4795616" cy="3540918"/>
          </a:xfrm>
          <a:custGeom>
            <a:rect b="b" l="l" r="r" t="t"/>
            <a:pathLst>
              <a:path extrusionOk="0" h="3108613" w="5191125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solidFill>
            <a:srgbClr val="8FF6FF"/>
          </a:solidFill>
          <a:ln cap="flat" cmpd="sng" w="762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22"/>
          <p:cNvCxnSpPr>
            <a:endCxn id="202" idx="4"/>
          </p:cNvCxnSpPr>
          <p:nvPr/>
        </p:nvCxnSpPr>
        <p:spPr>
          <a:xfrm flipH="1" rot="10800000">
            <a:off x="1481800" y="1578111"/>
            <a:ext cx="4787700" cy="3536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22"/>
          <p:cNvSpPr/>
          <p:nvPr/>
        </p:nvSpPr>
        <p:spPr>
          <a:xfrm>
            <a:off x="1702035" y="1633702"/>
            <a:ext cx="4634374" cy="3370747"/>
          </a:xfrm>
          <a:custGeom>
            <a:rect b="b" l="l" r="r" t="t"/>
            <a:pathLst>
              <a:path extrusionOk="0" h="3495675" w="4791075">
                <a:moveTo>
                  <a:pt x="4791075" y="0"/>
                </a:moveTo>
                <a:lnTo>
                  <a:pt x="4714875" y="3476625"/>
                </a:lnTo>
                <a:lnTo>
                  <a:pt x="0" y="3495675"/>
                </a:lnTo>
                <a:lnTo>
                  <a:pt x="4791075" y="0"/>
                </a:lnTo>
                <a:close/>
              </a:path>
            </a:pathLst>
          </a:custGeom>
          <a:solidFill>
            <a:srgbClr val="8FF6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22"/>
          <p:cNvCxnSpPr/>
          <p:nvPr/>
        </p:nvCxnSpPr>
        <p:spPr>
          <a:xfrm flipH="1" rot="-5400000">
            <a:off x="4526850" y="2931224"/>
            <a:ext cx="1004700" cy="800100"/>
          </a:xfrm>
          <a:prstGeom prst="curvedConnector3">
            <a:avLst>
              <a:gd fmla="val 50005" name="adj1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6" name="Google Shape;206;p22"/>
          <p:cNvSpPr txBox="1"/>
          <p:nvPr/>
        </p:nvSpPr>
        <p:spPr>
          <a:xfrm>
            <a:off x="4612730" y="3772630"/>
            <a:ext cx="14047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RANDOM PREDICTOR</a:t>
            </a:r>
            <a:endParaRPr/>
          </a:p>
        </p:txBody>
      </p:sp>
      <p:cxnSp>
        <p:nvCxnSpPr>
          <p:cNvPr id="207" name="Google Shape;207;p22"/>
          <p:cNvCxnSpPr/>
          <p:nvPr/>
        </p:nvCxnSpPr>
        <p:spPr>
          <a:xfrm rot="10800000">
            <a:off x="3852450" y="1306312"/>
            <a:ext cx="776700" cy="5925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8" name="Google Shape;208;p22"/>
          <p:cNvSpPr txBox="1"/>
          <p:nvPr/>
        </p:nvSpPr>
        <p:spPr>
          <a:xfrm>
            <a:off x="2162997" y="1152475"/>
            <a:ext cx="18041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PREDICTOR #1</a:t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1497171" y="1560548"/>
            <a:ext cx="4752975" cy="3495675"/>
          </a:xfrm>
          <a:custGeom>
            <a:rect b="b" l="l" r="r" t="t"/>
            <a:pathLst>
              <a:path extrusionOk="0" h="3495675" w="4752975">
                <a:moveTo>
                  <a:pt x="0" y="3495675"/>
                </a:moveTo>
                <a:cubicBezTo>
                  <a:pt x="353219" y="2951956"/>
                  <a:pt x="706438" y="2408237"/>
                  <a:pt x="1200150" y="1952625"/>
                </a:cubicBezTo>
                <a:cubicBezTo>
                  <a:pt x="1693862" y="1497013"/>
                  <a:pt x="2370138" y="1087437"/>
                  <a:pt x="2962275" y="762000"/>
                </a:cubicBezTo>
                <a:cubicBezTo>
                  <a:pt x="3554412" y="436563"/>
                  <a:pt x="4470400" y="157163"/>
                  <a:pt x="4752975" y="0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22"/>
          <p:cNvCxnSpPr/>
          <p:nvPr/>
        </p:nvCxnSpPr>
        <p:spPr>
          <a:xfrm rot="10800000">
            <a:off x="3304186" y="1933439"/>
            <a:ext cx="776700" cy="5925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1" name="Google Shape;211;p22"/>
          <p:cNvSpPr txBox="1"/>
          <p:nvPr/>
        </p:nvSpPr>
        <p:spPr>
          <a:xfrm>
            <a:off x="1614733" y="1779602"/>
            <a:ext cx="18041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PREDICTOR #2</a:t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2362200" y="5767668"/>
            <a:ext cx="10567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Prediktor #1 lebih baik daripada prediktor #2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/>
        </p:nvSpPr>
        <p:spPr>
          <a:xfrm>
            <a:off x="349997" y="1981200"/>
            <a:ext cx="5740923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 PROYEK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/>
          <p:nvPr/>
        </p:nvSpPr>
        <p:spPr>
          <a:xfrm>
            <a:off x="152399" y="273160"/>
            <a:ext cx="112014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CODE DEMO</a:t>
            </a:r>
            <a:endParaRPr/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4763" y="1611774"/>
            <a:ext cx="9293676" cy="45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 txBox="1"/>
          <p:nvPr/>
        </p:nvSpPr>
        <p:spPr>
          <a:xfrm>
            <a:off x="349997" y="1981200"/>
            <a:ext cx="5740923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FINAL CAPSTONE PROJECT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6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/>
          <p:nvPr/>
        </p:nvSpPr>
        <p:spPr>
          <a:xfrm>
            <a:off x="152400" y="1137251"/>
            <a:ext cx="1169747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Asumsikan Anda bekerja sebagai data scientist di sebuah bank di Taiwan.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Bank telah mengumpulkan data ekstensif tentang pelanggannya seperti demografi, catatan pembayaran historis, jumlah nilai tagihan dolar.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dikumpulkan antara April 2005 hingga September 2005.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terdiri dari 25 variabel. Mari lihat variabel-variabel ini di slide berikutnya!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Sumber </a:t>
            </a: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Data: </a:t>
            </a:r>
            <a:r>
              <a:rPr lang="en-CA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https://www.kaggle.com/uciml/default-of-credit-card-clients-dataset</a:t>
            </a:r>
            <a:b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152400" y="273160"/>
            <a:ext cx="103499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TINJAUAN PROYEK</a:t>
            </a: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200" y="3200400"/>
            <a:ext cx="4709070" cy="3245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7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7"/>
          <p:cNvSpPr/>
          <p:nvPr/>
        </p:nvSpPr>
        <p:spPr>
          <a:xfrm>
            <a:off x="304800" y="914400"/>
            <a:ext cx="12097079" cy="570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OUTPUT: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default.payment.next.month: Default payment (1=yes, 0=no)</a:t>
            </a:r>
            <a:endParaRPr/>
          </a:p>
          <a:p>
            <a:pPr indent="-2159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INPUTS: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ID: ID of each client 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LIMIT_BAL: Amount of given credit in NT (New Taiwan) dollars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SEX: Gender (1=male, 2=female)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EDUCATION: (1=graduate school, 2=university, 3=high school, 4=others, 5=unknown, 6=unknown)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MARRIAGE: Marital status (1=married, 2=single, 3=others)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AGE: Age in years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PAY_1: Repayment status in Sep, 2005 (-1=pay duly, 1=payment delay for one month, 2=payment delay for two months, ... 8=payment delay for eight months, 9=payment delay for nine months and above)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PAY_2: Repayment status in August, 2005 (scale same as above)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PAY_3: Repayment status in July, 2005 (scale same as above)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PAY_4: Repayment status in June, 2005 (scale same as above)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PAY_5: Repayment status in May, 2005 (scale same as above)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PAY_6: Repayment status in April, 2005 (scale same as above)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BILL_AMT1: Amount of bill statement in September, 2005 (NT dollar)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BILL_AMT2: Amount of bill statement in August, 2005 (NT dollar)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BILL_AMT3: Amount of bill statement in July, 2005 (NT dollar)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BILL_AMT4: Amount of bill statement in June, 2005 (NT dollar)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BILL_AMT5: Amount of bill statement in May, 2005 (NT dollar)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BILL_AMT6: Amount of bill statement in April, 2005 (NT dollar)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PAY_AMT1: Amount of previous payment in September, 2005 (NT dollar)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PAY_AMT2: Amount of previous payment in August, 2005 (NT dollar)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PAY_AMT3: Amount of previous payment in July, 2005 (NT dollar)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PAY_AMT4: Amount of previous payment in June, 2005 (NT dollar)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PAY_AMT5: Amount of previous payment in May, 2005 (NT dollar)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PAY_AMT6: Amount of previous payment in April, 2005 (NT dollar)</a:t>
            </a:r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152400" y="273160"/>
            <a:ext cx="103499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MASUKAN</a:t>
            </a: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/KELUARAN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8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8"/>
          <p:cNvSpPr txBox="1"/>
          <p:nvPr/>
        </p:nvSpPr>
        <p:spPr>
          <a:xfrm>
            <a:off x="152399" y="273160"/>
            <a:ext cx="112014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TUGAS </a:t>
            </a: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FINAL CAPSTONE PROJECT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533400" y="1295400"/>
            <a:ext cx="112776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Kerjakan tugas-tugas dibawah ini</a:t>
            </a: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 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Impor data "UCI_Credit_Card.csv"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Lakukan EDA dan</a:t>
            </a: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 visualisasi (</a:t>
            </a: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jangan ragu untuk memilih visualisasi data yang menurut anda paling tepat</a:t>
            </a: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Persiapkan data untuk pelatihan model dan pisahkan menjadi data latih dan uji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Latih dan evaluasi model klasifikasi XG-Boost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AutoNum type="arabicPeriod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Latih dan evaluasi model klasifikasi Support Vector Machine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AutoNum type="arabicPeriod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Latih dan evaluasi model klasifikasi Naive Bayes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AutoNum type="arabicPeriod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Latih dan evaluasi model klasifikasi Logistic Regression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AutoNum type="arabicPeriod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Latih dan evaluasi model klasifikasi Random Forest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AutoNum type="arabicPeriod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Latih dan evaluasi model klasifikasi K-Nearest Neighbors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Plot kurva ROC untuk seluruh model dan hitung nilai AUC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mana yang berkinerja paling baik?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350000" y="1423777"/>
            <a:ext cx="52125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ANALISIS KLASIFIKASI DALAM </a:t>
            </a:r>
            <a:endParaRPr b="1" sz="4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SCIENCE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349997" y="1981200"/>
            <a:ext cx="5740923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TINJAUAN PROYEK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152399" y="273160"/>
            <a:ext cx="112014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TINJAUAN PROYEK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131050" y="1232850"/>
            <a:ext cx="119280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Dalam proyek praktik ini, kita akan melatih beberapa algoritma klasifikasi yaitu Logistic Regression, Support Vector Machine, K-Nearest Neighbors, dan Random Forest Classifier untuk memprediksi churn rate Pelanggan Telekomunikasi.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Penyedia layanan telekomunikasi menggunakan analisis pengurangan pelanggan (</a:t>
            </a:r>
            <a:r>
              <a:rPr i="1"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attrition)</a:t>
            </a: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sebagai salah satu metrik bisnis utama mereka karena biaya untuk mempertahankan pelanggan yang sudah ada jauh lebih murah daripada memperoleh pelanggan baru.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Science </a:t>
            </a: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membantu perusahaan dengan menganalisis tingkat peralihan pelanggan berdasarkan beberapa faktor yang mencakup berbagai layanan yang dilanggan oleh pelanggan, tingkat masa kerja, jenis kelamin, warga lanjut usia, metode pembayaran, dll.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Family, Customer, Target Group, Ball, Round, Buyer" id="109" name="Google Shape;10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9900" y="4230147"/>
            <a:ext cx="3626410" cy="234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2248995" y="6390754"/>
            <a:ext cx="67484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 Source: </a:t>
            </a:r>
            <a:r>
              <a:rPr b="0" i="0" lang="en-CA" sz="12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https://pixabay.com/illustrations/family-customer-target-group-ball-563968/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Source : </a:t>
            </a:r>
            <a:r>
              <a:rPr lang="en-CA" sz="1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https://www.kaggle.com/blastchar/telco-customer-churn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2353488" y="571578"/>
            <a:ext cx="8534400" cy="3025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4319965" y="2820569"/>
            <a:ext cx="3040912" cy="1552354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KLASIFIKASI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1109575" y="1824750"/>
            <a:ext cx="150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 u="sng">
                <a:solidFill>
                  <a:srgbClr val="1942A6"/>
                </a:solidFill>
              </a:rPr>
              <a:t>MASUKAN</a:t>
            </a:r>
            <a:endParaRPr sz="1800" u="sng">
              <a:solidFill>
                <a:srgbClr val="1942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7433736" y="3411591"/>
            <a:ext cx="749417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8435718" y="2188171"/>
            <a:ext cx="218635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942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942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942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942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solidFill>
                  <a:srgbClr val="1942A6"/>
                </a:solidFill>
                <a:latin typeface="Montserrat"/>
                <a:ea typeface="Montserrat"/>
                <a:cs typeface="Montserrat"/>
                <a:sym typeface="Montserrat"/>
              </a:rPr>
              <a:t>ATTRITION </a:t>
            </a:r>
            <a:endParaRPr/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solidFill>
                  <a:srgbClr val="1942A6"/>
                </a:solidFill>
                <a:latin typeface="Montserrat"/>
                <a:ea typeface="Montserrat"/>
                <a:cs typeface="Montserrat"/>
                <a:sym typeface="Montserrat"/>
              </a:rPr>
              <a:t>(0 or 1)</a:t>
            </a:r>
            <a:endParaRPr/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1942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1942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942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8529296" y="1787662"/>
            <a:ext cx="574159" cy="3753817"/>
          </a:xfrm>
          <a:prstGeom prst="leftBrace">
            <a:avLst>
              <a:gd fmla="val 82407" name="adj1"/>
              <a:gd fmla="val 50000" name="adj2"/>
            </a:avLst>
          </a:prstGeom>
          <a:noFill/>
          <a:ln cap="flat" cmpd="sng" w="57150">
            <a:solidFill>
              <a:srgbClr val="1942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 rot="10800000">
            <a:off x="10313729" y="1822730"/>
            <a:ext cx="574159" cy="3775596"/>
          </a:xfrm>
          <a:prstGeom prst="leftBrace">
            <a:avLst>
              <a:gd fmla="val 82407" name="adj1"/>
              <a:gd fmla="val 50000" name="adj2"/>
            </a:avLst>
          </a:prstGeom>
          <a:noFill/>
          <a:ln cap="flat" cmpd="sng" w="57150">
            <a:solidFill>
              <a:srgbClr val="1942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3336479" y="3385849"/>
            <a:ext cx="957083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52400" y="273160"/>
            <a:ext cx="10349952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MASUKAN DAN KELUARAN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-52796" y="2868759"/>
            <a:ext cx="313671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none" cap="none" strike="noStrike">
                <a:solidFill>
                  <a:srgbClr val="1942A6"/>
                </a:solidFill>
                <a:latin typeface="Montserrat"/>
                <a:ea typeface="Montserrat"/>
                <a:cs typeface="Montserrat"/>
                <a:sym typeface="Montserrat"/>
              </a:rPr>
              <a:t>PAYMENT METHOD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none" cap="none" strike="noStrike">
                <a:solidFill>
                  <a:srgbClr val="1942A6"/>
                </a:solidFill>
                <a:latin typeface="Montserrat"/>
                <a:ea typeface="Montserrat"/>
                <a:cs typeface="Montserrat"/>
                <a:sym typeface="Montserrat"/>
              </a:rPr>
              <a:t>TENURE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none" cap="none" strike="noStrike">
                <a:solidFill>
                  <a:srgbClr val="1942A6"/>
                </a:solidFill>
                <a:latin typeface="Montserrat"/>
                <a:ea typeface="Montserrat"/>
                <a:cs typeface="Montserrat"/>
                <a:sym typeface="Montserrat"/>
              </a:rPr>
              <a:t>SUBSCRIBED SERVICES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none" cap="none" strike="noStrike">
                <a:solidFill>
                  <a:srgbClr val="1942A6"/>
                </a:solidFill>
                <a:latin typeface="Montserrat"/>
                <a:ea typeface="Montserrat"/>
                <a:cs typeface="Montserrat"/>
                <a:sym typeface="Montserrat"/>
              </a:rPr>
              <a:t>TOTAL MINUTES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none" cap="none" strike="noStrike">
                <a:solidFill>
                  <a:srgbClr val="1942A6"/>
                </a:solidFill>
                <a:latin typeface="Montserrat"/>
                <a:ea typeface="Montserrat"/>
                <a:cs typeface="Montserrat"/>
                <a:sym typeface="Montserrat"/>
              </a:rPr>
              <a:t>STATE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none" cap="none" strike="noStrike">
                <a:solidFill>
                  <a:srgbClr val="1942A6"/>
                </a:solidFill>
                <a:latin typeface="Montserrat"/>
                <a:ea typeface="Montserrat"/>
                <a:cs typeface="Montserrat"/>
                <a:sym typeface="Montserrat"/>
              </a:rPr>
              <a:t>AREA CODE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none" cap="none" strike="noStrike">
                <a:solidFill>
                  <a:srgbClr val="1942A6"/>
                </a:solidFill>
                <a:latin typeface="Montserrat"/>
                <a:ea typeface="Montserrat"/>
                <a:cs typeface="Montserrat"/>
                <a:sym typeface="Montserrat"/>
              </a:rPr>
              <a:t>INTERNATIONAL PLAN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none" cap="none" strike="noStrike">
                <a:solidFill>
                  <a:srgbClr val="1942A6"/>
                </a:solidFill>
                <a:latin typeface="Montserrat"/>
                <a:ea typeface="Montserrat"/>
                <a:cs typeface="Montserrat"/>
                <a:sym typeface="Montserrat"/>
              </a:rPr>
              <a:t>DAY MINUTES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none" cap="none" strike="noStrike">
                <a:solidFill>
                  <a:srgbClr val="1942A6"/>
                </a:solidFill>
                <a:latin typeface="Montserrat"/>
                <a:ea typeface="Montserrat"/>
                <a:cs typeface="Montserrat"/>
                <a:sym typeface="Montserrat"/>
              </a:rPr>
              <a:t>NIGHT MINUTES 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1942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375353" y="1735913"/>
            <a:ext cx="574159" cy="3753817"/>
          </a:xfrm>
          <a:prstGeom prst="leftBrace">
            <a:avLst>
              <a:gd fmla="val 82407" name="adj1"/>
              <a:gd fmla="val 50000" name="adj2"/>
            </a:avLst>
          </a:prstGeom>
          <a:noFill/>
          <a:ln cap="flat" cmpd="sng" w="57150">
            <a:solidFill>
              <a:srgbClr val="1942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 rot="10800000">
            <a:off x="2610779" y="1786154"/>
            <a:ext cx="574159" cy="3775596"/>
          </a:xfrm>
          <a:prstGeom prst="leftBrace">
            <a:avLst>
              <a:gd fmla="val 82407" name="adj1"/>
              <a:gd fmla="val 50000" name="adj2"/>
            </a:avLst>
          </a:prstGeom>
          <a:noFill/>
          <a:ln cap="flat" cmpd="sng" w="57150">
            <a:solidFill>
              <a:srgbClr val="1942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661687" y="1818839"/>
            <a:ext cx="62166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 u="sng">
                <a:solidFill>
                  <a:srgbClr val="1942A6"/>
                </a:solidFill>
              </a:rPr>
              <a:t>KELUARAN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349997" y="1981200"/>
            <a:ext cx="5212603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METRIK MODEL KLASIFIKASI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/>
          <p:nvPr/>
        </p:nvSpPr>
        <p:spPr>
          <a:xfrm>
            <a:off x="262083" y="218357"/>
            <a:ext cx="98274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METRIK MODEL KLASIFIKASI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-69584" y="1180694"/>
            <a:ext cx="6436461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Akurasi</a:t>
            </a:r>
            <a:r>
              <a:rPr b="0" i="0" lang="en-CA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(TP+TN) / (TP + TN + FP + FN) </a:t>
            </a:r>
            <a:endParaRPr/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1" lang="en-CA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Misclassiﬁcation rate (Error Rate)</a:t>
            </a:r>
            <a:r>
              <a:rPr b="0" i="0" lang="en-CA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(FP + FN) / (TP + TN + FP + FN) </a:t>
            </a:r>
            <a:endParaRPr/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i="1"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Precision </a:t>
            </a:r>
            <a:r>
              <a:rPr b="0" i="0" lang="en-CA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 TP/Total TRUE Predictions = TP/ (TP+FP) (</a:t>
            </a: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Saat model memprediksi kelas BENAR, seberapa sering benar?</a:t>
            </a:r>
            <a:r>
              <a:rPr b="0" i="0" lang="en-CA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/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1" lang="en-CA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b="0" i="0" lang="en-CA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 TP/ Actual TRUE = TP/ (TP+FN) (</a:t>
            </a: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ketika kelas memang BENAR, seberapa sering model mengklasifikasikannya dengan benar?</a:t>
            </a:r>
            <a:r>
              <a:rPr b="0" i="0" lang="en-CA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/>
          </a:p>
        </p:txBody>
      </p:sp>
      <p:graphicFrame>
        <p:nvGraphicFramePr>
          <p:cNvPr id="143" name="Google Shape;143;p19"/>
          <p:cNvGraphicFramePr/>
          <p:nvPr/>
        </p:nvGraphicFramePr>
        <p:xfrm>
          <a:off x="7543800" y="18041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{E3502B2A-6CAC-4D36-B621-AE6F76756FE6}</a:tableStyleId>
              </a:tblPr>
              <a:tblGrid>
                <a:gridCol w="2072800"/>
                <a:gridCol w="2072800"/>
              </a:tblGrid>
              <a:tr h="178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323F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323F4F"/>
                    </a:solidFill>
                  </a:tcPr>
                </a:tc>
              </a:tr>
              <a:tr h="1740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323F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323F4F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19"/>
          <p:cNvSpPr/>
          <p:nvPr/>
        </p:nvSpPr>
        <p:spPr>
          <a:xfrm>
            <a:off x="6899931" y="1797065"/>
            <a:ext cx="424543" cy="3594163"/>
          </a:xfrm>
          <a:prstGeom prst="leftBrace">
            <a:avLst>
              <a:gd fmla="val 123718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A091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9"/>
          <p:cNvSpPr/>
          <p:nvPr/>
        </p:nvSpPr>
        <p:spPr>
          <a:xfrm rot="5400000">
            <a:off x="9424528" y="-599678"/>
            <a:ext cx="384139" cy="4012246"/>
          </a:xfrm>
          <a:prstGeom prst="leftBrace">
            <a:avLst>
              <a:gd fmla="val 123718" name="adj1"/>
              <a:gd fmla="val 50473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A091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 rot="-5400000">
            <a:off x="5578769" y="3318137"/>
            <a:ext cx="2287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PREDICTIONS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8667589" y="1351472"/>
            <a:ext cx="22365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TRUE CLASS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7941545" y="2466023"/>
            <a:ext cx="12875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TRUE +</a:t>
            </a:r>
            <a:endParaRPr b="1" sz="240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10047264" y="4251888"/>
            <a:ext cx="12105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TRUE -</a:t>
            </a:r>
            <a:endParaRPr b="1" sz="240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7144215" y="2405067"/>
            <a:ext cx="3642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7160972" y="4565478"/>
            <a:ext cx="2537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8420074" y="1335400"/>
            <a:ext cx="3642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10526888" y="1318669"/>
            <a:ext cx="2537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9943055" y="2475641"/>
            <a:ext cx="14404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FALSE +</a:t>
            </a:r>
            <a:endParaRPr b="1" sz="2400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7966856" y="4251888"/>
            <a:ext cx="13635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 -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/>
          <p:nvPr/>
        </p:nvSpPr>
        <p:spPr>
          <a:xfrm>
            <a:off x="268370" y="179293"/>
            <a:ext cx="110035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CONTOH: </a:t>
            </a: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DIABETES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503442" y="4827932"/>
            <a:ext cx="1057260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Akurasi</a:t>
            </a:r>
            <a:r>
              <a:rPr b="0" i="0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(TP+TN) / (TP + TN + FP + FN) = 91%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1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Precision </a:t>
            </a:r>
            <a:r>
              <a:rPr b="0" i="0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 TP/Total TRUE Predictions = TP/ (TP+FP) = ½=50%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1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b="0" i="0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 TP/ Actual TRUE = TP/ (TP+FN) = 1/9 = 11%</a:t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-2057104" y="1971850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4359"/>
              </a:buClr>
              <a:buSzPts val="3200"/>
              <a:buFont typeface="Montserrat Black"/>
              <a:buNone/>
            </a:pPr>
            <a:r>
              <a:t/>
            </a:r>
            <a:endParaRPr b="1" i="0" sz="3200" u="none" cap="none" strike="noStrike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165" name="Google Shape;165;p20"/>
          <p:cNvGraphicFramePr/>
          <p:nvPr/>
        </p:nvGraphicFramePr>
        <p:xfrm>
          <a:off x="1808495" y="24535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{6C5DF825-CC46-46A2-BDE0-39DBE4E53D1F}</a:tableStyleId>
              </a:tblPr>
              <a:tblGrid>
                <a:gridCol w="1618425"/>
                <a:gridCol w="1618425"/>
              </a:tblGrid>
              <a:tr h="1303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p20"/>
          <p:cNvSpPr/>
          <p:nvPr/>
        </p:nvSpPr>
        <p:spPr>
          <a:xfrm>
            <a:off x="1164626" y="2446457"/>
            <a:ext cx="424543" cy="2432167"/>
          </a:xfrm>
          <a:prstGeom prst="leftBrace">
            <a:avLst>
              <a:gd fmla="val 123718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A091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0"/>
          <p:cNvSpPr/>
          <p:nvPr/>
        </p:nvSpPr>
        <p:spPr>
          <a:xfrm rot="5400000">
            <a:off x="3336574" y="402364"/>
            <a:ext cx="384139" cy="3306947"/>
          </a:xfrm>
          <a:prstGeom prst="leftBrace">
            <a:avLst>
              <a:gd fmla="val 123718" name="adj1"/>
              <a:gd fmla="val 50473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A091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 rot="-5400000">
            <a:off x="-484913" y="3494989"/>
            <a:ext cx="2287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None/>
            </a:pPr>
            <a:r>
              <a:rPr b="1" i="0" lang="en-CA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PREDICTIONS</a:t>
            </a:r>
            <a:endParaRPr b="1" i="0" sz="24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2308656" y="1226969"/>
            <a:ext cx="22365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None/>
            </a:pPr>
            <a:r>
              <a:rPr b="1" i="0" lang="en-CA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TRUE CLASS</a:t>
            </a:r>
            <a:endParaRPr b="1" i="0" sz="24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1992438" y="2907202"/>
            <a:ext cx="1092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Roboto"/>
              <a:buNone/>
            </a:pPr>
            <a:r>
              <a:rPr b="1" i="0" lang="en-CA" sz="24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TP = 1</a:t>
            </a:r>
            <a:endParaRPr b="1" i="0" sz="2400" u="none" cap="none" strike="noStrike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3629086" y="4167136"/>
            <a:ext cx="12875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Roboto"/>
              <a:buNone/>
            </a:pPr>
            <a:r>
              <a:rPr b="1" i="0" lang="en-CA" sz="24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TN = 90</a:t>
            </a:r>
            <a:endParaRPr b="1" i="0" sz="2400" u="none" cap="none" strike="noStrike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1408910" y="3054459"/>
            <a:ext cx="3642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None/>
            </a:pPr>
            <a:r>
              <a:rPr b="1" i="0" lang="en-CA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 i="0" sz="24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1427397" y="4137627"/>
            <a:ext cx="2537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None/>
            </a:pPr>
            <a:r>
              <a:rPr b="1" i="0" lang="en-CA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 b="1" i="0" sz="24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2497433" y="1994600"/>
            <a:ext cx="3642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None/>
            </a:pPr>
            <a:r>
              <a:rPr b="1" i="0" lang="en-CA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 i="0" sz="24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4013545" y="1938840"/>
            <a:ext cx="2537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None/>
            </a:pPr>
            <a:r>
              <a:rPr b="1" i="0" lang="en-CA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 b="1" i="0" sz="24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3698723" y="2907202"/>
            <a:ext cx="1092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Roboto"/>
              <a:buNone/>
            </a:pPr>
            <a:r>
              <a:rPr b="1" i="0" lang="en-CA" sz="2400" u="none" cap="none" strike="noStrike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FP = 1</a:t>
            </a:r>
            <a:endParaRPr b="1" i="0" sz="2400" u="none" cap="none" strike="noStrike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2037033" y="4183160"/>
            <a:ext cx="11160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None/>
            </a:pPr>
            <a:r>
              <a:rPr b="1" i="0" lang="en-CA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FN = 8</a:t>
            </a:r>
            <a:endParaRPr b="1" i="0" sz="24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5504740" y="2581918"/>
            <a:ext cx="576718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Akurasi umumnya menyesatkan dan tidak cukup untuk menilai kinerja pengklasifikasi.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Recall adalah metrik penting dalam situasi ketika data sangat tidak seimbang (</a:t>
            </a:r>
            <a:r>
              <a:rPr i="1"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imbalanced class</a:t>
            </a: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); kasus ketika Anda memiliki pasien diabetes kecil dibandingkan dengan yang sehat.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6324393" y="1198621"/>
            <a:ext cx="2998800" cy="1200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FAKTA: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JUMLAH 100 PASIEN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 PASIEN SEHAT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PASIEN MEMILIKI DIABETES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/>
          <p:nvPr/>
        </p:nvSpPr>
        <p:spPr>
          <a:xfrm>
            <a:off x="302425" y="0"/>
            <a:ext cx="83712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KURVA </a:t>
            </a:r>
            <a:r>
              <a:rPr lang="en-CA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ROC (</a:t>
            </a:r>
            <a:r>
              <a:rPr i="1" lang="en-CA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RECEIVER OPERATING CHARACTERISTIC</a:t>
            </a:r>
            <a:r>
              <a:rPr lang="en-CA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300"/>
          </a:p>
        </p:txBody>
      </p:sp>
      <p:sp>
        <p:nvSpPr>
          <p:cNvPr id="186" name="Google Shape;186;p21"/>
          <p:cNvSpPr/>
          <p:nvPr/>
        </p:nvSpPr>
        <p:spPr>
          <a:xfrm>
            <a:off x="2775782" y="6223895"/>
            <a:ext cx="56685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Kredit Foto</a:t>
            </a:r>
            <a:r>
              <a:rPr lang="en-CA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: https://commons.wikimedia.org/wiki/File:Roccurves.png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5254175" y="1349152"/>
            <a:ext cx="68052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Kurva </a:t>
            </a: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ROC </a:t>
            </a: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adalah metrik yang menilai kemampuan model untuk membedakan antara kelas biner (0 atau 1).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Kurva ROC dibuat dengan memplot true positive rate (TPR) terhadap false positive rate (FPR) pada berbagai pengaturan ambang batas.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Poin di atas garis diagonal mewakili klasifikasi yang baik (lebih baik daripada acak)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Performa model meningkat jika miring ke sudut kiri atas.</a:t>
            </a:r>
            <a:endParaRPr/>
          </a:p>
        </p:txBody>
      </p:sp>
      <p:sp>
        <p:nvSpPr>
          <p:cNvPr descr="-\infty " id="188" name="Google Shape;188;p21"/>
          <p:cNvSpPr/>
          <p:nvPr/>
        </p:nvSpPr>
        <p:spPr>
          <a:xfrm>
            <a:off x="47936150" y="-2206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1723421"/>
            <a:ext cx="4969299" cy="358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