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6858000" cx="12192000"/>
  <p:notesSz cx="7315200" cy="9601200"/>
  <p:embeddedFontLst>
    <p:embeddedFont>
      <p:font typeface="Montserrat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7" roundtripDataSignature="AMtx7mgrHr859diqlPppSOZfP7TjTqOLS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Montserrat-bold.fntdata"/><Relationship Id="rId23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boldItalic.fntdata"/><Relationship Id="rId25" Type="http://schemas.openxmlformats.org/officeDocument/2006/relationships/font" Target="fonts/Montserrat-italic.fntdata"/><Relationship Id="rId27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169920" cy="48172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43587" y="0"/>
            <a:ext cx="3169920" cy="48172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777875" y="1200150"/>
            <a:ext cx="5759450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19474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2e8b7acf42_0_0:notes"/>
          <p:cNvSpPr/>
          <p:nvPr>
            <p:ph idx="2" type="sldImg"/>
          </p:nvPr>
        </p:nvSpPr>
        <p:spPr>
          <a:xfrm>
            <a:off x="777875" y="1200150"/>
            <a:ext cx="5759400" cy="324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2e8b7acf42_0_0:notes"/>
          <p:cNvSpPr txBox="1"/>
          <p:nvPr>
            <p:ph idx="1" type="body"/>
          </p:nvPr>
        </p:nvSpPr>
        <p:spPr>
          <a:xfrm>
            <a:off x="731520" y="4620577"/>
            <a:ext cx="5852100" cy="37806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g22e8b7acf42_0_0:notes"/>
          <p:cNvSpPr txBox="1"/>
          <p:nvPr>
            <p:ph idx="12" type="sldNum"/>
          </p:nvPr>
        </p:nvSpPr>
        <p:spPr>
          <a:xfrm>
            <a:off x="4143587" y="9119474"/>
            <a:ext cx="3169800" cy="481800"/>
          </a:xfrm>
          <a:prstGeom prst="rect">
            <a:avLst/>
          </a:prstGeom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0:notes"/>
          <p:cNvSpPr txBox="1"/>
          <p:nvPr>
            <p:ph idx="1" type="body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0:notes"/>
          <p:cNvSpPr/>
          <p:nvPr>
            <p:ph idx="2" type="sldImg"/>
          </p:nvPr>
        </p:nvSpPr>
        <p:spPr>
          <a:xfrm>
            <a:off x="777875" y="1200150"/>
            <a:ext cx="5759450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1:notes"/>
          <p:cNvSpPr txBox="1"/>
          <p:nvPr>
            <p:ph idx="1" type="body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1:notes"/>
          <p:cNvSpPr/>
          <p:nvPr>
            <p:ph idx="2" type="sldImg"/>
          </p:nvPr>
        </p:nvSpPr>
        <p:spPr>
          <a:xfrm>
            <a:off x="777875" y="1200150"/>
            <a:ext cx="5759450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2:notes"/>
          <p:cNvSpPr txBox="1"/>
          <p:nvPr>
            <p:ph idx="1" type="body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2:notes"/>
          <p:cNvSpPr/>
          <p:nvPr>
            <p:ph idx="2" type="sldImg"/>
          </p:nvPr>
        </p:nvSpPr>
        <p:spPr>
          <a:xfrm>
            <a:off x="777875" y="1200150"/>
            <a:ext cx="5759450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3:notes"/>
          <p:cNvSpPr txBox="1"/>
          <p:nvPr>
            <p:ph idx="1" type="body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3:notes"/>
          <p:cNvSpPr/>
          <p:nvPr>
            <p:ph idx="2" type="sldImg"/>
          </p:nvPr>
        </p:nvSpPr>
        <p:spPr>
          <a:xfrm>
            <a:off x="777875" y="1200150"/>
            <a:ext cx="5759450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4:notes"/>
          <p:cNvSpPr txBox="1"/>
          <p:nvPr>
            <p:ph idx="1" type="body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4:notes"/>
          <p:cNvSpPr/>
          <p:nvPr>
            <p:ph idx="2" type="sldImg"/>
          </p:nvPr>
        </p:nvSpPr>
        <p:spPr>
          <a:xfrm>
            <a:off x="777875" y="1200150"/>
            <a:ext cx="5759450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5:notes"/>
          <p:cNvSpPr txBox="1"/>
          <p:nvPr>
            <p:ph idx="1" type="body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5:notes"/>
          <p:cNvSpPr/>
          <p:nvPr>
            <p:ph idx="2" type="sldImg"/>
          </p:nvPr>
        </p:nvSpPr>
        <p:spPr>
          <a:xfrm>
            <a:off x="777875" y="1200150"/>
            <a:ext cx="5759450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6:notes"/>
          <p:cNvSpPr txBox="1"/>
          <p:nvPr>
            <p:ph idx="1" type="body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6:notes"/>
          <p:cNvSpPr/>
          <p:nvPr>
            <p:ph idx="2" type="sldImg"/>
          </p:nvPr>
        </p:nvSpPr>
        <p:spPr>
          <a:xfrm>
            <a:off x="777875" y="1200150"/>
            <a:ext cx="5759450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7:notes"/>
          <p:cNvSpPr txBox="1"/>
          <p:nvPr>
            <p:ph idx="1" type="body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7:notes"/>
          <p:cNvSpPr/>
          <p:nvPr>
            <p:ph idx="2" type="sldImg"/>
          </p:nvPr>
        </p:nvSpPr>
        <p:spPr>
          <a:xfrm>
            <a:off x="777875" y="1200150"/>
            <a:ext cx="5759450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777875" y="1200150"/>
            <a:ext cx="5759450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/>
          <p:nvPr>
            <p:ph idx="1" type="body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3:notes"/>
          <p:cNvSpPr/>
          <p:nvPr>
            <p:ph idx="2" type="sldImg"/>
          </p:nvPr>
        </p:nvSpPr>
        <p:spPr>
          <a:xfrm>
            <a:off x="777875" y="1200150"/>
            <a:ext cx="5759450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/>
          <p:nvPr>
            <p:ph idx="1" type="body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4:notes"/>
          <p:cNvSpPr/>
          <p:nvPr>
            <p:ph idx="2" type="sldImg"/>
          </p:nvPr>
        </p:nvSpPr>
        <p:spPr>
          <a:xfrm>
            <a:off x="777875" y="1200150"/>
            <a:ext cx="5759450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:notes"/>
          <p:cNvSpPr txBox="1"/>
          <p:nvPr>
            <p:ph idx="1" type="body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5:notes"/>
          <p:cNvSpPr/>
          <p:nvPr>
            <p:ph idx="2" type="sldImg"/>
          </p:nvPr>
        </p:nvSpPr>
        <p:spPr>
          <a:xfrm>
            <a:off x="777875" y="1200150"/>
            <a:ext cx="5759450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:notes"/>
          <p:cNvSpPr txBox="1"/>
          <p:nvPr>
            <p:ph idx="1" type="body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6:notes"/>
          <p:cNvSpPr/>
          <p:nvPr>
            <p:ph idx="2" type="sldImg"/>
          </p:nvPr>
        </p:nvSpPr>
        <p:spPr>
          <a:xfrm>
            <a:off x="777875" y="1200150"/>
            <a:ext cx="5759450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:notes"/>
          <p:cNvSpPr txBox="1"/>
          <p:nvPr>
            <p:ph idx="1" type="body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7:notes"/>
          <p:cNvSpPr/>
          <p:nvPr>
            <p:ph idx="2" type="sldImg"/>
          </p:nvPr>
        </p:nvSpPr>
        <p:spPr>
          <a:xfrm>
            <a:off x="777875" y="1200150"/>
            <a:ext cx="5759450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8:notes"/>
          <p:cNvSpPr txBox="1"/>
          <p:nvPr>
            <p:ph idx="1" type="body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8:notes"/>
          <p:cNvSpPr/>
          <p:nvPr>
            <p:ph idx="2" type="sldImg"/>
          </p:nvPr>
        </p:nvSpPr>
        <p:spPr>
          <a:xfrm>
            <a:off x="777875" y="1200150"/>
            <a:ext cx="5759450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:notes"/>
          <p:cNvSpPr txBox="1"/>
          <p:nvPr>
            <p:ph idx="1" type="body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9:notes"/>
          <p:cNvSpPr/>
          <p:nvPr>
            <p:ph idx="2" type="sldImg"/>
          </p:nvPr>
        </p:nvSpPr>
        <p:spPr>
          <a:xfrm>
            <a:off x="777875" y="1200150"/>
            <a:ext cx="5759450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8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9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9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8" name="Google Shape;28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2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4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24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2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24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6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7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7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Relationship Id="rId4" Type="http://schemas.openxmlformats.org/officeDocument/2006/relationships/hyperlink" Target="https://www.flickr.com/photos/pasa/6757993805" TargetMode="External"/><Relationship Id="rId5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10.jpg"/><Relationship Id="rId5" Type="http://schemas.openxmlformats.org/officeDocument/2006/relationships/hyperlink" Target="https://www.publicdomainpictures.net/en/view-image.php?image=279909&amp;picture=medical-insurance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hyperlink" Target="https://www.publicdomainpictures.net/en/view-image.php?image=279909&amp;picture=medical-insurance" TargetMode="External"/><Relationship Id="rId5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hyperlink" Target="https://auto.gluon.ai/stable/index.html" TargetMode="External"/><Relationship Id="rId5" Type="http://schemas.openxmlformats.org/officeDocument/2006/relationships/hyperlink" Target="https://aws.amazon.com/blogs/opensource/machine-learning-with-autogluon-an-open-source-automl-library/" TargetMode="External"/><Relationship Id="rId6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g22e8b7acf42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1999" cy="6844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0"/>
          <p:cNvSpPr txBox="1"/>
          <p:nvPr>
            <p:ph idx="1" type="body"/>
          </p:nvPr>
        </p:nvSpPr>
        <p:spPr>
          <a:xfrm>
            <a:off x="10682" y="2897562"/>
            <a:ext cx="11358000" cy="23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571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•"/>
            </a:pPr>
            <a:r>
              <a:rPr lang="en-US" sz="1600">
                <a:latin typeface="Montserrat"/>
                <a:ea typeface="Montserrat"/>
                <a:cs typeface="Montserrat"/>
                <a:sym typeface="Montserrat"/>
              </a:rPr>
              <a:t>Fitting model untuk memprediksi kolom tabel data (label) berdasarkan kolom lain (fitur).</a:t>
            </a:r>
            <a:endParaRPr/>
          </a:p>
          <a:p>
            <a:pPr indent="-285750" lvl="0" marL="571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•"/>
            </a:pPr>
            <a:r>
              <a:rPr lang="en-US" sz="1600">
                <a:latin typeface="Montserrat"/>
                <a:ea typeface="Montserrat"/>
                <a:cs typeface="Montserrat"/>
                <a:sym typeface="Montserrat"/>
              </a:rPr>
              <a:t>Parameter:</a:t>
            </a:r>
            <a:endParaRPr/>
          </a:p>
          <a:p>
            <a:pPr indent="-342900" lvl="1" marL="800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Char char="o"/>
            </a:pPr>
            <a:r>
              <a:rPr b="1" lang="en-US" sz="1600">
                <a:latin typeface="Montserrat"/>
                <a:ea typeface="Montserrat"/>
                <a:cs typeface="Montserrat"/>
                <a:sym typeface="Montserrat"/>
              </a:rPr>
              <a:t>train_data:</a:t>
            </a:r>
            <a:r>
              <a:rPr lang="en-US" sz="1600">
                <a:latin typeface="Montserrat"/>
                <a:ea typeface="Montserrat"/>
                <a:cs typeface="Montserrat"/>
                <a:sym typeface="Montserrat"/>
              </a:rPr>
              <a:t> tabel dari data latih</a:t>
            </a:r>
            <a:endParaRPr/>
          </a:p>
          <a:p>
            <a:pPr indent="-342900" lvl="1" marL="800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Char char="o"/>
            </a:pPr>
            <a:r>
              <a:rPr b="1" lang="en-US" sz="1600">
                <a:latin typeface="Montserrat"/>
                <a:ea typeface="Montserrat"/>
                <a:cs typeface="Montserrat"/>
                <a:sym typeface="Montserrat"/>
              </a:rPr>
              <a:t>tuning_data:</a:t>
            </a:r>
            <a:r>
              <a:rPr lang="en-US" sz="1600">
                <a:latin typeface="Montserrat"/>
                <a:ea typeface="Montserrat"/>
                <a:cs typeface="Montserrat"/>
                <a:sym typeface="Montserrat"/>
              </a:rPr>
              <a:t> data validasi untuk proses optimisasi. Jangan masukan data uji disini! </a:t>
            </a:r>
            <a:endParaRPr/>
          </a:p>
          <a:p>
            <a:pPr indent="-342900" lvl="1" marL="800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Char char="o"/>
            </a:pPr>
            <a:r>
              <a:rPr b="1" lang="en-US" sz="1600">
                <a:latin typeface="Montserrat"/>
                <a:ea typeface="Montserrat"/>
                <a:cs typeface="Montserrat"/>
                <a:sym typeface="Montserrat"/>
              </a:rPr>
              <a:t>time_limit:</a:t>
            </a:r>
            <a:r>
              <a:rPr lang="en-US" sz="1600">
                <a:latin typeface="Montserrat"/>
                <a:ea typeface="Montserrat"/>
                <a:cs typeface="Montserrat"/>
                <a:sym typeface="Montserrat"/>
              </a:rPr>
              <a:t> berapa lama waktu maksimal untuk metode fit() dapat berjalan.</a:t>
            </a:r>
            <a:endParaRPr/>
          </a:p>
          <a:p>
            <a:pPr indent="-342900" lvl="1" marL="800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Char char="o"/>
            </a:pPr>
            <a:r>
              <a:rPr b="1" lang="en-US" sz="1600">
                <a:latin typeface="Montserrat"/>
                <a:ea typeface="Montserrat"/>
                <a:cs typeface="Montserrat"/>
                <a:sym typeface="Montserrat"/>
              </a:rPr>
              <a:t>Presets:</a:t>
            </a:r>
            <a:r>
              <a:rPr lang="en-US" sz="1600">
                <a:latin typeface="Montserrat"/>
                <a:ea typeface="Montserrat"/>
                <a:cs typeface="Montserrat"/>
                <a:sym typeface="Montserrat"/>
              </a:rPr>
              <a:t> default = [‘medium_quality_faster_train’]</a:t>
            </a:r>
            <a:endParaRPr/>
          </a:p>
          <a:p>
            <a:pPr indent="-342900" lvl="2" marL="1257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Char char="o"/>
            </a:pPr>
            <a:r>
              <a:rPr lang="en-US" sz="1600">
                <a:latin typeface="Montserrat"/>
                <a:ea typeface="Montserrat"/>
                <a:cs typeface="Montserrat"/>
                <a:sym typeface="Montserrat"/>
              </a:rPr>
              <a:t>Daftar konfigurasi prasetel untuk argumen dalam fit() yang memengaruhi memori dan akurasi.</a:t>
            </a:r>
            <a:endParaRPr/>
          </a:p>
          <a:p>
            <a:pPr indent="-342900" lvl="2" marL="1257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Char char="o"/>
            </a:pPr>
            <a:r>
              <a:rPr lang="en-US" sz="1600">
                <a:latin typeface="Montserrat"/>
                <a:ea typeface="Montserrat"/>
                <a:cs typeface="Montserrat"/>
                <a:sym typeface="Montserrat"/>
              </a:rPr>
              <a:t>Untuk mendapatkan prediktor keseluruhan yang paling akurat (terlepas dari efisiensinya), tetapkan presets = ‘best_quality’.</a:t>
            </a:r>
            <a:endParaRPr/>
          </a:p>
        </p:txBody>
      </p:sp>
      <p:sp>
        <p:nvSpPr>
          <p:cNvPr id="157" name="Google Shape;157;p10"/>
          <p:cNvSpPr/>
          <p:nvPr/>
        </p:nvSpPr>
        <p:spPr>
          <a:xfrm>
            <a:off x="300718" y="181943"/>
            <a:ext cx="1217508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PARAMETER METODE </a:t>
            </a:r>
            <a:r>
              <a:rPr lang="en-US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FIT</a:t>
            </a:r>
            <a:endParaRPr/>
          </a:p>
        </p:txBody>
      </p:sp>
      <p:pic>
        <p:nvPicPr>
          <p:cNvPr id="158" name="Google Shape;158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9656" y="1371600"/>
            <a:ext cx="10072688" cy="10321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1"/>
          <p:cNvSpPr/>
          <p:nvPr/>
        </p:nvSpPr>
        <p:spPr>
          <a:xfrm>
            <a:off x="300718" y="181943"/>
            <a:ext cx="1217508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PRESETS DALAM </a:t>
            </a:r>
            <a:r>
              <a:rPr lang="en-US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AUTOGLUON</a:t>
            </a:r>
            <a:endParaRPr/>
          </a:p>
        </p:txBody>
      </p:sp>
      <p:grpSp>
        <p:nvGrpSpPr>
          <p:cNvPr id="165" name="Google Shape;165;p11"/>
          <p:cNvGrpSpPr/>
          <p:nvPr/>
        </p:nvGrpSpPr>
        <p:grpSpPr>
          <a:xfrm>
            <a:off x="1803139" y="1220200"/>
            <a:ext cx="8444696" cy="4722375"/>
            <a:chOff x="1672173" y="1012"/>
            <a:chExt cx="7628452" cy="4722375"/>
          </a:xfrm>
        </p:grpSpPr>
        <p:sp>
          <p:nvSpPr>
            <p:cNvPr id="166" name="Google Shape;166;p11"/>
            <p:cNvSpPr/>
            <p:nvPr/>
          </p:nvSpPr>
          <p:spPr>
            <a:xfrm>
              <a:off x="1672173" y="1012"/>
              <a:ext cx="3632596" cy="2179558"/>
            </a:xfrm>
            <a:prstGeom prst="rect">
              <a:avLst/>
            </a:prstGeom>
            <a:solidFill>
              <a:srgbClr val="787878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1"/>
            <p:cNvSpPr txBox="1"/>
            <p:nvPr/>
          </p:nvSpPr>
          <p:spPr>
            <a:xfrm>
              <a:off x="1672173" y="1012"/>
              <a:ext cx="3632596" cy="217955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0950" lIns="60950" spcFirstLastPara="1" rIns="60950" wrap="square" tIns="609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Montserrat"/>
                <a:buNone/>
              </a:pPr>
              <a:r>
                <a:rPr b="1" lang="en-US" sz="16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best_quality:</a:t>
              </a:r>
              <a:r>
                <a:rPr lang="en-US" sz="16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r>
                <a:rPr lang="en-US" sz="16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Akurasi prediktif terbaik dengan sedikit pertimbangan pada waktu inferensi atau penggunaan disk.</a:t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11"/>
            <p:cNvSpPr/>
            <p:nvPr/>
          </p:nvSpPr>
          <p:spPr>
            <a:xfrm>
              <a:off x="5668029" y="1012"/>
              <a:ext cx="3632596" cy="2179558"/>
            </a:xfrm>
            <a:prstGeom prst="rect">
              <a:avLst/>
            </a:prstGeom>
            <a:solidFill>
              <a:schemeClr val="accent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1"/>
            <p:cNvSpPr txBox="1"/>
            <p:nvPr/>
          </p:nvSpPr>
          <p:spPr>
            <a:xfrm>
              <a:off x="5668029" y="1012"/>
              <a:ext cx="3632596" cy="217955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0950" lIns="60950" spcFirstLastPara="1" rIns="60950" wrap="square" tIns="609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Montserrat"/>
                <a:buNone/>
              </a:pPr>
              <a:r>
                <a:rPr b="1" lang="en-US" sz="16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high_quality_fast_inference_only_refit: </a:t>
              </a:r>
              <a:r>
                <a:rPr lang="en-US" sz="16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Akurasi prediktif tinggi dengan inferensi cepat. ~10x-200x inferensi lebih cepat dan ~10x-200x penggunaan disk lebih rendah daripada best_quality.</a:t>
              </a:r>
              <a:endParaRPr/>
            </a:p>
          </p:txBody>
        </p:sp>
        <p:sp>
          <p:nvSpPr>
            <p:cNvPr id="170" name="Google Shape;170;p11"/>
            <p:cNvSpPr/>
            <p:nvPr/>
          </p:nvSpPr>
          <p:spPr>
            <a:xfrm>
              <a:off x="1672173" y="2543829"/>
              <a:ext cx="3632596" cy="2179558"/>
            </a:xfrm>
            <a:prstGeom prst="rect">
              <a:avLst/>
            </a:prstGeom>
            <a:solidFill>
              <a:srgbClr val="D3D3D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1"/>
            <p:cNvSpPr txBox="1"/>
            <p:nvPr/>
          </p:nvSpPr>
          <p:spPr>
            <a:xfrm>
              <a:off x="1672173" y="2543829"/>
              <a:ext cx="3632596" cy="217955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0950" lIns="60950" spcFirstLastPara="1" rIns="60950" wrap="square" tIns="609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Montserrat"/>
                <a:buNone/>
              </a:pPr>
              <a:r>
                <a:rPr b="1" lang="en-US" sz="16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medium_quality_faster_train: </a:t>
              </a:r>
              <a:r>
                <a:rPr lang="en-US" sz="16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Akurasi prediktif sedang dengan inferensi yang sangat cepat dan waktu pelatihan yang sangat cepat.</a:t>
              </a:r>
              <a:r>
                <a:rPr lang="en-US" sz="16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r>
                <a:rPr b="1" lang="en-US" sz="16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Ini adalah preset default</a:t>
              </a:r>
              <a:r>
                <a:rPr b="1" lang="en-US" sz="16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r>
                <a:rPr lang="en-US" sz="16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dalam</a:t>
              </a:r>
              <a:r>
                <a:rPr lang="en-US" sz="16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AutoGluon dan harus digunakan hanya untuk  </a:t>
              </a:r>
              <a:endPara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-US" sz="16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pembuatan prototipe cepat.</a:t>
              </a:r>
              <a:endPara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72" name="Google Shape;172;p11"/>
            <p:cNvSpPr/>
            <p:nvPr/>
          </p:nvSpPr>
          <p:spPr>
            <a:xfrm>
              <a:off x="5668029" y="2543829"/>
              <a:ext cx="3632596" cy="2179558"/>
            </a:xfrm>
            <a:prstGeom prst="rect">
              <a:avLst/>
            </a:prstGeom>
            <a:solidFill>
              <a:schemeClr val="accent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1"/>
            <p:cNvSpPr txBox="1"/>
            <p:nvPr/>
          </p:nvSpPr>
          <p:spPr>
            <a:xfrm>
              <a:off x="5668029" y="2543829"/>
              <a:ext cx="3632596" cy="217955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0950" lIns="60950" spcFirstLastPara="1" rIns="60950" wrap="square" tIns="609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Montserrat"/>
                <a:buNone/>
              </a:pPr>
              <a:r>
                <a:rPr b="1" lang="en-US" sz="16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optimize_for_deployment: </a:t>
              </a:r>
              <a:r>
                <a:rPr lang="en-US" sz="16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Mengoptimalkan hasil untuk deployment dengan menghapus model yang tidak digunakan dan menghapus artefak pelatihan. Dapat mengurangi penggunaan disk hingga ~2-4x tanpa memengaruhi akurasi model atau kecepatan inferensi.</a:t>
              </a:r>
              <a:endPara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25763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12"/>
          <p:cNvSpPr txBox="1"/>
          <p:nvPr/>
        </p:nvSpPr>
        <p:spPr>
          <a:xfrm>
            <a:off x="349997" y="1981200"/>
            <a:ext cx="5740923" cy="10275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b="1" lang="en-US" sz="4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DEMO PROYEK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13"/>
          <p:cNvSpPr txBox="1"/>
          <p:nvPr/>
        </p:nvSpPr>
        <p:spPr>
          <a:xfrm>
            <a:off x="228600" y="228600"/>
            <a:ext cx="7696200" cy="10275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DEMO PROYEK</a:t>
            </a:r>
            <a:endParaRPr/>
          </a:p>
        </p:txBody>
      </p:sp>
      <p:pic>
        <p:nvPicPr>
          <p:cNvPr id="186" name="Google Shape;18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9238" y="1735349"/>
            <a:ext cx="11513523" cy="291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25763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14"/>
          <p:cNvSpPr txBox="1"/>
          <p:nvPr/>
        </p:nvSpPr>
        <p:spPr>
          <a:xfrm>
            <a:off x="349997" y="1981200"/>
            <a:ext cx="5740923" cy="10275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b="1" lang="en-US" sz="4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FINAL CAPSTONE PROJECT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15"/>
          <p:cNvSpPr/>
          <p:nvPr/>
        </p:nvSpPr>
        <p:spPr>
          <a:xfrm>
            <a:off x="661578" y="2695373"/>
            <a:ext cx="7539447" cy="7022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</a:pPr>
            <a:br>
              <a:rPr b="1" i="0" lang="en-US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b="1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9" name="Google Shape;199;p15"/>
          <p:cNvSpPr txBox="1"/>
          <p:nvPr/>
        </p:nvSpPr>
        <p:spPr>
          <a:xfrm>
            <a:off x="152400" y="273160"/>
            <a:ext cx="1034995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FINAL CAPSTONE PROJECT</a:t>
            </a:r>
            <a:endParaRPr/>
          </a:p>
        </p:txBody>
      </p:sp>
      <p:sp>
        <p:nvSpPr>
          <p:cNvPr id="200" name="Google Shape;200;p15"/>
          <p:cNvSpPr/>
          <p:nvPr/>
        </p:nvSpPr>
        <p:spPr>
          <a:xfrm>
            <a:off x="457201" y="831374"/>
            <a:ext cx="8077200" cy="55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841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TUJUAN</a:t>
            </a:r>
            <a:r>
              <a:rPr b="1" lang="en-US" sz="1500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 </a:t>
            </a:r>
            <a:endParaRPr sz="1300"/>
          </a:p>
          <a:p>
            <a:pPr indent="-27940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i="1" lang="en-US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Bangun, latih, dan uji model pengklasifikasi untuk memprediksi diabetes pada pasien</a:t>
            </a:r>
            <a:endParaRPr b="1"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TOOL: </a:t>
            </a:r>
            <a:endParaRPr sz="1300"/>
          </a:p>
          <a:p>
            <a:pPr indent="-33655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i="1" lang="en-US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AutoGluon</a:t>
            </a:r>
            <a:endParaRPr b="1"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APLIKASI PADA DUNIA NYATA</a:t>
            </a:r>
            <a:r>
              <a:rPr b="1" lang="en-US" sz="1500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sz="1300"/>
          </a:p>
          <a:p>
            <a:pPr indent="-27940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i="1" lang="en-US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Proyek ini dapat digunakan secara efektif oleh profesional kesehatan untuk mendeteksi diabetes dan memahami faktor kunci yang berkontribusi terhadap penyakit tersebut.</a:t>
            </a:r>
            <a:endParaRPr b="1"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DATA: </a:t>
            </a:r>
            <a:endParaRPr sz="1300"/>
          </a:p>
          <a:p>
            <a:pPr indent="-27940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b="1" lang="en-US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MASUKAN</a:t>
            </a:r>
            <a:r>
              <a:rPr b="1" lang="en-US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sz="1300"/>
          </a:p>
          <a:p>
            <a:pPr indent="-279400" lvl="3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Char char="o"/>
            </a:pPr>
            <a:r>
              <a:rPr b="0" i="0" lang="en-US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Pregnancies: </a:t>
            </a:r>
            <a:r>
              <a:rPr lang="en-US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Berapa kali hamil</a:t>
            </a:r>
            <a:endParaRPr sz="1300"/>
          </a:p>
          <a:p>
            <a:pPr indent="-279400" lvl="3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Char char="o"/>
            </a:pPr>
            <a:r>
              <a:rPr b="0" i="0" lang="en-US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GlucosePlasma: </a:t>
            </a:r>
            <a:r>
              <a:rPr lang="en-US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konsentrasi glukosa</a:t>
            </a:r>
            <a:endParaRPr sz="1300"/>
          </a:p>
          <a:p>
            <a:pPr indent="-279400" lvl="3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Char char="o"/>
            </a:pPr>
            <a:r>
              <a:rPr b="0" i="0" lang="en-US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BloodPressure: </a:t>
            </a:r>
            <a:r>
              <a:rPr lang="en-US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Tekanan darah diastolik (mm Hg)</a:t>
            </a:r>
            <a:endParaRPr sz="1300"/>
          </a:p>
          <a:p>
            <a:pPr indent="-279400" lvl="3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Char char="o"/>
            </a:pPr>
            <a:r>
              <a:rPr b="0" i="0" lang="en-US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Skin: </a:t>
            </a:r>
            <a:r>
              <a:rPr lang="en-US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Ketebalan Lipatan kulit trisep tebal (mm)</a:t>
            </a:r>
            <a:endParaRPr sz="1300"/>
          </a:p>
          <a:p>
            <a:pPr indent="-279400" lvl="3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Char char="o"/>
            </a:pPr>
            <a:r>
              <a:rPr b="0" i="0" lang="en-US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Insulin: </a:t>
            </a:r>
            <a:r>
              <a:rPr lang="en-US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Insulin serum 2 jam (mu U/ml)</a:t>
            </a:r>
            <a:endParaRPr sz="1300"/>
          </a:p>
          <a:p>
            <a:pPr indent="-279400" lvl="3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Char char="o"/>
            </a:pPr>
            <a:r>
              <a:rPr b="0" i="0" lang="en-US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BMI: </a:t>
            </a:r>
            <a:r>
              <a:rPr lang="en-US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Indeks massa tubuh (berat dalam kg/(tinggi dalam m)^2)</a:t>
            </a:r>
            <a:endParaRPr sz="1300"/>
          </a:p>
          <a:p>
            <a:pPr indent="-279400" lvl="3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Char char="o"/>
            </a:pPr>
            <a:r>
              <a:rPr b="0" i="0" lang="en-US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DiabetesPedigreeFunction: </a:t>
            </a:r>
            <a:r>
              <a:rPr lang="en-US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Fungsi silsilah diabetes</a:t>
            </a:r>
            <a:endParaRPr sz="1300"/>
          </a:p>
          <a:p>
            <a:pPr indent="-279400" lvl="3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Char char="o"/>
            </a:pPr>
            <a:r>
              <a:rPr b="0" i="0" lang="en-US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Age: </a:t>
            </a:r>
            <a:r>
              <a:rPr lang="en-US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Umur </a:t>
            </a:r>
            <a:r>
              <a:rPr b="0" i="0" lang="en-US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(da</a:t>
            </a:r>
            <a:r>
              <a:rPr lang="en-US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lam tahun</a:t>
            </a:r>
            <a:r>
              <a:rPr b="0" i="0" lang="en-US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sz="1300"/>
          </a:p>
          <a:p>
            <a:pPr indent="-2413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t/>
            </a:r>
            <a:endParaRPr b="1"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7940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b="1" lang="en-US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KELUARAN: </a:t>
            </a:r>
            <a:endParaRPr sz="1300"/>
          </a:p>
          <a:p>
            <a:pPr indent="-336550" lvl="1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Char char="o"/>
            </a:pPr>
            <a:r>
              <a:rPr b="0" i="0" lang="en-US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Diabetes </a:t>
            </a:r>
            <a:r>
              <a:rPr lang="en-US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atau tidak</a:t>
            </a:r>
            <a:r>
              <a:rPr b="0" i="0" lang="en-US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diabetes (0 or 1)  </a:t>
            </a:r>
            <a:endParaRPr sz="1300"/>
          </a:p>
          <a:p>
            <a:pPr indent="-1841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1" name="Google Shape;201;p15"/>
          <p:cNvSpPr txBox="1"/>
          <p:nvPr/>
        </p:nvSpPr>
        <p:spPr>
          <a:xfrm>
            <a:off x="4456210" y="6258524"/>
            <a:ext cx="712618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</a:pPr>
            <a:r>
              <a:rPr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 Source: </a:t>
            </a:r>
            <a:r>
              <a:rPr lang="en-US" sz="9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https://www.flickr.com/photos/pasa/6757993805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</a:pPr>
            <a:r>
              <a:rPr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Acknowledgements: Smith, J.W., Everhart, J.E., Dickson, W.C., Knowler, W.C., &amp; Johannes, R.S. (1988). Using the ADAP learning algorithm to forecast the onset of diabetes mellitus. In Proceedings of the Symposium on Computer Applications and Medical Care (pp. 261--265). IEEE Computer Society Press.</a:t>
            </a:r>
            <a:endParaRPr/>
          </a:p>
        </p:txBody>
      </p:sp>
      <p:pic>
        <p:nvPicPr>
          <p:cNvPr id="202" name="Google Shape;202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24800" y="3046495"/>
            <a:ext cx="3284409" cy="21824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16"/>
          <p:cNvSpPr txBox="1"/>
          <p:nvPr/>
        </p:nvSpPr>
        <p:spPr>
          <a:xfrm>
            <a:off x="152400" y="273160"/>
            <a:ext cx="1034995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TINJAUAN </a:t>
            </a:r>
            <a:r>
              <a:rPr lang="en-US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/>
          </a:p>
        </p:txBody>
      </p:sp>
      <p:pic>
        <p:nvPicPr>
          <p:cNvPr id="209" name="Google Shape;209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28017" y="2286000"/>
            <a:ext cx="7849440" cy="36983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0" name="Google Shape;210;p16"/>
          <p:cNvCxnSpPr/>
          <p:nvPr/>
        </p:nvCxnSpPr>
        <p:spPr>
          <a:xfrm rot="10800000">
            <a:off x="7974301" y="1265999"/>
            <a:ext cx="1169700" cy="1020000"/>
          </a:xfrm>
          <a:prstGeom prst="curvedConnector3">
            <a:avLst>
              <a:gd fmla="val 50006" name="adj1"/>
            </a:avLst>
          </a:prstGeom>
          <a:noFill/>
          <a:ln cap="flat" cmpd="sng" w="57150">
            <a:solidFill>
              <a:srgbClr val="EF243B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11" name="Google Shape;211;p16"/>
          <p:cNvSpPr txBox="1"/>
          <p:nvPr/>
        </p:nvSpPr>
        <p:spPr>
          <a:xfrm>
            <a:off x="5030169" y="1137251"/>
            <a:ext cx="29871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Montserrat"/>
              <a:buNone/>
            </a:pPr>
            <a:r>
              <a:rPr lang="en-US" sz="28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VARIABEL TARGET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oogle Shape;21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7"/>
          <p:cNvSpPr txBox="1"/>
          <p:nvPr/>
        </p:nvSpPr>
        <p:spPr>
          <a:xfrm>
            <a:off x="228600" y="228600"/>
            <a:ext cx="9982200" cy="10275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TUGAS </a:t>
            </a:r>
            <a:r>
              <a:rPr lang="en-US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FINAL CAPSTONE PROJECT</a:t>
            </a:r>
            <a:endParaRPr/>
          </a:p>
        </p:txBody>
      </p:sp>
      <p:sp>
        <p:nvSpPr>
          <p:cNvPr id="218" name="Google Shape;218;p17"/>
          <p:cNvSpPr txBox="1"/>
          <p:nvPr/>
        </p:nvSpPr>
        <p:spPr>
          <a:xfrm>
            <a:off x="381000" y="1066800"/>
            <a:ext cx="11049000" cy="31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Harap selesaikan tugas2 dibawah ini: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Muat data</a:t>
            </a:r>
            <a:r>
              <a:rPr lang="en-US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“</a:t>
            </a:r>
            <a:r>
              <a:rPr i="1" lang="en-US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diabetes.csv</a:t>
            </a:r>
            <a:r>
              <a:rPr lang="en-US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”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Lakukan</a:t>
            </a:r>
            <a:r>
              <a:rPr lang="en-US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Exploratory Data Analysis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Gunakan preset</a:t>
            </a:r>
            <a:r>
              <a:rPr lang="en-US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‘best_quality’ dan metrik ‘accuracy’, </a:t>
            </a:r>
            <a:r>
              <a:rPr lang="en-US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latih model klasifikasi menggunakan AutoGluon untuk memprediksi kolom "Outcome".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Evaluasi kinerja model terlatih dengan memplot leaderboard dan menunjukkan model terbaik. Buat confusion matrix.</a:t>
            </a:r>
            <a:endParaRPr/>
          </a:p>
          <a:p>
            <a:pPr indent="-330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58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25763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2"/>
          <p:cNvSpPr txBox="1"/>
          <p:nvPr/>
        </p:nvSpPr>
        <p:spPr>
          <a:xfrm>
            <a:off x="349997" y="1981200"/>
            <a:ext cx="4069603" cy="10275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DATA SCIENCE </a:t>
            </a:r>
            <a:r>
              <a:rPr b="1" lang="en-US" sz="4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DENGAN </a:t>
            </a:r>
            <a:r>
              <a:rPr b="1" i="0" lang="en-US" sz="4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AUTOPILOT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25763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3"/>
          <p:cNvSpPr txBox="1"/>
          <p:nvPr/>
        </p:nvSpPr>
        <p:spPr>
          <a:xfrm>
            <a:off x="349997" y="1981200"/>
            <a:ext cx="5740923" cy="10275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b="1" lang="en-US" sz="4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TINJAUAN PROYEK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4"/>
          <p:cNvSpPr txBox="1"/>
          <p:nvPr/>
        </p:nvSpPr>
        <p:spPr>
          <a:xfrm>
            <a:off x="228600" y="228600"/>
            <a:ext cx="5740923" cy="10275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TINJAUAN PROYEK</a:t>
            </a:r>
            <a:endParaRPr sz="3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8" name="Google Shape;108;p4"/>
          <p:cNvSpPr/>
          <p:nvPr/>
        </p:nvSpPr>
        <p:spPr>
          <a:xfrm>
            <a:off x="228600" y="914400"/>
            <a:ext cx="8089051" cy="55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841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TUJUAN</a:t>
            </a:r>
            <a:r>
              <a:rPr b="1" i="0" lang="en-US" sz="1500" u="sng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 </a:t>
            </a:r>
            <a:endParaRPr sz="1300"/>
          </a:p>
          <a:p>
            <a:pPr indent="-27940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lang="en-US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Studi kasus ini bertujuan untuk memprediksi biaya asuransi kesehatan yang dikeluarkan oleh Individu berdasarkan usia, jenis kelamin, IMT, jumlah anak, kebiasaan merokok dan geo-location.</a:t>
            </a:r>
            <a:endParaRPr sz="13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TOOL: </a:t>
            </a:r>
            <a:endParaRPr sz="1300"/>
          </a:p>
          <a:p>
            <a:pPr indent="-33655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i="1" lang="en-US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AutoGluon (</a:t>
            </a:r>
            <a:r>
              <a:rPr i="1" lang="en-US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AutoGluon memungkinkan pembuatan prototipe cepat model AI/ML menggunakan beberapa baris kode sederhana</a:t>
            </a:r>
            <a:r>
              <a:rPr i="1" lang="en-US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i="1"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APLIKASI PADA DUNIA NYATA</a:t>
            </a:r>
            <a:r>
              <a:rPr b="1" lang="en-US" sz="1500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sz="1300"/>
          </a:p>
          <a:p>
            <a:pPr indent="-27940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i="1" lang="en-US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Proyek ini dapat digunakan secara efektif oleh perusahaan asuransi untuk memprediksi biaya asuransi kesehatan, meningkatkan pendapatan, dan mengurangi biaya.</a:t>
            </a:r>
            <a:endParaRPr sz="13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DATA: </a:t>
            </a:r>
            <a:endParaRPr sz="1300"/>
          </a:p>
          <a:p>
            <a:pPr indent="-27940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b="1" lang="en-US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MASUKAN (FITUR”)</a:t>
            </a:r>
            <a:r>
              <a:rPr b="1" lang="en-US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sz="1300"/>
          </a:p>
          <a:p>
            <a:pPr indent="-33655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Char char="o"/>
            </a:pPr>
            <a:r>
              <a:rPr lang="en-US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usia, jenis kelamin, BMI, jumlah anak, kebiasaan merokok dan geo-location</a:t>
            </a:r>
            <a:endParaRPr sz="1300"/>
          </a:p>
          <a:p>
            <a:pPr indent="-2413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t/>
            </a:r>
            <a:endParaRPr b="1" i="0" sz="15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7940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b="1" lang="en-US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KELUARAN</a:t>
            </a:r>
            <a:r>
              <a:rPr b="1" lang="en-US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 </a:t>
            </a:r>
            <a:endParaRPr sz="1300"/>
          </a:p>
          <a:p>
            <a:pPr indent="-33655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Char char="o"/>
            </a:pPr>
            <a:r>
              <a:rPr i="1" lang="en-US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Biaya Asuransi</a:t>
            </a:r>
            <a:endParaRPr sz="1300"/>
          </a:p>
          <a:p>
            <a:pPr indent="-1841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Medical Insurance Free Stock Photo - Public Domain Pictures" id="109" name="Google Shape;109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77200" y="2362200"/>
            <a:ext cx="3677496" cy="213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4"/>
          <p:cNvSpPr/>
          <p:nvPr/>
        </p:nvSpPr>
        <p:spPr>
          <a:xfrm>
            <a:off x="4572000" y="6208156"/>
            <a:ext cx="6096000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Image source: https://www.publicdomainpictures.net/en/view-image.php?image=279909&amp;picture=medical-insurance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5"/>
          <p:cNvSpPr txBox="1"/>
          <p:nvPr/>
        </p:nvSpPr>
        <p:spPr>
          <a:xfrm>
            <a:off x="228600" y="228600"/>
            <a:ext cx="5740923" cy="10275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TINJAUAN </a:t>
            </a:r>
            <a:r>
              <a:rPr lang="en-US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/>
          </a:p>
        </p:txBody>
      </p:sp>
      <p:sp>
        <p:nvSpPr>
          <p:cNvPr id="117" name="Google Shape;117;p5"/>
          <p:cNvSpPr/>
          <p:nvPr/>
        </p:nvSpPr>
        <p:spPr>
          <a:xfrm>
            <a:off x="3505200" y="5487116"/>
            <a:ext cx="6096000" cy="938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en-US" sz="11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Image source: https://www.publicdomainpictures.net/en/view-image.php?image=279909&amp;picture=medical-insurance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Source: https://www.kaggle.com/mirichoi0218/insurance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5"/>
          <p:cNvSpPr/>
          <p:nvPr/>
        </p:nvSpPr>
        <p:spPr>
          <a:xfrm>
            <a:off x="222897" y="975819"/>
            <a:ext cx="6191238" cy="4401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58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Fitur” yang tersedia</a:t>
            </a:r>
            <a:r>
              <a:rPr b="1" lang="en-US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/>
          </a:p>
          <a:p>
            <a:pPr indent="-342900" lvl="2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sex: </a:t>
            </a:r>
            <a:r>
              <a:rPr lang="en-US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jenis kelamin kontraktor asuransi</a:t>
            </a:r>
            <a:r>
              <a:rPr b="0" i="0" lang="en-US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  <a:p>
            <a:pPr indent="-342900" lvl="2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bmi: </a:t>
            </a:r>
            <a:r>
              <a:rPr lang="en-US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Indeks massa tubuh (idealnya 18,5 hingga 24,9)</a:t>
            </a:r>
            <a:endParaRPr/>
          </a:p>
          <a:p>
            <a:pPr indent="-342900" lvl="2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children: </a:t>
            </a:r>
            <a:r>
              <a:rPr lang="en-US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Jumlah anak yang ditanggung asuransi kesehatan / Jumlah tanggungan</a:t>
            </a:r>
            <a:endParaRPr/>
          </a:p>
          <a:p>
            <a:pPr indent="-342900" lvl="2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smoker: </a:t>
            </a:r>
            <a:r>
              <a:rPr lang="en-US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Kebiasaan merokok</a:t>
            </a:r>
            <a:endParaRPr/>
          </a:p>
          <a:p>
            <a:pPr indent="-342900" lvl="2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region: </a:t>
            </a:r>
            <a:r>
              <a:rPr lang="en-US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daerah pemukiman penerima manfaat di AS, timur laut, tenggara, barat daya, barat laut.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Target (keluaran):</a:t>
            </a:r>
            <a:endParaRPr/>
          </a:p>
          <a:p>
            <a:pPr indent="-342900" lvl="1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charges: </a:t>
            </a:r>
            <a:r>
              <a:rPr lang="en-US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Biaya medis individu ditagih oleh asuransi kesehatan</a:t>
            </a:r>
            <a:endParaRPr/>
          </a:p>
          <a:p>
            <a:pPr indent="-158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9" name="Google Shape;119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180872" y="1403246"/>
            <a:ext cx="4945944" cy="379131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0" name="Google Shape;120;p5"/>
          <p:cNvCxnSpPr/>
          <p:nvPr/>
        </p:nvCxnSpPr>
        <p:spPr>
          <a:xfrm flipH="1" rot="-5400000">
            <a:off x="10858500" y="1654949"/>
            <a:ext cx="1148700" cy="1072500"/>
          </a:xfrm>
          <a:prstGeom prst="curvedConnector3">
            <a:avLst>
              <a:gd fmla="val 50000" name="adj1"/>
            </a:avLst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21" name="Google Shape;121;p5"/>
          <p:cNvSpPr txBox="1"/>
          <p:nvPr/>
        </p:nvSpPr>
        <p:spPr>
          <a:xfrm>
            <a:off x="10967600" y="2838975"/>
            <a:ext cx="15435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KOLOM TARGET</a:t>
            </a:r>
            <a:endParaRPr sz="2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25763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6"/>
          <p:cNvSpPr txBox="1"/>
          <p:nvPr/>
        </p:nvSpPr>
        <p:spPr>
          <a:xfrm>
            <a:off x="349997" y="1981200"/>
            <a:ext cx="5740923" cy="10275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b="1" lang="en-US" sz="4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APA ITU </a:t>
            </a:r>
            <a:r>
              <a:rPr b="1" lang="en-US" sz="4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AUTOGLUON?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7"/>
          <p:cNvSpPr txBox="1"/>
          <p:nvPr/>
        </p:nvSpPr>
        <p:spPr>
          <a:xfrm>
            <a:off x="381000" y="258605"/>
            <a:ext cx="1120140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AUTOGLUON 101</a:t>
            </a:r>
            <a:endParaRPr/>
          </a:p>
        </p:txBody>
      </p:sp>
      <p:sp>
        <p:nvSpPr>
          <p:cNvPr id="134" name="Google Shape;134;p7"/>
          <p:cNvSpPr txBox="1"/>
          <p:nvPr/>
        </p:nvSpPr>
        <p:spPr>
          <a:xfrm>
            <a:off x="240820" y="1219200"/>
            <a:ext cx="11710500" cy="40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AutoGluon adalah library open-source yang memungkinkan pembuatan prototipe cepat model AI/ML menggunakan beberapa baris kode sederhana</a:t>
            </a:r>
            <a:r>
              <a:rPr lang="en-US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 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AutoGluon dapat digunakan untuk data teks, gambar, dan tabular.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AutoGluon adalah library di belakang Amazon Web Services (AWS) Sagemaker Autopilot.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Lihat ini</a:t>
            </a:r>
            <a:r>
              <a:rPr lang="en-US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 </a:t>
            </a:r>
            <a:r>
              <a:rPr lang="en-US" sz="2000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https://auto.gluon.ai/stable/index.html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Artikel: </a:t>
            </a:r>
            <a:r>
              <a:rPr lang="en-US" sz="2000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https://aws.amazon.com/blogs/opensource/machine-learning-with-autogluon-an-open-source-automl-library/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58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292F63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58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292F63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58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292F63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58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292F63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5" name="Google Shape;135;p7"/>
          <p:cNvPicPr preferRelativeResize="0"/>
          <p:nvPr/>
        </p:nvPicPr>
        <p:blipFill rotWithShape="1">
          <a:blip r:embed="rId6">
            <a:alphaModFix/>
          </a:blip>
          <a:srcRect b="11994" l="0" r="0" t="0"/>
          <a:stretch/>
        </p:blipFill>
        <p:spPr>
          <a:xfrm>
            <a:off x="2528480" y="4343400"/>
            <a:ext cx="6386287" cy="1563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8"/>
          <p:cNvSpPr txBox="1"/>
          <p:nvPr/>
        </p:nvSpPr>
        <p:spPr>
          <a:xfrm>
            <a:off x="228600" y="1143000"/>
            <a:ext cx="11353800" cy="36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6286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AutoGluon dimodulasi menjadi sub-modul, Anda dapat menginstal sub-modul menggunakan: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</a:t>
            </a:r>
            <a:r>
              <a:rPr b="1" i="0" lang="en-US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python3 -m pip install &lt;submodule&gt;</a:t>
            </a:r>
            <a:endParaRPr/>
          </a:p>
          <a:p>
            <a:pPr indent="-215900" lvl="0" marL="628650" marR="0" rtl="0" algn="l">
              <a:spcBef>
                <a:spcPts val="0"/>
              </a:spcBef>
              <a:spcAft>
                <a:spcPts val="0"/>
              </a:spcAft>
              <a:buClr>
                <a:srgbClr val="292F63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6286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lang="en-US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&lt;submodule&gt; </a:t>
            </a:r>
            <a:r>
              <a:rPr lang="en-US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dapat berupa salah satu opsi berikut::</a:t>
            </a:r>
            <a:endParaRPr/>
          </a:p>
          <a:p>
            <a:pPr indent="-215900" lvl="0" marL="628650" marR="0" rtl="0" algn="l">
              <a:spcBef>
                <a:spcPts val="0"/>
              </a:spcBef>
              <a:spcAft>
                <a:spcPts val="0"/>
              </a:spcAft>
              <a:buClr>
                <a:srgbClr val="292F63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572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autogluon.tabular - tabular data (TabularPredictor)</a:t>
            </a:r>
            <a:endParaRPr/>
          </a:p>
          <a:p>
            <a:pPr indent="-4572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autogluon.vision - computer vision (ImagePredictor, ObjectDetector)</a:t>
            </a:r>
            <a:endParaRPr/>
          </a:p>
          <a:p>
            <a:pPr indent="-4572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autogluon.text - natural language processing (TextPredictor)</a:t>
            </a:r>
            <a:endParaRPr/>
          </a:p>
          <a:p>
            <a:pPr indent="-330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292F63"/>
              </a:buClr>
              <a:buSzPts val="2000"/>
              <a:buFont typeface="Calibri"/>
              <a:buNone/>
            </a:pPr>
            <a:r>
              <a:t/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58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292F63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2" name="Google Shape;142;p8"/>
          <p:cNvSpPr txBox="1"/>
          <p:nvPr/>
        </p:nvSpPr>
        <p:spPr>
          <a:xfrm>
            <a:off x="381000" y="258605"/>
            <a:ext cx="11201401" cy="5909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AUTOGLUON 101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9"/>
          <p:cNvSpPr txBox="1"/>
          <p:nvPr>
            <p:ph idx="1" type="body"/>
          </p:nvPr>
        </p:nvSpPr>
        <p:spPr>
          <a:xfrm>
            <a:off x="32759" y="3462562"/>
            <a:ext cx="11371800" cy="20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571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•"/>
            </a:pPr>
            <a:r>
              <a:rPr b="1" lang="en-US" sz="1600">
                <a:latin typeface="Montserrat"/>
                <a:ea typeface="Montserrat"/>
                <a:cs typeface="Montserrat"/>
                <a:sym typeface="Montserrat"/>
              </a:rPr>
              <a:t>Parameter:</a:t>
            </a:r>
            <a:endParaRPr/>
          </a:p>
          <a:p>
            <a:pPr indent="-342900" lvl="1" marL="800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Char char="o"/>
            </a:pPr>
            <a:r>
              <a:rPr b="1" lang="en-US" sz="1600">
                <a:latin typeface="Montserrat"/>
                <a:ea typeface="Montserrat"/>
                <a:cs typeface="Montserrat"/>
                <a:sym typeface="Montserrat"/>
              </a:rPr>
              <a:t>Label: </a:t>
            </a:r>
            <a:r>
              <a:rPr lang="en-US" sz="1600">
                <a:latin typeface="Montserrat"/>
                <a:ea typeface="Montserrat"/>
                <a:cs typeface="Montserrat"/>
                <a:sym typeface="Montserrat"/>
              </a:rPr>
              <a:t>Nama kolom yang berisi variabel target yang akan diprediksi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1" marL="800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Char char="o"/>
            </a:pPr>
            <a:r>
              <a:rPr b="1" lang="en-US" sz="1600">
                <a:latin typeface="Montserrat"/>
                <a:ea typeface="Montserrat"/>
                <a:cs typeface="Montserrat"/>
                <a:sym typeface="Montserrat"/>
              </a:rPr>
              <a:t>problem_type: </a:t>
            </a:r>
            <a:r>
              <a:rPr lang="en-US" sz="1600">
                <a:latin typeface="Montserrat"/>
                <a:ea typeface="Montserrat"/>
                <a:cs typeface="Montserrat"/>
                <a:sym typeface="Montserrat"/>
              </a:rPr>
              <a:t>jenis masalah prediksi (regresi atau klasifikasi)</a:t>
            </a:r>
            <a:r>
              <a:rPr lang="en-US" sz="1600">
                <a:latin typeface="Montserrat"/>
                <a:ea typeface="Montserrat"/>
                <a:cs typeface="Montserrat"/>
                <a:sym typeface="Montserrat"/>
              </a:rPr>
              <a:t>. </a:t>
            </a:r>
            <a:endParaRPr/>
          </a:p>
          <a:p>
            <a:pPr indent="-342900" lvl="1" marL="800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Char char="o"/>
            </a:pPr>
            <a:r>
              <a:rPr b="1" lang="en-US" sz="1600">
                <a:latin typeface="Montserrat"/>
                <a:ea typeface="Montserrat"/>
                <a:cs typeface="Montserrat"/>
                <a:sym typeface="Montserrat"/>
              </a:rPr>
              <a:t>eval_metric: </a:t>
            </a:r>
            <a:r>
              <a:rPr lang="en-US" sz="1600">
                <a:latin typeface="Montserrat"/>
                <a:ea typeface="Montserrat"/>
                <a:cs typeface="Montserrat"/>
                <a:sym typeface="Montserrat"/>
              </a:rPr>
              <a:t>metrik evaluasi pada data uji</a:t>
            </a:r>
            <a:endParaRPr/>
          </a:p>
          <a:p>
            <a:pPr indent="-342900" lvl="2" marL="1257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Char char="o"/>
            </a:pPr>
            <a:r>
              <a:rPr lang="en-US" sz="1600">
                <a:latin typeface="Montserrat"/>
                <a:ea typeface="Montserrat"/>
                <a:cs typeface="Montserrat"/>
                <a:sym typeface="Montserrat"/>
              </a:rPr>
              <a:t>Jika</a:t>
            </a:r>
            <a:r>
              <a:rPr lang="en-US" sz="1600">
                <a:latin typeface="Montserrat"/>
                <a:ea typeface="Montserrat"/>
                <a:cs typeface="Montserrat"/>
                <a:sym typeface="Montserrat"/>
              </a:rPr>
              <a:t> eval_metric = None, metrik </a:t>
            </a:r>
            <a:r>
              <a:rPr lang="en-US" sz="1600">
                <a:latin typeface="Montserrat"/>
                <a:ea typeface="Montserrat"/>
                <a:cs typeface="Montserrat"/>
                <a:sym typeface="Montserrat"/>
              </a:rPr>
              <a:t>dipilih secara otomatis berdasarkan problem_type</a:t>
            </a:r>
            <a:r>
              <a:rPr lang="en-US" sz="1600">
                <a:latin typeface="Montserrat"/>
                <a:ea typeface="Montserrat"/>
                <a:cs typeface="Montserrat"/>
                <a:sym typeface="Montserrat"/>
              </a:rPr>
              <a:t>. </a:t>
            </a:r>
            <a:r>
              <a:rPr lang="en-US" sz="1600">
                <a:latin typeface="Montserrat"/>
                <a:ea typeface="Montserrat"/>
                <a:cs typeface="Montserrat"/>
                <a:sym typeface="Montserrat"/>
              </a:rPr>
              <a:t>Default ke 'akurasi' untuk klasifikasi, 'root_mean_squared_error' untuk regresi.</a:t>
            </a:r>
            <a:endParaRPr/>
          </a:p>
          <a:p>
            <a:pPr indent="-342900" lvl="2" marL="1257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Char char="o"/>
            </a:pPr>
            <a:r>
              <a:rPr b="1" lang="en-US" sz="1600">
                <a:latin typeface="Montserrat"/>
                <a:ea typeface="Montserrat"/>
                <a:cs typeface="Montserrat"/>
                <a:sym typeface="Montserrat"/>
              </a:rPr>
              <a:t>Klasifikasi</a:t>
            </a:r>
            <a:r>
              <a:rPr b="1" lang="en-US" sz="1600">
                <a:latin typeface="Montserrat"/>
                <a:ea typeface="Montserrat"/>
                <a:cs typeface="Montserrat"/>
                <a:sym typeface="Montserrat"/>
              </a:rPr>
              <a:t>: </a:t>
            </a:r>
            <a:r>
              <a:rPr lang="en-US" sz="1600">
                <a:latin typeface="Montserrat"/>
                <a:ea typeface="Montserrat"/>
                <a:cs typeface="Montserrat"/>
                <a:sym typeface="Montserrat"/>
              </a:rPr>
              <a:t>[‘accuracy’, ‘f1’, ‘precision’, ‘recall’]</a:t>
            </a:r>
            <a:endParaRPr/>
          </a:p>
          <a:p>
            <a:pPr indent="-342900" lvl="2" marL="1257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Char char="o"/>
            </a:pPr>
            <a:r>
              <a:rPr b="1" lang="en-US" sz="1600">
                <a:latin typeface="Montserrat"/>
                <a:ea typeface="Montserrat"/>
                <a:cs typeface="Montserrat"/>
                <a:sym typeface="Montserrat"/>
              </a:rPr>
              <a:t>Regresi</a:t>
            </a:r>
            <a:r>
              <a:rPr b="1" lang="en-US" sz="1600">
                <a:latin typeface="Montserrat"/>
                <a:ea typeface="Montserrat"/>
                <a:cs typeface="Montserrat"/>
                <a:sym typeface="Montserrat"/>
              </a:rPr>
              <a:t>: </a:t>
            </a:r>
            <a:r>
              <a:rPr lang="en-US" sz="1600">
                <a:latin typeface="Montserrat"/>
                <a:ea typeface="Montserrat"/>
                <a:cs typeface="Montserrat"/>
                <a:sym typeface="Montserrat"/>
              </a:rPr>
              <a:t>[‘root_mean_squared_error’, ‘mean_squared_error’, ‘mean_absolute_error’, ‘r2’]</a:t>
            </a:r>
            <a:endParaRPr/>
          </a:p>
        </p:txBody>
      </p:sp>
      <p:sp>
        <p:nvSpPr>
          <p:cNvPr id="149" name="Google Shape;149;p9"/>
          <p:cNvSpPr/>
          <p:nvPr/>
        </p:nvSpPr>
        <p:spPr>
          <a:xfrm>
            <a:off x="152400" y="243806"/>
            <a:ext cx="12175089" cy="10895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PARAMETER TabularPredictor</a:t>
            </a:r>
            <a:endParaRPr/>
          </a:p>
        </p:txBody>
      </p:sp>
      <p:pic>
        <p:nvPicPr>
          <p:cNvPr id="150" name="Google Shape;150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4000" y="1524000"/>
            <a:ext cx="10242299" cy="152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Ahmed Ryan (FCA)</dc:creator>
</cp:coreProperties>
</file>