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7315200" cy="96012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806064-8983-43D1-83F5-14EAD652FBB5}">
  <a:tblStyle styleId="{B9806064-8983-43D1-83F5-14EAD652FB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6A9E3125-1B09-4E8E-8271-7010D642DA3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96215469_0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96215469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e96215469_0_0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s://commons.wikimedia.org/wiki/File:Overfitted_Data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/>
          <p:nvPr/>
        </p:nvSpPr>
        <p:spPr>
          <a:xfrm>
            <a:off x="360986" y="238808"/>
            <a:ext cx="1185641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KOMPLEKSITAS MODEL VS. ERROR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2" name="Google Shape;352;p22"/>
          <p:cNvGraphicFramePr/>
          <p:nvPr/>
        </p:nvGraphicFramePr>
        <p:xfrm>
          <a:off x="464268" y="11557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{B9806064-8983-43D1-83F5-14EAD652FBB5}</a:tableStyleId>
              </a:tblPr>
              <a:tblGrid>
                <a:gridCol w="5486400"/>
                <a:gridCol w="548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u="none" cap="none" strike="noStrike"/>
                        <a:t>MODEL #1 (</a:t>
                      </a:r>
                      <a:r>
                        <a:rPr lang="en-CA" sz="1600"/>
                        <a:t>REGRESI LINEAR</a:t>
                      </a:r>
                      <a:r>
                        <a:rPr lang="en-CA" sz="1600" u="none" cap="none" strike="noStrike"/>
                        <a:t>) (</a:t>
                      </a:r>
                      <a:r>
                        <a:rPr lang="en-CA" sz="1600"/>
                        <a:t>SEDERHANA</a:t>
                      </a:r>
                      <a:r>
                        <a:rPr lang="en-CA" sz="1600" u="none" cap="none" strike="noStrike"/>
                        <a:t>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MODEL #2 (POLINOMIAL ORDE TINGGI</a:t>
                      </a:r>
                      <a:r>
                        <a:rPr lang="en-CA" sz="1600"/>
                        <a:t>) (</a:t>
                      </a:r>
                      <a:r>
                        <a:rPr lang="en-CA" sz="1600"/>
                        <a:t>KOMPLEKS</a:t>
                      </a:r>
                      <a:r>
                        <a:rPr lang="en-CA" sz="1600"/>
                        <a:t>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Model memiliki </a:t>
                      </a:r>
                      <a:r>
                        <a:rPr b="1" lang="en-CA" sz="1600"/>
                        <a:t>Bias tinggi</a:t>
                      </a:r>
                      <a:r>
                        <a:rPr lang="en-CA" sz="1600"/>
                        <a:t> karena sangat kaku (tidak fleksibel) dan tidak cocok dengan dataset pelatihan dengan baik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CA" sz="1600"/>
                        <a:t>Model memiliki </a:t>
                      </a:r>
                      <a:r>
                        <a:rPr b="1" lang="en-CA" sz="1600"/>
                        <a:t>Bias rendah </a:t>
                      </a:r>
                      <a:r>
                        <a:rPr lang="en-CA" sz="1600"/>
                        <a:t>karena fleksibel dan dapat memuat dataset pelatihan dengan sangat baik.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Memiliki </a:t>
                      </a:r>
                      <a:r>
                        <a:rPr b="1" lang="en-CA" sz="1600"/>
                        <a:t>variansi yang kecil</a:t>
                      </a:r>
                      <a:r>
                        <a:rPr lang="en-CA" sz="1600"/>
                        <a:t> karena dapat menyesuaikan data latih dan data uji dengan level yang sama (model mampu menggeneralisasi dengan lebih baik) dan menghindari overfitting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Memiliki </a:t>
                      </a:r>
                      <a:r>
                        <a:rPr b="1" lang="en-CA" sz="1600"/>
                        <a:t>variansi yang besar</a:t>
                      </a:r>
                      <a:r>
                        <a:rPr lang="en-CA" sz="1600"/>
                        <a:t> karena model terlalu cocok dengan dataset pelatihan dan kinerjanya buruk pada dataset pengujian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Kinerja konsisten antara dataset pelatihan dan dataset pengujian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CA" sz="1600"/>
                        <a:t>Performa sangat bervariasi antara set data pelatihan dan set data pengujian (variabilitas tinggi)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Generalisasi yang bagus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CA" sz="1600"/>
                        <a:t>Over fitted</a:t>
                      </a:r>
                      <a:endParaRPr i="1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3" name="Google Shape;353;p22"/>
          <p:cNvSpPr txBox="1"/>
          <p:nvPr/>
        </p:nvSpPr>
        <p:spPr>
          <a:xfrm>
            <a:off x="298858" y="4168384"/>
            <a:ext cx="11125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i="1"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Varians mengukur perbedaan kesesuaian antara dataset pelatihan dan dataset pengujian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i="1"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model menggeneralisasi lebih baik, model memiliki varians kecil yang berarti kinerja model konsisten di antara dataset pelatihan dan pengujian.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i="1"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model terlalu cocok dengan dataset pelatihan, model tersebut memiliki varians yang besar</a:t>
            </a: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1981200" y="5245602"/>
            <a:ext cx="7426200" cy="954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PERFECT REGRESSION MODEL SHALL HAVE SMALL BIAS AND SMALL VARIABILITY!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 TRADEOFF BETWEEN THE BIAS AND VARIANCE SHALL BE PERFORMED FOR ULTIMATE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3"/>
          <p:cNvSpPr txBox="1"/>
          <p:nvPr/>
        </p:nvSpPr>
        <p:spPr>
          <a:xfrm>
            <a:off x="228601" y="1752600"/>
            <a:ext cx="5562599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DASAR: REGULARISASI L2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(REGRESI RIDGE)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4"/>
          <p:cNvSpPr/>
          <p:nvPr/>
        </p:nvSpPr>
        <p:spPr>
          <a:xfrm>
            <a:off x="355231" y="267156"/>
            <a:ext cx="12175089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REGULARISASI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INTUISI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454228" y="1248421"/>
            <a:ext cx="512703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Teknik regularisasi digunakan untuk menghindari overfitting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 terjadi ketika model memberikan hasil yang bagus pada data pelatihan tetapi berkinerja buruk pada dataset pengujian.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 terjadi ketika model mempelajari semua pola dari dataset pelatihan tetapi gagal menggeneralisasi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overfitted umumnya memberikan akurasi yang tinggi pada dataset training tetapi akurasi yang rendah pada dataset testing dan validasi (evaluasi).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ile:Overfitted Data.png" id="368" name="Google Shape;3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2776" y="1371600"/>
            <a:ext cx="4935725" cy="335158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4"/>
          <p:cNvSpPr/>
          <p:nvPr/>
        </p:nvSpPr>
        <p:spPr>
          <a:xfrm>
            <a:off x="3338040" y="5772736"/>
            <a:ext cx="7366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Credit: https://commons.wikimedia.org/wiki/File:Overfitted_Data.png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5"/>
          <p:cNvSpPr/>
          <p:nvPr/>
        </p:nvSpPr>
        <p:spPr>
          <a:xfrm>
            <a:off x="469773" y="258584"/>
            <a:ext cx="9151782" cy="158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RIDGE (L2): INTUISI</a:t>
            </a:r>
            <a:endParaRPr/>
          </a:p>
        </p:txBody>
      </p:sp>
      <p:cxnSp>
        <p:nvCxnSpPr>
          <p:cNvPr id="376" name="Google Shape;376;p25"/>
          <p:cNvCxnSpPr/>
          <p:nvPr/>
        </p:nvCxnSpPr>
        <p:spPr>
          <a:xfrm flipH="1" rot="10800000">
            <a:off x="5809888" y="4746319"/>
            <a:ext cx="4795616" cy="32711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25"/>
          <p:cNvCxnSpPr/>
          <p:nvPr/>
        </p:nvCxnSpPr>
        <p:spPr>
          <a:xfrm rot="10800000">
            <a:off x="5810985" y="1094301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8" name="Google Shape;378;p25"/>
          <p:cNvSpPr/>
          <p:nvPr/>
        </p:nvSpPr>
        <p:spPr>
          <a:xfrm>
            <a:off x="7674617" y="330498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8291697" y="239516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248322" y="417939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7390418" y="376459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9317271" y="219410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77043" y="394591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9621555" y="179753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5617008" y="4724400"/>
            <a:ext cx="313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386" name="Google Shape;386;p25"/>
          <p:cNvSpPr txBox="1"/>
          <p:nvPr/>
        </p:nvSpPr>
        <p:spPr>
          <a:xfrm rot="-5400000">
            <a:off x="4415521" y="1721710"/>
            <a:ext cx="2718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25"/>
          <p:cNvCxnSpPr/>
          <p:nvPr/>
        </p:nvCxnSpPr>
        <p:spPr>
          <a:xfrm flipH="1">
            <a:off x="5931085" y="1691037"/>
            <a:ext cx="4318140" cy="2949753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25"/>
          <p:cNvSpPr/>
          <p:nvPr/>
        </p:nvSpPr>
        <p:spPr>
          <a:xfrm>
            <a:off x="8875534" y="224067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8149598" y="321053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"/>
          <p:cNvSpPr/>
          <p:nvPr/>
        </p:nvSpPr>
        <p:spPr>
          <a:xfrm rot="4218535">
            <a:off x="7384507" y="1106792"/>
            <a:ext cx="1114478" cy="4343946"/>
          </a:xfrm>
          <a:custGeom>
            <a:rect b="b" l="l" r="r" t="t"/>
            <a:pathLst>
              <a:path extrusionOk="0" h="3744685" w="1114478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noFill/>
          <a:ln cap="flat" cmpd="sng" w="57150">
            <a:solidFill>
              <a:srgbClr val="188E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5"/>
          <p:cNvCxnSpPr/>
          <p:nvPr/>
        </p:nvCxnSpPr>
        <p:spPr>
          <a:xfrm rot="10800000">
            <a:off x="7816785" y="1861167"/>
            <a:ext cx="889800" cy="534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2" name="Google Shape;392;p25"/>
          <p:cNvSpPr txBox="1"/>
          <p:nvPr/>
        </p:nvSpPr>
        <p:spPr>
          <a:xfrm>
            <a:off x="6332485" y="1464320"/>
            <a:ext cx="16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OVERFITTED</a:t>
            </a:r>
            <a:endParaRPr/>
          </a:p>
        </p:txBody>
      </p:sp>
      <p:cxnSp>
        <p:nvCxnSpPr>
          <p:cNvPr id="393" name="Google Shape;393;p25"/>
          <p:cNvCxnSpPr/>
          <p:nvPr/>
        </p:nvCxnSpPr>
        <p:spPr>
          <a:xfrm>
            <a:off x="8904774" y="2622050"/>
            <a:ext cx="1131900" cy="9621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4" name="Google Shape;394;p25"/>
          <p:cNvSpPr txBox="1"/>
          <p:nvPr/>
        </p:nvSpPr>
        <p:spPr>
          <a:xfrm>
            <a:off x="9365710" y="3572188"/>
            <a:ext cx="13564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BALANCED/UMUM</a:t>
            </a:r>
            <a:endParaRPr/>
          </a:p>
        </p:txBody>
      </p:sp>
      <p:sp>
        <p:nvSpPr>
          <p:cNvPr id="395" name="Google Shape;395;p25"/>
          <p:cNvSpPr txBox="1"/>
          <p:nvPr/>
        </p:nvSpPr>
        <p:spPr>
          <a:xfrm>
            <a:off x="438076" y="1302525"/>
            <a:ext cx="4465500" cy="4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Keuntungan regresi ridge adalah untuk menghindari overfitting.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pamungkas kita adalah model yang dapat menggeneralisasi pola; yaitu: berfungsi paling baik pada dataset pelatihan dan pengujian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 terjadi ketika model yang dilatih bekerja dengan baik pada data pelatihan dan berkinerja buruk pada kumpulan data pengujian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ridge bekerja dengan menerapkan penalti (mengurangi bobot dan bias) untuk mengatasi overfitting.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/>
          <p:nvPr/>
        </p:nvSpPr>
        <p:spPr>
          <a:xfrm>
            <a:off x="335586" y="278327"/>
            <a:ext cx="9607417" cy="158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RIDGE (L2): INTUISI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2" name="Google Shape;402;p26"/>
          <p:cNvCxnSpPr/>
          <p:nvPr/>
        </p:nvCxnSpPr>
        <p:spPr>
          <a:xfrm flipH="1" rot="10800000">
            <a:off x="5843980" y="5468710"/>
            <a:ext cx="4795616" cy="32711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26"/>
          <p:cNvCxnSpPr/>
          <p:nvPr/>
        </p:nvCxnSpPr>
        <p:spPr>
          <a:xfrm rot="10800000">
            <a:off x="5845077" y="1816692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4" name="Google Shape;404;p26"/>
          <p:cNvSpPr txBox="1"/>
          <p:nvPr/>
        </p:nvSpPr>
        <p:spPr>
          <a:xfrm>
            <a:off x="5743830" y="5440712"/>
            <a:ext cx="313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405" name="Google Shape;405;p26"/>
          <p:cNvSpPr txBox="1"/>
          <p:nvPr/>
        </p:nvSpPr>
        <p:spPr>
          <a:xfrm rot="-5400000">
            <a:off x="3881055" y="2085989"/>
            <a:ext cx="2718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26"/>
          <p:cNvCxnSpPr/>
          <p:nvPr/>
        </p:nvCxnSpPr>
        <p:spPr>
          <a:xfrm flipH="1">
            <a:off x="6129804" y="639700"/>
            <a:ext cx="4232569" cy="4818138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7" name="Google Shape;407;p26"/>
          <p:cNvCxnSpPr/>
          <p:nvPr/>
        </p:nvCxnSpPr>
        <p:spPr>
          <a:xfrm flipH="1">
            <a:off x="4740167" y="4308043"/>
            <a:ext cx="2201700" cy="4422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26"/>
          <p:cNvSpPr txBox="1"/>
          <p:nvPr/>
        </p:nvSpPr>
        <p:spPr>
          <a:xfrm>
            <a:off x="4432086" y="3990576"/>
            <a:ext cx="122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LATIH</a:t>
            </a:r>
            <a:endParaRPr/>
          </a:p>
        </p:txBody>
      </p:sp>
      <p:cxnSp>
        <p:nvCxnSpPr>
          <p:cNvPr id="409" name="Google Shape;409;p26"/>
          <p:cNvCxnSpPr/>
          <p:nvPr/>
        </p:nvCxnSpPr>
        <p:spPr>
          <a:xfrm>
            <a:off x="7765399" y="3177798"/>
            <a:ext cx="1879200" cy="1572600"/>
          </a:xfrm>
          <a:prstGeom prst="curvedConnector3">
            <a:avLst>
              <a:gd fmla="val 50002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26"/>
          <p:cNvSpPr txBox="1"/>
          <p:nvPr/>
        </p:nvSpPr>
        <p:spPr>
          <a:xfrm>
            <a:off x="8041232" y="4789643"/>
            <a:ext cx="2246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UJI</a:t>
            </a:r>
            <a:endParaRPr/>
          </a:p>
        </p:txBody>
      </p:sp>
      <p:cxnSp>
        <p:nvCxnSpPr>
          <p:cNvPr id="411" name="Google Shape;411;p26"/>
          <p:cNvCxnSpPr/>
          <p:nvPr/>
        </p:nvCxnSpPr>
        <p:spPr>
          <a:xfrm rot="10800000">
            <a:off x="4959307" y="4862656"/>
            <a:ext cx="1673100" cy="462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26"/>
          <p:cNvCxnSpPr/>
          <p:nvPr/>
        </p:nvCxnSpPr>
        <p:spPr>
          <a:xfrm rot="5400000">
            <a:off x="9335173" y="3670509"/>
            <a:ext cx="1527000" cy="527400"/>
          </a:xfrm>
          <a:prstGeom prst="curvedConnector3">
            <a:avLst>
              <a:gd fmla="val 50002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3" name="Google Shape;413;p26"/>
          <p:cNvSpPr/>
          <p:nvPr/>
        </p:nvSpPr>
        <p:spPr>
          <a:xfrm>
            <a:off x="6913784" y="4181255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6411057" y="4798232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7369077" y="3670169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26"/>
          <p:cNvCxnSpPr>
            <a:stCxn id="415" idx="1"/>
            <a:endCxn id="408" idx="3"/>
          </p:cNvCxnSpPr>
          <p:nvPr/>
        </p:nvCxnSpPr>
        <p:spPr>
          <a:xfrm rot="5400000">
            <a:off x="6235747" y="3138870"/>
            <a:ext cx="599700" cy="1750200"/>
          </a:xfrm>
          <a:prstGeom prst="curvedConnector4">
            <a:avLst>
              <a:gd fmla="val -47036" name="adj1"/>
              <a:gd fmla="val 51186" name="adj2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26"/>
          <p:cNvSpPr/>
          <p:nvPr/>
        </p:nvSpPr>
        <p:spPr>
          <a:xfrm>
            <a:off x="7481200" y="287059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8070125" y="228507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9834843" y="287992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9299106" y="243814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10256307" y="287768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26"/>
          <p:cNvCxnSpPr/>
          <p:nvPr/>
        </p:nvCxnSpPr>
        <p:spPr>
          <a:xfrm flipH="1" rot="-5400000">
            <a:off x="7838722" y="2922697"/>
            <a:ext cx="2309700" cy="1424100"/>
          </a:xfrm>
          <a:prstGeom prst="curvedConnector3">
            <a:avLst>
              <a:gd fmla="val 50001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26"/>
          <p:cNvCxnSpPr/>
          <p:nvPr/>
        </p:nvCxnSpPr>
        <p:spPr>
          <a:xfrm flipH="1">
            <a:off x="9727483" y="1286305"/>
            <a:ext cx="27121" cy="78899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24" name="Google Shape;424;p26"/>
          <p:cNvCxnSpPr/>
          <p:nvPr/>
        </p:nvCxnSpPr>
        <p:spPr>
          <a:xfrm flipH="1">
            <a:off x="9443284" y="1672568"/>
            <a:ext cx="27121" cy="78899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26"/>
          <p:cNvCxnSpPr>
            <a:endCxn id="419" idx="0"/>
          </p:cNvCxnSpPr>
          <p:nvPr/>
        </p:nvCxnSpPr>
        <p:spPr>
          <a:xfrm flipH="1">
            <a:off x="9976943" y="1019623"/>
            <a:ext cx="44400" cy="1860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26" name="Google Shape;426;p26"/>
          <p:cNvCxnSpPr/>
          <p:nvPr/>
        </p:nvCxnSpPr>
        <p:spPr>
          <a:xfrm flipH="1">
            <a:off x="10398407" y="639700"/>
            <a:ext cx="53947" cy="224022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26"/>
          <p:cNvCxnSpPr/>
          <p:nvPr/>
        </p:nvCxnSpPr>
        <p:spPr>
          <a:xfrm>
            <a:off x="8239022" y="2453521"/>
            <a:ext cx="2766" cy="57421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26"/>
          <p:cNvCxnSpPr/>
          <p:nvPr/>
        </p:nvCxnSpPr>
        <p:spPr>
          <a:xfrm>
            <a:off x="7651893" y="3156343"/>
            <a:ext cx="2766" cy="57421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26"/>
          <p:cNvSpPr/>
          <p:nvPr/>
        </p:nvSpPr>
        <p:spPr>
          <a:xfrm>
            <a:off x="9585384" y="187373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6"/>
          <p:cNvSpPr txBox="1"/>
          <p:nvPr/>
        </p:nvSpPr>
        <p:spPr>
          <a:xfrm>
            <a:off x="390060" y="1417288"/>
            <a:ext cx="4252044" cy="4729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kuadrat terkecil diterapkan untuk mendapatkan garis yang paling cocok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Karena garis melewati 3 titik dataset pelatihan, jumlah residu kuadrat = 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Namun, untuk dataset pengujian, jumlah residunya besar sehingga garis tersebut memiliki varians yang tinggi.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Variance berarti ada perbedaan fit (atau variabilitas) antara dataset latih dan dataset uji.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regresi ini overfitting pada dataset pelatihan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27"/>
          <p:cNvPicPr preferRelativeResize="0"/>
          <p:nvPr/>
        </p:nvPicPr>
        <p:blipFill rotWithShape="1">
          <a:blip r:embed="rId3">
            <a:alphaModFix/>
          </a:blip>
          <a:srcRect b="33847" l="0" r="0" t="0"/>
          <a:stretch/>
        </p:blipFill>
        <p:spPr>
          <a:xfrm>
            <a:off x="0" y="0"/>
            <a:ext cx="12192001" cy="453680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/>
          <p:nvPr/>
        </p:nvSpPr>
        <p:spPr>
          <a:xfrm>
            <a:off x="340090" y="38961"/>
            <a:ext cx="867696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RIDGE (L2): INTUISI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94119" y="1821866"/>
            <a:ext cx="4455900" cy="4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Ridge bekerja dengan mencoba meningkatkan bias untuk mengurangi varians (kemampuan generalisasi)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 bekerja dengan mengubah kemiringan garis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 model mungkin sedikit buruk pada set pelatihan tetapi akan bekerja dengan baik secara konsisten pada set data pelatihan dan pengujian.</a:t>
            </a:r>
            <a:endParaRPr/>
          </a:p>
        </p:txBody>
      </p:sp>
      <p:grpSp>
        <p:nvGrpSpPr>
          <p:cNvPr id="438" name="Google Shape;438;p27"/>
          <p:cNvGrpSpPr/>
          <p:nvPr/>
        </p:nvGrpSpPr>
        <p:grpSpPr>
          <a:xfrm>
            <a:off x="5232721" y="1128502"/>
            <a:ext cx="6448151" cy="5894381"/>
            <a:chOff x="4575446" y="937527"/>
            <a:chExt cx="6448151" cy="5894381"/>
          </a:xfrm>
        </p:grpSpPr>
        <p:cxnSp>
          <p:nvCxnSpPr>
            <p:cNvPr id="439" name="Google Shape;439;p27"/>
            <p:cNvCxnSpPr/>
            <p:nvPr/>
          </p:nvCxnSpPr>
          <p:spPr>
            <a:xfrm flipH="1" rot="10800000">
              <a:off x="5158937" y="6159700"/>
              <a:ext cx="4795616" cy="32711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0" name="Google Shape;440;p27"/>
            <p:cNvCxnSpPr/>
            <p:nvPr/>
          </p:nvCxnSpPr>
          <p:spPr>
            <a:xfrm rot="10800000">
              <a:off x="5160034" y="2507682"/>
              <a:ext cx="18137" cy="3706955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1" name="Google Shape;441;p27"/>
            <p:cNvCxnSpPr/>
            <p:nvPr/>
          </p:nvCxnSpPr>
          <p:spPr>
            <a:xfrm flipH="1">
              <a:off x="5444761" y="1064608"/>
              <a:ext cx="4435700" cy="5084220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2" name="Google Shape;442;p27"/>
            <p:cNvSpPr txBox="1"/>
            <p:nvPr/>
          </p:nvSpPr>
          <p:spPr>
            <a:xfrm>
              <a:off x="5088448" y="2123961"/>
              <a:ext cx="22463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DATA LATIH</a:t>
              </a:r>
              <a:endParaRPr/>
            </a:p>
          </p:txBody>
        </p:sp>
        <p:cxnSp>
          <p:nvCxnSpPr>
            <p:cNvPr id="443" name="Google Shape;443;p27"/>
            <p:cNvCxnSpPr/>
            <p:nvPr/>
          </p:nvCxnSpPr>
          <p:spPr>
            <a:xfrm>
              <a:off x="7004502" y="3792153"/>
              <a:ext cx="1854000" cy="1497000"/>
            </a:xfrm>
            <a:prstGeom prst="curvedConnector3">
              <a:avLst>
                <a:gd fmla="val 50004" name="adj1"/>
              </a:avLst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44" name="Google Shape;444;p27"/>
            <p:cNvSpPr txBox="1"/>
            <p:nvPr/>
          </p:nvSpPr>
          <p:spPr>
            <a:xfrm>
              <a:off x="8061366" y="5441980"/>
              <a:ext cx="22463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DATA UJI</a:t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228741" y="4872245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726014" y="5489222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684034" y="4361159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8" name="Google Shape;448;p27"/>
            <p:cNvCxnSpPr>
              <a:stCxn id="447" idx="1"/>
            </p:cNvCxnSpPr>
            <p:nvPr/>
          </p:nvCxnSpPr>
          <p:spPr>
            <a:xfrm flipH="1" rot="5400000">
              <a:off x="5104904" y="2784360"/>
              <a:ext cx="1921500" cy="1320000"/>
            </a:xfrm>
            <a:prstGeom prst="curvedConnector3">
              <a:avLst>
                <a:gd fmla="val 49997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49" name="Google Shape;449;p27"/>
            <p:cNvSpPr/>
            <p:nvPr/>
          </p:nvSpPr>
          <p:spPr>
            <a:xfrm>
              <a:off x="6796157" y="3561580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7385082" y="2976063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9149800" y="3570913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8614063" y="3129137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9571264" y="3568670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4" name="Google Shape;454;p27"/>
            <p:cNvCxnSpPr>
              <a:endCxn id="451" idx="0"/>
            </p:cNvCxnSpPr>
            <p:nvPr/>
          </p:nvCxnSpPr>
          <p:spPr>
            <a:xfrm flipH="1">
              <a:off x="9291900" y="2564713"/>
              <a:ext cx="21900" cy="1006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27"/>
            <p:cNvCxnSpPr/>
            <p:nvPr/>
          </p:nvCxnSpPr>
          <p:spPr>
            <a:xfrm flipH="1">
              <a:off x="9713365" y="2283808"/>
              <a:ext cx="928" cy="128710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456" name="Google Shape;456;p27"/>
            <p:cNvSpPr/>
            <p:nvPr/>
          </p:nvSpPr>
          <p:spPr>
            <a:xfrm>
              <a:off x="8900341" y="2564729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p27"/>
            <p:cNvCxnSpPr/>
            <p:nvPr/>
          </p:nvCxnSpPr>
          <p:spPr>
            <a:xfrm flipH="1">
              <a:off x="5130330" y="1710739"/>
              <a:ext cx="5308942" cy="4139226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8" name="Google Shape;458;p27"/>
            <p:cNvSpPr/>
            <p:nvPr/>
          </p:nvSpPr>
          <p:spPr>
            <a:xfrm rot="-3653553">
              <a:off x="10195075" y="945407"/>
              <a:ext cx="566402" cy="932937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9" name="Google Shape;459;p27"/>
            <p:cNvCxnSpPr/>
            <p:nvPr/>
          </p:nvCxnSpPr>
          <p:spPr>
            <a:xfrm>
              <a:off x="7536964" y="3276181"/>
              <a:ext cx="0" cy="685428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27"/>
            <p:cNvCxnSpPr/>
            <p:nvPr/>
          </p:nvCxnSpPr>
          <p:spPr>
            <a:xfrm>
              <a:off x="6976344" y="3825790"/>
              <a:ext cx="28158" cy="53536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461" name="Google Shape;461;p27"/>
            <p:cNvSpPr txBox="1"/>
            <p:nvPr/>
          </p:nvSpPr>
          <p:spPr>
            <a:xfrm rot="-2877379">
              <a:off x="7537012" y="2109116"/>
              <a:ext cx="2044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REGRESI KUADRAT TERKECIL</a:t>
              </a:r>
              <a:endParaRPr/>
            </a:p>
          </p:txBody>
        </p:sp>
        <p:sp>
          <p:nvSpPr>
            <p:cNvPr id="462" name="Google Shape;462;p27"/>
            <p:cNvSpPr txBox="1"/>
            <p:nvPr/>
          </p:nvSpPr>
          <p:spPr>
            <a:xfrm rot="-2308861">
              <a:off x="8969713" y="1922936"/>
              <a:ext cx="14633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REGRESI RIDGE</a:t>
              </a:r>
              <a:endParaRPr/>
            </a:p>
          </p:txBody>
        </p:sp>
        <p:sp>
          <p:nvSpPr>
            <p:cNvPr id="463" name="Google Shape;463;p27"/>
            <p:cNvSpPr txBox="1"/>
            <p:nvPr/>
          </p:nvSpPr>
          <p:spPr>
            <a:xfrm>
              <a:off x="5088448" y="6185408"/>
              <a:ext cx="3135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3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SUHU</a:t>
              </a:r>
              <a:endParaRPr/>
            </a:p>
          </p:txBody>
        </p:sp>
        <p:sp>
          <p:nvSpPr>
            <p:cNvPr id="464" name="Google Shape;464;p27"/>
            <p:cNvSpPr txBox="1"/>
            <p:nvPr/>
          </p:nvSpPr>
          <p:spPr>
            <a:xfrm rot="-5400000">
              <a:off x="3754646" y="3373077"/>
              <a:ext cx="27189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CA" sz="3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PENJUALAN MINGGUAN</a:t>
              </a:r>
              <a:endParaRPr b="1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28"/>
          <p:cNvPicPr preferRelativeResize="0"/>
          <p:nvPr/>
        </p:nvPicPr>
        <p:blipFill rotWithShape="1">
          <a:blip r:embed="rId3">
            <a:alphaModFix/>
          </a:blip>
          <a:srcRect b="33104" l="0" r="0" t="0"/>
          <a:stretch/>
        </p:blipFill>
        <p:spPr>
          <a:xfrm>
            <a:off x="0" y="0"/>
            <a:ext cx="12192001" cy="458769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8"/>
          <p:cNvSpPr/>
          <p:nvPr/>
        </p:nvSpPr>
        <p:spPr>
          <a:xfrm>
            <a:off x="446866" y="53736"/>
            <a:ext cx="109004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RIDGE (L2): MATEMATIKA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28"/>
          <p:cNvSpPr txBox="1"/>
          <p:nvPr/>
        </p:nvSpPr>
        <p:spPr>
          <a:xfrm>
            <a:off x="-549425" y="3887266"/>
            <a:ext cx="6486397" cy="47291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14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3825664" y="5115694"/>
            <a:ext cx="1428589" cy="67178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28"/>
          <p:cNvCxnSpPr/>
          <p:nvPr/>
        </p:nvCxnSpPr>
        <p:spPr>
          <a:xfrm flipH="1" rot="5400000">
            <a:off x="3588244" y="3605794"/>
            <a:ext cx="1695900" cy="1323900"/>
          </a:xfrm>
          <a:prstGeom prst="curvedConnector3">
            <a:avLst>
              <a:gd fmla="val 49999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4" name="Google Shape;474;p28"/>
          <p:cNvSpPr txBox="1"/>
          <p:nvPr/>
        </p:nvSpPr>
        <p:spPr>
          <a:xfrm>
            <a:off x="2902266" y="3073977"/>
            <a:ext cx="1637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 TERM</a:t>
            </a:r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215157" y="1241621"/>
            <a:ext cx="3858649" cy="4729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Kemiringan telah dikurangi dengan penalti regresi ridge dan oleh karena itu model menjadi kurang sensitif terhadap perubahan variabel independen (suhu)</a:t>
            </a:r>
            <a:endParaRPr/>
          </a:p>
        </p:txBody>
      </p:sp>
      <p:grpSp>
        <p:nvGrpSpPr>
          <p:cNvPr id="476" name="Google Shape;476;p28"/>
          <p:cNvGrpSpPr/>
          <p:nvPr/>
        </p:nvGrpSpPr>
        <p:grpSpPr>
          <a:xfrm>
            <a:off x="5613721" y="975973"/>
            <a:ext cx="6448010" cy="5894510"/>
            <a:chOff x="4575446" y="937398"/>
            <a:chExt cx="6448010" cy="5894510"/>
          </a:xfrm>
        </p:grpSpPr>
        <p:cxnSp>
          <p:nvCxnSpPr>
            <p:cNvPr id="477" name="Google Shape;477;p28"/>
            <p:cNvCxnSpPr/>
            <p:nvPr/>
          </p:nvCxnSpPr>
          <p:spPr>
            <a:xfrm flipH="1" rot="10800000">
              <a:off x="5158937" y="6159711"/>
              <a:ext cx="4795500" cy="32700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78" name="Google Shape;478;p28"/>
            <p:cNvCxnSpPr/>
            <p:nvPr/>
          </p:nvCxnSpPr>
          <p:spPr>
            <a:xfrm rot="10800000">
              <a:off x="5160171" y="2507537"/>
              <a:ext cx="18000" cy="3707100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79" name="Google Shape;479;p28"/>
            <p:cNvCxnSpPr/>
            <p:nvPr/>
          </p:nvCxnSpPr>
          <p:spPr>
            <a:xfrm flipH="1">
              <a:off x="5444661" y="1064608"/>
              <a:ext cx="4435800" cy="5084100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0" name="Google Shape;480;p28"/>
            <p:cNvSpPr txBox="1"/>
            <p:nvPr/>
          </p:nvSpPr>
          <p:spPr>
            <a:xfrm>
              <a:off x="5088448" y="2123961"/>
              <a:ext cx="224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DATA LATIH</a:t>
              </a:r>
              <a:endParaRPr/>
            </a:p>
          </p:txBody>
        </p:sp>
        <p:cxnSp>
          <p:nvCxnSpPr>
            <p:cNvPr id="481" name="Google Shape;481;p28"/>
            <p:cNvCxnSpPr/>
            <p:nvPr/>
          </p:nvCxnSpPr>
          <p:spPr>
            <a:xfrm>
              <a:off x="7004502" y="3792153"/>
              <a:ext cx="1854000" cy="1497000"/>
            </a:xfrm>
            <a:prstGeom prst="curvedConnector3">
              <a:avLst>
                <a:gd fmla="val 50004" name="adj1"/>
              </a:avLst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2" name="Google Shape;482;p28"/>
            <p:cNvSpPr txBox="1"/>
            <p:nvPr/>
          </p:nvSpPr>
          <p:spPr>
            <a:xfrm>
              <a:off x="8061366" y="5441980"/>
              <a:ext cx="224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DATA UJI</a:t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6228741" y="4872245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726014" y="5489222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6684034" y="4361159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486;p28"/>
            <p:cNvCxnSpPr>
              <a:stCxn id="485" idx="1"/>
            </p:cNvCxnSpPr>
            <p:nvPr/>
          </p:nvCxnSpPr>
          <p:spPr>
            <a:xfrm flipH="1" rot="5400000">
              <a:off x="5104889" y="2784343"/>
              <a:ext cx="1921500" cy="1320000"/>
            </a:xfrm>
            <a:prstGeom prst="curvedConnector3">
              <a:avLst>
                <a:gd fmla="val 51143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7" name="Google Shape;487;p28"/>
            <p:cNvSpPr/>
            <p:nvPr/>
          </p:nvSpPr>
          <p:spPr>
            <a:xfrm>
              <a:off x="6796157" y="3561580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7385082" y="2976063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9149800" y="3570913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8614063" y="3129137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9571264" y="3568670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2" name="Google Shape;492;p28"/>
            <p:cNvCxnSpPr>
              <a:endCxn id="489" idx="0"/>
            </p:cNvCxnSpPr>
            <p:nvPr/>
          </p:nvCxnSpPr>
          <p:spPr>
            <a:xfrm flipH="1">
              <a:off x="9291850" y="2564713"/>
              <a:ext cx="21900" cy="1006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28"/>
            <p:cNvCxnSpPr/>
            <p:nvPr/>
          </p:nvCxnSpPr>
          <p:spPr>
            <a:xfrm flipH="1">
              <a:off x="9713393" y="2283808"/>
              <a:ext cx="900" cy="12870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494" name="Google Shape;494;p28"/>
            <p:cNvSpPr/>
            <p:nvPr/>
          </p:nvSpPr>
          <p:spPr>
            <a:xfrm>
              <a:off x="8900341" y="2564729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5" name="Google Shape;495;p28"/>
            <p:cNvCxnSpPr/>
            <p:nvPr/>
          </p:nvCxnSpPr>
          <p:spPr>
            <a:xfrm flipH="1">
              <a:off x="5130472" y="1710739"/>
              <a:ext cx="5308800" cy="4139100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6" name="Google Shape;496;p28"/>
            <p:cNvSpPr/>
            <p:nvPr/>
          </p:nvSpPr>
          <p:spPr>
            <a:xfrm rot="-3654602">
              <a:off x="10194978" y="945368"/>
              <a:ext cx="566454" cy="932959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7" name="Google Shape;497;p28"/>
            <p:cNvCxnSpPr/>
            <p:nvPr/>
          </p:nvCxnSpPr>
          <p:spPr>
            <a:xfrm>
              <a:off x="7536964" y="3276181"/>
              <a:ext cx="0" cy="685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28"/>
            <p:cNvCxnSpPr/>
            <p:nvPr/>
          </p:nvCxnSpPr>
          <p:spPr>
            <a:xfrm>
              <a:off x="6976344" y="3825790"/>
              <a:ext cx="28200" cy="535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499" name="Google Shape;499;p28"/>
            <p:cNvSpPr txBox="1"/>
            <p:nvPr/>
          </p:nvSpPr>
          <p:spPr>
            <a:xfrm rot="-2877355">
              <a:off x="7537038" y="2109014"/>
              <a:ext cx="2044491" cy="27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REGRESI KUADRAT TERKECIL</a:t>
              </a:r>
              <a:endParaRPr/>
            </a:p>
          </p:txBody>
        </p:sp>
        <p:sp>
          <p:nvSpPr>
            <p:cNvPr id="500" name="Google Shape;500;p28"/>
            <p:cNvSpPr txBox="1"/>
            <p:nvPr/>
          </p:nvSpPr>
          <p:spPr>
            <a:xfrm rot="-2308911">
              <a:off x="8969791" y="1922939"/>
              <a:ext cx="1463199" cy="277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REGRESI RIDGE</a:t>
              </a:r>
              <a:endParaRPr/>
            </a:p>
          </p:txBody>
        </p:sp>
        <p:sp>
          <p:nvSpPr>
            <p:cNvPr id="501" name="Google Shape;501;p28"/>
            <p:cNvSpPr txBox="1"/>
            <p:nvPr/>
          </p:nvSpPr>
          <p:spPr>
            <a:xfrm>
              <a:off x="5088448" y="6185408"/>
              <a:ext cx="3135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3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SUHU</a:t>
              </a:r>
              <a:endParaRPr/>
            </a:p>
          </p:txBody>
        </p:sp>
        <p:sp>
          <p:nvSpPr>
            <p:cNvPr id="502" name="Google Shape;502;p28"/>
            <p:cNvSpPr txBox="1"/>
            <p:nvPr/>
          </p:nvSpPr>
          <p:spPr>
            <a:xfrm rot="-5400000">
              <a:off x="3754646" y="3373077"/>
              <a:ext cx="27189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CA" sz="3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PENJUALAN MINGGUAN</a:t>
              </a:r>
              <a:endParaRPr b="1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9"/>
          <p:cNvPicPr preferRelativeResize="0"/>
          <p:nvPr/>
        </p:nvPicPr>
        <p:blipFill rotWithShape="1">
          <a:blip r:embed="rId3">
            <a:alphaModFix/>
          </a:blip>
          <a:srcRect b="33090" l="0" r="0" t="0"/>
          <a:stretch/>
        </p:blipFill>
        <p:spPr>
          <a:xfrm>
            <a:off x="0" y="0"/>
            <a:ext cx="12192001" cy="458865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9"/>
          <p:cNvSpPr/>
          <p:nvPr/>
        </p:nvSpPr>
        <p:spPr>
          <a:xfrm>
            <a:off x="436450" y="111720"/>
            <a:ext cx="88839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RIDGE (L2): EFEK ALPHA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29"/>
          <p:cNvSpPr txBox="1"/>
          <p:nvPr/>
        </p:nvSpPr>
        <p:spPr>
          <a:xfrm>
            <a:off x="488825" y="1765475"/>
            <a:ext cx="3801900" cy="27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Saat Alpha meningkat, kemiringan garis regresi berkurang dan menjadi lebih horizontal.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Saat Alpha meningkat, model menjadi kurang sensitif terhadap variasi variabel independen (Suhu)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29"/>
          <p:cNvGrpSpPr/>
          <p:nvPr/>
        </p:nvGrpSpPr>
        <p:grpSpPr>
          <a:xfrm>
            <a:off x="4217610" y="877888"/>
            <a:ext cx="7389672" cy="6077715"/>
            <a:chOff x="2541210" y="801688"/>
            <a:chExt cx="7389672" cy="6077715"/>
          </a:xfrm>
        </p:grpSpPr>
        <p:cxnSp>
          <p:nvCxnSpPr>
            <p:cNvPr id="511" name="Google Shape;511;p29"/>
            <p:cNvCxnSpPr/>
            <p:nvPr/>
          </p:nvCxnSpPr>
          <p:spPr>
            <a:xfrm flipH="1" rot="10800000">
              <a:off x="3698192" y="6256698"/>
              <a:ext cx="4795616" cy="32711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2" name="Google Shape;512;p29"/>
            <p:cNvCxnSpPr/>
            <p:nvPr/>
          </p:nvCxnSpPr>
          <p:spPr>
            <a:xfrm rot="10800000">
              <a:off x="3699289" y="2604680"/>
              <a:ext cx="18137" cy="3706955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3" name="Google Shape;513;p29"/>
            <p:cNvCxnSpPr/>
            <p:nvPr/>
          </p:nvCxnSpPr>
          <p:spPr>
            <a:xfrm flipH="1">
              <a:off x="3984016" y="1161606"/>
              <a:ext cx="4435700" cy="5084220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4" name="Google Shape;514;p29"/>
            <p:cNvSpPr/>
            <p:nvPr/>
          </p:nvSpPr>
          <p:spPr>
            <a:xfrm>
              <a:off x="4767996" y="4969243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4265269" y="5586220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223289" y="4458157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335412" y="3658578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924337" y="3073061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7689055" y="3667911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7153318" y="3226135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8110519" y="3665668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7439596" y="2661727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3" name="Google Shape;523;p29"/>
            <p:cNvCxnSpPr/>
            <p:nvPr/>
          </p:nvCxnSpPr>
          <p:spPr>
            <a:xfrm flipH="1">
              <a:off x="3669585" y="1807737"/>
              <a:ext cx="5308942" cy="4139226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4" name="Google Shape;524;p29"/>
            <p:cNvSpPr/>
            <p:nvPr/>
          </p:nvSpPr>
          <p:spPr>
            <a:xfrm rot="-2952055">
              <a:off x="8946469" y="779748"/>
              <a:ext cx="566402" cy="1363706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9"/>
            <p:cNvSpPr txBox="1"/>
            <p:nvPr/>
          </p:nvSpPr>
          <p:spPr>
            <a:xfrm rot="-2877379">
              <a:off x="5826776" y="2206114"/>
              <a:ext cx="2543325" cy="2769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46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26" name="Google Shape;526;p29"/>
            <p:cNvSpPr txBox="1"/>
            <p:nvPr/>
          </p:nvSpPr>
          <p:spPr>
            <a:xfrm rot="-2308861">
              <a:off x="7497679" y="1931353"/>
              <a:ext cx="1831399" cy="276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69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527" name="Google Shape;527;p29"/>
            <p:cNvCxnSpPr/>
            <p:nvPr/>
          </p:nvCxnSpPr>
          <p:spPr>
            <a:xfrm flipH="1">
              <a:off x="3059047" y="2317159"/>
              <a:ext cx="6274942" cy="3349824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8" name="Google Shape;528;p29"/>
            <p:cNvSpPr txBox="1"/>
            <p:nvPr/>
          </p:nvSpPr>
          <p:spPr>
            <a:xfrm rot="-1672008">
              <a:off x="7671791" y="2385001"/>
              <a:ext cx="1831399" cy="2769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329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529" name="Google Shape;529;p29"/>
            <p:cNvCxnSpPr/>
            <p:nvPr/>
          </p:nvCxnSpPr>
          <p:spPr>
            <a:xfrm flipH="1">
              <a:off x="2541210" y="3159269"/>
              <a:ext cx="7020828" cy="1975242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0" name="Google Shape;530;p29"/>
            <p:cNvSpPr txBox="1"/>
            <p:nvPr/>
          </p:nvSpPr>
          <p:spPr>
            <a:xfrm rot="-931523">
              <a:off x="7583533" y="3111335"/>
              <a:ext cx="1933991" cy="2769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538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1" name="Google Shape;531;p29"/>
            <p:cNvSpPr txBox="1"/>
            <p:nvPr/>
          </p:nvSpPr>
          <p:spPr>
            <a:xfrm>
              <a:off x="3564203" y="6232903"/>
              <a:ext cx="3135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3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SUHU</a:t>
              </a:r>
              <a:endParaRPr/>
            </a:p>
          </p:txBody>
        </p:sp>
        <p:sp>
          <p:nvSpPr>
            <p:cNvPr id="532" name="Google Shape;532;p29"/>
            <p:cNvSpPr txBox="1"/>
            <p:nvPr/>
          </p:nvSpPr>
          <p:spPr>
            <a:xfrm rot="-5400000">
              <a:off x="1761215" y="2993782"/>
              <a:ext cx="27189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CA" sz="3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PENJUALAN MINGGUAN</a:t>
              </a:r>
              <a:endParaRPr b="1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0"/>
          <p:cNvSpPr txBox="1"/>
          <p:nvPr/>
        </p:nvSpPr>
        <p:spPr>
          <a:xfrm>
            <a:off x="228601" y="1752600"/>
            <a:ext cx="5562599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DASAR: REGULARISASI L1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(REGRESI LASSO)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1"/>
          <p:cNvPicPr preferRelativeResize="0"/>
          <p:nvPr/>
        </p:nvPicPr>
        <p:blipFill rotWithShape="1">
          <a:blip r:embed="rId3">
            <a:alphaModFix/>
          </a:blip>
          <a:srcRect b="36413" l="0" r="0" t="0"/>
          <a:stretch/>
        </p:blipFill>
        <p:spPr>
          <a:xfrm>
            <a:off x="0" y="0"/>
            <a:ext cx="12192001" cy="436076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1"/>
          <p:cNvSpPr/>
          <p:nvPr/>
        </p:nvSpPr>
        <p:spPr>
          <a:xfrm>
            <a:off x="426203" y="14716"/>
            <a:ext cx="89469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LASSO (L1): MATEMATIKA</a:t>
            </a:r>
            <a:endParaRPr/>
          </a:p>
        </p:txBody>
      </p:sp>
      <p:grpSp>
        <p:nvGrpSpPr>
          <p:cNvPr id="545" name="Google Shape;545;p31"/>
          <p:cNvGrpSpPr/>
          <p:nvPr/>
        </p:nvGrpSpPr>
        <p:grpSpPr>
          <a:xfrm>
            <a:off x="6105125" y="966353"/>
            <a:ext cx="6246242" cy="5968016"/>
            <a:chOff x="5876525" y="890153"/>
            <a:chExt cx="6246242" cy="5968016"/>
          </a:xfrm>
        </p:grpSpPr>
        <p:cxnSp>
          <p:nvCxnSpPr>
            <p:cNvPr id="546" name="Google Shape;546;p31"/>
            <p:cNvCxnSpPr/>
            <p:nvPr/>
          </p:nvCxnSpPr>
          <p:spPr>
            <a:xfrm flipH="1" rot="10800000">
              <a:off x="6409283" y="6058956"/>
              <a:ext cx="3141769" cy="20001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47" name="Google Shape;547;p31"/>
            <p:cNvCxnSpPr/>
            <p:nvPr/>
          </p:nvCxnSpPr>
          <p:spPr>
            <a:xfrm rot="10800000">
              <a:off x="6410380" y="2394228"/>
              <a:ext cx="18137" cy="3706955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48" name="Google Shape;548;p31"/>
            <p:cNvSpPr txBox="1"/>
            <p:nvPr/>
          </p:nvSpPr>
          <p:spPr>
            <a:xfrm>
              <a:off x="6368806" y="6211669"/>
              <a:ext cx="3135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3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SUHU</a:t>
              </a:r>
              <a:endParaRPr/>
            </a:p>
          </p:txBody>
        </p:sp>
        <p:sp>
          <p:nvSpPr>
            <p:cNvPr id="549" name="Google Shape;549;p31"/>
            <p:cNvSpPr txBox="1"/>
            <p:nvPr/>
          </p:nvSpPr>
          <p:spPr>
            <a:xfrm rot="-5400000">
              <a:off x="5050475" y="3337525"/>
              <a:ext cx="27294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3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PENJUALAN MINGGUAN</a:t>
              </a:r>
              <a:endParaRPr/>
            </a:p>
          </p:txBody>
        </p:sp>
        <p:cxnSp>
          <p:nvCxnSpPr>
            <p:cNvPr id="550" name="Google Shape;550;p31"/>
            <p:cNvCxnSpPr/>
            <p:nvPr/>
          </p:nvCxnSpPr>
          <p:spPr>
            <a:xfrm flipH="1">
              <a:off x="6695107" y="951154"/>
              <a:ext cx="4435700" cy="5084220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1" name="Google Shape;551;p31"/>
            <p:cNvSpPr/>
            <p:nvPr/>
          </p:nvSpPr>
          <p:spPr>
            <a:xfrm>
              <a:off x="7479087" y="4758791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976360" y="5375768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7934380" y="4247705"/>
              <a:ext cx="284199" cy="300118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8046503" y="3448126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8635428" y="2862609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10400146" y="3457459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9864409" y="3015683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0821610" y="3455216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9" name="Google Shape;559;p31"/>
            <p:cNvCxnSpPr>
              <a:endCxn id="556" idx="0"/>
            </p:cNvCxnSpPr>
            <p:nvPr/>
          </p:nvCxnSpPr>
          <p:spPr>
            <a:xfrm flipH="1">
              <a:off x="10542246" y="2451259"/>
              <a:ext cx="21900" cy="1006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31"/>
            <p:cNvCxnSpPr/>
            <p:nvPr/>
          </p:nvCxnSpPr>
          <p:spPr>
            <a:xfrm flipH="1">
              <a:off x="10963711" y="2170354"/>
              <a:ext cx="928" cy="128710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561" name="Google Shape;561;p31"/>
            <p:cNvSpPr/>
            <p:nvPr/>
          </p:nvSpPr>
          <p:spPr>
            <a:xfrm>
              <a:off x="10150687" y="2451275"/>
              <a:ext cx="284199" cy="30011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2" name="Google Shape;562;p31"/>
            <p:cNvCxnSpPr/>
            <p:nvPr/>
          </p:nvCxnSpPr>
          <p:spPr>
            <a:xfrm flipH="1">
              <a:off x="6380676" y="1597285"/>
              <a:ext cx="5308942" cy="4139226"/>
            </a:xfrm>
            <a:prstGeom prst="straightConnector1">
              <a:avLst/>
            </a:prstGeom>
            <a:noFill/>
            <a:ln cap="flat" cmpd="sng" w="57150">
              <a:solidFill>
                <a:srgbClr val="A5D9E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3" name="Google Shape;563;p31"/>
            <p:cNvSpPr/>
            <p:nvPr/>
          </p:nvSpPr>
          <p:spPr>
            <a:xfrm rot="-3653553">
              <a:off x="11294245" y="898033"/>
              <a:ext cx="566402" cy="932937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4" name="Google Shape;564;p31"/>
            <p:cNvCxnSpPr/>
            <p:nvPr/>
          </p:nvCxnSpPr>
          <p:spPr>
            <a:xfrm>
              <a:off x="8787310" y="3162727"/>
              <a:ext cx="0" cy="685428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31"/>
            <p:cNvCxnSpPr/>
            <p:nvPr/>
          </p:nvCxnSpPr>
          <p:spPr>
            <a:xfrm>
              <a:off x="8226690" y="3712336"/>
              <a:ext cx="28158" cy="53536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566" name="Google Shape;566;p31"/>
            <p:cNvSpPr txBox="1"/>
            <p:nvPr/>
          </p:nvSpPr>
          <p:spPr>
            <a:xfrm rot="-2877379">
              <a:off x="8787358" y="1995662"/>
              <a:ext cx="2044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REGRESI KUADRAT TERKECIL</a:t>
              </a:r>
              <a:endParaRPr/>
            </a:p>
          </p:txBody>
        </p:sp>
        <p:sp>
          <p:nvSpPr>
            <p:cNvPr id="567" name="Google Shape;567;p31"/>
            <p:cNvSpPr txBox="1"/>
            <p:nvPr/>
          </p:nvSpPr>
          <p:spPr>
            <a:xfrm rot="-2308861">
              <a:off x="10233685" y="1809482"/>
              <a:ext cx="14360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REGRESI LASSO</a:t>
              </a:r>
              <a:endParaRPr/>
            </a:p>
          </p:txBody>
        </p:sp>
      </p:grpSp>
      <p:sp>
        <p:nvSpPr>
          <p:cNvPr id="568" name="Google Shape;568;p31"/>
          <p:cNvSpPr/>
          <p:nvPr/>
        </p:nvSpPr>
        <p:spPr>
          <a:xfrm>
            <a:off x="4201114" y="4192851"/>
            <a:ext cx="1428589" cy="67178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9" name="Google Shape;569;p31"/>
          <p:cNvCxnSpPr/>
          <p:nvPr/>
        </p:nvCxnSpPr>
        <p:spPr>
          <a:xfrm flipH="1" rot="5400000">
            <a:off x="4029744" y="2758791"/>
            <a:ext cx="1595400" cy="1252800"/>
          </a:xfrm>
          <a:prstGeom prst="curvedConnector3">
            <a:avLst>
              <a:gd fmla="val 49998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0" name="Google Shape;570;p31"/>
          <p:cNvSpPr txBox="1"/>
          <p:nvPr/>
        </p:nvSpPr>
        <p:spPr>
          <a:xfrm>
            <a:off x="3345313" y="2291233"/>
            <a:ext cx="1637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 TERM</a:t>
            </a:r>
            <a:endParaRPr/>
          </a:p>
        </p:txBody>
      </p:sp>
      <p:sp>
        <p:nvSpPr>
          <p:cNvPr id="571" name="Google Shape;571;p31"/>
          <p:cNvSpPr txBox="1"/>
          <p:nvPr/>
        </p:nvSpPr>
        <p:spPr>
          <a:xfrm>
            <a:off x="267138" y="1031928"/>
            <a:ext cx="8741185" cy="4729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Lasso mirip dengan regresi Ridge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 bekerja dengan memperkenalkan istilah bias tetapi alih-alih mengkuadratkan kemiringan, nilai absolut dari kemiringan ditambahkan sebagai hukuman.</a:t>
            </a:r>
            <a:endParaRPr/>
          </a:p>
        </p:txBody>
      </p:sp>
      <p:sp>
        <p:nvSpPr>
          <p:cNvPr id="572" name="Google Shape;572;p31"/>
          <p:cNvSpPr txBox="1"/>
          <p:nvPr/>
        </p:nvSpPr>
        <p:spPr>
          <a:xfrm>
            <a:off x="-226917" y="2964226"/>
            <a:ext cx="6486300" cy="1886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32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28601" y="1752600"/>
            <a:ext cx="4800599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CA" sz="4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BIAS VARIANCE TRADEOFF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2"/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LASSO (L1): Efek Alpha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330635" y="1365165"/>
            <a:ext cx="4887780" cy="4729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Efek Alpha pada regresi Lasso mirip dengan efeknya pada regresi ridge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Saat Alpha meningkat, kemiringan garis regresi berkurang dan menjadi lebih horizontal.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Saat Alpha meningkat, model menjadi kurang sensitif terhadap variasi variabel independen (Suhu)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p32"/>
          <p:cNvCxnSpPr/>
          <p:nvPr/>
        </p:nvCxnSpPr>
        <p:spPr>
          <a:xfrm>
            <a:off x="5959310" y="6315421"/>
            <a:ext cx="3278694" cy="0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1" name="Google Shape;581;p32"/>
          <p:cNvCxnSpPr/>
          <p:nvPr/>
        </p:nvCxnSpPr>
        <p:spPr>
          <a:xfrm rot="10800000">
            <a:off x="5960407" y="2630692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2" name="Google Shape;582;p32"/>
          <p:cNvSpPr txBox="1"/>
          <p:nvPr/>
        </p:nvSpPr>
        <p:spPr>
          <a:xfrm>
            <a:off x="6031157" y="6359007"/>
            <a:ext cx="313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583" name="Google Shape;583;p32"/>
          <p:cNvSpPr txBox="1"/>
          <p:nvPr/>
        </p:nvSpPr>
        <p:spPr>
          <a:xfrm rot="-5400000">
            <a:off x="4605744" y="3369700"/>
            <a:ext cx="2718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/>
          </a:p>
        </p:txBody>
      </p:sp>
      <p:cxnSp>
        <p:nvCxnSpPr>
          <p:cNvPr id="584" name="Google Shape;584;p32"/>
          <p:cNvCxnSpPr/>
          <p:nvPr/>
        </p:nvCxnSpPr>
        <p:spPr>
          <a:xfrm flipH="1">
            <a:off x="6245134" y="1187618"/>
            <a:ext cx="4435700" cy="5084220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32"/>
          <p:cNvSpPr/>
          <p:nvPr/>
        </p:nvSpPr>
        <p:spPr>
          <a:xfrm>
            <a:off x="7029114" y="4995255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6526387" y="5612232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2"/>
          <p:cNvSpPr/>
          <p:nvPr/>
        </p:nvSpPr>
        <p:spPr>
          <a:xfrm>
            <a:off x="7484407" y="4484169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2"/>
          <p:cNvSpPr/>
          <p:nvPr/>
        </p:nvSpPr>
        <p:spPr>
          <a:xfrm>
            <a:off x="7596530" y="368459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2"/>
          <p:cNvSpPr/>
          <p:nvPr/>
        </p:nvSpPr>
        <p:spPr>
          <a:xfrm>
            <a:off x="8185455" y="309907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2"/>
          <p:cNvSpPr/>
          <p:nvPr/>
        </p:nvSpPr>
        <p:spPr>
          <a:xfrm>
            <a:off x="9950173" y="369392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9414436" y="325214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10371637" y="369168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2"/>
          <p:cNvSpPr/>
          <p:nvPr/>
        </p:nvSpPr>
        <p:spPr>
          <a:xfrm>
            <a:off x="9700714" y="268773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Google Shape;594;p32"/>
          <p:cNvCxnSpPr/>
          <p:nvPr/>
        </p:nvCxnSpPr>
        <p:spPr>
          <a:xfrm flipH="1">
            <a:off x="5930703" y="1833749"/>
            <a:ext cx="5308942" cy="4139226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5" name="Google Shape;595;p32"/>
          <p:cNvSpPr/>
          <p:nvPr/>
        </p:nvSpPr>
        <p:spPr>
          <a:xfrm rot="-2952055">
            <a:off x="11207587" y="805760"/>
            <a:ext cx="566402" cy="1363706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2"/>
          <p:cNvSpPr txBox="1"/>
          <p:nvPr/>
        </p:nvSpPr>
        <p:spPr>
          <a:xfrm rot="-2877379">
            <a:off x="8087894" y="2232126"/>
            <a:ext cx="2543325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1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7" name="Google Shape;597;p32"/>
          <p:cNvSpPr txBox="1"/>
          <p:nvPr/>
        </p:nvSpPr>
        <p:spPr>
          <a:xfrm rot="-2308861">
            <a:off x="9754790" y="1957365"/>
            <a:ext cx="183941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6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98" name="Google Shape;598;p32"/>
          <p:cNvCxnSpPr/>
          <p:nvPr/>
        </p:nvCxnSpPr>
        <p:spPr>
          <a:xfrm flipH="1">
            <a:off x="5320165" y="2343171"/>
            <a:ext cx="6274942" cy="3349824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32"/>
          <p:cNvSpPr txBox="1"/>
          <p:nvPr/>
        </p:nvSpPr>
        <p:spPr>
          <a:xfrm rot="-1672008">
            <a:off x="9928902" y="2411013"/>
            <a:ext cx="1839414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27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00" name="Google Shape;600;p32"/>
          <p:cNvCxnSpPr/>
          <p:nvPr/>
        </p:nvCxnSpPr>
        <p:spPr>
          <a:xfrm flipH="1">
            <a:off x="4802328" y="3185281"/>
            <a:ext cx="7020828" cy="1975242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1" name="Google Shape;601;p32"/>
          <p:cNvSpPr txBox="1"/>
          <p:nvPr/>
        </p:nvSpPr>
        <p:spPr>
          <a:xfrm rot="-931523">
            <a:off x="9840644" y="3137347"/>
            <a:ext cx="1942006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8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3"/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LASSO: MATEMATIKA</a:t>
            </a:r>
            <a:endParaRPr/>
          </a:p>
        </p:txBody>
      </p:sp>
      <p:sp>
        <p:nvSpPr>
          <p:cNvPr id="608" name="Google Shape;608;p33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2075051" y="3101764"/>
            <a:ext cx="6486397" cy="47291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14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0" name="Google Shape;610;p33"/>
          <p:cNvSpPr txBox="1"/>
          <p:nvPr/>
        </p:nvSpPr>
        <p:spPr>
          <a:xfrm>
            <a:off x="335574" y="1192225"/>
            <a:ext cx="10992000" cy="4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Lasso (regularisasi L1) membantu mengurangi overfitting dan sangat berguna untuk pemilihan fitur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Lasso (regularisasi L1) dapat bermanfaat jika kita memiliki beberapa variabel independen yang tidak berguna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punggungan dapat mengurangi kemiringan mendekati nol (tetapi tidak persis nol) tetapi regresi Lasso dapat mengurangi kemiringan menjadi persis sama dengan nol.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4"/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KESIMPULAN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17" name="Google Shape;617;p34"/>
          <p:cNvGraphicFramePr/>
          <p:nvPr/>
        </p:nvGraphicFramePr>
        <p:xfrm>
          <a:off x="1306325" y="1331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{6A9E3125-1B09-4E8E-8271-7010D642DA3C}</a:tableStyleId>
              </a:tblPr>
              <a:tblGrid>
                <a:gridCol w="4419600"/>
                <a:gridCol w="4419600"/>
              </a:tblGrid>
              <a:tr h="37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Regularisasi L1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Regularisasi L2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Digunakan untuk melakukan pemilihan fitur sehingga beberapa fitur dibiarkan menjadi nol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Semua fitur dipertahankan tetapi diberi bobot yang sesuai. Tidak ada fitur yang diizinkan menjadi nol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18" name="Google Shape;618;p34"/>
          <p:cNvSpPr/>
          <p:nvPr/>
        </p:nvSpPr>
        <p:spPr>
          <a:xfrm>
            <a:off x="749300" y="2895600"/>
            <a:ext cx="103759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Kapan memilih L1?</a:t>
            </a:r>
            <a:r>
              <a:rPr b="1" i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Anda yakin bahwa beberapa fitur tidak penting dan Anda dapat kehilangannya, maka regularisasi L1 adalah pilihan yang baik.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Keluaran mungkin menjadi jarang karena beberapa fitur mungkin telah dihapus.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Kapan memilih L2?</a:t>
            </a:r>
            <a:r>
              <a:rPr b="1" i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Anda yakin bahwa semua fitur itu penting dan Anda ingin menyimpannya tetapi mempertimbangkannya.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288863" y="268215"/>
            <a:ext cx="12175089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INTUISI </a:t>
            </a:r>
            <a:r>
              <a:rPr b="0" i="0" lang="en-CA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BIAS VARIANCE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63463" y="1166018"/>
            <a:ext cx="473126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CA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Mari kita asumsikan bahwa kita ingin mendapatkan hubungan antara Suhu dan penjualan mingguan.</a:t>
            </a:r>
            <a:endParaRPr sz="1600"/>
          </a:p>
          <a:p>
            <a:pPr indent="-3556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CA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Seiring kenaikan suhu, orang cenderung lebih bahagia dan berbelanja lebih banyak.</a:t>
            </a:r>
            <a:endParaRPr sz="1600"/>
          </a:p>
          <a:p>
            <a:pPr indent="-3556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CA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 kemungkinan akan meningkatkan penjualan mingguan.</a:t>
            </a:r>
            <a:endParaRPr sz="1600"/>
          </a:p>
          <a:p>
            <a:pPr indent="-3556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CA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Saat suhu melampaui batas tertentu, penjualan cenderung stabil dan tidak meningkat lagi.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 rot="10800000">
            <a:off x="6096000" y="5009545"/>
            <a:ext cx="4795616" cy="32711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6097097" y="1357527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15"/>
          <p:cNvSpPr/>
          <p:nvPr/>
        </p:nvSpPr>
        <p:spPr>
          <a:xfrm>
            <a:off x="7313381" y="280402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934609" y="224482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534434" y="44426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430746" y="422639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691113" y="19107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629215" y="384006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653627" y="251827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313381" y="5020063"/>
            <a:ext cx="313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 rot="-5400000">
            <a:off x="4209036" y="2553736"/>
            <a:ext cx="2718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209609" y="28183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7607622" y="328091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0353712" y="152579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0889575" y="198223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9879994" y="21450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 rot="10800000">
            <a:off x="9297497" y="2244825"/>
            <a:ext cx="0" cy="276472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5"/>
          <p:cNvCxnSpPr/>
          <p:nvPr/>
        </p:nvCxnSpPr>
        <p:spPr>
          <a:xfrm flipH="1">
            <a:off x="6157246" y="2264091"/>
            <a:ext cx="3184950" cy="1826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5"/>
          <p:cNvSpPr/>
          <p:nvPr/>
        </p:nvSpPr>
        <p:spPr>
          <a:xfrm>
            <a:off x="7061928" y="1780860"/>
            <a:ext cx="4236135" cy="2936199"/>
          </a:xfrm>
          <a:custGeom>
            <a:rect b="b" l="l" r="r" t="t"/>
            <a:pathLst>
              <a:path extrusionOk="0" h="3108613" w="5191125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cap="flat" cmpd="sng" w="762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 rot="10800000">
            <a:off x="8824299" y="1598033"/>
            <a:ext cx="889800" cy="534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5"/>
          <p:cNvSpPr txBox="1"/>
          <p:nvPr/>
        </p:nvSpPr>
        <p:spPr>
          <a:xfrm>
            <a:off x="7466748" y="1114661"/>
            <a:ext cx="161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SEMPURNA (BENAR)!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9657981" y="152579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1229800" y="13892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1396037" y="19949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554183" y="36842"/>
            <a:ext cx="70864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BIAS VARIANCE 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PELATIHAN VS. PENGUJIAN DATASET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53612" y="1264643"/>
            <a:ext cx="473126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dibagi menjadi data latih dan uji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uji belum pernah dilihat oleh model sebelumnya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 flipH="1" rot="10800000">
            <a:off x="5912629" y="4803789"/>
            <a:ext cx="4795616" cy="32711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16"/>
          <p:cNvCxnSpPr/>
          <p:nvPr/>
        </p:nvCxnSpPr>
        <p:spPr>
          <a:xfrm rot="10800000">
            <a:off x="5913726" y="1151771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16"/>
          <p:cNvSpPr/>
          <p:nvPr/>
        </p:nvSpPr>
        <p:spPr>
          <a:xfrm>
            <a:off x="7130010" y="2598266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751238" y="203906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351063" y="423686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247375" y="4020637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8507742" y="1704944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5844" y="3634305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8470256" y="231251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7340180" y="4843012"/>
            <a:ext cx="313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 rot="-5400000">
            <a:off x="4442065" y="1779180"/>
            <a:ext cx="2718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8026238" y="2612632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424251" y="307515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0170341" y="1320034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0706204" y="177647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9696623" y="1939294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6878557" y="1575104"/>
            <a:ext cx="4236135" cy="2936199"/>
          </a:xfrm>
          <a:custGeom>
            <a:rect b="b" l="l" r="r" t="t"/>
            <a:pathLst>
              <a:path extrusionOk="0" h="3108613" w="5191125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cap="flat" cmpd="sng" w="762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6"/>
          <p:cNvCxnSpPr>
            <a:stCxn id="141" idx="2"/>
          </p:cNvCxnSpPr>
          <p:nvPr/>
        </p:nvCxnSpPr>
        <p:spPr>
          <a:xfrm flipH="1">
            <a:off x="4713344" y="3784364"/>
            <a:ext cx="1732500" cy="1258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16"/>
          <p:cNvSpPr/>
          <p:nvPr/>
        </p:nvSpPr>
        <p:spPr>
          <a:xfrm>
            <a:off x="9474610" y="132003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1046429" y="118350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1212666" y="1789235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514600" y="4894931"/>
            <a:ext cx="2246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LATIH</a:t>
            </a:r>
            <a:endParaRPr/>
          </a:p>
        </p:txBody>
      </p:sp>
      <p:cxnSp>
        <p:nvCxnSpPr>
          <p:cNvPr id="156" name="Google Shape;156;p16"/>
          <p:cNvCxnSpPr>
            <a:stCxn id="142" idx="6"/>
          </p:cNvCxnSpPr>
          <p:nvPr/>
        </p:nvCxnSpPr>
        <p:spPr>
          <a:xfrm>
            <a:off x="8754455" y="2462573"/>
            <a:ext cx="1574700" cy="1622700"/>
          </a:xfrm>
          <a:prstGeom prst="curvedConnector2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16"/>
          <p:cNvSpPr txBox="1"/>
          <p:nvPr/>
        </p:nvSpPr>
        <p:spPr>
          <a:xfrm>
            <a:off x="9331366" y="4037344"/>
            <a:ext cx="2246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UJI</a:t>
            </a:r>
            <a:endParaRPr/>
          </a:p>
        </p:txBody>
      </p:sp>
      <p:cxnSp>
        <p:nvCxnSpPr>
          <p:cNvPr id="158" name="Google Shape;158;p16"/>
          <p:cNvCxnSpPr/>
          <p:nvPr/>
        </p:nvCxnSpPr>
        <p:spPr>
          <a:xfrm flipH="1">
            <a:off x="4855536" y="4243934"/>
            <a:ext cx="2461200" cy="7773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16"/>
          <p:cNvCxnSpPr>
            <a:stCxn id="152" idx="4"/>
          </p:cNvCxnSpPr>
          <p:nvPr/>
        </p:nvCxnSpPr>
        <p:spPr>
          <a:xfrm flipH="1" rot="-5400000">
            <a:off x="8874660" y="2362202"/>
            <a:ext cx="2400600" cy="916500"/>
          </a:xfrm>
          <a:prstGeom prst="curvedConnector3">
            <a:avLst>
              <a:gd fmla="val 49998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341527" y="279850"/>
            <a:ext cx="108009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BIAS DAN VARIANCE: MODEL SEDERHANA</a:t>
            </a:r>
            <a:endParaRPr/>
          </a:p>
        </p:txBody>
      </p:sp>
      <p:grpSp>
        <p:nvGrpSpPr>
          <p:cNvPr id="166" name="Google Shape;166;p17"/>
          <p:cNvGrpSpPr/>
          <p:nvPr/>
        </p:nvGrpSpPr>
        <p:grpSpPr>
          <a:xfrm>
            <a:off x="3276127" y="1218501"/>
            <a:ext cx="8887536" cy="4659874"/>
            <a:chOff x="3657127" y="1218501"/>
            <a:chExt cx="8887536" cy="4659874"/>
          </a:xfrm>
        </p:grpSpPr>
        <p:cxnSp>
          <p:nvCxnSpPr>
            <p:cNvPr id="167" name="Google Shape;167;p17"/>
            <p:cNvCxnSpPr/>
            <p:nvPr/>
          </p:nvCxnSpPr>
          <p:spPr>
            <a:xfrm flipH="1" rot="10800000">
              <a:off x="6960526" y="5189596"/>
              <a:ext cx="3722700" cy="32700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10800000">
              <a:off x="6961760" y="1537422"/>
              <a:ext cx="18000" cy="3707100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9" name="Google Shape;169;p17"/>
            <p:cNvSpPr/>
            <p:nvPr/>
          </p:nvSpPr>
          <p:spPr>
            <a:xfrm>
              <a:off x="8177907" y="2984062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8295272" y="4406433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9555639" y="2090740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7493741" y="4020101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7944971" y="5231875"/>
              <a:ext cx="1419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3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SUHU</a:t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 rot="-5400000">
              <a:off x="5064808" y="2562203"/>
              <a:ext cx="27189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CA" sz="32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PENJUALAN MINGGUAN</a:t>
              </a:r>
              <a:endParaRPr b="1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9074135" y="2998428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1218238" y="1705830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0744520" y="2325090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7926454" y="1960900"/>
              <a:ext cx="4230767" cy="2937639"/>
            </a:xfrm>
            <a:custGeom>
              <a:rect b="b" l="l" r="r" t="t"/>
              <a:pathLst>
                <a:path extrusionOk="0" h="3108613" w="5191125">
                  <a:moveTo>
                    <a:pt x="0" y="3108613"/>
                  </a:moveTo>
                  <a:cubicBezTo>
                    <a:pt x="154781" y="2637919"/>
                    <a:pt x="309563" y="2167225"/>
                    <a:pt x="657225" y="1775113"/>
                  </a:cubicBezTo>
                  <a:cubicBezTo>
                    <a:pt x="1004887" y="1383001"/>
                    <a:pt x="1539875" y="1016288"/>
                    <a:pt x="2085975" y="755938"/>
                  </a:cubicBezTo>
                  <a:cubicBezTo>
                    <a:pt x="2632075" y="495588"/>
                    <a:pt x="3416300" y="333663"/>
                    <a:pt x="3933825" y="213013"/>
                  </a:cubicBezTo>
                  <a:cubicBezTo>
                    <a:pt x="4451350" y="92363"/>
                    <a:pt x="5029200" y="-69562"/>
                    <a:pt x="5191125" y="32038"/>
                  </a:cubicBezTo>
                </a:path>
              </a:pathLst>
            </a:custGeom>
            <a:noFill/>
            <a:ln cap="flat" cmpd="sng" w="762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" name="Google Shape;179;p17"/>
            <p:cNvCxnSpPr>
              <a:stCxn id="172" idx="2"/>
            </p:cNvCxnSpPr>
            <p:nvPr/>
          </p:nvCxnSpPr>
          <p:spPr>
            <a:xfrm flipH="1">
              <a:off x="5761241" y="4170101"/>
              <a:ext cx="1732500" cy="1258500"/>
            </a:xfrm>
            <a:prstGeom prst="curvedConnector3">
              <a:avLst>
                <a:gd fmla="val 50000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0" name="Google Shape;180;p17"/>
            <p:cNvSpPr/>
            <p:nvPr/>
          </p:nvSpPr>
          <p:spPr>
            <a:xfrm>
              <a:off x="12260563" y="2175031"/>
              <a:ext cx="284100" cy="300000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3657127" y="5222296"/>
              <a:ext cx="224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DATA LATIH</a:t>
              </a:r>
              <a:endParaRPr/>
            </a:p>
          </p:txBody>
        </p:sp>
        <p:cxnSp>
          <p:nvCxnSpPr>
            <p:cNvPr id="182" name="Google Shape;182;p17"/>
            <p:cNvCxnSpPr/>
            <p:nvPr/>
          </p:nvCxnSpPr>
          <p:spPr>
            <a:xfrm flipH="1" rot="10800000">
              <a:off x="7075923" y="1547869"/>
              <a:ext cx="5240400" cy="2536500"/>
            </a:xfrm>
            <a:prstGeom prst="straightConnector1">
              <a:avLst/>
            </a:prstGeom>
            <a:noFill/>
            <a:ln cap="flat" cmpd="sng" w="76200">
              <a:solidFill>
                <a:srgbClr val="00B05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7"/>
            <p:cNvCxnSpPr/>
            <p:nvPr/>
          </p:nvCxnSpPr>
          <p:spPr>
            <a:xfrm rot="10800000">
              <a:off x="9688825" y="1778073"/>
              <a:ext cx="889800" cy="534000"/>
            </a:xfrm>
            <a:prstGeom prst="curvedConnector3">
              <a:avLst>
                <a:gd fmla="val 50000" name="adj1"/>
              </a:avLst>
            </a:pr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4" name="Google Shape;184;p17"/>
            <p:cNvSpPr txBox="1"/>
            <p:nvPr/>
          </p:nvSpPr>
          <p:spPr>
            <a:xfrm>
              <a:off x="8255074" y="1218501"/>
              <a:ext cx="1617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CA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MODEL SEMPURNA (BENAR)!</a:t>
              </a:r>
              <a:endParaRPr b="1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17"/>
            <p:cNvCxnSpPr/>
            <p:nvPr/>
          </p:nvCxnSpPr>
          <p:spPr>
            <a:xfrm>
              <a:off x="9609787" y="2901400"/>
              <a:ext cx="1419000" cy="1182900"/>
            </a:xfrm>
            <a:prstGeom prst="curvedConnector3">
              <a:avLst>
                <a:gd fmla="val 50000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6" name="Google Shape;186;p17"/>
            <p:cNvSpPr txBox="1"/>
            <p:nvPr/>
          </p:nvSpPr>
          <p:spPr>
            <a:xfrm>
              <a:off x="9810581" y="4206296"/>
              <a:ext cx="2246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MODEL LINEAR REGRESI</a:t>
              </a:r>
              <a:endParaRPr/>
            </a:p>
          </p:txBody>
        </p:sp>
        <p:cxnSp>
          <p:nvCxnSpPr>
            <p:cNvPr id="187" name="Google Shape;187;p17"/>
            <p:cNvCxnSpPr/>
            <p:nvPr/>
          </p:nvCxnSpPr>
          <p:spPr>
            <a:xfrm flipH="1">
              <a:off x="6048949" y="4594502"/>
              <a:ext cx="2320500" cy="848100"/>
            </a:xfrm>
            <a:prstGeom prst="curvedConnector3">
              <a:avLst>
                <a:gd fmla="val 50000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8" name="Google Shape;188;p17"/>
          <p:cNvSpPr/>
          <p:nvPr/>
        </p:nvSpPr>
        <p:spPr>
          <a:xfrm>
            <a:off x="125909" y="1380131"/>
            <a:ext cx="545794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CA" sz="1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Regresi Linier menggunakan garis lurus agar sesuai dengan data latih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CA" sz="1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regresi linier tidak memiliki fleksibilitas sehingga tidak dapat menyesuaikan data dengan benar (seperti halnya model sempurna yang sebenarnya!)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CA" sz="1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linier memiliki "bias" besar yang menunjukkan bahwa model tersebut tidak dapat secara akurat menangkap hubungan sebenarnya antara suhu dan penjualan mingguan.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/>
          <p:nvPr/>
        </p:nvSpPr>
        <p:spPr>
          <a:xfrm>
            <a:off x="275870" y="239942"/>
            <a:ext cx="10488778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BIAS DAN VARIANCE: MODEL KOMPLEKS</a:t>
            </a:r>
            <a:endParaRPr/>
          </a:p>
        </p:txBody>
      </p:sp>
      <p:cxnSp>
        <p:nvCxnSpPr>
          <p:cNvPr id="195" name="Google Shape;195;p18"/>
          <p:cNvCxnSpPr/>
          <p:nvPr/>
        </p:nvCxnSpPr>
        <p:spPr>
          <a:xfrm flipH="1" rot="10800000">
            <a:off x="5960629" y="4976472"/>
            <a:ext cx="3326432" cy="4391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18"/>
          <p:cNvCxnSpPr/>
          <p:nvPr/>
        </p:nvCxnSpPr>
        <p:spPr>
          <a:xfrm rot="10800000">
            <a:off x="5961726" y="1296134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p18"/>
          <p:cNvSpPr/>
          <p:nvPr/>
        </p:nvSpPr>
        <p:spPr>
          <a:xfrm>
            <a:off x="7178010" y="2742629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295375" y="4165000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8555742" y="1849307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6493844" y="3778668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6843301" y="5003100"/>
            <a:ext cx="14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 rot="-5400000">
            <a:off x="4319971" y="2169850"/>
            <a:ext cx="271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8074238" y="2756995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0218341" y="1464397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9744623" y="2083657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6926557" y="1719467"/>
            <a:ext cx="4236135" cy="2936199"/>
          </a:xfrm>
          <a:custGeom>
            <a:rect b="b" l="l" r="r" t="t"/>
            <a:pathLst>
              <a:path extrusionOk="0" h="3108613" w="5191125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cap="flat" cmpd="sng" w="762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18"/>
          <p:cNvCxnSpPr>
            <a:stCxn id="200" idx="2"/>
          </p:cNvCxnSpPr>
          <p:nvPr/>
        </p:nvCxnSpPr>
        <p:spPr>
          <a:xfrm flipH="1">
            <a:off x="4761344" y="3928727"/>
            <a:ext cx="1732500" cy="1258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18"/>
          <p:cNvSpPr/>
          <p:nvPr/>
        </p:nvSpPr>
        <p:spPr>
          <a:xfrm>
            <a:off x="11260666" y="1933598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2657230" y="4980863"/>
            <a:ext cx="2246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LATIH</a:t>
            </a:r>
            <a:endParaRPr/>
          </a:p>
        </p:txBody>
      </p:sp>
      <p:cxnSp>
        <p:nvCxnSpPr>
          <p:cNvPr id="210" name="Google Shape;210;p18"/>
          <p:cNvCxnSpPr/>
          <p:nvPr/>
        </p:nvCxnSpPr>
        <p:spPr>
          <a:xfrm rot="10800000">
            <a:off x="8688928" y="1536640"/>
            <a:ext cx="889800" cy="534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18"/>
          <p:cNvSpPr txBox="1"/>
          <p:nvPr/>
        </p:nvSpPr>
        <p:spPr>
          <a:xfrm>
            <a:off x="7407577" y="1053268"/>
            <a:ext cx="161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SEMPURNA (BENAR)!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18"/>
          <p:cNvCxnSpPr/>
          <p:nvPr/>
        </p:nvCxnSpPr>
        <p:spPr>
          <a:xfrm>
            <a:off x="7407577" y="3778668"/>
            <a:ext cx="1403100" cy="6864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18"/>
          <p:cNvSpPr txBox="1"/>
          <p:nvPr/>
        </p:nvSpPr>
        <p:spPr>
          <a:xfrm>
            <a:off x="8810684" y="3964863"/>
            <a:ext cx="22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POLINOMIAL ORDE TINGGI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495643" y="1594331"/>
            <a:ext cx="4990583" cy="2897404"/>
          </a:xfrm>
          <a:custGeom>
            <a:rect b="b" l="l" r="r" t="t"/>
            <a:pathLst>
              <a:path extrusionOk="0" h="2897404" w="4990583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cap="flat" cmpd="sng" w="7620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18"/>
          <p:cNvCxnSpPr>
            <a:stCxn id="198" idx="4"/>
          </p:cNvCxnSpPr>
          <p:nvPr/>
        </p:nvCxnSpPr>
        <p:spPr>
          <a:xfrm rot="5400000">
            <a:off x="5824974" y="3637118"/>
            <a:ext cx="784500" cy="2440500"/>
          </a:xfrm>
          <a:prstGeom prst="curvedConnector2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18"/>
          <p:cNvSpPr/>
          <p:nvPr/>
        </p:nvSpPr>
        <p:spPr>
          <a:xfrm>
            <a:off x="269885" y="1507805"/>
            <a:ext cx="4363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CA" sz="1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polinomial orde tinggi dapat memiliki bias yang sangat kecil dan sangat sesuai dengan data latih.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CA" sz="1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polinomial orde tinggi sangat fleksibel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28899" l="0" r="0" t="0"/>
          <a:stretch/>
        </p:blipFill>
        <p:spPr>
          <a:xfrm>
            <a:off x="0" y="0"/>
            <a:ext cx="12192001" cy="487610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/>
          <p:nvPr/>
        </p:nvSpPr>
        <p:spPr>
          <a:xfrm>
            <a:off x="413136" y="99969"/>
            <a:ext cx="1164497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BIAS DAN VARIANCE: MODEL #1 Vs. MODEL #2 KETIKA PELATIHAN</a:t>
            </a:r>
            <a:endParaRPr/>
          </a:p>
        </p:txBody>
      </p:sp>
      <p:cxnSp>
        <p:nvCxnSpPr>
          <p:cNvPr id="223" name="Google Shape;223;p19"/>
          <p:cNvCxnSpPr/>
          <p:nvPr/>
        </p:nvCxnSpPr>
        <p:spPr>
          <a:xfrm flipH="1" rot="10800000">
            <a:off x="6207328" y="5035678"/>
            <a:ext cx="4795616" cy="3271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19"/>
          <p:cNvCxnSpPr/>
          <p:nvPr/>
        </p:nvCxnSpPr>
        <p:spPr>
          <a:xfrm rot="10800000">
            <a:off x="6208425" y="1383660"/>
            <a:ext cx="18138" cy="3706956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19"/>
          <p:cNvSpPr/>
          <p:nvPr/>
        </p:nvSpPr>
        <p:spPr>
          <a:xfrm>
            <a:off x="7424709" y="2830155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7542074" y="4252526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8802441" y="1936833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6740543" y="3866194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7457748" y="5088510"/>
            <a:ext cx="27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8320937" y="2844521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10465040" y="1551923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9991322" y="2171183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7173256" y="1806993"/>
            <a:ext cx="4236135" cy="2936199"/>
          </a:xfrm>
          <a:custGeom>
            <a:rect b="b" l="l" r="r" t="t"/>
            <a:pathLst>
              <a:path extrusionOk="0" h="3108613" w="5191125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cap="flat" cmpd="sng" w="762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11507365" y="2021124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9"/>
          <p:cNvCxnSpPr/>
          <p:nvPr/>
        </p:nvCxnSpPr>
        <p:spPr>
          <a:xfrm rot="10800000">
            <a:off x="8591228" y="1496366"/>
            <a:ext cx="1234200" cy="6618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19"/>
          <p:cNvSpPr txBox="1"/>
          <p:nvPr/>
        </p:nvSpPr>
        <p:spPr>
          <a:xfrm>
            <a:off x="7100328" y="1030678"/>
            <a:ext cx="161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SEMPURNA (BENAR)!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9"/>
          <p:cNvCxnSpPr/>
          <p:nvPr/>
        </p:nvCxnSpPr>
        <p:spPr>
          <a:xfrm>
            <a:off x="7654276" y="3866194"/>
            <a:ext cx="1403100" cy="6864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" name="Google Shape;238;p19"/>
          <p:cNvSpPr txBox="1"/>
          <p:nvPr/>
        </p:nvSpPr>
        <p:spPr>
          <a:xfrm>
            <a:off x="9057383" y="4052389"/>
            <a:ext cx="22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POLINOMIAL ORDE TINGGI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742342" y="1681857"/>
            <a:ext cx="4990583" cy="2897404"/>
          </a:xfrm>
          <a:custGeom>
            <a:rect b="b" l="l" r="r" t="t"/>
            <a:pathLst>
              <a:path extrusionOk="0" h="2897404" w="4990583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cap="flat" cmpd="sng" w="7620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19"/>
          <p:cNvCxnSpPr/>
          <p:nvPr/>
        </p:nvCxnSpPr>
        <p:spPr>
          <a:xfrm flipH="1" rot="10800000">
            <a:off x="755099" y="5030482"/>
            <a:ext cx="4795616" cy="3271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19"/>
          <p:cNvCxnSpPr/>
          <p:nvPr/>
        </p:nvCxnSpPr>
        <p:spPr>
          <a:xfrm rot="10800000">
            <a:off x="756196" y="1378464"/>
            <a:ext cx="18138" cy="3706956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19"/>
          <p:cNvSpPr/>
          <p:nvPr/>
        </p:nvSpPr>
        <p:spPr>
          <a:xfrm>
            <a:off x="1972480" y="2824959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2089845" y="4247330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3350212" y="1931637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2323908" y="5041375"/>
            <a:ext cx="27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 rot="-5400000">
            <a:off x="-819772" y="2465603"/>
            <a:ext cx="254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2868708" y="2839325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5012811" y="1546727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4539093" y="2165987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1721027" y="1801797"/>
            <a:ext cx="4236135" cy="2936199"/>
          </a:xfrm>
          <a:custGeom>
            <a:rect b="b" l="l" r="r" t="t"/>
            <a:pathLst>
              <a:path extrusionOk="0" h="3108613" w="5191125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cap="flat" cmpd="sng" w="762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9"/>
          <p:cNvCxnSpPr/>
          <p:nvPr/>
        </p:nvCxnSpPr>
        <p:spPr>
          <a:xfrm flipH="1" rot="10800000">
            <a:off x="188625" y="1662865"/>
            <a:ext cx="5362090" cy="2683056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19"/>
          <p:cNvCxnSpPr/>
          <p:nvPr/>
        </p:nvCxnSpPr>
        <p:spPr>
          <a:xfrm rot="10800000">
            <a:off x="3483398" y="1618970"/>
            <a:ext cx="889800" cy="534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19"/>
          <p:cNvSpPr txBox="1"/>
          <p:nvPr/>
        </p:nvSpPr>
        <p:spPr>
          <a:xfrm>
            <a:off x="2089845" y="1115341"/>
            <a:ext cx="161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SEMPURNA (BENAR)!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19"/>
          <p:cNvCxnSpPr/>
          <p:nvPr/>
        </p:nvCxnSpPr>
        <p:spPr>
          <a:xfrm>
            <a:off x="3404360" y="2742297"/>
            <a:ext cx="1419000" cy="11829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19"/>
          <p:cNvSpPr txBox="1"/>
          <p:nvPr/>
        </p:nvSpPr>
        <p:spPr>
          <a:xfrm>
            <a:off x="3605154" y="4047193"/>
            <a:ext cx="22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LINEAR REGRESI</a:t>
            </a:r>
            <a:endParaRPr/>
          </a:p>
        </p:txBody>
      </p:sp>
      <p:cxnSp>
        <p:nvCxnSpPr>
          <p:cNvPr id="256" name="Google Shape;256;p19"/>
          <p:cNvCxnSpPr>
            <a:stCxn id="242" idx="4"/>
          </p:cNvCxnSpPr>
          <p:nvPr/>
        </p:nvCxnSpPr>
        <p:spPr>
          <a:xfrm flipH="1">
            <a:off x="2114280" y="3125077"/>
            <a:ext cx="300" cy="26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19"/>
          <p:cNvCxnSpPr>
            <a:stCxn id="250" idx="1"/>
          </p:cNvCxnSpPr>
          <p:nvPr/>
        </p:nvCxnSpPr>
        <p:spPr>
          <a:xfrm flipH="1">
            <a:off x="2230345" y="3478456"/>
            <a:ext cx="27000" cy="78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19"/>
          <p:cNvCxnSpPr>
            <a:stCxn id="244" idx="4"/>
          </p:cNvCxnSpPr>
          <p:nvPr/>
        </p:nvCxnSpPr>
        <p:spPr>
          <a:xfrm>
            <a:off x="3492312" y="2231755"/>
            <a:ext cx="0" cy="448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19"/>
          <p:cNvCxnSpPr/>
          <p:nvPr/>
        </p:nvCxnSpPr>
        <p:spPr>
          <a:xfrm>
            <a:off x="2997012" y="2817099"/>
            <a:ext cx="901" cy="15490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19"/>
          <p:cNvCxnSpPr/>
          <p:nvPr/>
        </p:nvCxnSpPr>
        <p:spPr>
          <a:xfrm flipH="1">
            <a:off x="1454271" y="3695719"/>
            <a:ext cx="416" cy="26417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19"/>
          <p:cNvSpPr/>
          <p:nvPr/>
        </p:nvSpPr>
        <p:spPr>
          <a:xfrm>
            <a:off x="1288314" y="3860998"/>
            <a:ext cx="284199" cy="300118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19"/>
          <p:cNvCxnSpPr/>
          <p:nvPr/>
        </p:nvCxnSpPr>
        <p:spPr>
          <a:xfrm flipH="1">
            <a:off x="4680181" y="2070867"/>
            <a:ext cx="416" cy="26417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19"/>
          <p:cNvCxnSpPr>
            <a:endCxn id="248" idx="4"/>
          </p:cNvCxnSpPr>
          <p:nvPr/>
        </p:nvCxnSpPr>
        <p:spPr>
          <a:xfrm>
            <a:off x="5154911" y="1635045"/>
            <a:ext cx="0" cy="211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19"/>
          <p:cNvSpPr txBox="1"/>
          <p:nvPr/>
        </p:nvSpPr>
        <p:spPr>
          <a:xfrm>
            <a:off x="1306950" y="5457531"/>
            <a:ext cx="340937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SUM OF SQUARES (BESAR)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237576" y="5486400"/>
            <a:ext cx="313432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SUM OF SQUARES (KECIL ~0)</a:t>
            </a:r>
            <a:endParaRPr/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9589" y="5110328"/>
            <a:ext cx="803737" cy="7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088" y="5075613"/>
            <a:ext cx="784893" cy="81710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 txBox="1"/>
          <p:nvPr/>
        </p:nvSpPr>
        <p:spPr>
          <a:xfrm>
            <a:off x="1032500" y="6063575"/>
            <a:ext cx="10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1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MASIH ADA YANG HARUS DIPERTIMBANGKAN</a:t>
            </a:r>
            <a:r>
              <a:rPr b="1" lang="en-CA" sz="31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!!</a:t>
            </a:r>
            <a:endParaRPr sz="900"/>
          </a:p>
        </p:txBody>
      </p:sp>
      <p:sp>
        <p:nvSpPr>
          <p:cNvPr id="269" name="Google Shape;269;p19"/>
          <p:cNvSpPr txBox="1"/>
          <p:nvPr/>
        </p:nvSpPr>
        <p:spPr>
          <a:xfrm rot="-5400000">
            <a:off x="4514228" y="2465603"/>
            <a:ext cx="254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/>
          <p:nvPr/>
        </p:nvSpPr>
        <p:spPr>
          <a:xfrm>
            <a:off x="417915" y="88279"/>
            <a:ext cx="9719202" cy="158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BIAS DAN VARIANCE: MODEL #1 Vs. MODEL #2 KETIKA PENGUJIAN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6" name="Google Shape;276;p20"/>
          <p:cNvCxnSpPr/>
          <p:nvPr/>
        </p:nvCxnSpPr>
        <p:spPr>
          <a:xfrm flipH="1" rot="10800000">
            <a:off x="6403377" y="4869393"/>
            <a:ext cx="4795616" cy="32711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20"/>
          <p:cNvCxnSpPr/>
          <p:nvPr/>
        </p:nvCxnSpPr>
        <p:spPr>
          <a:xfrm rot="10800000">
            <a:off x="6404474" y="1217375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20"/>
          <p:cNvSpPr txBox="1"/>
          <p:nvPr/>
        </p:nvSpPr>
        <p:spPr>
          <a:xfrm>
            <a:off x="6390595" y="4923762"/>
            <a:ext cx="1764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7369305" y="1640708"/>
            <a:ext cx="4236135" cy="2936199"/>
          </a:xfrm>
          <a:custGeom>
            <a:rect b="b" l="l" r="r" t="t"/>
            <a:pathLst>
              <a:path extrusionOk="0" h="3108613" w="5191125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cap="flat" cmpd="sng" w="762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0"/>
          <p:cNvCxnSpPr/>
          <p:nvPr/>
        </p:nvCxnSpPr>
        <p:spPr>
          <a:xfrm rot="10800000">
            <a:off x="9131676" y="1457881"/>
            <a:ext cx="889800" cy="534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1" name="Google Shape;281;p20"/>
          <p:cNvSpPr txBox="1"/>
          <p:nvPr/>
        </p:nvSpPr>
        <p:spPr>
          <a:xfrm>
            <a:off x="7850325" y="974509"/>
            <a:ext cx="161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SEMPURNA (BENAR)!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20"/>
          <p:cNvCxnSpPr/>
          <p:nvPr/>
        </p:nvCxnSpPr>
        <p:spPr>
          <a:xfrm>
            <a:off x="7850325" y="3699909"/>
            <a:ext cx="1403100" cy="6864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0"/>
          <p:cNvSpPr txBox="1"/>
          <p:nvPr/>
        </p:nvSpPr>
        <p:spPr>
          <a:xfrm>
            <a:off x="9253432" y="3886104"/>
            <a:ext cx="22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POLINOMIAL ORDE TINGGI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6938391" y="1515572"/>
            <a:ext cx="4990583" cy="2897404"/>
          </a:xfrm>
          <a:custGeom>
            <a:rect b="b" l="l" r="r" t="t"/>
            <a:pathLst>
              <a:path extrusionOk="0" h="2897404" w="4990583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cap="flat" cmpd="sng" w="7620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0"/>
          <p:cNvCxnSpPr/>
          <p:nvPr/>
        </p:nvCxnSpPr>
        <p:spPr>
          <a:xfrm flipH="1" rot="10800000">
            <a:off x="951148" y="4864197"/>
            <a:ext cx="4795616" cy="32711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20"/>
          <p:cNvCxnSpPr/>
          <p:nvPr/>
        </p:nvCxnSpPr>
        <p:spPr>
          <a:xfrm rot="10800000">
            <a:off x="952245" y="1212179"/>
            <a:ext cx="18137" cy="370695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20"/>
          <p:cNvSpPr/>
          <p:nvPr/>
        </p:nvSpPr>
        <p:spPr>
          <a:xfrm>
            <a:off x="1789425" y="280571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3085922" y="354343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3279390" y="194702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1910357" y="4951290"/>
            <a:ext cx="1764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SUHU</a:t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4917843" y="122610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4734130" y="217508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1917076" y="1635512"/>
            <a:ext cx="4236135" cy="2936199"/>
          </a:xfrm>
          <a:custGeom>
            <a:rect b="b" l="l" r="r" t="t"/>
            <a:pathLst>
              <a:path extrusionOk="0" h="3108613" w="5191125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cap="flat" cmpd="sng" w="762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20"/>
          <p:cNvCxnSpPr/>
          <p:nvPr/>
        </p:nvCxnSpPr>
        <p:spPr>
          <a:xfrm flipH="1" rot="10800000">
            <a:off x="384674" y="1496580"/>
            <a:ext cx="5362090" cy="2683055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20"/>
          <p:cNvCxnSpPr/>
          <p:nvPr/>
        </p:nvCxnSpPr>
        <p:spPr>
          <a:xfrm rot="10800000">
            <a:off x="3679447" y="1452685"/>
            <a:ext cx="889800" cy="534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20"/>
          <p:cNvSpPr txBox="1"/>
          <p:nvPr/>
        </p:nvSpPr>
        <p:spPr>
          <a:xfrm>
            <a:off x="2398096" y="969313"/>
            <a:ext cx="161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SEMPURNA (BENAR)!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20"/>
          <p:cNvCxnSpPr/>
          <p:nvPr/>
        </p:nvCxnSpPr>
        <p:spPr>
          <a:xfrm>
            <a:off x="3600409" y="2576012"/>
            <a:ext cx="1419000" cy="11829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20"/>
          <p:cNvSpPr txBox="1"/>
          <p:nvPr/>
        </p:nvSpPr>
        <p:spPr>
          <a:xfrm>
            <a:off x="3801203" y="3880908"/>
            <a:ext cx="22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LINEAR REGRESI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20"/>
          <p:cNvCxnSpPr>
            <a:stCxn id="287" idx="4"/>
          </p:cNvCxnSpPr>
          <p:nvPr/>
        </p:nvCxnSpPr>
        <p:spPr>
          <a:xfrm flipH="1">
            <a:off x="1931225" y="3105835"/>
            <a:ext cx="300" cy="26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20"/>
          <p:cNvCxnSpPr>
            <a:endCxn id="288" idx="0"/>
          </p:cNvCxnSpPr>
          <p:nvPr/>
        </p:nvCxnSpPr>
        <p:spPr>
          <a:xfrm flipH="1">
            <a:off x="3228022" y="2757430"/>
            <a:ext cx="900" cy="7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20"/>
          <p:cNvCxnSpPr>
            <a:stCxn id="289" idx="4"/>
          </p:cNvCxnSpPr>
          <p:nvPr/>
        </p:nvCxnSpPr>
        <p:spPr>
          <a:xfrm>
            <a:off x="3421489" y="2247143"/>
            <a:ext cx="0" cy="448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20"/>
          <p:cNvCxnSpPr>
            <a:endCxn id="303" idx="0"/>
          </p:cNvCxnSpPr>
          <p:nvPr/>
        </p:nvCxnSpPr>
        <p:spPr>
          <a:xfrm flipH="1">
            <a:off x="1399477" y="3710846"/>
            <a:ext cx="3600" cy="386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20"/>
          <p:cNvSpPr/>
          <p:nvPr/>
        </p:nvSpPr>
        <p:spPr>
          <a:xfrm>
            <a:off x="1257377" y="409724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20"/>
          <p:cNvCxnSpPr/>
          <p:nvPr/>
        </p:nvCxnSpPr>
        <p:spPr>
          <a:xfrm flipH="1">
            <a:off x="4876230" y="1904582"/>
            <a:ext cx="415" cy="26417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20"/>
          <p:cNvCxnSpPr>
            <a:stCxn id="291" idx="4"/>
          </p:cNvCxnSpPr>
          <p:nvPr/>
        </p:nvCxnSpPr>
        <p:spPr>
          <a:xfrm flipH="1">
            <a:off x="5050943" y="1526227"/>
            <a:ext cx="9000" cy="382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0"/>
          <p:cNvSpPr txBox="1"/>
          <p:nvPr/>
        </p:nvSpPr>
        <p:spPr>
          <a:xfrm>
            <a:off x="1607634" y="5271285"/>
            <a:ext cx="340937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SUM OF SQUARES (KECIL)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6220421" y="5297018"/>
            <a:ext cx="313432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SUM OF SQUARES (BESAR)</a:t>
            </a:r>
            <a:endParaRPr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8329" y="4992837"/>
            <a:ext cx="803737" cy="7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2224" y="5039793"/>
            <a:ext cx="784893" cy="81710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/>
          <p:nvPr/>
        </p:nvSpPr>
        <p:spPr>
          <a:xfrm>
            <a:off x="8293328" y="216112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7207721" y="316211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8195171" y="333722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212649" y="232234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10055649" y="137182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0"/>
          <p:cNvCxnSpPr/>
          <p:nvPr/>
        </p:nvCxnSpPr>
        <p:spPr>
          <a:xfrm>
            <a:off x="8329215" y="2857748"/>
            <a:ext cx="16110" cy="52240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20"/>
          <p:cNvCxnSpPr>
            <a:stCxn id="311" idx="4"/>
          </p:cNvCxnSpPr>
          <p:nvPr/>
        </p:nvCxnSpPr>
        <p:spPr>
          <a:xfrm flipH="1">
            <a:off x="7345921" y="3462230"/>
            <a:ext cx="3900" cy="49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20"/>
          <p:cNvCxnSpPr/>
          <p:nvPr/>
        </p:nvCxnSpPr>
        <p:spPr>
          <a:xfrm>
            <a:off x="8455206" y="2476223"/>
            <a:ext cx="16110" cy="33859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20"/>
          <p:cNvCxnSpPr>
            <a:endCxn id="313" idx="0"/>
          </p:cNvCxnSpPr>
          <p:nvPr/>
        </p:nvCxnSpPr>
        <p:spPr>
          <a:xfrm>
            <a:off x="9349049" y="1937448"/>
            <a:ext cx="5700" cy="38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20"/>
          <p:cNvCxnSpPr>
            <a:stCxn id="314" idx="4"/>
          </p:cNvCxnSpPr>
          <p:nvPr/>
        </p:nvCxnSpPr>
        <p:spPr>
          <a:xfrm>
            <a:off x="10197749" y="1671938"/>
            <a:ext cx="5700" cy="51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20"/>
          <p:cNvSpPr txBox="1"/>
          <p:nvPr/>
        </p:nvSpPr>
        <p:spPr>
          <a:xfrm>
            <a:off x="250077" y="6296815"/>
            <a:ext cx="92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polinomial berkinerja buruk pada dataset pengujian dan oleh karena itu memiliki </a:t>
            </a:r>
            <a:r>
              <a:rPr b="1" lang="en-CA" sz="18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varians yang besar</a:t>
            </a:r>
            <a:endParaRPr b="1"/>
          </a:p>
        </p:txBody>
      </p:sp>
      <p:sp>
        <p:nvSpPr>
          <p:cNvPr id="321" name="Google Shape;321;p20"/>
          <p:cNvSpPr txBox="1"/>
          <p:nvPr/>
        </p:nvSpPr>
        <p:spPr>
          <a:xfrm rot="-5400000">
            <a:off x="-667372" y="2084603"/>
            <a:ext cx="254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 rot="-5400000">
            <a:off x="4666628" y="2084603"/>
            <a:ext cx="254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PENJUALAN MINGGUAN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28664" l="0" r="0" t="0"/>
          <a:stretch/>
        </p:blipFill>
        <p:spPr>
          <a:xfrm>
            <a:off x="-15425" y="0"/>
            <a:ext cx="12191999" cy="489219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/>
          <p:nvPr/>
        </p:nvSpPr>
        <p:spPr>
          <a:xfrm>
            <a:off x="411100" y="242599"/>
            <a:ext cx="1185641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KOMPLEKSITAS MODEL VS. ERROR</a:t>
            </a:r>
            <a:endParaRPr/>
          </a:p>
        </p:txBody>
      </p:sp>
      <p:cxnSp>
        <p:nvCxnSpPr>
          <p:cNvPr id="329" name="Google Shape;329;p21"/>
          <p:cNvCxnSpPr/>
          <p:nvPr/>
        </p:nvCxnSpPr>
        <p:spPr>
          <a:xfrm flipH="1" rot="10800000">
            <a:off x="595767" y="5348892"/>
            <a:ext cx="4795500" cy="32700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21"/>
          <p:cNvCxnSpPr/>
          <p:nvPr/>
        </p:nvCxnSpPr>
        <p:spPr>
          <a:xfrm rot="10800000">
            <a:off x="597001" y="1696718"/>
            <a:ext cx="18000" cy="3707100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21"/>
          <p:cNvSpPr txBox="1"/>
          <p:nvPr/>
        </p:nvSpPr>
        <p:spPr>
          <a:xfrm>
            <a:off x="1097294" y="5403818"/>
            <a:ext cx="418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KOMPLEKSITAS</a:t>
            </a:r>
            <a:endParaRPr/>
          </a:p>
        </p:txBody>
      </p:sp>
      <p:sp>
        <p:nvSpPr>
          <p:cNvPr id="332" name="Google Shape;332;p21"/>
          <p:cNvSpPr txBox="1"/>
          <p:nvPr/>
        </p:nvSpPr>
        <p:spPr>
          <a:xfrm rot="-5400000">
            <a:off x="-472354" y="3063052"/>
            <a:ext cx="135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778096" y="1856048"/>
            <a:ext cx="4374292" cy="3453409"/>
          </a:xfrm>
          <a:custGeom>
            <a:rect b="b" l="l" r="r" t="t"/>
            <a:pathLst>
              <a:path extrusionOk="0" h="3453409" w="4374292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cap="flat" cmpd="sng" w="762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1"/>
          <p:cNvSpPr/>
          <p:nvPr/>
        </p:nvSpPr>
        <p:spPr>
          <a:xfrm flipH="1">
            <a:off x="571040" y="1856048"/>
            <a:ext cx="4374292" cy="3453409"/>
          </a:xfrm>
          <a:custGeom>
            <a:rect b="b" l="l" r="r" t="t"/>
            <a:pathLst>
              <a:path extrusionOk="0" h="3453409" w="4374292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4876549" y="2370086"/>
            <a:ext cx="116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4505028" y="4892194"/>
            <a:ext cx="6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/>
          </a:p>
        </p:txBody>
      </p:sp>
      <p:sp>
        <p:nvSpPr>
          <p:cNvPr id="337" name="Google Shape;337;p21"/>
          <p:cNvSpPr txBox="1"/>
          <p:nvPr/>
        </p:nvSpPr>
        <p:spPr>
          <a:xfrm>
            <a:off x="660123" y="5995473"/>
            <a:ext cx="8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4367843" y="5995473"/>
            <a:ext cx="15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POLINOMIAL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1534465" y="6050149"/>
            <a:ext cx="28335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21"/>
          <p:cNvCxnSpPr/>
          <p:nvPr/>
        </p:nvCxnSpPr>
        <p:spPr>
          <a:xfrm>
            <a:off x="2806664" y="2311189"/>
            <a:ext cx="0" cy="3037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21"/>
          <p:cNvSpPr/>
          <p:nvPr/>
        </p:nvSpPr>
        <p:spPr>
          <a:xfrm>
            <a:off x="911712" y="1869899"/>
            <a:ext cx="1899139" cy="3272339"/>
          </a:xfrm>
          <a:custGeom>
            <a:rect b="b" l="l" r="r" t="t"/>
            <a:pathLst>
              <a:path extrusionOk="0" h="3272339" w="18991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cap="flat" cmpd="sng" w="57150">
            <a:solidFill>
              <a:srgbClr val="00B05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1"/>
          <p:cNvSpPr/>
          <p:nvPr/>
        </p:nvSpPr>
        <p:spPr>
          <a:xfrm flipH="1">
            <a:off x="2806664" y="1869899"/>
            <a:ext cx="1899139" cy="3272339"/>
          </a:xfrm>
          <a:custGeom>
            <a:rect b="b" l="l" r="r" t="t"/>
            <a:pathLst>
              <a:path extrusionOk="0" h="3272339" w="18991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cap="flat" cmpd="sng" w="57150">
            <a:solidFill>
              <a:srgbClr val="00B05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3835588" y="1966920"/>
            <a:ext cx="101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TOTAL ERROR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2028300" y="1719089"/>
            <a:ext cx="155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OPTIMAL</a:t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211900" y="2026350"/>
            <a:ext cx="5585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Regularisasi bekerja dengan mengurangi varians dengan menambahkan beberapa bias ke model.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Sebuah trade-off antara varians dan bias terjadi.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