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7315200" cy="96012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e8fb521f8_0_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e8fb521f8_0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2e8fb521f8_0_0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pixabay.com/photos/bike-rental-bikes-rent-pay-2284380/" TargetMode="External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hyperlink" Target="https://commons.wikimedia.org/wiki/File:Non-Convex_Objective_Function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228601" y="1752600"/>
            <a:ext cx="4800599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STRATEGI OPTIMASI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242486" y="1170911"/>
            <a:ext cx="117070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Tiga strategi yang diadopsi secara luas adalah sebagai berikut: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152400" y="152311"/>
            <a:ext cx="10251141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STRATEGI OPTIMASI MODEL</a:t>
            </a:r>
            <a:endParaRPr/>
          </a:p>
        </p:txBody>
      </p:sp>
      <p:grpSp>
        <p:nvGrpSpPr>
          <p:cNvPr id="179" name="Google Shape;179;p23"/>
          <p:cNvGrpSpPr/>
          <p:nvPr/>
        </p:nvGrpSpPr>
        <p:grpSpPr>
          <a:xfrm>
            <a:off x="2790082" y="2147127"/>
            <a:ext cx="6225730" cy="3019859"/>
            <a:chOff x="0" y="467940"/>
            <a:chExt cx="6225730" cy="3019859"/>
          </a:xfrm>
        </p:grpSpPr>
        <p:sp>
          <p:nvSpPr>
            <p:cNvPr id="180" name="Google Shape;180;p23"/>
            <p:cNvSpPr/>
            <p:nvPr/>
          </p:nvSpPr>
          <p:spPr>
            <a:xfrm>
              <a:off x="0" y="467940"/>
              <a:ext cx="6225730" cy="933660"/>
            </a:xfrm>
            <a:prstGeom prst="roundRect">
              <a:avLst>
                <a:gd fmla="val 16667" name="adj"/>
              </a:avLst>
            </a:prstGeom>
            <a:solidFill>
              <a:srgbClr val="95959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45578" y="513518"/>
              <a:ext cx="6134574" cy="84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Calibri"/>
                <a:buNone/>
              </a:pPr>
              <a:r>
                <a:rPr b="1" lang="en-US" sz="3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Grid Search </a:t>
              </a:r>
              <a:endParaRPr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0" y="1511039"/>
              <a:ext cx="6225730" cy="933660"/>
            </a:xfrm>
            <a:prstGeom prst="roundRect">
              <a:avLst>
                <a:gd fmla="val 16667" name="adj"/>
              </a:avLst>
            </a:prstGeom>
            <a:solidFill>
              <a:srgbClr val="ADADA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45578" y="1556617"/>
              <a:ext cx="6134574" cy="84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Montserrat"/>
                <a:buNone/>
              </a:pPr>
              <a:r>
                <a:rPr b="1" lang="en-US" sz="3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Randomized Search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0" y="2554139"/>
              <a:ext cx="6225730" cy="933660"/>
            </a:xfrm>
            <a:prstGeom prst="roundRect">
              <a:avLst>
                <a:gd fmla="val 16667" name="adj"/>
              </a:avLst>
            </a:prstGeom>
            <a:solidFill>
              <a:srgbClr val="C5C5C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45578" y="2599717"/>
              <a:ext cx="6134574" cy="84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Montserrat"/>
                <a:buNone/>
              </a:pPr>
              <a:r>
                <a:rPr b="1" lang="en-US" sz="3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Bayesian Optimization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225775" y="1185200"/>
            <a:ext cx="11721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GridSearch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pencarian menyeluruh atas daftar parameter tertentu.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Anda menyediakan algoritme dengan hiperparameter beserta nilai2 yang ingin dicoba.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Perhatikan bahwa Anda akan memiliki jumlah kombinasi berikut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3 * 3 * 3 * 2 = 54.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 akan menjalankan setiap kombinasi 5 kali karena kita menetapkan crossvalidation= 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 iterasi: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54 * 5 = 270 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200366" y="261610"/>
            <a:ext cx="86877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 GRIDSEARCH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250" y="3124700"/>
            <a:ext cx="6981300" cy="30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200366" y="1254661"/>
            <a:ext cx="1115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 search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berfungsi dengan baik jika jumlah kombinasi terbatas.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 skenario ketika ruang pencarian besar, RandomizedSearchCV lebih cocok untuk diadopsi.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Algoritme bekerja dengan mengevaluasi beberapa angka kombinasi acak.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Anda memiliki kebebasan dan kendali atas jumlah iterasi.</a:t>
            </a:r>
            <a:endParaRPr sz="1200"/>
          </a:p>
        </p:txBody>
      </p:sp>
      <p:sp>
        <p:nvSpPr>
          <p:cNvPr id="200" name="Google Shape;200;p25"/>
          <p:cNvSpPr txBox="1"/>
          <p:nvPr/>
        </p:nvSpPr>
        <p:spPr>
          <a:xfrm>
            <a:off x="200366" y="261610"/>
            <a:ext cx="86877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RANDOMIZED SEARCH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300" y="2732150"/>
            <a:ext cx="4529775" cy="34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238466" y="1114151"/>
            <a:ext cx="11648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Bayesian optimization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mengatasi kelemahan algoritma random search dengan menjelajahi ruang pencarian dengan cara yang lebih efisien.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suatu wilayah di ruang pencarian tampak menjanjikan (yaitu: menghasilkan error yang kecil)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wilayah ini harus dieksplorasi lebih lanjut guna meningkatkan peluang untuk mencapai kinerja yang lebih baik!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Anda perlu menentukan parameter ruang pencarian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200366" y="261610"/>
            <a:ext cx="86877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BAYESIAN OPTIMIZATION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25" y="3048350"/>
            <a:ext cx="5320223" cy="36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228600" y="1905000"/>
            <a:ext cx="6400799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MODEL OPTIMASI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152399" y="273160"/>
            <a:ext cx="112014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OPTIMASI HIPERPARAMETER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725" y="1212951"/>
            <a:ext cx="10028524" cy="49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304800" y="1752600"/>
            <a:ext cx="4114800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 CAPSTONE PROJECT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481628" y="278144"/>
            <a:ext cx="64779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PROYEK</a:t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481628" y="1136064"/>
            <a:ext cx="112812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 menggunakan kumpulan data harga mobil bekas yang dilampirkan, lakukan hal berikut: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Muat data “</a:t>
            </a:r>
            <a:r>
              <a:rPr i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used_car_price.csv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Pisahkan data menjadi 75% untuk pelatihan dan 25% untuk pengujian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Latih model XG-Boost di Scikit-Learn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Nilai kinerja model XG-Boost terlatih menggunakan RMSE dan R2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Lakukan optimasi hiperparameter menggunakan GridSearch, pilih nilai yang masuk akal untuk max_depth, learning_rate, n_estimators, dan colsample_bytree. Gunakan 5-folds cross validation.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Lakukan optimasi hiperparameter menggunakan RandomSearch, pilih nilai yang masuk akal untuk max_depth, learning_rate, n_estimators, dan colsample_bytree. Gunakan 5-folds cross validation dan 100 iterasi.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Lakukan optimasi hiperparameter menggunakan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Bayesian optimization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pilih nilai yang masuk akal untuk max_depth, learning_rate, n_estimators. Gunakan 5-folds cross validation dan 100 iterasi.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Bandingkan 3 strategi pengoptimalan menggunakan RMSE dan R2.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OPTIMASI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PROYEK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228600" y="2286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PROYEK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97529" y="850201"/>
            <a:ext cx="7069928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TUJUAN</a:t>
            </a:r>
            <a:r>
              <a:rPr b="1" i="0" lang="en-US" sz="13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Buat, latih, dan uji model Machine Learning untuk memprediksi penggunaan persewaan sepeda berdasarkan input seperti suhu, kelembapan, kecepatan angin, dll.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 akan melatih model dan mengoptimalkan hiperparameter-nya menggunakan SK-Learn.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TOOL: 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Jupyter notebooks, Google Colab, </a:t>
            </a: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 </a:t>
            </a: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Sklearn</a:t>
            </a:r>
            <a:endParaRPr i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APLIKASI PADA DUNIA NYATA</a:t>
            </a: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Proyek ini dapat digunakan secara efektif oleh toko persewaan sepeda untuk memprediksi permintaan dan penjualan yang diharapkan di masa mendatang serta memahami faktor kunci yang berkontribusi dalam menghasilkan pendapatan.</a:t>
            </a:r>
            <a:endParaRPr i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DATA: 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MASUKAN (FITUR”)</a:t>
            </a: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/>
          </a:p>
          <a:p>
            <a:pPr indent="-33655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b="0" i="1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Instant, date, season, year, hour, month, holiday, weather situation, temperature, </a:t>
            </a: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 </a:t>
            </a:r>
            <a:r>
              <a:rPr b="0" i="1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windspeed.</a:t>
            </a:r>
            <a:endParaRPr sz="1300"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KELUARAN</a:t>
            </a: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300"/>
          </a:p>
          <a:p>
            <a:pPr indent="-33655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b="0" i="1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casual: </a:t>
            </a: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 pengguna biasa (casual)</a:t>
            </a:r>
            <a:endParaRPr sz="1300"/>
          </a:p>
          <a:p>
            <a:pPr indent="-33655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b="0" i="1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registered: </a:t>
            </a: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 pengguna terdaftar (registered)</a:t>
            </a:r>
            <a:endParaRPr sz="1300"/>
          </a:p>
          <a:p>
            <a:pPr indent="-33655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b="0" i="1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cnt: </a:t>
            </a: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 total sepeda sewaan (biasa + terdaftar)</a:t>
            </a:r>
            <a:endParaRPr sz="13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209083" y="6244679"/>
            <a:ext cx="59412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 gambar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https://pixabay.com/photos/bike-rental-bikes-rent-pay-2284380/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 dataset: Hadi Fanaee-T, Laboratory of Artificial Intelligence and Decision Support (LIAAD), University of Porto INESC Porto, Campus da FEUP Rua Dr. Roberto Frias, 378 4200 - 465 Porto, Portugal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4722" y="2078262"/>
            <a:ext cx="4330580" cy="2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5562600" y="1905000"/>
            <a:ext cx="3403600" cy="2650671"/>
          </a:xfrm>
          <a:prstGeom prst="roundRect">
            <a:avLst>
              <a:gd fmla="val 16667" name="adj"/>
            </a:avLst>
          </a:prstGeom>
          <a:solidFill>
            <a:srgbClr val="EF243B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REGRESI YANG DIOPTIMALKAN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9023530" y="2909075"/>
            <a:ext cx="255270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D399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036200" y="1301675"/>
            <a:ext cx="16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9097950" y="2129996"/>
            <a:ext cx="2755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JUMLAH PENGGUNAAN SEPEDA (TOTAL)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612970" y="2925534"/>
            <a:ext cx="192561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D399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60398" y="1180379"/>
            <a:ext cx="676072" cy="4107931"/>
          </a:xfrm>
          <a:prstGeom prst="leftBrace">
            <a:avLst>
              <a:gd fmla="val 117286" name="adj1"/>
              <a:gd fmla="val 5000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 rot="10800000">
            <a:off x="2616492" y="1180379"/>
            <a:ext cx="676072" cy="4107931"/>
          </a:xfrm>
          <a:prstGeom prst="leftBrace">
            <a:avLst>
              <a:gd fmla="val 117286" name="adj1"/>
              <a:gd fmla="val 5000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238601" y="1760700"/>
            <a:ext cx="12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187849" y="2254150"/>
            <a:ext cx="14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WINDSPEED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425651" y="2662200"/>
            <a:ext cx="10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1382249" y="4576400"/>
            <a:ext cx="10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1767871" y="3122069"/>
            <a:ext cx="182880" cy="18288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783981" y="3593176"/>
            <a:ext cx="182880" cy="18288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783981" y="4084792"/>
            <a:ext cx="182880" cy="18288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52400" y="226375"/>
            <a:ext cx="9201151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69994" y="1295400"/>
            <a:ext cx="8820300" cy="4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Masukan</a:t>
            </a:r>
            <a:r>
              <a:rPr b="1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instant: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indeks sampel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dteday: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tanggal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season: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musim </a:t>
            </a: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(1: musim semi, 2: musim panas, 3: musim gugur, 4: musim dingin)</a:t>
            </a:r>
            <a:endParaRPr sz="1200"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yr: year (0: 2011, 1: 2012)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mnth: month ( 1 to 12)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hr: hour (0 to 23)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holiday: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apakah hari libur atau tidak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weekday : hari dalam seminggu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Working day: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hari bukan akhir pekan atau hari libur bernilai 1, jika tidak 0.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weathersit : </a:t>
            </a:r>
            <a:endParaRPr/>
          </a:p>
          <a:p>
            <a:pPr indent="-342900" lvl="2" marL="1257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Cerah, Sedikit awan, Sebagian berawan</a:t>
            </a:r>
            <a:endParaRPr/>
          </a:p>
          <a:p>
            <a:pPr indent="-342900" lvl="2" marL="1257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Kabut + Mendung, Kabut + Awan pecah, Kabut + Sedikit awan, Kabut</a:t>
            </a:r>
            <a:endParaRPr/>
          </a:p>
          <a:p>
            <a:pPr indent="-342900" lvl="2" marL="1257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Salju Ringan, Hujan Ringan + Badai Petir + Awan Tersebar, Hujan Ringan + Awan Tersebar</a:t>
            </a:r>
            <a:endParaRPr/>
          </a:p>
          <a:p>
            <a:pPr indent="-342900" lvl="2" marL="1257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Hujan Lebat + Palet Es + Badai Petir + Kabut, Salju + Kabut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Suhu normal dalam Celcius. Nilai dibagi menjadi 41 (maks)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windspeed: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Kecepatan angin normal. Nilai dibagi menjadi 67 (maks)</a:t>
            </a:r>
            <a:endParaRPr/>
          </a:p>
          <a:p>
            <a:pPr indent="-2540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52400" y="272750"/>
            <a:ext cx="10827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EKSPLORASI DATA:</a:t>
            </a: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MASUKAN &amp; KELUARAN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7299200" y="990600"/>
            <a:ext cx="5257800" cy="18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Keluaran</a:t>
            </a:r>
            <a:r>
              <a:rPr b="1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casual: jumlah pengguna biasa (casual)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registered: jumlah pengguna terdaftar (registered)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cnt: jumlah total sepeda sewaan (biasa + terdaftar)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228600" y="1752600"/>
            <a:ext cx="666040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HIPERPARAMETER 101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200366" y="261610"/>
            <a:ext cx="10848634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HIPERPARAMETER VS PARAMETER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6525055" y="3902543"/>
            <a:ext cx="51696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Parameter: nilai-nilai yang diperoleh dari proses pelatihan seperti slope dan Y-intercept atau bobot dan bias dari neural network.</a:t>
            </a:r>
            <a:endParaRPr b="1" i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547253" y="2590800"/>
            <a:ext cx="3757200" cy="135090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975694" y="2590800"/>
            <a:ext cx="3859200" cy="135090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HIPERPARAMETER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44445" y="4120515"/>
            <a:ext cx="5321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Hiperparameter: nilai yang ditetapkan sebelum proses pelatihan seperti learning rate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238466" y="1142882"/>
            <a:ext cx="1161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Optimasi hiperparameter adalah langkah penting dalam mengembangkan proyek pembelajaran mesin apa pun.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Setelah melatih beberapa model, Anda dapat melakukan optimasi hiperparameter agar performanya lebih baik pada kumpulan data yang diberikan.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325512" y="232742"/>
            <a:ext cx="12175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LEARNING RATE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25500" y="1143000"/>
            <a:ext cx="69810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rate adalah hiperparameter yang mewakili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ukuran langkah yang diambil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menunjukkan seberapa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agresif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Anda ingin memperbarui parameter.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learning rate meningkat, area yang tercakup dalam ruang pencarian akan meningkat sehingga kita dapat mencapai minimum global lebih cepat. Namun, kita bisa melewati nilai optimal saat pencarian.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learning rate yang kecil, pelatihan akan memakan waktu lebih lama untuk mencapai nilai bobot yang optimal, namun peluang kita melewati nilai optimal lebih kecil</a:t>
            </a:r>
            <a:endParaRPr/>
          </a:p>
        </p:txBody>
      </p:sp>
      <p:pic>
        <p:nvPicPr>
          <p:cNvPr descr="File:Non-Convex Objective Function.gif" id="164" name="Google Shape;1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0881" y="1616369"/>
            <a:ext cx="4020886" cy="3004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4495800" y="6266689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Credit: https://commons.wikimedia.org/wiki/File:Non-Convex_Objective_Function.gif</a:t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