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>
        <p:scale>
          <a:sx n="110" d="100"/>
          <a:sy n="110" d="100"/>
        </p:scale>
        <p:origin x="1806" y="-16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F84-B45D-4E21-B91A-1E5D78555A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D15F-6184-462B-B7F0-0EA402FA8B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F84-B45D-4E21-B91A-1E5D78555A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D15F-6184-462B-B7F0-0EA402FA8B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F84-B45D-4E21-B91A-1E5D78555A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D15F-6184-462B-B7F0-0EA402FA8B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F84-B45D-4E21-B91A-1E5D78555A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D15F-6184-462B-B7F0-0EA402FA8B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F84-B45D-4E21-B91A-1E5D78555A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D15F-6184-462B-B7F0-0EA402FA8B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F84-B45D-4E21-B91A-1E5D78555A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D15F-6184-462B-B7F0-0EA402FA8B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F84-B45D-4E21-B91A-1E5D78555A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D15F-6184-462B-B7F0-0EA402FA8B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F84-B45D-4E21-B91A-1E5D78555A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D15F-6184-462B-B7F0-0EA402FA8B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F84-B45D-4E21-B91A-1E5D78555A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D15F-6184-462B-B7F0-0EA402FA8B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F84-B45D-4E21-B91A-1E5D78555A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D15F-6184-462B-B7F0-0EA402FA8B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F84-B45D-4E21-B91A-1E5D78555A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D15F-6184-462B-B7F0-0EA402FA8B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F3F84-B45D-4E21-B91A-1E5D78555A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BD15F-6184-462B-B7F0-0EA402FA8B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hyperlink" Target="https://zj-john.github.io/" TargetMode="External"/><Relationship Id="rId2" Type="http://schemas.openxmlformats.org/officeDocument/2006/relationships/hyperlink" Target="https://github.com/zj-john" TargetMode="External"/><Relationship Id="rId10" Type="http://schemas.openxmlformats.org/officeDocument/2006/relationships/slideLayout" Target="../slideLayouts/slideLayout1.xml"/><Relationship Id="rId1" Type="http://schemas.openxmlformats.org/officeDocument/2006/relationships/hyperlink" Target="mailto:zj_john@qq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1135" y="273050"/>
            <a:ext cx="6495415" cy="6299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0" name="文本框 269"/>
          <p:cNvSpPr txBox="1"/>
          <p:nvPr/>
        </p:nvSpPr>
        <p:spPr>
          <a:xfrm>
            <a:off x="191070" y="279123"/>
            <a:ext cx="1202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珺 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John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1" name="文本框 270"/>
          <p:cNvSpPr txBox="1"/>
          <p:nvPr/>
        </p:nvSpPr>
        <p:spPr>
          <a:xfrm>
            <a:off x="191135" y="579120"/>
            <a:ext cx="650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18818272094      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zj_john@qq.com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://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github.com/zj-john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://zj-john.github.io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/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7" name="直接连接符 306"/>
          <p:cNvCxnSpPr/>
          <p:nvPr/>
        </p:nvCxnSpPr>
        <p:spPr>
          <a:xfrm>
            <a:off x="191070" y="556122"/>
            <a:ext cx="6487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2" name="组合 351"/>
          <p:cNvGrpSpPr/>
          <p:nvPr/>
        </p:nvGrpSpPr>
        <p:grpSpPr>
          <a:xfrm>
            <a:off x="1943264" y="999639"/>
            <a:ext cx="4744955" cy="8304863"/>
            <a:chOff x="1941359" y="1671649"/>
            <a:chExt cx="4744955" cy="7889417"/>
          </a:xfrm>
        </p:grpSpPr>
        <p:sp>
          <p:nvSpPr>
            <p:cNvPr id="343" name="矩形 342"/>
            <p:cNvSpPr/>
            <p:nvPr/>
          </p:nvSpPr>
          <p:spPr>
            <a:xfrm>
              <a:off x="1941359" y="1671649"/>
              <a:ext cx="4744955" cy="788941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4" name="文本框 343"/>
            <p:cNvSpPr txBox="1"/>
            <p:nvPr/>
          </p:nvSpPr>
          <p:spPr>
            <a:xfrm>
              <a:off x="1945539" y="1680886"/>
              <a:ext cx="2640980" cy="2328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Experience</a:t>
              </a:r>
              <a:endPara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46" name="直接连接符 345"/>
            <p:cNvCxnSpPr/>
            <p:nvPr/>
          </p:nvCxnSpPr>
          <p:spPr>
            <a:xfrm>
              <a:off x="1953159" y="1951330"/>
              <a:ext cx="4725535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1" name="文本框 350"/>
          <p:cNvSpPr txBox="1"/>
          <p:nvPr/>
        </p:nvSpPr>
        <p:spPr>
          <a:xfrm>
            <a:off x="4954137" y="272956"/>
            <a:ext cx="1724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用技术做点有意思的事儿</a:t>
            </a:r>
            <a:endParaRPr lang="zh-CN" altLang="en-US" sz="11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3" name="组合 352"/>
          <p:cNvGrpSpPr/>
          <p:nvPr/>
        </p:nvGrpSpPr>
        <p:grpSpPr>
          <a:xfrm>
            <a:off x="2055591" y="1392308"/>
            <a:ext cx="4722140" cy="7813982"/>
            <a:chOff x="912125" y="477672"/>
            <a:chExt cx="4966931" cy="7813982"/>
          </a:xfrm>
        </p:grpSpPr>
        <p:cxnSp>
          <p:nvCxnSpPr>
            <p:cNvPr id="354" name="直接连接符 353"/>
            <p:cNvCxnSpPr/>
            <p:nvPr/>
          </p:nvCxnSpPr>
          <p:spPr>
            <a:xfrm>
              <a:off x="1064525" y="477672"/>
              <a:ext cx="0" cy="7813982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矩形 354"/>
            <p:cNvSpPr/>
            <p:nvPr/>
          </p:nvSpPr>
          <p:spPr>
            <a:xfrm>
              <a:off x="1323833" y="491320"/>
              <a:ext cx="4299046" cy="759275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6" name="文本框 355"/>
            <p:cNvSpPr txBox="1"/>
            <p:nvPr/>
          </p:nvSpPr>
          <p:spPr>
            <a:xfrm>
              <a:off x="2668994" y="506590"/>
              <a:ext cx="31325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华东师范大学 计算机应用技术 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学术硕士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57" name="图片 35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125" y="518616"/>
              <a:ext cx="304800" cy="304800"/>
            </a:xfrm>
            <a:prstGeom prst="rect">
              <a:avLst/>
            </a:prstGeom>
          </p:spPr>
        </p:pic>
        <p:sp>
          <p:nvSpPr>
            <p:cNvPr id="358" name="文本框 357"/>
            <p:cNvSpPr txBox="1"/>
            <p:nvPr/>
          </p:nvSpPr>
          <p:spPr>
            <a:xfrm>
              <a:off x="1310183" y="727375"/>
              <a:ext cx="36030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研究方向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现代软件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技术、遗传算法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授课方向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程序设计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计算机应用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9" name="文本框 358"/>
            <p:cNvSpPr txBox="1"/>
            <p:nvPr/>
          </p:nvSpPr>
          <p:spPr>
            <a:xfrm>
              <a:off x="1323832" y="518616"/>
              <a:ext cx="11448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2012-2015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0" name="组合 359"/>
            <p:cNvGrpSpPr/>
            <p:nvPr/>
          </p:nvGrpSpPr>
          <p:grpSpPr>
            <a:xfrm>
              <a:off x="926639" y="1383413"/>
              <a:ext cx="275772" cy="275772"/>
              <a:chOff x="2002538" y="3096092"/>
              <a:chExt cx="275772" cy="275772"/>
            </a:xfrm>
          </p:grpSpPr>
          <p:pic>
            <p:nvPicPr>
              <p:cNvPr id="416" name="图片 41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4456" y="3157778"/>
                <a:ext cx="152400" cy="152400"/>
              </a:xfrm>
              <a:prstGeom prst="rect">
                <a:avLst/>
              </a:prstGeom>
            </p:spPr>
          </p:pic>
          <p:sp>
            <p:nvSpPr>
              <p:cNvPr id="417" name="椭圆 416"/>
              <p:cNvSpPr/>
              <p:nvPr/>
            </p:nvSpPr>
            <p:spPr>
              <a:xfrm>
                <a:off x="2002538" y="3096092"/>
                <a:ext cx="275772" cy="27577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61" name="矩形 360"/>
            <p:cNvSpPr/>
            <p:nvPr/>
          </p:nvSpPr>
          <p:spPr>
            <a:xfrm>
              <a:off x="1323833" y="1361444"/>
              <a:ext cx="4299046" cy="56719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2" name="文本框 361"/>
            <p:cNvSpPr txBox="1"/>
            <p:nvPr/>
          </p:nvSpPr>
          <p:spPr>
            <a:xfrm>
              <a:off x="2554858" y="1377383"/>
              <a:ext cx="3148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携程旅游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网络技术有限公司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</a:t>
              </a: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保障中心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3" name="文本框 362"/>
            <p:cNvSpPr txBox="1"/>
            <p:nvPr/>
          </p:nvSpPr>
          <p:spPr>
            <a:xfrm>
              <a:off x="1324696" y="1651642"/>
              <a:ext cx="43784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职责：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内部工具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设计与开发，目前专职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开发与管理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4" name="文本框 363"/>
            <p:cNvSpPr txBox="1"/>
            <p:nvPr/>
          </p:nvSpPr>
          <p:spPr>
            <a:xfrm>
              <a:off x="1323832" y="1372492"/>
              <a:ext cx="1303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2014.07-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至今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5" name="矩形 364"/>
            <p:cNvSpPr/>
            <p:nvPr/>
          </p:nvSpPr>
          <p:spPr>
            <a:xfrm>
              <a:off x="1323832" y="2091671"/>
              <a:ext cx="4291135" cy="11147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6" name="文本框 365"/>
            <p:cNvSpPr txBox="1"/>
            <p:nvPr/>
          </p:nvSpPr>
          <p:spPr>
            <a:xfrm>
              <a:off x="1399329" y="2107561"/>
              <a:ext cx="1227757" cy="279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全栈开发阶段 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7" name="文本框 366"/>
            <p:cNvSpPr txBox="1"/>
            <p:nvPr/>
          </p:nvSpPr>
          <p:spPr>
            <a:xfrm>
              <a:off x="1399329" y="2386711"/>
              <a:ext cx="39999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后端：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  + MySQL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前端：</a:t>
              </a:r>
              <a:r>
                <a:rPr lang="en-US" altLang="zh-CN" sz="12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+ 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Bootstrap </a:t>
              </a:r>
              <a:b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	Angular1 + Bootstrap 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 </a:t>
              </a:r>
              <a:r>
                <a:rPr lang="en-US" altLang="zh-CN" sz="1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Highstock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模块：后台、权限、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Restful API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、日志、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JOB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" name="文本框 367"/>
            <p:cNvSpPr txBox="1"/>
            <p:nvPr/>
          </p:nvSpPr>
          <p:spPr>
            <a:xfrm>
              <a:off x="4643141" y="2119087"/>
              <a:ext cx="10197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上线工具*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9" name="组合 368"/>
            <p:cNvGrpSpPr/>
            <p:nvPr/>
          </p:nvGrpSpPr>
          <p:grpSpPr>
            <a:xfrm>
              <a:off x="926639" y="2091671"/>
              <a:ext cx="275772" cy="275772"/>
              <a:chOff x="2002538" y="3096092"/>
              <a:chExt cx="275772" cy="275772"/>
            </a:xfrm>
          </p:grpSpPr>
          <p:pic>
            <p:nvPicPr>
              <p:cNvPr id="414" name="图片 41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4456" y="3157778"/>
                <a:ext cx="152400" cy="152400"/>
              </a:xfrm>
              <a:prstGeom prst="rect">
                <a:avLst/>
              </a:prstGeom>
            </p:spPr>
          </p:pic>
          <p:sp>
            <p:nvSpPr>
              <p:cNvPr id="415" name="椭圆 414"/>
              <p:cNvSpPr/>
              <p:nvPr/>
            </p:nvSpPr>
            <p:spPr>
              <a:xfrm>
                <a:off x="2002538" y="3096092"/>
                <a:ext cx="275772" cy="27577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70" name="组合 369"/>
            <p:cNvGrpSpPr/>
            <p:nvPr/>
          </p:nvGrpSpPr>
          <p:grpSpPr>
            <a:xfrm>
              <a:off x="926639" y="1369270"/>
              <a:ext cx="275772" cy="275772"/>
              <a:chOff x="2002538" y="3096092"/>
              <a:chExt cx="275772" cy="275772"/>
            </a:xfrm>
          </p:grpSpPr>
          <p:pic>
            <p:nvPicPr>
              <p:cNvPr id="412" name="图片 41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4456" y="3157778"/>
                <a:ext cx="152400" cy="152400"/>
              </a:xfrm>
              <a:prstGeom prst="rect">
                <a:avLst/>
              </a:prstGeom>
            </p:spPr>
          </p:pic>
          <p:sp>
            <p:nvSpPr>
              <p:cNvPr id="413" name="椭圆 412"/>
              <p:cNvSpPr/>
              <p:nvPr/>
            </p:nvSpPr>
            <p:spPr>
              <a:xfrm>
                <a:off x="2002538" y="3096092"/>
                <a:ext cx="275772" cy="27577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71" name="组合 370"/>
            <p:cNvGrpSpPr/>
            <p:nvPr/>
          </p:nvGrpSpPr>
          <p:grpSpPr>
            <a:xfrm>
              <a:off x="926639" y="3339904"/>
              <a:ext cx="275772" cy="275772"/>
              <a:chOff x="2002538" y="3096092"/>
              <a:chExt cx="275772" cy="275772"/>
            </a:xfrm>
          </p:grpSpPr>
          <p:pic>
            <p:nvPicPr>
              <p:cNvPr id="410" name="图片 40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4456" y="3157778"/>
                <a:ext cx="152400" cy="152400"/>
              </a:xfrm>
              <a:prstGeom prst="rect">
                <a:avLst/>
              </a:prstGeom>
            </p:spPr>
          </p:pic>
          <p:sp>
            <p:nvSpPr>
              <p:cNvPr id="411" name="椭圆 410"/>
              <p:cNvSpPr/>
              <p:nvPr/>
            </p:nvSpPr>
            <p:spPr>
              <a:xfrm>
                <a:off x="2002538" y="3096092"/>
                <a:ext cx="275772" cy="27577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72" name="矩形 371"/>
            <p:cNvSpPr/>
            <p:nvPr/>
          </p:nvSpPr>
          <p:spPr>
            <a:xfrm>
              <a:off x="1323832" y="3353095"/>
              <a:ext cx="4291135" cy="58223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3" name="文本框 372"/>
            <p:cNvSpPr txBox="1"/>
            <p:nvPr/>
          </p:nvSpPr>
          <p:spPr>
            <a:xfrm>
              <a:off x="1341273" y="3379183"/>
              <a:ext cx="19824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Hybrid 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 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4" name="文本框 373"/>
            <p:cNvSpPr txBox="1"/>
            <p:nvPr/>
          </p:nvSpPr>
          <p:spPr>
            <a:xfrm>
              <a:off x="1325126" y="3658333"/>
              <a:ext cx="39999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前端：</a:t>
              </a:r>
              <a:r>
                <a:rPr lang="en-US" altLang="zh-CN" sz="12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SenchaTouch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+ 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Cordova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5" name="文本框 374"/>
            <p:cNvSpPr txBox="1"/>
            <p:nvPr/>
          </p:nvSpPr>
          <p:spPr>
            <a:xfrm>
              <a:off x="4158810" y="3358733"/>
              <a:ext cx="17202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内部工具</a:t>
              </a: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化*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76" name="组合 375"/>
            <p:cNvGrpSpPr/>
            <p:nvPr/>
          </p:nvGrpSpPr>
          <p:grpSpPr>
            <a:xfrm>
              <a:off x="926639" y="4068118"/>
              <a:ext cx="275772" cy="275772"/>
              <a:chOff x="2002538" y="3096092"/>
              <a:chExt cx="275772" cy="275772"/>
            </a:xfrm>
          </p:grpSpPr>
          <p:pic>
            <p:nvPicPr>
              <p:cNvPr id="408" name="图片 40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4456" y="3157778"/>
                <a:ext cx="152400" cy="152400"/>
              </a:xfrm>
              <a:prstGeom prst="rect">
                <a:avLst/>
              </a:prstGeom>
            </p:spPr>
          </p:pic>
          <p:sp>
            <p:nvSpPr>
              <p:cNvPr id="409" name="椭圆 408"/>
              <p:cNvSpPr/>
              <p:nvPr/>
            </p:nvSpPr>
            <p:spPr>
              <a:xfrm>
                <a:off x="2002538" y="3096092"/>
                <a:ext cx="275772" cy="27577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77" name="矩形 376"/>
            <p:cNvSpPr/>
            <p:nvPr/>
          </p:nvSpPr>
          <p:spPr>
            <a:xfrm>
              <a:off x="1323832" y="4081309"/>
              <a:ext cx="4291135" cy="766512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8" name="文本框 377"/>
            <p:cNvSpPr txBox="1"/>
            <p:nvPr/>
          </p:nvSpPr>
          <p:spPr>
            <a:xfrm>
              <a:off x="1341272" y="4107397"/>
              <a:ext cx="2913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Hybrid 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 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产品、算法、前端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9" name="文本框 378"/>
            <p:cNvSpPr txBox="1"/>
            <p:nvPr/>
          </p:nvSpPr>
          <p:spPr>
            <a:xfrm>
              <a:off x="4614430" y="4094224"/>
              <a:ext cx="10923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创新项目*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0" name="文本框 379"/>
            <p:cNvSpPr txBox="1"/>
            <p:nvPr/>
          </p:nvSpPr>
          <p:spPr>
            <a:xfrm>
              <a:off x="1310204" y="4386097"/>
              <a:ext cx="446503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前端：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Ionic + 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获奖：携程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3rd Hackathon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竞赛 最佳项目 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 CEO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大会展示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81" name="组合 380"/>
            <p:cNvGrpSpPr/>
            <p:nvPr/>
          </p:nvGrpSpPr>
          <p:grpSpPr>
            <a:xfrm>
              <a:off x="926639" y="4982617"/>
              <a:ext cx="275772" cy="275772"/>
              <a:chOff x="2002538" y="3096092"/>
              <a:chExt cx="275772" cy="275772"/>
            </a:xfrm>
          </p:grpSpPr>
          <p:pic>
            <p:nvPicPr>
              <p:cNvPr id="406" name="图片 40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4456" y="3157778"/>
                <a:ext cx="152400" cy="152400"/>
              </a:xfrm>
              <a:prstGeom prst="rect">
                <a:avLst/>
              </a:prstGeom>
            </p:spPr>
          </p:pic>
          <p:sp>
            <p:nvSpPr>
              <p:cNvPr id="407" name="椭圆 406"/>
              <p:cNvSpPr/>
              <p:nvPr/>
            </p:nvSpPr>
            <p:spPr>
              <a:xfrm>
                <a:off x="2002538" y="3096092"/>
                <a:ext cx="275772" cy="27577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82" name="矩形 381"/>
            <p:cNvSpPr/>
            <p:nvPr/>
          </p:nvSpPr>
          <p:spPr>
            <a:xfrm>
              <a:off x="1323832" y="4995808"/>
              <a:ext cx="4291135" cy="58184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3" name="文本框 382"/>
            <p:cNvSpPr txBox="1"/>
            <p:nvPr/>
          </p:nvSpPr>
          <p:spPr>
            <a:xfrm>
              <a:off x="1341272" y="5021896"/>
              <a:ext cx="2913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Hybrid 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 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4" name="文本框 383"/>
            <p:cNvSpPr txBox="1"/>
            <p:nvPr/>
          </p:nvSpPr>
          <p:spPr>
            <a:xfrm>
              <a:off x="4614430" y="5008723"/>
              <a:ext cx="10923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创新项目*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5" name="文本框 384"/>
            <p:cNvSpPr txBox="1"/>
            <p:nvPr/>
          </p:nvSpPr>
          <p:spPr>
            <a:xfrm>
              <a:off x="1310183" y="5300655"/>
              <a:ext cx="43126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前端：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Framework7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86" name="组合 385"/>
            <p:cNvGrpSpPr/>
            <p:nvPr/>
          </p:nvGrpSpPr>
          <p:grpSpPr>
            <a:xfrm>
              <a:off x="926639" y="5696446"/>
              <a:ext cx="275772" cy="275772"/>
              <a:chOff x="2002538" y="3096092"/>
              <a:chExt cx="275772" cy="275772"/>
            </a:xfrm>
          </p:grpSpPr>
          <p:pic>
            <p:nvPicPr>
              <p:cNvPr id="404" name="图片 40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4456" y="3157778"/>
                <a:ext cx="152400" cy="152400"/>
              </a:xfrm>
              <a:prstGeom prst="rect">
                <a:avLst/>
              </a:prstGeom>
            </p:spPr>
          </p:pic>
          <p:sp>
            <p:nvSpPr>
              <p:cNvPr id="405" name="椭圆 404"/>
              <p:cNvSpPr/>
              <p:nvPr/>
            </p:nvSpPr>
            <p:spPr>
              <a:xfrm>
                <a:off x="2002538" y="3096092"/>
                <a:ext cx="275772" cy="27577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87" name="矩形 386"/>
            <p:cNvSpPr/>
            <p:nvPr/>
          </p:nvSpPr>
          <p:spPr>
            <a:xfrm>
              <a:off x="1323832" y="5709636"/>
              <a:ext cx="4291135" cy="58184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8" name="文本框 387"/>
            <p:cNvSpPr txBox="1"/>
            <p:nvPr/>
          </p:nvSpPr>
          <p:spPr>
            <a:xfrm>
              <a:off x="1341272" y="5735725"/>
              <a:ext cx="2913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前端开发（非前后端分离阶段）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9" name="文本框 388"/>
            <p:cNvSpPr txBox="1"/>
            <p:nvPr/>
          </p:nvSpPr>
          <p:spPr>
            <a:xfrm>
              <a:off x="4087033" y="5730836"/>
              <a:ext cx="17489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上线产品*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 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工具*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0" name="文本框 389"/>
            <p:cNvSpPr txBox="1"/>
            <p:nvPr/>
          </p:nvSpPr>
          <p:spPr>
            <a:xfrm>
              <a:off x="1324697" y="6014484"/>
              <a:ext cx="43126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前端：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Angular1 + less + </a:t>
              </a:r>
              <a:r>
                <a:rPr lang="en-US" altLang="zh-CN" sz="1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Echarts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+ Gulp + </a:t>
              </a:r>
              <a:r>
                <a:rPr lang="en-US" altLang="zh-CN" sz="1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InspinaUI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91" name="组合 390"/>
            <p:cNvGrpSpPr/>
            <p:nvPr/>
          </p:nvGrpSpPr>
          <p:grpSpPr>
            <a:xfrm>
              <a:off x="926639" y="6392022"/>
              <a:ext cx="275772" cy="275772"/>
              <a:chOff x="2002538" y="3096092"/>
              <a:chExt cx="275772" cy="275772"/>
            </a:xfrm>
          </p:grpSpPr>
          <p:pic>
            <p:nvPicPr>
              <p:cNvPr id="402" name="图片 40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4456" y="3157778"/>
                <a:ext cx="152400" cy="152400"/>
              </a:xfrm>
              <a:prstGeom prst="rect">
                <a:avLst/>
              </a:prstGeom>
            </p:spPr>
          </p:pic>
          <p:sp>
            <p:nvSpPr>
              <p:cNvPr id="403" name="椭圆 402"/>
              <p:cNvSpPr/>
              <p:nvPr/>
            </p:nvSpPr>
            <p:spPr>
              <a:xfrm>
                <a:off x="2002538" y="3096092"/>
                <a:ext cx="275772" cy="27577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92" name="矩形 391"/>
            <p:cNvSpPr/>
            <p:nvPr/>
          </p:nvSpPr>
          <p:spPr>
            <a:xfrm>
              <a:off x="1323832" y="6405212"/>
              <a:ext cx="4291135" cy="1164159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3" name="文本框 392"/>
            <p:cNvSpPr txBox="1"/>
            <p:nvPr/>
          </p:nvSpPr>
          <p:spPr>
            <a:xfrm>
              <a:off x="1341272" y="6431301"/>
              <a:ext cx="2913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组建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前端团队（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4~5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人）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94" name="组合 393"/>
            <p:cNvGrpSpPr/>
            <p:nvPr/>
          </p:nvGrpSpPr>
          <p:grpSpPr>
            <a:xfrm>
              <a:off x="926639" y="7696617"/>
              <a:ext cx="275772" cy="275772"/>
              <a:chOff x="2002538" y="3096092"/>
              <a:chExt cx="275772" cy="275772"/>
            </a:xfrm>
          </p:grpSpPr>
          <p:pic>
            <p:nvPicPr>
              <p:cNvPr id="400" name="图片 39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4456" y="3157778"/>
                <a:ext cx="152400" cy="152400"/>
              </a:xfrm>
              <a:prstGeom prst="rect">
                <a:avLst/>
              </a:prstGeom>
            </p:spPr>
          </p:pic>
          <p:sp>
            <p:nvSpPr>
              <p:cNvPr id="401" name="椭圆 400"/>
              <p:cNvSpPr/>
              <p:nvPr/>
            </p:nvSpPr>
            <p:spPr>
              <a:xfrm>
                <a:off x="2002538" y="3096092"/>
                <a:ext cx="275772" cy="27577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95" name="矩形 394"/>
            <p:cNvSpPr/>
            <p:nvPr/>
          </p:nvSpPr>
          <p:spPr>
            <a:xfrm>
              <a:off x="1323832" y="7709807"/>
              <a:ext cx="4291135" cy="58184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6" name="文本框 395"/>
            <p:cNvSpPr txBox="1"/>
            <p:nvPr/>
          </p:nvSpPr>
          <p:spPr>
            <a:xfrm>
              <a:off x="1341272" y="7735896"/>
              <a:ext cx="2913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前端开发（前后端分离）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7" name="文本框 396"/>
            <p:cNvSpPr txBox="1"/>
            <p:nvPr/>
          </p:nvSpPr>
          <p:spPr>
            <a:xfrm>
              <a:off x="4072677" y="7722249"/>
              <a:ext cx="17920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上线产品*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 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工具*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8" name="文本框 397"/>
            <p:cNvSpPr txBox="1"/>
            <p:nvPr/>
          </p:nvSpPr>
          <p:spPr>
            <a:xfrm>
              <a:off x="1324697" y="8014655"/>
              <a:ext cx="43126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前端：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React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生态 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 </a:t>
              </a:r>
              <a:r>
                <a:rPr lang="en-US" altLang="zh-CN" sz="1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Webpack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+ Material 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" name="文本框 398"/>
            <p:cNvSpPr txBox="1"/>
            <p:nvPr/>
          </p:nvSpPr>
          <p:spPr>
            <a:xfrm>
              <a:off x="1324697" y="6738374"/>
              <a:ext cx="43126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制定前端开发协作规范（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Airbnb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28600" indent="-228600">
                <a:buAutoNum type="arabicPeriod"/>
              </a:pP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开展前端工程化培训（</a:t>
              </a:r>
              <a:r>
                <a:rPr lang="en-US" altLang="zh-CN" sz="1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Webpack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React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Node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28600" indent="-228600">
                <a:buAutoNum type="arabicPeriod"/>
              </a:pP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落地开源工具，打通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CSR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发布流程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28600" indent="-228600">
                <a:buAutoNum type="arabicPeriod"/>
              </a:pP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内部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Angular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React Seed Project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29" name="直接连接符 428"/>
          <p:cNvCxnSpPr/>
          <p:nvPr/>
        </p:nvCxnSpPr>
        <p:spPr>
          <a:xfrm>
            <a:off x="0" y="9666513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 descr="github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4010" y="608965"/>
            <a:ext cx="216002" cy="216002"/>
          </a:xfrm>
          <a:prstGeom prst="rect">
            <a:avLst/>
          </a:prstGeom>
        </p:spPr>
      </p:pic>
      <p:pic>
        <p:nvPicPr>
          <p:cNvPr id="5" name="图片 4" descr="e-mail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5895" y="628015"/>
            <a:ext cx="216002" cy="216002"/>
          </a:xfrm>
          <a:prstGeom prst="rect">
            <a:avLst/>
          </a:prstGeom>
        </p:spPr>
      </p:pic>
      <p:pic>
        <p:nvPicPr>
          <p:cNvPr id="3" name="图片 2" descr="mobil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225" y="608965"/>
            <a:ext cx="216002" cy="216002"/>
          </a:xfrm>
          <a:prstGeom prst="rect">
            <a:avLst/>
          </a:prstGeom>
        </p:spPr>
      </p:pic>
      <p:pic>
        <p:nvPicPr>
          <p:cNvPr id="6" name="图片 5" descr="blo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34890" y="608965"/>
            <a:ext cx="216002" cy="216002"/>
          </a:xfrm>
          <a:prstGeom prst="rect">
            <a:avLst/>
          </a:prstGeom>
        </p:spPr>
      </p:pic>
      <p:grpSp>
        <p:nvGrpSpPr>
          <p:cNvPr id="52" name="组合 51"/>
          <p:cNvGrpSpPr/>
          <p:nvPr/>
        </p:nvGrpSpPr>
        <p:grpSpPr>
          <a:xfrm>
            <a:off x="191135" y="999490"/>
            <a:ext cx="1607820" cy="3108325"/>
            <a:chOff x="301" y="1574"/>
            <a:chExt cx="2532" cy="4895"/>
          </a:xfrm>
        </p:grpSpPr>
        <p:sp>
          <p:nvSpPr>
            <p:cNvPr id="8" name="圆角矩形 7"/>
            <p:cNvSpPr/>
            <p:nvPr/>
          </p:nvSpPr>
          <p:spPr>
            <a:xfrm>
              <a:off x="370" y="2140"/>
              <a:ext cx="737" cy="3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ES6</a:t>
              </a:r>
              <a:endPara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04" y="1574"/>
              <a:ext cx="2529" cy="4895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510" y="3005"/>
              <a:ext cx="1230" cy="3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Angular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70" y="2576"/>
              <a:ext cx="1050" cy="3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react</a:t>
              </a: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170" y="2140"/>
              <a:ext cx="875" cy="3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CSS3</a:t>
              </a:r>
              <a:endPara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70" y="3005"/>
              <a:ext cx="1050" cy="3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en-US" altLang="zh-CN" sz="105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ode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804" y="3434"/>
              <a:ext cx="936" cy="3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endPara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373" y="3438"/>
              <a:ext cx="1361" cy="3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5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webpack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390" y="3880"/>
              <a:ext cx="1030" cy="3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1494" y="3876"/>
              <a:ext cx="1246" cy="3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1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docker</a:t>
              </a: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349" y="5597"/>
              <a:ext cx="862" cy="3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1487" y="2576"/>
              <a:ext cx="1270" cy="3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5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 API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70" y="4338"/>
              <a:ext cx="737" cy="3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PM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2155" y="4338"/>
              <a:ext cx="613" cy="3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5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PS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2198" y="4789"/>
              <a:ext cx="569" cy="3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5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TS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363" y="5198"/>
              <a:ext cx="744" cy="3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5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185" y="5213"/>
              <a:ext cx="714" cy="3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SW</a:t>
              </a: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1945" y="5213"/>
              <a:ext cx="841" cy="3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CSR</a:t>
              </a: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373" y="4778"/>
              <a:ext cx="744" cy="3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AMP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1170" y="4789"/>
              <a:ext cx="965" cy="3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crawler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2050" y="5630"/>
              <a:ext cx="714" cy="3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flex</a:t>
              </a: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1275" y="5627"/>
              <a:ext cx="714" cy="3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KOA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1345" y="6030"/>
              <a:ext cx="1453" cy="3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webassembly</a:t>
              </a:r>
              <a:endPara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349" y="6030"/>
              <a:ext cx="958" cy="3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Canvas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1144" y="4338"/>
              <a:ext cx="965" cy="3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hybrid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01" y="1574"/>
              <a:ext cx="1893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Keyword</a:t>
              </a:r>
              <a:endPara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301" y="2010"/>
              <a:ext cx="2532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圆角矩形 50"/>
            <p:cNvSpPr/>
            <p:nvPr/>
          </p:nvSpPr>
          <p:spPr>
            <a:xfrm>
              <a:off x="2111" y="2140"/>
              <a:ext cx="644" cy="3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H5</a:t>
              </a: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87960" y="4233545"/>
            <a:ext cx="1610360" cy="3687445"/>
            <a:chOff x="4783" y="8031"/>
            <a:chExt cx="2532" cy="5807"/>
          </a:xfrm>
        </p:grpSpPr>
        <p:sp>
          <p:nvSpPr>
            <p:cNvPr id="40" name="矩形 39"/>
            <p:cNvSpPr/>
            <p:nvPr/>
          </p:nvSpPr>
          <p:spPr>
            <a:xfrm>
              <a:off x="4783" y="8031"/>
              <a:ext cx="2529" cy="5347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4783" y="8513"/>
              <a:ext cx="25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4788" y="8064"/>
              <a:ext cx="1893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GitHub</a:t>
              </a:r>
              <a:endPara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4783" y="8605"/>
              <a:ext cx="2529" cy="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RM</a:t>
              </a: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的一些补充</a:t>
              </a: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</a:t>
              </a:r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en-US" altLang="zh-CN" sz="1050" i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ReactMaterialComponents</a:t>
              </a:r>
              <a:endPara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利用</a:t>
              </a:r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SW</a:t>
              </a: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GitHub Mock </a:t>
              </a:r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server-</a:t>
              </a:r>
              <a:r>
                <a:rPr lang="en-US" altLang="zh-CN" sz="1050" i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GitHubMockServerSample</a:t>
              </a:r>
              <a:endPara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图片转字符效果</a:t>
              </a:r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-</a:t>
              </a:r>
              <a:r>
                <a:rPr lang="en-US" altLang="zh-CN" sz="1050" i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imageToCodeEffect</a:t>
              </a:r>
              <a:endPara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50" dirty="0" err="1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Datatable</a:t>
              </a: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的</a:t>
              </a:r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react</a:t>
              </a: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组件</a:t>
              </a:r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-</a:t>
              </a:r>
              <a:r>
                <a:rPr lang="en-US" altLang="zh-CN" sz="1050" i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react-</a:t>
              </a:r>
              <a:r>
                <a:rPr lang="en-US" altLang="zh-CN" sz="1050" i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datatable</a:t>
              </a:r>
              <a:r>
                <a:rPr lang="en-US" altLang="zh-CN" sz="1050" i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en-US" altLang="zh-CN" sz="1050" i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jq</a:t>
              </a:r>
              <a:endPara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用</a:t>
              </a:r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SW</a:t>
              </a: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缓解</a:t>
              </a:r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DNS</a:t>
              </a: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劫持</a:t>
              </a:r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-</a:t>
              </a:r>
              <a:endPara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50" i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RelieveDNSHijackingbySW</a:t>
              </a:r>
              <a:endPara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1050" b="1" i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3040" y="7785100"/>
            <a:ext cx="1616075" cy="851535"/>
            <a:chOff x="1101" y="8171"/>
            <a:chExt cx="2545" cy="1341"/>
          </a:xfrm>
        </p:grpSpPr>
        <p:sp>
          <p:nvSpPr>
            <p:cNvPr id="43" name="矩形 42"/>
            <p:cNvSpPr/>
            <p:nvPr/>
          </p:nvSpPr>
          <p:spPr>
            <a:xfrm>
              <a:off x="1101" y="8171"/>
              <a:ext cx="2529" cy="134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1101" y="8572"/>
              <a:ext cx="25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1107" y="8171"/>
              <a:ext cx="1893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Hobby</a:t>
              </a:r>
              <a:endPara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117" y="8605"/>
              <a:ext cx="2529" cy="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ONE PIECE</a:t>
              </a: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、游泳、望天儿、小说、民谣、科技、动漫、吉他、旅游</a:t>
              </a:r>
              <a:endParaRPr lang="zh-CN" altLang="en-US" sz="1050" b="1" i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/>
          <p:cNvGrpSpPr/>
          <p:nvPr/>
        </p:nvGrpSpPr>
        <p:grpSpPr>
          <a:xfrm>
            <a:off x="912125" y="477672"/>
            <a:ext cx="4722140" cy="7813982"/>
            <a:chOff x="912125" y="477672"/>
            <a:chExt cx="4966931" cy="7813982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064525" y="477672"/>
              <a:ext cx="0" cy="7813982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1323833" y="491320"/>
              <a:ext cx="4299046" cy="759275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668994" y="506590"/>
              <a:ext cx="31325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华东师范大学 计算机应用技术 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学术硕士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125" y="518616"/>
              <a:ext cx="304800" cy="304800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1310183" y="727375"/>
              <a:ext cx="36030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研究方向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现代软件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技术、遗传算法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授课方向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程序设计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计算机应用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323832" y="518616"/>
              <a:ext cx="11448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2012-2015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926639" y="1383413"/>
              <a:ext cx="275772" cy="275772"/>
              <a:chOff x="2002538" y="3096092"/>
              <a:chExt cx="275772" cy="275772"/>
            </a:xfrm>
          </p:grpSpPr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4456" y="3157778"/>
                <a:ext cx="152400" cy="152400"/>
              </a:xfrm>
              <a:prstGeom prst="rect">
                <a:avLst/>
              </a:prstGeom>
            </p:spPr>
          </p:pic>
          <p:sp>
            <p:nvSpPr>
              <p:cNvPr id="18" name="椭圆 17"/>
              <p:cNvSpPr/>
              <p:nvPr/>
            </p:nvSpPr>
            <p:spPr>
              <a:xfrm>
                <a:off x="2002538" y="3096092"/>
                <a:ext cx="275772" cy="27577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1323833" y="1361444"/>
              <a:ext cx="4299046" cy="56719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554858" y="1377383"/>
              <a:ext cx="3148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携程旅游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网络技术有限公司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</a:t>
              </a: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保障中心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324696" y="1651642"/>
              <a:ext cx="43784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职责：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内部工具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设计与开发，目前专职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开发与管理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323832" y="1372492"/>
              <a:ext cx="1303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2014.07-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至今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323832" y="2091671"/>
              <a:ext cx="4291135" cy="11147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399329" y="2107561"/>
              <a:ext cx="1227757" cy="279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全栈开发阶段 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399329" y="2386711"/>
              <a:ext cx="39999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后端：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  + MySQL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前端：</a:t>
              </a:r>
              <a:r>
                <a:rPr lang="en-US" altLang="zh-CN" sz="12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+ 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Bootstrap </a:t>
              </a:r>
              <a:b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	Angular1 + Bootstrap 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 </a:t>
              </a:r>
              <a:r>
                <a:rPr lang="en-US" altLang="zh-CN" sz="1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Highstock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模块：后台、权限、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Restful API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、日志、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JOB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643141" y="2119087"/>
              <a:ext cx="10197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上线工具*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926639" y="2091671"/>
              <a:ext cx="275772" cy="275772"/>
              <a:chOff x="2002538" y="3096092"/>
              <a:chExt cx="275772" cy="275772"/>
            </a:xfrm>
          </p:grpSpPr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4456" y="3157778"/>
                <a:ext cx="152400" cy="152400"/>
              </a:xfrm>
              <a:prstGeom prst="rect">
                <a:avLst/>
              </a:prstGeom>
            </p:spPr>
          </p:pic>
          <p:sp>
            <p:nvSpPr>
              <p:cNvPr id="37" name="椭圆 36"/>
              <p:cNvSpPr/>
              <p:nvPr/>
            </p:nvSpPr>
            <p:spPr>
              <a:xfrm>
                <a:off x="2002538" y="3096092"/>
                <a:ext cx="275772" cy="27577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926639" y="1369270"/>
              <a:ext cx="275772" cy="275772"/>
              <a:chOff x="2002538" y="3096092"/>
              <a:chExt cx="275772" cy="275772"/>
            </a:xfrm>
          </p:grpSpPr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4456" y="3157778"/>
                <a:ext cx="152400" cy="152400"/>
              </a:xfrm>
              <a:prstGeom prst="rect">
                <a:avLst/>
              </a:prstGeom>
            </p:spPr>
          </p:pic>
          <p:sp>
            <p:nvSpPr>
              <p:cNvPr id="40" name="椭圆 39"/>
              <p:cNvSpPr/>
              <p:nvPr/>
            </p:nvSpPr>
            <p:spPr>
              <a:xfrm>
                <a:off x="2002538" y="3096092"/>
                <a:ext cx="275772" cy="27577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926639" y="3339904"/>
              <a:ext cx="275772" cy="275772"/>
              <a:chOff x="2002538" y="3096092"/>
              <a:chExt cx="275772" cy="275772"/>
            </a:xfrm>
          </p:grpSpPr>
          <p:pic>
            <p:nvPicPr>
              <p:cNvPr id="43" name="图片 4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4456" y="3157778"/>
                <a:ext cx="152400" cy="152400"/>
              </a:xfrm>
              <a:prstGeom prst="rect">
                <a:avLst/>
              </a:prstGeom>
            </p:spPr>
          </p:pic>
          <p:sp>
            <p:nvSpPr>
              <p:cNvPr id="44" name="椭圆 43"/>
              <p:cNvSpPr/>
              <p:nvPr/>
            </p:nvSpPr>
            <p:spPr>
              <a:xfrm>
                <a:off x="2002538" y="3096092"/>
                <a:ext cx="275772" cy="27577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5" name="矩形 44"/>
            <p:cNvSpPr/>
            <p:nvPr/>
          </p:nvSpPr>
          <p:spPr>
            <a:xfrm>
              <a:off x="1323832" y="3353095"/>
              <a:ext cx="4291135" cy="58223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341273" y="3379183"/>
              <a:ext cx="19824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Hybrid 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 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325126" y="3658333"/>
              <a:ext cx="39999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前端：</a:t>
              </a:r>
              <a:r>
                <a:rPr lang="en-US" altLang="zh-CN" sz="12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SenchaTouch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+ 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Cordova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4158810" y="3358733"/>
              <a:ext cx="17202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内部工具</a:t>
              </a: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化*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926639" y="4068118"/>
              <a:ext cx="275772" cy="275772"/>
              <a:chOff x="2002538" y="3096092"/>
              <a:chExt cx="275772" cy="275772"/>
            </a:xfrm>
          </p:grpSpPr>
          <p:pic>
            <p:nvPicPr>
              <p:cNvPr id="50" name="图片 4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4456" y="3157778"/>
                <a:ext cx="152400" cy="152400"/>
              </a:xfrm>
              <a:prstGeom prst="rect">
                <a:avLst/>
              </a:prstGeom>
            </p:spPr>
          </p:pic>
          <p:sp>
            <p:nvSpPr>
              <p:cNvPr id="51" name="椭圆 50"/>
              <p:cNvSpPr/>
              <p:nvPr/>
            </p:nvSpPr>
            <p:spPr>
              <a:xfrm>
                <a:off x="2002538" y="3096092"/>
                <a:ext cx="275772" cy="27577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矩形 51"/>
            <p:cNvSpPr/>
            <p:nvPr/>
          </p:nvSpPr>
          <p:spPr>
            <a:xfrm>
              <a:off x="1323832" y="4081309"/>
              <a:ext cx="4291135" cy="766512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341272" y="4107397"/>
              <a:ext cx="2913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Hybrid 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 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产品、算法、前端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4614430" y="4094224"/>
              <a:ext cx="10923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创新项目*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310183" y="4386156"/>
              <a:ext cx="4312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前端：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Ionic + 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获奖：携程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3rd Hackathon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竞赛 最佳项目 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 CEO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大会展示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926639" y="4982617"/>
              <a:ext cx="275772" cy="275772"/>
              <a:chOff x="2002538" y="3096092"/>
              <a:chExt cx="275772" cy="275772"/>
            </a:xfrm>
          </p:grpSpPr>
          <p:pic>
            <p:nvPicPr>
              <p:cNvPr id="57" name="图片 5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4456" y="3157778"/>
                <a:ext cx="152400" cy="152400"/>
              </a:xfrm>
              <a:prstGeom prst="rect">
                <a:avLst/>
              </a:prstGeom>
            </p:spPr>
          </p:pic>
          <p:sp>
            <p:nvSpPr>
              <p:cNvPr id="58" name="椭圆 57"/>
              <p:cNvSpPr/>
              <p:nvPr/>
            </p:nvSpPr>
            <p:spPr>
              <a:xfrm>
                <a:off x="2002538" y="3096092"/>
                <a:ext cx="275772" cy="27577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9" name="矩形 58"/>
            <p:cNvSpPr/>
            <p:nvPr/>
          </p:nvSpPr>
          <p:spPr>
            <a:xfrm>
              <a:off x="1323832" y="4995808"/>
              <a:ext cx="4291135" cy="58184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341272" y="5021896"/>
              <a:ext cx="2913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Hybrid 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 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4614430" y="5008723"/>
              <a:ext cx="10923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创新项目*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310183" y="5300655"/>
              <a:ext cx="43126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前端：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Framework7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926639" y="5696446"/>
              <a:ext cx="275772" cy="275772"/>
              <a:chOff x="2002538" y="3096092"/>
              <a:chExt cx="275772" cy="275772"/>
            </a:xfrm>
          </p:grpSpPr>
          <p:pic>
            <p:nvPicPr>
              <p:cNvPr id="64" name="图片 6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4456" y="3157778"/>
                <a:ext cx="152400" cy="152400"/>
              </a:xfrm>
              <a:prstGeom prst="rect">
                <a:avLst/>
              </a:prstGeom>
            </p:spPr>
          </p:pic>
          <p:sp>
            <p:nvSpPr>
              <p:cNvPr id="65" name="椭圆 64"/>
              <p:cNvSpPr/>
              <p:nvPr/>
            </p:nvSpPr>
            <p:spPr>
              <a:xfrm>
                <a:off x="2002538" y="3096092"/>
                <a:ext cx="275772" cy="27577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6" name="矩形 65"/>
            <p:cNvSpPr/>
            <p:nvPr/>
          </p:nvSpPr>
          <p:spPr>
            <a:xfrm>
              <a:off x="1323832" y="5709636"/>
              <a:ext cx="4291135" cy="58184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341272" y="5735725"/>
              <a:ext cx="2913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前端开发（非前后端分离阶段）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087033" y="5730836"/>
              <a:ext cx="17489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上线产品*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 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工具*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324697" y="6014484"/>
              <a:ext cx="43126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前端：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Angular1 + less + </a:t>
              </a:r>
              <a:r>
                <a:rPr lang="en-US" altLang="zh-CN" sz="1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Echarts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+ Gulp + </a:t>
              </a:r>
              <a:r>
                <a:rPr lang="en-US" altLang="zh-CN" sz="1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InspinaUI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926639" y="6392022"/>
              <a:ext cx="275772" cy="275772"/>
              <a:chOff x="2002538" y="3096092"/>
              <a:chExt cx="275772" cy="275772"/>
            </a:xfrm>
          </p:grpSpPr>
          <p:pic>
            <p:nvPicPr>
              <p:cNvPr id="71" name="图片 7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4456" y="3157778"/>
                <a:ext cx="152400" cy="152400"/>
              </a:xfrm>
              <a:prstGeom prst="rect">
                <a:avLst/>
              </a:prstGeom>
            </p:spPr>
          </p:pic>
          <p:sp>
            <p:nvSpPr>
              <p:cNvPr id="72" name="椭圆 71"/>
              <p:cNvSpPr/>
              <p:nvPr/>
            </p:nvSpPr>
            <p:spPr>
              <a:xfrm>
                <a:off x="2002538" y="3096092"/>
                <a:ext cx="275772" cy="27577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3" name="矩形 72"/>
            <p:cNvSpPr/>
            <p:nvPr/>
          </p:nvSpPr>
          <p:spPr>
            <a:xfrm>
              <a:off x="1323832" y="6405212"/>
              <a:ext cx="4291135" cy="1164159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341272" y="6431301"/>
              <a:ext cx="2913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组建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前端团队（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4~5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人）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926639" y="7696617"/>
              <a:ext cx="275772" cy="275772"/>
              <a:chOff x="2002538" y="3096092"/>
              <a:chExt cx="275772" cy="275772"/>
            </a:xfrm>
          </p:grpSpPr>
          <p:pic>
            <p:nvPicPr>
              <p:cNvPr id="78" name="图片 7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4456" y="3157778"/>
                <a:ext cx="152400" cy="152400"/>
              </a:xfrm>
              <a:prstGeom prst="rect">
                <a:avLst/>
              </a:prstGeom>
            </p:spPr>
          </p:pic>
          <p:sp>
            <p:nvSpPr>
              <p:cNvPr id="79" name="椭圆 78"/>
              <p:cNvSpPr/>
              <p:nvPr/>
            </p:nvSpPr>
            <p:spPr>
              <a:xfrm>
                <a:off x="2002538" y="3096092"/>
                <a:ext cx="275772" cy="27577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0" name="矩形 79"/>
            <p:cNvSpPr/>
            <p:nvPr/>
          </p:nvSpPr>
          <p:spPr>
            <a:xfrm>
              <a:off x="1323832" y="7709807"/>
              <a:ext cx="4291135" cy="58184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1341272" y="7735896"/>
              <a:ext cx="2913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前端开发（前后端分离）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4072677" y="7722249"/>
              <a:ext cx="17920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上线产品*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 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工具*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324697" y="8014655"/>
              <a:ext cx="43126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前端：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React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生态 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 </a:t>
              </a:r>
              <a:r>
                <a:rPr lang="en-US" altLang="zh-CN" sz="1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Webpack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+ Material 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1324697" y="6738374"/>
              <a:ext cx="43126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制定前端开发协作规范（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Airbnb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28600" indent="-228600">
                <a:buAutoNum type="arabicPeriod"/>
              </a:pP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开展前端工程化培训（</a:t>
              </a:r>
              <a:r>
                <a:rPr lang="en-US" altLang="zh-CN" sz="1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Webpack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React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Node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28600" indent="-228600">
                <a:buAutoNum type="arabicPeriod"/>
              </a:pP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落地开源工具，打通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CSR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发布流程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28600" indent="-228600">
                <a:buAutoNum type="arabicPeriod"/>
              </a:pP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内部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Angular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React Seed Project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2953679" y="251550"/>
            <a:ext cx="3527490" cy="409416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2951834" y="251551"/>
            <a:ext cx="2640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Tags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2951834" y="528550"/>
            <a:ext cx="35315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3037205" y="5099685"/>
            <a:ext cx="1607820" cy="3686810"/>
            <a:chOff x="4783" y="8031"/>
            <a:chExt cx="2532" cy="5806"/>
          </a:xfrm>
        </p:grpSpPr>
        <p:sp>
          <p:nvSpPr>
            <p:cNvPr id="54" name="矩形 53"/>
            <p:cNvSpPr/>
            <p:nvPr/>
          </p:nvSpPr>
          <p:spPr>
            <a:xfrm>
              <a:off x="4783" y="8031"/>
              <a:ext cx="2529" cy="5347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4783" y="8513"/>
              <a:ext cx="25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4788" y="8064"/>
              <a:ext cx="1893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GitHub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4783" y="8605"/>
              <a:ext cx="2529" cy="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RM</a:t>
              </a: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的一些补充</a:t>
              </a: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</a:t>
              </a:r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en-US" altLang="zh-CN" sz="1050" i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ReactMaterialComponents</a:t>
              </a:r>
              <a:endPara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利用</a:t>
              </a:r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SW</a:t>
              </a: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GitHub Mock </a:t>
              </a:r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server-</a:t>
              </a:r>
              <a:r>
                <a:rPr lang="en-US" altLang="zh-CN" sz="1050" i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GitHubMockServerSample</a:t>
              </a:r>
              <a:endPara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图片转字符效果</a:t>
              </a:r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-</a:t>
              </a:r>
              <a:r>
                <a:rPr lang="en-US" altLang="zh-CN" sz="1050" i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imageToCodeEffect</a:t>
              </a:r>
              <a:endPara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50" dirty="0" err="1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Datatable</a:t>
              </a: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的</a:t>
              </a:r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react</a:t>
              </a: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组件</a:t>
              </a:r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-</a:t>
              </a:r>
              <a:r>
                <a:rPr lang="en-US" altLang="zh-CN" sz="1050" i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react-</a:t>
              </a:r>
              <a:r>
                <a:rPr lang="en-US" altLang="zh-CN" sz="1050" i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datatable</a:t>
              </a:r>
              <a:r>
                <a:rPr lang="en-US" altLang="zh-CN" sz="1050" i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en-US" altLang="zh-CN" sz="1050" i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jq</a:t>
              </a:r>
              <a:endPara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用</a:t>
              </a:r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SW</a:t>
              </a: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缓解</a:t>
              </a:r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DNS</a:t>
              </a: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劫持</a:t>
              </a:r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-</a:t>
              </a:r>
              <a:endPara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50" i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RelieveDNSHijackingbySW</a:t>
              </a:r>
              <a:endPara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1050" b="1" i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" name="图片 4" descr="e-mai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6945" y="3321050"/>
            <a:ext cx="216002" cy="216002"/>
          </a:xfrm>
          <a:prstGeom prst="rect">
            <a:avLst/>
          </a:prstGeom>
        </p:spPr>
      </p:pic>
      <p:grpSp>
        <p:nvGrpSpPr>
          <p:cNvPr id="50" name="组合 49"/>
          <p:cNvGrpSpPr/>
          <p:nvPr/>
        </p:nvGrpSpPr>
        <p:grpSpPr>
          <a:xfrm>
            <a:off x="699135" y="5188585"/>
            <a:ext cx="1615440" cy="850900"/>
            <a:chOff x="1101" y="8171"/>
            <a:chExt cx="2544" cy="1340"/>
          </a:xfrm>
        </p:grpSpPr>
        <p:sp>
          <p:nvSpPr>
            <p:cNvPr id="42" name="矩形 41"/>
            <p:cNvSpPr/>
            <p:nvPr/>
          </p:nvSpPr>
          <p:spPr>
            <a:xfrm>
              <a:off x="1101" y="8171"/>
              <a:ext cx="2529" cy="134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1101" y="8572"/>
              <a:ext cx="25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1107" y="8171"/>
              <a:ext cx="189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Hobby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117" y="8605"/>
              <a:ext cx="2529" cy="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ONE PIECE</a:t>
              </a: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、游泳、望天儿、小说、民谣、科技、动漫、吉他、旅游</a:t>
              </a:r>
              <a:endParaRPr lang="zh-CN" altLang="en-US" sz="1050" b="1" i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91135" y="999490"/>
            <a:ext cx="1607820" cy="3107690"/>
            <a:chOff x="301" y="1574"/>
            <a:chExt cx="2532" cy="4894"/>
          </a:xfrm>
        </p:grpSpPr>
        <p:sp>
          <p:nvSpPr>
            <p:cNvPr id="309" name="圆角矩形 308"/>
            <p:cNvSpPr/>
            <p:nvPr/>
          </p:nvSpPr>
          <p:spPr>
            <a:xfrm>
              <a:off x="370" y="2140"/>
              <a:ext cx="737" cy="3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ES6</a:t>
              </a: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0" name="矩形 309"/>
            <p:cNvSpPr/>
            <p:nvPr/>
          </p:nvSpPr>
          <p:spPr>
            <a:xfrm>
              <a:off x="304" y="1574"/>
              <a:ext cx="2529" cy="4895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1" name="圆角矩形 310"/>
            <p:cNvSpPr/>
            <p:nvPr/>
          </p:nvSpPr>
          <p:spPr>
            <a:xfrm>
              <a:off x="1510" y="3005"/>
              <a:ext cx="1230" cy="3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Angular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2" name="圆角矩形 311"/>
            <p:cNvSpPr/>
            <p:nvPr/>
          </p:nvSpPr>
          <p:spPr>
            <a:xfrm>
              <a:off x="370" y="2576"/>
              <a:ext cx="1050" cy="3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react</a:t>
              </a: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3" name="圆角矩形 312"/>
            <p:cNvSpPr/>
            <p:nvPr/>
          </p:nvSpPr>
          <p:spPr>
            <a:xfrm>
              <a:off x="1170" y="2140"/>
              <a:ext cx="875" cy="3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CSS3</a:t>
              </a: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4" name="圆角矩形 313"/>
            <p:cNvSpPr/>
            <p:nvPr/>
          </p:nvSpPr>
          <p:spPr>
            <a:xfrm>
              <a:off x="370" y="3005"/>
              <a:ext cx="1050" cy="3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en-US" altLang="zh-CN" sz="105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ode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5" name="圆角矩形 314"/>
            <p:cNvSpPr/>
            <p:nvPr/>
          </p:nvSpPr>
          <p:spPr>
            <a:xfrm>
              <a:off x="1804" y="3434"/>
              <a:ext cx="936" cy="3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6" name="圆角矩形 315"/>
            <p:cNvSpPr/>
            <p:nvPr/>
          </p:nvSpPr>
          <p:spPr>
            <a:xfrm>
              <a:off x="373" y="3438"/>
              <a:ext cx="1361" cy="3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5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webpack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8" name="圆角矩形 317"/>
            <p:cNvSpPr/>
            <p:nvPr/>
          </p:nvSpPr>
          <p:spPr>
            <a:xfrm>
              <a:off x="390" y="3880"/>
              <a:ext cx="1030" cy="3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9" name="圆角矩形 318"/>
            <p:cNvSpPr/>
            <p:nvPr/>
          </p:nvSpPr>
          <p:spPr>
            <a:xfrm>
              <a:off x="1494" y="3876"/>
              <a:ext cx="1246" cy="3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1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docker</a:t>
              </a: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2" name="圆角矩形 321"/>
            <p:cNvSpPr/>
            <p:nvPr/>
          </p:nvSpPr>
          <p:spPr>
            <a:xfrm>
              <a:off x="349" y="5597"/>
              <a:ext cx="862" cy="3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3" name="圆角矩形 322"/>
            <p:cNvSpPr/>
            <p:nvPr/>
          </p:nvSpPr>
          <p:spPr>
            <a:xfrm>
              <a:off x="1487" y="2576"/>
              <a:ext cx="1270" cy="3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5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 API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4" name="圆角矩形 323"/>
            <p:cNvSpPr/>
            <p:nvPr/>
          </p:nvSpPr>
          <p:spPr>
            <a:xfrm>
              <a:off x="370" y="4338"/>
              <a:ext cx="737" cy="3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PM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5" name="圆角矩形 324"/>
            <p:cNvSpPr/>
            <p:nvPr/>
          </p:nvSpPr>
          <p:spPr>
            <a:xfrm>
              <a:off x="2155" y="4338"/>
              <a:ext cx="613" cy="3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5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PS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6" name="圆角矩形 325"/>
            <p:cNvSpPr/>
            <p:nvPr/>
          </p:nvSpPr>
          <p:spPr>
            <a:xfrm>
              <a:off x="2198" y="4789"/>
              <a:ext cx="569" cy="3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5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TS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" name="圆角矩形 326"/>
            <p:cNvSpPr/>
            <p:nvPr/>
          </p:nvSpPr>
          <p:spPr>
            <a:xfrm>
              <a:off x="363" y="5198"/>
              <a:ext cx="744" cy="3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5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8" name="圆角矩形 327"/>
            <p:cNvSpPr/>
            <p:nvPr/>
          </p:nvSpPr>
          <p:spPr>
            <a:xfrm>
              <a:off x="1185" y="5213"/>
              <a:ext cx="714" cy="3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SW</a:t>
              </a: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9" name="圆角矩形 328"/>
            <p:cNvSpPr/>
            <p:nvPr/>
          </p:nvSpPr>
          <p:spPr>
            <a:xfrm>
              <a:off x="1945" y="5213"/>
              <a:ext cx="841" cy="3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CSR</a:t>
              </a: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0" name="圆角矩形 329"/>
            <p:cNvSpPr/>
            <p:nvPr/>
          </p:nvSpPr>
          <p:spPr>
            <a:xfrm>
              <a:off x="373" y="4778"/>
              <a:ext cx="744" cy="3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AMP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1" name="圆角矩形 330"/>
            <p:cNvSpPr/>
            <p:nvPr/>
          </p:nvSpPr>
          <p:spPr>
            <a:xfrm>
              <a:off x="1170" y="4789"/>
              <a:ext cx="965" cy="3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crawler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2" name="圆角矩形 331"/>
            <p:cNvSpPr/>
            <p:nvPr/>
          </p:nvSpPr>
          <p:spPr>
            <a:xfrm>
              <a:off x="2050" y="5630"/>
              <a:ext cx="714" cy="3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flex</a:t>
              </a: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3" name="圆角矩形 332"/>
            <p:cNvSpPr/>
            <p:nvPr/>
          </p:nvSpPr>
          <p:spPr>
            <a:xfrm>
              <a:off x="1275" y="5627"/>
              <a:ext cx="714" cy="3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KOA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6" name="圆角矩形 335"/>
            <p:cNvSpPr/>
            <p:nvPr/>
          </p:nvSpPr>
          <p:spPr>
            <a:xfrm>
              <a:off x="1345" y="6030"/>
              <a:ext cx="1453" cy="3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webassembly</a:t>
              </a:r>
              <a:endPara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7" name="圆角矩形 336"/>
            <p:cNvSpPr/>
            <p:nvPr/>
          </p:nvSpPr>
          <p:spPr>
            <a:xfrm>
              <a:off x="349" y="6030"/>
              <a:ext cx="958" cy="3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Canvas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" name="圆角矩形 337"/>
            <p:cNvSpPr/>
            <p:nvPr/>
          </p:nvSpPr>
          <p:spPr>
            <a:xfrm>
              <a:off x="1144" y="4338"/>
              <a:ext cx="965" cy="3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hybrid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1" name="文本框 340"/>
            <p:cNvSpPr txBox="1"/>
            <p:nvPr/>
          </p:nvSpPr>
          <p:spPr>
            <a:xfrm>
              <a:off x="301" y="1574"/>
              <a:ext cx="189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Keyword</a:t>
              </a:r>
              <a:endPara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42" name="直接连接符 341"/>
            <p:cNvCxnSpPr/>
            <p:nvPr/>
          </p:nvCxnSpPr>
          <p:spPr>
            <a:xfrm>
              <a:off x="301" y="2010"/>
              <a:ext cx="2532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圆角矩形 50"/>
            <p:cNvSpPr/>
            <p:nvPr/>
          </p:nvSpPr>
          <p:spPr>
            <a:xfrm>
              <a:off x="2111" y="2140"/>
              <a:ext cx="644" cy="3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H5</a:t>
              </a: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2079</Words>
  <Application>WPS 演示</Application>
  <PresentationFormat>A4 纸张(210x297 毫米)</PresentationFormat>
  <Paragraphs>270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Arial Unicode MS</vt:lpstr>
      <vt:lpstr>等线 Light</vt:lpstr>
      <vt:lpstr>Calibri Light</vt:lpstr>
      <vt:lpstr>Calibri</vt:lpstr>
      <vt:lpstr>等线</vt:lpstr>
      <vt:lpstr>Office 主题​​</vt:lpstr>
      <vt:lpstr>PowerPoint 演示文稿</vt:lpstr>
      <vt:lpstr>PowerPoint 演示文稿</vt:lpstr>
      <vt:lpstr>PowerPoint 演示文稿</vt:lpstr>
    </vt:vector>
  </TitlesOfParts>
  <Company>cn1.global.ctrip.com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zj张珺(IT)</dc:creator>
  <cp:lastModifiedBy>Iris</cp:lastModifiedBy>
  <cp:revision>31</cp:revision>
  <dcterms:created xsi:type="dcterms:W3CDTF">2018-11-26T06:28:00Z</dcterms:created>
  <dcterms:modified xsi:type="dcterms:W3CDTF">2018-11-27T00:45:08Z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