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5" r:id="rId4"/>
    <p:sldId id="258" r:id="rId5"/>
    <p:sldId id="261" r:id="rId6"/>
    <p:sldId id="262" r:id="rId7"/>
    <p:sldId id="264" r:id="rId8"/>
    <p:sldId id="314" r:id="rId9"/>
    <p:sldId id="270" r:id="rId10"/>
    <p:sldId id="257" r:id="rId11"/>
    <p:sldId id="315" r:id="rId12"/>
    <p:sldId id="275" r:id="rId13"/>
    <p:sldId id="260" r:id="rId14"/>
    <p:sldId id="266" r:id="rId15"/>
    <p:sldId id="263" r:id="rId16"/>
    <p:sldId id="267" r:id="rId17"/>
    <p:sldId id="335" r:id="rId18"/>
    <p:sldId id="265" r:id="rId19"/>
    <p:sldId id="271" r:id="rId20"/>
    <p:sldId id="276" r:id="rId21"/>
    <p:sldId id="280"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DF9EF"/>
    <a:srgbClr val="CCF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94660"/>
  </p:normalViewPr>
  <p:slideViewPr>
    <p:cSldViewPr snapToGrid="0">
      <p:cViewPr varScale="1">
        <p:scale>
          <a:sx n="72" d="100"/>
          <a:sy n="72" d="100"/>
        </p:scale>
        <p:origin x="6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7.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9E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png"/><Relationship Id="rId7" Type="http://schemas.openxmlformats.org/officeDocument/2006/relationships/tags" Target="../tags/tag6.xml"/><Relationship Id="rId6" Type="http://schemas.openxmlformats.org/officeDocument/2006/relationships/image" Target="../media/image18.png"/><Relationship Id="rId5" Type="http://schemas.openxmlformats.org/officeDocument/2006/relationships/tags" Target="../tags/tag5.xml"/><Relationship Id="rId4" Type="http://schemas.openxmlformats.org/officeDocument/2006/relationships/image" Target="../media/image9.png"/><Relationship Id="rId3" Type="http://schemas.openxmlformats.org/officeDocument/2006/relationships/tags" Target="../tags/tag4.xml"/><Relationship Id="rId2" Type="http://schemas.openxmlformats.org/officeDocument/2006/relationships/image" Target="../media/image17.png"/><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t="3009" b="6728"/>
          <a:stretch>
            <a:fillRect/>
          </a:stretch>
        </p:blipFill>
        <p:spPr>
          <a:xfrm>
            <a:off x="0" y="0"/>
            <a:ext cx="12192000" cy="6858000"/>
          </a:xfrm>
          <a:prstGeom prst="rect">
            <a:avLst/>
          </a:prstGeom>
          <a:solidFill>
            <a:srgbClr val="73AFAD"/>
          </a:solidFill>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23466" t="33178" r="60414" b="33236"/>
          <a:stretch>
            <a:fillRect/>
          </a:stretch>
        </p:blipFill>
        <p:spPr>
          <a:xfrm>
            <a:off x="742948" y="0"/>
            <a:ext cx="2371725" cy="6989519"/>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58846" t="33178" r="22800" b="33236"/>
          <a:stretch>
            <a:fillRect/>
          </a:stretch>
        </p:blipFill>
        <p:spPr>
          <a:xfrm>
            <a:off x="8829681" y="57152"/>
            <a:ext cx="2700337" cy="6989519"/>
          </a:xfrm>
          <a:prstGeom prst="rect">
            <a:avLst/>
          </a:prstGeom>
        </p:spPr>
      </p:pic>
      <p:sp>
        <p:nvSpPr>
          <p:cNvPr id="14" name="矩形 23"/>
          <p:cNvSpPr>
            <a:spLocks noChangeArrowheads="1"/>
          </p:cNvSpPr>
          <p:nvPr/>
        </p:nvSpPr>
        <p:spPr bwMode="auto">
          <a:xfrm>
            <a:off x="3633091" y="4050404"/>
            <a:ext cx="4753672" cy="414020"/>
          </a:xfrm>
          <a:prstGeom prst="rect">
            <a:avLst/>
          </a:prstGeom>
          <a:noFill/>
          <a:ln>
            <a:noFill/>
          </a:ln>
        </p:spPr>
        <p:txBody>
          <a:bodyPr wrap="square">
            <a:spAutoFit/>
          </a:bodyPr>
          <a:lstStyle/>
          <a:p>
            <a:pPr algn="ctr">
              <a:lnSpc>
                <a:spcPct val="200000"/>
              </a:lnSpc>
            </a:pPr>
            <a:r>
              <a:rPr lang="zh-CN" altLang="en-US" sz="1050" b="1" dirty="0">
                <a:latin typeface="汉仪乐喵体W" panose="00020600040101010101" pitchFamily="18" charset="-122"/>
                <a:ea typeface="汉仪乐喵体W" panose="00020600040101010101" pitchFamily="18" charset="-122"/>
              </a:rPr>
              <a:t>编写你自己的加密器和解密器</a:t>
            </a:r>
            <a:endParaRPr lang="zh-CN" altLang="en-US" sz="1050" b="1" dirty="0">
              <a:latin typeface="汉仪乐喵体W" panose="00020600040101010101" pitchFamily="18" charset="-122"/>
              <a:ea typeface="汉仪乐喵体W" panose="00020600040101010101" pitchFamily="18" charset="-122"/>
            </a:endParaRPr>
          </a:p>
        </p:txBody>
      </p:sp>
      <p:sp>
        <p:nvSpPr>
          <p:cNvPr id="15" name="文本框 14"/>
          <p:cNvSpPr txBox="1"/>
          <p:nvPr/>
        </p:nvSpPr>
        <p:spPr>
          <a:xfrm>
            <a:off x="4720477" y="2087615"/>
            <a:ext cx="2592021" cy="521970"/>
          </a:xfrm>
          <a:prstGeom prst="rect">
            <a:avLst/>
          </a:prstGeom>
          <a:noFill/>
          <a:ln w="19050">
            <a:solidFill>
              <a:schemeClr val="tx1"/>
            </a:solidFill>
            <a:prstDash val="dash"/>
          </a:ln>
        </p:spPr>
        <p:txBody>
          <a:bodyPr wrap="square" rtlCol="0">
            <a:spAutoFit/>
          </a:bodyPr>
          <a:lstStyle/>
          <a:p>
            <a:pPr algn="ctr"/>
            <a:r>
              <a:rPr lang="zh-CN" altLang="en-US" sz="2800" dirty="0">
                <a:latin typeface="华文琥珀" panose="02010800040101010101" charset="-122"/>
                <a:ea typeface="华文琥珀" panose="02010800040101010101" charset="-122"/>
              </a:rPr>
              <a:t>编码加密机</a:t>
            </a:r>
            <a:endParaRPr lang="zh-CN" altLang="en-US" sz="2800" dirty="0">
              <a:latin typeface="华文琥珀" panose="02010800040101010101" charset="-122"/>
              <a:ea typeface="华文琥珀" panose="02010800040101010101" charset="-122"/>
            </a:endParaRPr>
          </a:p>
        </p:txBody>
      </p:sp>
      <p:sp>
        <p:nvSpPr>
          <p:cNvPr id="16" name="矩形 23"/>
          <p:cNvSpPr>
            <a:spLocks noChangeArrowheads="1"/>
          </p:cNvSpPr>
          <p:nvPr/>
        </p:nvSpPr>
        <p:spPr bwMode="auto">
          <a:xfrm>
            <a:off x="2736855" y="2480744"/>
            <a:ext cx="6559266" cy="1568450"/>
          </a:xfrm>
          <a:prstGeom prst="rect">
            <a:avLst/>
          </a:prstGeom>
          <a:noFill/>
          <a:ln>
            <a:noFill/>
          </a:ln>
        </p:spPr>
        <p:txBody>
          <a:bodyPr wrap="square">
            <a:spAutoFit/>
          </a:bodyPr>
          <a:lstStyle/>
          <a:p>
            <a:pPr algn="ctr">
              <a:lnSpc>
                <a:spcPct val="200000"/>
              </a:lnSpc>
            </a:pPr>
            <a:r>
              <a:rPr lang="zh-CN" altLang="en-US" sz="4800" b="1" dirty="0">
                <a:latin typeface="汉仪乐喵体W" panose="00020600040101010101" pitchFamily="18" charset="-122"/>
                <a:ea typeface="汉仪乐喵体W" panose="00020600040101010101" pitchFamily="18" charset="-122"/>
              </a:rPr>
              <a:t>森林</a:t>
            </a:r>
            <a:r>
              <a:rPr lang="en-US" altLang="zh-CN" sz="4800" b="1" dirty="0">
                <a:latin typeface="汉仪乐喵体W" panose="00020600040101010101" pitchFamily="18" charset="-122"/>
                <a:ea typeface="汉仪乐喵体W" panose="00020600040101010101" pitchFamily="18" charset="-122"/>
              </a:rPr>
              <a:t>·</a:t>
            </a:r>
            <a:r>
              <a:rPr lang="zh-CN" altLang="en-US" sz="4800" b="1" dirty="0">
                <a:latin typeface="汉仪乐喵体W" panose="00020600040101010101" pitchFamily="18" charset="-122"/>
                <a:ea typeface="汉仪乐喵体W" panose="00020600040101010101" pitchFamily="18" charset="-122"/>
              </a:rPr>
              <a:t>谍影重重</a:t>
            </a:r>
            <a:endParaRPr lang="zh-CN" altLang="en-US" sz="4800" b="1" dirty="0">
              <a:latin typeface="汉仪乐喵体W" panose="00020600040101010101" pitchFamily="18" charset="-122"/>
              <a:ea typeface="汉仪乐喵体W"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750"/>
                                        <p:tgtEl>
                                          <p:spTgt spid="13"/>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42" presetClass="entr" presetSubtype="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par>
                          <p:cTn id="25" fill="hold">
                            <p:stCondLst>
                              <p:cond delay="4000"/>
                            </p:stCondLst>
                            <p:childTnLst>
                              <p:par>
                                <p:cTn id="26" presetID="32" presetClass="emph" presetSubtype="0" fill="hold" grpId="0" nodeType="afterEffect">
                                  <p:stCondLst>
                                    <p:cond delay="0"/>
                                  </p:stCondLst>
                                  <p:childTnLst>
                                    <p:animRot by="120000">
                                      <p:cBhvr>
                                        <p:cTn id="27" dur="100" fill="hold">
                                          <p:stCondLst>
                                            <p:cond delay="0"/>
                                          </p:stCondLst>
                                        </p:cTn>
                                        <p:tgtEl>
                                          <p:spTgt spid="15"/>
                                        </p:tgtEl>
                                        <p:attrNameLst>
                                          <p:attrName>r</p:attrName>
                                        </p:attrNameLst>
                                      </p:cBhvr>
                                    </p:animRot>
                                    <p:animRot by="-240000">
                                      <p:cBhvr>
                                        <p:cTn id="28" dur="200" fill="hold">
                                          <p:stCondLst>
                                            <p:cond delay="200"/>
                                          </p:stCondLst>
                                        </p:cTn>
                                        <p:tgtEl>
                                          <p:spTgt spid="15"/>
                                        </p:tgtEl>
                                        <p:attrNameLst>
                                          <p:attrName>r</p:attrName>
                                        </p:attrNameLst>
                                      </p:cBhvr>
                                    </p:animRot>
                                    <p:animRot by="240000">
                                      <p:cBhvr>
                                        <p:cTn id="29" dur="200" fill="hold">
                                          <p:stCondLst>
                                            <p:cond delay="400"/>
                                          </p:stCondLst>
                                        </p:cTn>
                                        <p:tgtEl>
                                          <p:spTgt spid="15"/>
                                        </p:tgtEl>
                                        <p:attrNameLst>
                                          <p:attrName>r</p:attrName>
                                        </p:attrNameLst>
                                      </p:cBhvr>
                                    </p:animRot>
                                    <p:animRot by="-240000">
                                      <p:cBhvr>
                                        <p:cTn id="30" dur="200" fill="hold">
                                          <p:stCondLst>
                                            <p:cond delay="600"/>
                                          </p:stCondLst>
                                        </p:cTn>
                                        <p:tgtEl>
                                          <p:spTgt spid="15"/>
                                        </p:tgtEl>
                                        <p:attrNameLst>
                                          <p:attrName>r</p:attrName>
                                        </p:attrNameLst>
                                      </p:cBhvr>
                                    </p:animRot>
                                    <p:animRot by="120000">
                                      <p:cBhvr>
                                        <p:cTn id="31" dur="200" fill="hold">
                                          <p:stCondLst>
                                            <p:cond delay="800"/>
                                          </p:stCondLst>
                                        </p:cTn>
                                        <p:tgtEl>
                                          <p:spTgt spid="15"/>
                                        </p:tgtEl>
                                        <p:attrNameLst>
                                          <p:attrName>r</p:attrName>
                                        </p:attrNameLst>
                                      </p:cBhvr>
                                    </p:animRot>
                                  </p:childTnLst>
                                </p:cTn>
                              </p:par>
                              <p:par>
                                <p:cTn id="32" presetID="45" presetClass="entr" presetSubtype="0" fill="hold" grpId="0" nodeType="withEffect">
                                  <p:stCondLst>
                                    <p:cond delay="0"/>
                                  </p:stCondLst>
                                  <p:iterate type="lt">
                                    <p:tmPct val="10000"/>
                                  </p:iterate>
                                  <p:childTnLst>
                                    <p:set>
                                      <p:cBhvr>
                                        <p:cTn id="33" dur="1" fill="hold">
                                          <p:stCondLst>
                                            <p:cond delay="0"/>
                                          </p:stCondLst>
                                        </p:cTn>
                                        <p:tgtEl>
                                          <p:spTgt spid="16"/>
                                        </p:tgtEl>
                                        <p:attrNameLst>
                                          <p:attrName>style.visibility</p:attrName>
                                        </p:attrNameLst>
                                      </p:cBhvr>
                                      <p:to>
                                        <p:strVal val="visible"/>
                                      </p:to>
                                    </p:set>
                                    <p:animEffect transition="in" filter="fade">
                                      <p:cBhvr>
                                        <p:cTn id="34" dur="2000"/>
                                        <p:tgtEl>
                                          <p:spTgt spid="16"/>
                                        </p:tgtEl>
                                      </p:cBhvr>
                                    </p:animEffect>
                                    <p:anim calcmode="lin" valueType="num">
                                      <p:cBhvr>
                                        <p:cTn id="35" dur="2000" fill="hold"/>
                                        <p:tgtEl>
                                          <p:spTgt spid="16"/>
                                        </p:tgtEl>
                                        <p:attrNameLst>
                                          <p:attrName>ppt_w</p:attrName>
                                        </p:attrNameLst>
                                      </p:cBhvr>
                                      <p:tavLst>
                                        <p:tav tm="0" fmla="#ppt_w*sin(2.5*pi*$)">
                                          <p:val>
                                            <p:fltVal val="0"/>
                                          </p:val>
                                        </p:tav>
                                        <p:tav tm="100000">
                                          <p:val>
                                            <p:fltVal val="1"/>
                                          </p:val>
                                        </p:tav>
                                      </p:tavLst>
                                    </p:anim>
                                    <p:anim calcmode="lin" valueType="num">
                                      <p:cBhvr>
                                        <p:cTn id="36"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ldLvl="0" animBg="1"/>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009" b="77216"/>
          <a:stretch>
            <a:fillRect/>
          </a:stretch>
        </p:blipFill>
        <p:spPr>
          <a:xfrm>
            <a:off x="0" y="0"/>
            <a:ext cx="12192000" cy="1502502"/>
          </a:xfrm>
          <a:prstGeom prst="rect">
            <a:avLst/>
          </a:prstGeom>
          <a:solidFill>
            <a:srgbClr val="73AFAD"/>
          </a:solidFill>
        </p:spPr>
      </p:pic>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t="974" b="69465"/>
          <a:stretch>
            <a:fillRect/>
          </a:stretch>
        </p:blipFill>
        <p:spPr>
          <a:xfrm>
            <a:off x="0" y="1"/>
            <a:ext cx="12192000" cy="2411896"/>
          </a:xfrm>
          <a:prstGeom prst="rect">
            <a:avLst/>
          </a:prstGeom>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58846" t="41691" r="22800" b="33236"/>
          <a:stretch>
            <a:fillRect/>
          </a:stretch>
        </p:blipFill>
        <p:spPr>
          <a:xfrm>
            <a:off x="7990844" y="1684502"/>
            <a:ext cx="2543170" cy="4914177"/>
          </a:xfrm>
          <a:prstGeom prst="rect">
            <a:avLst/>
          </a:prstGeom>
        </p:spPr>
      </p:pic>
      <p:sp>
        <p:nvSpPr>
          <p:cNvPr id="9" name="矩形 8"/>
          <p:cNvSpPr/>
          <p:nvPr/>
        </p:nvSpPr>
        <p:spPr>
          <a:xfrm>
            <a:off x="3932555" y="4650105"/>
            <a:ext cx="3639185" cy="1198880"/>
          </a:xfrm>
          <a:prstGeom prst="rect">
            <a:avLst/>
          </a:prstGeom>
          <a:noFill/>
        </p:spPr>
        <p:txBody>
          <a:bodyPr wrap="square">
            <a:spAutoFit/>
          </a:bodyPr>
          <a:lstStyle/>
          <a:p>
            <a:pPr algn="ctr">
              <a:lnSpc>
                <a:spcPct val="150000"/>
              </a:lnSpc>
            </a:pPr>
            <a:r>
              <a:rPr lang="zh-CN" altLang="en-US" sz="1200" dirty="0">
                <a:latin typeface="汉仪乐喵体W" panose="00020600040101010101" pitchFamily="18" charset="-122"/>
                <a:ea typeface="汉仪乐喵体W" panose="00020600040101010101" pitchFamily="18" charset="-122"/>
              </a:rPr>
              <a:t>其实实现的方法也很简单，我们只要先设置出两种不同的加密解密方式，再通过条件运算符对密钥进行判断，偶数的话使用第一种加密方式，奇数的话使用第二种加密方式就好了</a:t>
            </a:r>
            <a:endParaRPr lang="zh-CN" altLang="en-US" sz="1200" dirty="0">
              <a:latin typeface="汉仪乐喵体W" panose="00020600040101010101" pitchFamily="18" charset="-122"/>
              <a:ea typeface="汉仪乐喵体W" panose="00020600040101010101" pitchFamily="18" charset="-122"/>
            </a:endParaRPr>
          </a:p>
        </p:txBody>
      </p:sp>
      <p:sp>
        <p:nvSpPr>
          <p:cNvPr id="13" name="矩形 12"/>
          <p:cNvSpPr/>
          <p:nvPr/>
        </p:nvSpPr>
        <p:spPr>
          <a:xfrm>
            <a:off x="2538549" y="5745291"/>
            <a:ext cx="3372319" cy="368300"/>
          </a:xfrm>
          <a:prstGeom prst="rect">
            <a:avLst/>
          </a:prstGeom>
          <a:noFill/>
        </p:spPr>
        <p:txBody>
          <a:bodyPr wrap="square">
            <a:spAutoFit/>
          </a:bodyPr>
          <a:lstStyle/>
          <a:p>
            <a:pPr algn="ctr">
              <a:lnSpc>
                <a:spcPct val="150000"/>
              </a:lnSpc>
            </a:pPr>
            <a:endParaRPr lang="en-US" altLang="zh-CN" sz="1200" dirty="0">
              <a:latin typeface="汉仪乐喵体W" panose="00020600040101010101" pitchFamily="18" charset="-122"/>
              <a:ea typeface="汉仪乐喵体W" panose="00020600040101010101" pitchFamily="18" charset="-122"/>
            </a:endParaRPr>
          </a:p>
        </p:txBody>
      </p:sp>
      <p:sp>
        <p:nvSpPr>
          <p:cNvPr id="17" name="矩形 23"/>
          <p:cNvSpPr>
            <a:spLocks noChangeArrowheads="1"/>
          </p:cNvSpPr>
          <p:nvPr/>
        </p:nvSpPr>
        <p:spPr bwMode="auto">
          <a:xfrm>
            <a:off x="2909470" y="-394056"/>
            <a:ext cx="6559266" cy="1938020"/>
          </a:xfrm>
          <a:prstGeom prst="rect">
            <a:avLst/>
          </a:prstGeom>
          <a:noFill/>
          <a:ln>
            <a:noFill/>
          </a:ln>
        </p:spPr>
        <p:txBody>
          <a:bodyPr wrap="square">
            <a:spAutoFit/>
          </a:bodyPr>
          <a:lstStyle/>
          <a:p>
            <a:pPr algn="ctr">
              <a:lnSpc>
                <a:spcPct val="200000"/>
              </a:lnSpc>
            </a:pPr>
            <a:r>
              <a:rPr lang="zh-CN" altLang="en-US" sz="6000" b="1" dirty="0">
                <a:latin typeface="汉仪乐喵体W" panose="00020600040101010101" pitchFamily="18" charset="-122"/>
                <a:ea typeface="汉仪乐喵体W" panose="00020600040101010101" pitchFamily="18" charset="-122"/>
              </a:rPr>
              <a:t>狮の进取心</a:t>
            </a:r>
            <a:endParaRPr lang="en-US" altLang="zh-CN" sz="6000" b="1" dirty="0">
              <a:latin typeface="汉仪乐喵体W" panose="00020600040101010101" pitchFamily="18" charset="-122"/>
              <a:ea typeface="汉仪乐喵体W" panose="00020600040101010101" pitchFamily="18" charset="-122"/>
            </a:endParaRPr>
          </a:p>
        </p:txBody>
      </p:sp>
      <p:pic>
        <p:nvPicPr>
          <p:cNvPr id="2" name="图片 1"/>
          <p:cNvPicPr>
            <a:picLocks noChangeAspect="1"/>
          </p:cNvPicPr>
          <p:nvPr/>
        </p:nvPicPr>
        <p:blipFill>
          <a:blip r:embed="rId4"/>
          <a:stretch>
            <a:fillRect/>
          </a:stretch>
        </p:blipFill>
        <p:spPr>
          <a:xfrm>
            <a:off x="238125" y="1619885"/>
            <a:ext cx="3556000" cy="4838700"/>
          </a:xfrm>
          <a:prstGeom prst="rect">
            <a:avLst/>
          </a:prstGeom>
        </p:spPr>
      </p:pic>
      <p:pic>
        <p:nvPicPr>
          <p:cNvPr id="3" name="图片 2"/>
          <p:cNvPicPr>
            <a:picLocks noChangeAspect="1"/>
          </p:cNvPicPr>
          <p:nvPr/>
        </p:nvPicPr>
        <p:blipFill>
          <a:blip r:embed="rId5"/>
          <a:stretch>
            <a:fillRect/>
          </a:stretch>
        </p:blipFill>
        <p:spPr>
          <a:xfrm>
            <a:off x="3794125" y="2540635"/>
            <a:ext cx="4109720" cy="1447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iterate type="wd">
                                    <p:tmPct val="10000"/>
                                  </p:iterate>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par>
                                <p:cTn id="12" presetID="16" presetClass="entr" presetSubtype="21" fill="hold" grpId="0" nodeType="with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par>
                                <p:cTn id="15" presetID="45" presetClass="entr" presetSubtype="0" fill="hold" grpId="0" nodeType="withEffect">
                                  <p:stCondLst>
                                    <p:cond delay="0"/>
                                  </p:stCondLst>
                                  <p:iterate type="lt">
                                    <p:tmPct val="10000"/>
                                  </p:iterate>
                                  <p:childTnLst>
                                    <p:set>
                                      <p:cBhvr>
                                        <p:cTn id="16" dur="1" fill="hold">
                                          <p:stCondLst>
                                            <p:cond delay="0"/>
                                          </p:stCondLst>
                                        </p:cTn>
                                        <p:tgtEl>
                                          <p:spTgt spid="17"/>
                                        </p:tgtEl>
                                        <p:attrNameLst>
                                          <p:attrName>style.visibility</p:attrName>
                                        </p:attrNameLst>
                                      </p:cBhvr>
                                      <p:to>
                                        <p:strVal val="visible"/>
                                      </p:to>
                                    </p:set>
                                    <p:animEffect transition="in" filter="fade">
                                      <p:cBhvr>
                                        <p:cTn id="17" dur="1250"/>
                                        <p:tgtEl>
                                          <p:spTgt spid="17"/>
                                        </p:tgtEl>
                                      </p:cBhvr>
                                    </p:animEffect>
                                    <p:anim calcmode="lin" valueType="num">
                                      <p:cBhvr>
                                        <p:cTn id="18" dur="1250" fill="hold"/>
                                        <p:tgtEl>
                                          <p:spTgt spid="17"/>
                                        </p:tgtEl>
                                        <p:attrNameLst>
                                          <p:attrName>ppt_w</p:attrName>
                                        </p:attrNameLst>
                                      </p:cBhvr>
                                      <p:tavLst>
                                        <p:tav tm="0" fmla="#ppt_w*sin(2.5*pi*$)">
                                          <p:val>
                                            <p:fltVal val="0"/>
                                          </p:val>
                                        </p:tav>
                                        <p:tav tm="100000">
                                          <p:val>
                                            <p:fltVal val="1"/>
                                          </p:val>
                                        </p:tav>
                                      </p:tavLst>
                                    </p:anim>
                                    <p:anim calcmode="lin" valueType="num">
                                      <p:cBhvr>
                                        <p:cTn id="19" dur="1250" fill="hold"/>
                                        <p:tgtEl>
                                          <p:spTgt spid="17"/>
                                        </p:tgtEl>
                                        <p:attrNameLst>
                                          <p:attrName>ppt_h</p:attrName>
                                        </p:attrNameLst>
                                      </p:cBhvr>
                                      <p:tavLst>
                                        <p:tav tm="0">
                                          <p:val>
                                            <p:strVal val="#ppt_h"/>
                                          </p:val>
                                        </p:tav>
                                        <p:tav tm="100000">
                                          <p:val>
                                            <p:strVal val="#ppt_h"/>
                                          </p:val>
                                        </p:tav>
                                      </p:tavLst>
                                    </p:anim>
                                  </p:childTnLst>
                                </p:cTn>
                              </p:par>
                            </p:childTnLst>
                          </p:cTn>
                        </p:par>
                        <p:par>
                          <p:cTn id="20" fill="hold">
                            <p:stCondLst>
                              <p:cond delay="4349"/>
                            </p:stCondLst>
                            <p:childTnLst>
                              <p:par>
                                <p:cTn id="21" presetID="14" presetClass="entr" presetSubtype="1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009" b="6728"/>
          <a:stretch>
            <a:fillRect/>
          </a:stretch>
        </p:blipFill>
        <p:spPr>
          <a:xfrm>
            <a:off x="0" y="0"/>
            <a:ext cx="12192000" cy="6858000"/>
          </a:xfrm>
          <a:prstGeom prst="rect">
            <a:avLst/>
          </a:prstGeom>
          <a:solidFill>
            <a:srgbClr val="73AFAD"/>
          </a:solidFill>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2827" t="24734" r="14739" b="23865"/>
          <a:stretch>
            <a:fillRect/>
          </a:stretch>
        </p:blipFill>
        <p:spPr>
          <a:xfrm>
            <a:off x="602350" y="1458198"/>
            <a:ext cx="3926784" cy="3941603"/>
          </a:xfrm>
          <a:prstGeom prst="rect">
            <a:avLst/>
          </a:prstGeom>
          <a:effectLst>
            <a:outerShdw blurRad="50800" dist="38100" dir="5400000" sx="101000" sy="101000" algn="ctr" rotWithShape="0">
              <a:srgbClr val="000000">
                <a:alpha val="43137"/>
              </a:srgbClr>
            </a:outerShdw>
          </a:effectLst>
        </p:spPr>
      </p:pic>
      <p:sp>
        <p:nvSpPr>
          <p:cNvPr id="6" name="矩形 23"/>
          <p:cNvSpPr>
            <a:spLocks noChangeArrowheads="1"/>
          </p:cNvSpPr>
          <p:nvPr/>
        </p:nvSpPr>
        <p:spPr bwMode="auto">
          <a:xfrm>
            <a:off x="1640431" y="1872533"/>
            <a:ext cx="1850623" cy="2246769"/>
          </a:xfrm>
          <a:prstGeom prst="rect">
            <a:avLst/>
          </a:prstGeom>
          <a:noFill/>
          <a:ln>
            <a:noFill/>
          </a:ln>
        </p:spPr>
        <p:txBody>
          <a:bodyPr wrap="square">
            <a:spAutoFit/>
          </a:bodyPr>
          <a:lstStyle/>
          <a:p>
            <a:pPr algn="ctr">
              <a:lnSpc>
                <a:spcPct val="200000"/>
              </a:lnSpc>
            </a:pPr>
            <a:r>
              <a:rPr lang="en-US" altLang="zh-CN" sz="8000" b="1" dirty="0">
                <a:latin typeface="汉仪乐喵体W" panose="00020600040101010101" pitchFamily="18" charset="-122"/>
                <a:ea typeface="汉仪乐喵体W" panose="00020600040101010101" pitchFamily="18" charset="-122"/>
              </a:rPr>
              <a:t>04</a:t>
            </a:r>
            <a:endParaRPr lang="en-US" altLang="zh-CN" sz="8000" b="1" dirty="0">
              <a:latin typeface="汉仪乐喵体W" panose="00020600040101010101" pitchFamily="18" charset="-122"/>
              <a:ea typeface="汉仪乐喵体W" panose="00020600040101010101" pitchFamily="18" charset="-122"/>
            </a:endParaRPr>
          </a:p>
        </p:txBody>
      </p:sp>
      <p:sp>
        <p:nvSpPr>
          <p:cNvPr id="7" name="TextBox 13"/>
          <p:cNvSpPr txBox="1"/>
          <p:nvPr/>
        </p:nvSpPr>
        <p:spPr>
          <a:xfrm>
            <a:off x="4786305" y="2445367"/>
            <a:ext cx="5543551" cy="1198880"/>
          </a:xfrm>
          <a:prstGeom prst="rect">
            <a:avLst/>
          </a:prstGeom>
          <a:noFill/>
        </p:spPr>
        <p:txBody>
          <a:bodyPr wrap="square" rtlCol="0">
            <a:spAutoFit/>
          </a:bodyPr>
          <a:lstStyle/>
          <a:p>
            <a:pPr>
              <a:lnSpc>
                <a:spcPct val="150000"/>
              </a:lnSpc>
              <a:buClr>
                <a:srgbClr val="CC0099"/>
              </a:buClr>
            </a:pPr>
            <a:r>
              <a:rPr lang="zh-CN" altLang="en-US" sz="4800" b="1" dirty="0">
                <a:latin typeface="汉仪乐喵体W" panose="00020600040101010101" pitchFamily="18" charset="-122"/>
                <a:ea typeface="汉仪乐喵体W" panose="00020600040101010101" pitchFamily="18" charset="-122"/>
              </a:rPr>
              <a:t>位运算加密</a:t>
            </a:r>
            <a:endParaRPr lang="en-US" altLang="zh-CN" sz="4800" b="1" dirty="0">
              <a:latin typeface="汉仪乐喵体W" panose="00020600040101010101" pitchFamily="18" charset="-122"/>
              <a:ea typeface="汉仪乐喵体W" panose="00020600040101010101" pitchFamily="18" charset="-122"/>
            </a:endParaRPr>
          </a:p>
        </p:txBody>
      </p:sp>
      <p:sp>
        <p:nvSpPr>
          <p:cNvPr id="8" name="矩形 23"/>
          <p:cNvSpPr>
            <a:spLocks noChangeArrowheads="1"/>
          </p:cNvSpPr>
          <p:nvPr/>
        </p:nvSpPr>
        <p:spPr bwMode="auto">
          <a:xfrm>
            <a:off x="4843457" y="3649543"/>
            <a:ext cx="5162776" cy="645160"/>
          </a:xfrm>
          <a:prstGeom prst="rect">
            <a:avLst/>
          </a:prstGeom>
          <a:noFill/>
          <a:ln>
            <a:noFill/>
          </a:ln>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在试过前面几种简单的加密后，相信你对如何制作一个合格的加密器已经有了充分的认识了。现在就让我们更进一步，尝试一下更复杂的加密吧</a:t>
            </a:r>
            <a:endParaRPr lang="zh-CN" altLang="en-US" sz="12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58846" t="33178" r="22800" b="33236"/>
          <a:stretch>
            <a:fillRect/>
          </a:stretch>
        </p:blipFill>
        <p:spPr>
          <a:xfrm>
            <a:off x="10510840" y="2592223"/>
            <a:ext cx="1648044" cy="42657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par>
                                <p:cTn id="8" presetID="8" presetClass="emph" presetSubtype="0" repeatCount="indefinite" fill="hold" nodeType="withEffect">
                                  <p:stCondLst>
                                    <p:cond delay="0"/>
                                  </p:stCondLst>
                                  <p:childTnLst>
                                    <p:animRot by="21600000">
                                      <p:cBhvr>
                                        <p:cTn id="9" dur="5000" fill="hold"/>
                                        <p:tgtEl>
                                          <p:spTgt spid="5"/>
                                        </p:tgtEl>
                                        <p:attrNameLst>
                                          <p:attrName>r</p:attrName>
                                        </p:attrNameLst>
                                      </p:cBhvr>
                                    </p:animRot>
                                  </p:childTnLst>
                                </p:cTn>
                              </p:par>
                              <p:par>
                                <p:cTn id="10" presetID="14" presetClass="entr" presetSubtype="1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5" dur="500"/>
                                        <p:tgtEl>
                                          <p:spTgt spid="8">
                                            <p:txEl>
                                              <p:pRg st="0" end="0"/>
                                            </p:txEl>
                                          </p:spTgt>
                                        </p:tgtEl>
                                      </p:cBhvr>
                                    </p:animEffect>
                                  </p:childTnLst>
                                </p:cTn>
                              </p:par>
                              <p:par>
                                <p:cTn id="16" presetID="26" presetClass="entr" presetSubtype="0" fill="hold" grpId="0" nodeType="withEffect">
                                  <p:stCondLst>
                                    <p:cond delay="0"/>
                                  </p:stCondLst>
                                  <p:iterate type="wd">
                                    <p:tmPct val="10000"/>
                                  </p:iterate>
                                  <p:childTnLst>
                                    <p:set>
                                      <p:cBhvr>
                                        <p:cTn id="17" dur="1" fill="hold">
                                          <p:stCondLst>
                                            <p:cond delay="0"/>
                                          </p:stCondLst>
                                        </p:cTn>
                                        <p:tgtEl>
                                          <p:spTgt spid="7"/>
                                        </p:tgtEl>
                                        <p:attrNameLst>
                                          <p:attrName>style.visibility</p:attrName>
                                        </p:attrNameLst>
                                      </p:cBhvr>
                                      <p:to>
                                        <p:strVal val="visible"/>
                                      </p:to>
                                    </p:set>
                                    <p:animEffect transition="in" filter="wipe(down)">
                                      <p:cBhvr>
                                        <p:cTn id="18" dur="580">
                                          <p:stCondLst>
                                            <p:cond delay="0"/>
                                          </p:stCondLst>
                                        </p:cTn>
                                        <p:tgtEl>
                                          <p:spTgt spid="7"/>
                                        </p:tgtEl>
                                      </p:cBhvr>
                                    </p:animEffect>
                                    <p:anim calcmode="lin" valueType="num">
                                      <p:cBhvr>
                                        <p:cTn id="1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4" dur="26">
                                          <p:stCondLst>
                                            <p:cond delay="650"/>
                                          </p:stCondLst>
                                        </p:cTn>
                                        <p:tgtEl>
                                          <p:spTgt spid="7"/>
                                        </p:tgtEl>
                                      </p:cBhvr>
                                      <p:to x="100000" y="60000"/>
                                    </p:animScale>
                                    <p:animScale>
                                      <p:cBhvr>
                                        <p:cTn id="25" dur="166" decel="50000">
                                          <p:stCondLst>
                                            <p:cond delay="676"/>
                                          </p:stCondLst>
                                        </p:cTn>
                                        <p:tgtEl>
                                          <p:spTgt spid="7"/>
                                        </p:tgtEl>
                                      </p:cBhvr>
                                      <p:to x="100000" y="100000"/>
                                    </p:animScale>
                                    <p:animScale>
                                      <p:cBhvr>
                                        <p:cTn id="26" dur="26">
                                          <p:stCondLst>
                                            <p:cond delay="1312"/>
                                          </p:stCondLst>
                                        </p:cTn>
                                        <p:tgtEl>
                                          <p:spTgt spid="7"/>
                                        </p:tgtEl>
                                      </p:cBhvr>
                                      <p:to x="100000" y="80000"/>
                                    </p:animScale>
                                    <p:animScale>
                                      <p:cBhvr>
                                        <p:cTn id="27" dur="166" decel="50000">
                                          <p:stCondLst>
                                            <p:cond delay="1338"/>
                                          </p:stCondLst>
                                        </p:cTn>
                                        <p:tgtEl>
                                          <p:spTgt spid="7"/>
                                        </p:tgtEl>
                                      </p:cBhvr>
                                      <p:to x="100000" y="100000"/>
                                    </p:animScale>
                                    <p:animScale>
                                      <p:cBhvr>
                                        <p:cTn id="28" dur="26">
                                          <p:stCondLst>
                                            <p:cond delay="1642"/>
                                          </p:stCondLst>
                                        </p:cTn>
                                        <p:tgtEl>
                                          <p:spTgt spid="7"/>
                                        </p:tgtEl>
                                      </p:cBhvr>
                                      <p:to x="100000" y="90000"/>
                                    </p:animScale>
                                    <p:animScale>
                                      <p:cBhvr>
                                        <p:cTn id="29" dur="166" decel="50000">
                                          <p:stCondLst>
                                            <p:cond delay="1668"/>
                                          </p:stCondLst>
                                        </p:cTn>
                                        <p:tgtEl>
                                          <p:spTgt spid="7"/>
                                        </p:tgtEl>
                                      </p:cBhvr>
                                      <p:to x="100000" y="100000"/>
                                    </p:animScale>
                                    <p:animScale>
                                      <p:cBhvr>
                                        <p:cTn id="30" dur="26">
                                          <p:stCondLst>
                                            <p:cond delay="1808"/>
                                          </p:stCondLst>
                                        </p:cTn>
                                        <p:tgtEl>
                                          <p:spTgt spid="7"/>
                                        </p:tgtEl>
                                      </p:cBhvr>
                                      <p:to x="100000" y="95000"/>
                                    </p:animScale>
                                    <p:animScale>
                                      <p:cBhvr>
                                        <p:cTn id="31" dur="166" decel="50000">
                                          <p:stCondLst>
                                            <p:cond delay="1834"/>
                                          </p:stCondLst>
                                        </p:cTn>
                                        <p:tgtEl>
                                          <p:spTgt spid="7"/>
                                        </p:tgtEl>
                                      </p:cBhvr>
                                      <p:to x="100000" y="100000"/>
                                    </p:animScale>
                                  </p:childTnLst>
                                </p:cTn>
                              </p:par>
                              <p:par>
                                <p:cTn id="32" presetID="2" presetClass="entr" presetSubtype="2"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1000" fill="hold"/>
                                        <p:tgtEl>
                                          <p:spTgt spid="9"/>
                                        </p:tgtEl>
                                        <p:attrNameLst>
                                          <p:attrName>ppt_x</p:attrName>
                                        </p:attrNameLst>
                                      </p:cBhvr>
                                      <p:tavLst>
                                        <p:tav tm="0">
                                          <p:val>
                                            <p:strVal val="1+#ppt_w/2"/>
                                          </p:val>
                                        </p:tav>
                                        <p:tav tm="100000">
                                          <p:val>
                                            <p:strVal val="#ppt_x"/>
                                          </p:val>
                                        </p:tav>
                                      </p:tavLst>
                                    </p:anim>
                                    <p:anim calcmode="lin" valueType="num">
                                      <p:cBhvr additive="base">
                                        <p:cTn id="35"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dvAuto="100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l="6862" t="63614" r="15771" b="16743"/>
          <a:stretch>
            <a:fillRect/>
          </a:stretch>
        </p:blipFill>
        <p:spPr>
          <a:xfrm>
            <a:off x="-151574" y="4452724"/>
            <a:ext cx="12495974" cy="2376701"/>
          </a:xfrm>
          <a:prstGeom prst="rect">
            <a:avLst/>
          </a:prstGeom>
        </p:spPr>
      </p:pic>
      <p:sp>
        <p:nvSpPr>
          <p:cNvPr id="4" name="矩形 3"/>
          <p:cNvSpPr/>
          <p:nvPr/>
        </p:nvSpPr>
        <p:spPr>
          <a:xfrm>
            <a:off x="4409170" y="1537429"/>
            <a:ext cx="3372319" cy="1383665"/>
          </a:xfrm>
          <a:prstGeom prst="rect">
            <a:avLst/>
          </a:prstGeom>
          <a:noFill/>
        </p:spPr>
        <p:txBody>
          <a:bodyPr wrap="square">
            <a:spAutoFit/>
          </a:bodyPr>
          <a:lstStyle/>
          <a:p>
            <a:pPr algn="ctr">
              <a:lnSpc>
                <a:spcPct val="150000"/>
              </a:lnSpc>
            </a:pPr>
            <a:r>
              <a:rPr lang="zh-CN" altLang="en-US" sz="1400" dirty="0">
                <a:latin typeface="汉仪乐喵体W" panose="00020600040101010101" pitchFamily="18" charset="-122"/>
                <a:ea typeface="汉仪乐喵体W" panose="00020600040101010101" pitchFamily="18" charset="-122"/>
              </a:rPr>
              <a:t>听闻花狮子那边有如此突破，熊酋长当然不服气，为了成为森林里的老大，他希望能设计出更更更更复杂的加密器，一举胜过花狮子</a:t>
            </a:r>
            <a:r>
              <a:rPr lang="en-US" altLang="zh-CN" sz="1400" dirty="0">
                <a:latin typeface="汉仪乐喵体W" panose="00020600040101010101" pitchFamily="18" charset="-122"/>
                <a:ea typeface="汉仪乐喵体W" panose="00020600040101010101" pitchFamily="18" charset="-122"/>
              </a:rPr>
              <a:t>!</a:t>
            </a:r>
            <a:endParaRPr lang="en-US" altLang="zh-CN" sz="1400" dirty="0">
              <a:latin typeface="汉仪乐喵体W" panose="00020600040101010101" pitchFamily="18" charset="-122"/>
              <a:ea typeface="汉仪乐喵体W" panose="00020600040101010101" pitchFamily="18" charset="-122"/>
            </a:endParaRPr>
          </a:p>
        </p:txBody>
      </p:sp>
      <p:sp>
        <p:nvSpPr>
          <p:cNvPr id="5" name="矩形 4"/>
          <p:cNvSpPr/>
          <p:nvPr/>
        </p:nvSpPr>
        <p:spPr>
          <a:xfrm>
            <a:off x="4480312" y="2921094"/>
            <a:ext cx="3372319" cy="2353310"/>
          </a:xfrm>
          <a:prstGeom prst="rect">
            <a:avLst/>
          </a:prstGeom>
          <a:noFill/>
        </p:spPr>
        <p:txBody>
          <a:bodyPr wrap="square">
            <a:spAutoFit/>
          </a:bodyPr>
          <a:lstStyle/>
          <a:p>
            <a:pPr algn="ctr">
              <a:lnSpc>
                <a:spcPct val="150000"/>
              </a:lnSpc>
            </a:pPr>
            <a:r>
              <a:rPr lang="zh-CN" altLang="en-US" sz="1400" dirty="0">
                <a:latin typeface="汉仪乐喵体W" panose="00020600040101010101" pitchFamily="18" charset="-122"/>
                <a:ea typeface="汉仪乐喵体W" panose="00020600040101010101" pitchFamily="18" charset="-122"/>
              </a:rPr>
              <a:t>可到底要怎么设计呢？熊酋长犯了难，就在这个时候，小松鼠给他提了建议：听说有一种叫做位运算的操作可以大幅加强加密的复杂性。可位运算又涉及到二进制，这又让熊酋长犯难了，他希望你能帮帮他，用位运算设计出一款更复杂的加密解密器</a:t>
            </a:r>
            <a:endParaRPr lang="zh-CN" altLang="en-US" sz="1400" dirty="0">
              <a:latin typeface="汉仪乐喵体W" panose="00020600040101010101" pitchFamily="18" charset="-122"/>
              <a:ea typeface="汉仪乐喵体W" panose="00020600040101010101" pitchFamily="18" charset="-122"/>
            </a:endParaRPr>
          </a:p>
        </p:txBody>
      </p:sp>
      <p:sp>
        <p:nvSpPr>
          <p:cNvPr id="7" name="TextBox 13"/>
          <p:cNvSpPr txBox="1"/>
          <p:nvPr/>
        </p:nvSpPr>
        <p:spPr>
          <a:xfrm>
            <a:off x="4609795" y="413766"/>
            <a:ext cx="3376917" cy="922020"/>
          </a:xfrm>
          <a:prstGeom prst="rect">
            <a:avLst/>
          </a:prstGeom>
          <a:noFill/>
        </p:spPr>
        <p:txBody>
          <a:bodyPr wrap="square" rtlCol="0">
            <a:spAutoFit/>
          </a:bodyPr>
          <a:lstStyle/>
          <a:p>
            <a:pPr>
              <a:lnSpc>
                <a:spcPct val="150000"/>
              </a:lnSpc>
              <a:buClr>
                <a:srgbClr val="CC0099"/>
              </a:buClr>
            </a:pPr>
            <a:r>
              <a:rPr lang="zh-CN" altLang="en-US" sz="3600" b="1" dirty="0">
                <a:latin typeface="汉仪乐喵体W" panose="00020600040101010101" pitchFamily="18" charset="-122"/>
                <a:ea typeface="汉仪乐喵体W" panose="00020600040101010101" pitchFamily="18" charset="-122"/>
              </a:rPr>
              <a:t>熊酋长の野望</a:t>
            </a:r>
            <a:endParaRPr lang="zh-CN" altLang="en-US" sz="3600" b="1" dirty="0">
              <a:latin typeface="汉仪乐喵体W" panose="00020600040101010101" pitchFamily="18" charset="-122"/>
              <a:ea typeface="汉仪乐喵体W" panose="00020600040101010101" pitchFamily="18"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23466" t="40112" r="60414" b="33236"/>
          <a:stretch>
            <a:fillRect/>
          </a:stretch>
        </p:blipFill>
        <p:spPr>
          <a:xfrm>
            <a:off x="-13612" y="1208957"/>
            <a:ext cx="1898200" cy="4439102"/>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23466" t="32709" r="60414" b="60257"/>
          <a:stretch>
            <a:fillRect/>
          </a:stretch>
        </p:blipFill>
        <p:spPr>
          <a:xfrm>
            <a:off x="2227324" y="365849"/>
            <a:ext cx="1898200" cy="1171575"/>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l="23466" t="32709" r="60414" b="60257"/>
          <a:stretch>
            <a:fillRect/>
          </a:stretch>
        </p:blipFill>
        <p:spPr>
          <a:xfrm flipH="1">
            <a:off x="8235652" y="413918"/>
            <a:ext cx="1898198" cy="117157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iterate type="wd">
                                    <p:tmPct val="10000"/>
                                  </p:iterate>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par>
                          <p:cTn id="11" fill="hold">
                            <p:stCondLst>
                              <p:cond delay="0"/>
                            </p:stCondLst>
                            <p:childTnLst>
                              <p:par>
                                <p:cTn id="12" presetID="14" presetClass="entr" presetSubtype="1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1000"/>
                                        <p:tgtEl>
                                          <p:spTgt spid="6"/>
                                        </p:tgtEl>
                                      </p:cBhvr>
                                    </p:animEffect>
                                  </p:childTnLst>
                                </p:cTn>
                              </p:par>
                              <p:par>
                                <p:cTn id="15" presetID="16" presetClass="entr" presetSubtype="21" fill="hold" grpId="0" nodeType="withEffect">
                                  <p:stCondLst>
                                    <p:cond delay="0"/>
                                  </p:stCondLst>
                                  <p:iterate type="lt">
                                    <p:tmPct val="10000"/>
                                  </p:iterate>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cstate="print">
            <a:extLst>
              <a:ext uri="{28A0092B-C50C-407E-A947-70E740481C1C}">
                <a14:useLocalDpi xmlns:a14="http://schemas.microsoft.com/office/drawing/2010/main" val="0"/>
              </a:ext>
            </a:extLst>
          </a:blip>
          <a:srcRect l="21967" t="5085" r="36511" b="12708"/>
          <a:stretch>
            <a:fillRect/>
          </a:stretch>
        </p:blipFill>
        <p:spPr>
          <a:xfrm>
            <a:off x="132521" y="699891"/>
            <a:ext cx="4978469" cy="6417419"/>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b="21042"/>
          <a:stretch>
            <a:fillRect/>
          </a:stretch>
        </p:blipFill>
        <p:spPr>
          <a:xfrm>
            <a:off x="6660924" y="-668644"/>
            <a:ext cx="5531076" cy="3319079"/>
          </a:xfrm>
          <a:prstGeom prst="rect">
            <a:avLst/>
          </a:prstGeom>
        </p:spPr>
      </p:pic>
      <p:sp>
        <p:nvSpPr>
          <p:cNvPr id="6" name="矩形 5"/>
          <p:cNvSpPr/>
          <p:nvPr/>
        </p:nvSpPr>
        <p:spPr>
          <a:xfrm>
            <a:off x="5733221" y="3293372"/>
            <a:ext cx="5348358" cy="1014730"/>
          </a:xfrm>
          <a:prstGeom prst="rect">
            <a:avLst/>
          </a:prstGeom>
          <a:noFill/>
        </p:spPr>
        <p:txBody>
          <a:bodyPr wrap="square">
            <a:spAutoFit/>
          </a:bodyPr>
          <a:lstStyle/>
          <a:p>
            <a:pPr>
              <a:lnSpc>
                <a:spcPct val="150000"/>
              </a:lnSpc>
            </a:pPr>
            <a:r>
              <a:rPr lang="zh-CN" altLang="en-US" sz="2000" dirty="0">
                <a:latin typeface="汉仪乐喵体W" panose="00020600040101010101" pitchFamily="18" charset="-122"/>
                <a:ea typeface="汉仪乐喵体W" panose="00020600040101010101" pitchFamily="18" charset="-122"/>
              </a:rPr>
              <a:t>位运算有多种形式和方法，今天我们就来学习一种简单的二进制运算方法，它称为异或运算</a:t>
            </a:r>
            <a:endParaRPr lang="zh-CN" altLang="en-US" sz="2000" dirty="0">
              <a:latin typeface="汉仪乐喵体W" panose="00020600040101010101" pitchFamily="18" charset="-122"/>
              <a:ea typeface="汉仪乐喵体W" panose="00020600040101010101" pitchFamily="18" charset="-122"/>
            </a:endParaRPr>
          </a:p>
        </p:txBody>
      </p:sp>
      <p:sp>
        <p:nvSpPr>
          <p:cNvPr id="7" name="TextBox 13"/>
          <p:cNvSpPr txBox="1"/>
          <p:nvPr/>
        </p:nvSpPr>
        <p:spPr>
          <a:xfrm>
            <a:off x="3290010" y="2188770"/>
            <a:ext cx="3376917" cy="922020"/>
          </a:xfrm>
          <a:prstGeom prst="rect">
            <a:avLst/>
          </a:prstGeom>
          <a:noFill/>
        </p:spPr>
        <p:txBody>
          <a:bodyPr wrap="square" rtlCol="0">
            <a:spAutoFit/>
          </a:bodyPr>
          <a:lstStyle/>
          <a:p>
            <a:pPr>
              <a:lnSpc>
                <a:spcPct val="150000"/>
              </a:lnSpc>
              <a:buClr>
                <a:srgbClr val="CC0099"/>
              </a:buClr>
            </a:pPr>
            <a:r>
              <a:rPr lang="zh-CN" altLang="en-US" sz="3600" b="1" dirty="0">
                <a:latin typeface="汉仪乐喵体W" panose="00020600040101010101" pitchFamily="18" charset="-122"/>
                <a:ea typeface="汉仪乐喵体W" panose="00020600040101010101" pitchFamily="18" charset="-122"/>
              </a:rPr>
              <a:t>位运算</a:t>
            </a:r>
            <a:endParaRPr lang="zh-CN" altLang="en-US" sz="3600" b="1" dirty="0">
              <a:latin typeface="汉仪乐喵体W" panose="00020600040101010101" pitchFamily="18" charset="-122"/>
              <a:ea typeface="汉仪乐喵体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iterate type="lt">
                                    <p:tmPct val="10000"/>
                                  </p:iterate>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par>
                          <p:cTn id="11" fill="hold">
                            <p:stCondLst>
                              <p:cond delay="0"/>
                            </p:stCondLst>
                            <p:childTnLst>
                              <p:par>
                                <p:cTn id="12" presetID="42"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6" presetClass="entr" presetSubtype="2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19851" y="601423"/>
            <a:ext cx="5490577" cy="2030095"/>
          </a:xfrm>
          <a:prstGeom prst="rect">
            <a:avLst/>
          </a:prstGeom>
          <a:noFill/>
        </p:spPr>
        <p:txBody>
          <a:bodyPr wrap="square">
            <a:spAutoFit/>
          </a:bodyPr>
          <a:lstStyle/>
          <a:p>
            <a:pPr>
              <a:lnSpc>
                <a:spcPct val="150000"/>
              </a:lnSpc>
            </a:pPr>
            <a:r>
              <a:rPr lang="en-US" altLang="zh-CN" sz="1400" dirty="0">
                <a:latin typeface="汉仪乐喵体W" panose="00020600040101010101" pitchFamily="18" charset="-122"/>
                <a:ea typeface="汉仪乐喵体W" panose="00020600040101010101" pitchFamily="18" charset="-122"/>
              </a:rPr>
              <a:t>异或运算是一种二进制位运算，常用符号是 ‘ ^ ’。它的规则是：</a:t>
            </a:r>
            <a:endParaRPr lang="en-US" altLang="zh-CN" sz="1400" dirty="0">
              <a:latin typeface="汉仪乐喵体W" panose="00020600040101010101" pitchFamily="18" charset="-122"/>
              <a:ea typeface="汉仪乐喵体W" panose="00020600040101010101" pitchFamily="18" charset="-122"/>
            </a:endParaRPr>
          </a:p>
          <a:p>
            <a:pPr>
              <a:lnSpc>
                <a:spcPct val="150000"/>
              </a:lnSpc>
            </a:pPr>
            <a:r>
              <a:rPr lang="en-US" altLang="zh-CN" sz="1400" dirty="0">
                <a:latin typeface="汉仪乐喵体W" panose="00020600040101010101" pitchFamily="18" charset="-122"/>
                <a:ea typeface="汉仪乐喵体W" panose="00020600040101010101" pitchFamily="18" charset="-122"/>
              </a:rPr>
              <a:t>如果两个对应的二进制位相同，则结果为0。</a:t>
            </a:r>
            <a:endParaRPr lang="en-US" altLang="zh-CN" sz="1400" dirty="0">
              <a:latin typeface="汉仪乐喵体W" panose="00020600040101010101" pitchFamily="18" charset="-122"/>
              <a:ea typeface="汉仪乐喵体W" panose="00020600040101010101" pitchFamily="18" charset="-122"/>
            </a:endParaRPr>
          </a:p>
          <a:p>
            <a:pPr>
              <a:lnSpc>
                <a:spcPct val="150000"/>
              </a:lnSpc>
            </a:pPr>
            <a:r>
              <a:rPr lang="en-US" altLang="zh-CN" sz="1400" dirty="0">
                <a:latin typeface="汉仪乐喵体W" panose="00020600040101010101" pitchFamily="18" charset="-122"/>
                <a:ea typeface="汉仪乐喵体W" panose="00020600040101010101" pitchFamily="18" charset="-122"/>
              </a:rPr>
              <a:t>如果两个对应的二进制位不同，则结果为1。</a:t>
            </a:r>
            <a:endParaRPr lang="en-US" altLang="zh-CN" sz="1400" dirty="0">
              <a:latin typeface="汉仪乐喵体W" panose="00020600040101010101" pitchFamily="18" charset="-122"/>
              <a:ea typeface="汉仪乐喵体W" panose="00020600040101010101" pitchFamily="18" charset="-122"/>
            </a:endParaRPr>
          </a:p>
          <a:p>
            <a:pPr>
              <a:lnSpc>
                <a:spcPct val="150000"/>
              </a:lnSpc>
            </a:pPr>
            <a:r>
              <a:rPr lang="en-US" altLang="zh-CN" sz="1400" dirty="0">
                <a:latin typeface="汉仪乐喵体W" panose="00020600040101010101" pitchFamily="18" charset="-122"/>
                <a:ea typeface="汉仪乐喵体W" panose="00020600040101010101" pitchFamily="18" charset="-122"/>
              </a:rPr>
              <a:t>具体来说，对于两个二进制数 A 和 B，它们的异或运算结果为一个新的二进制数 C，C 的每一位是 A 和 B 对应位进行异或运算的结果。</a:t>
            </a:r>
            <a:endParaRPr lang="en-US" altLang="zh-CN" sz="1400" dirty="0">
              <a:latin typeface="汉仪乐喵体W" panose="00020600040101010101" pitchFamily="18" charset="-122"/>
              <a:ea typeface="汉仪乐喵体W" panose="00020600040101010101" pitchFamily="18" charset="-122"/>
            </a:endParaRPr>
          </a:p>
        </p:txBody>
      </p:sp>
      <p:sp>
        <p:nvSpPr>
          <p:cNvPr id="7" name="矩形 6"/>
          <p:cNvSpPr/>
          <p:nvPr/>
        </p:nvSpPr>
        <p:spPr>
          <a:xfrm>
            <a:off x="1757801" y="2631610"/>
            <a:ext cx="5490577" cy="2353310"/>
          </a:xfrm>
          <a:prstGeom prst="rect">
            <a:avLst/>
          </a:prstGeom>
          <a:noFill/>
        </p:spPr>
        <p:txBody>
          <a:bodyPr wrap="square">
            <a:spAutoFit/>
          </a:bodyPr>
          <a:lstStyle/>
          <a:p>
            <a:pPr>
              <a:lnSpc>
                <a:spcPct val="150000"/>
              </a:lnSpc>
            </a:pPr>
            <a:r>
              <a:rPr lang="en-US" altLang="zh-CN" sz="1400" dirty="0">
                <a:latin typeface="汉仪乐喵体W" panose="00020600040101010101" pitchFamily="18" charset="-122"/>
                <a:ea typeface="汉仪乐喵体W" panose="00020600040101010101" pitchFamily="18" charset="-122"/>
              </a:rPr>
              <a:t>下面是一个简单的例子：</a:t>
            </a:r>
            <a:endParaRPr lang="en-US" altLang="zh-CN" sz="1400" dirty="0">
              <a:latin typeface="汉仪乐喵体W" panose="00020600040101010101" pitchFamily="18" charset="-122"/>
              <a:ea typeface="汉仪乐喵体W" panose="00020600040101010101" pitchFamily="18" charset="-122"/>
            </a:endParaRPr>
          </a:p>
          <a:p>
            <a:pPr>
              <a:lnSpc>
                <a:spcPct val="150000"/>
              </a:lnSpc>
            </a:pPr>
            <a:r>
              <a:rPr lang="en-US" altLang="zh-CN" sz="1400" dirty="0">
                <a:latin typeface="汉仪乐喵体W" panose="00020600040101010101" pitchFamily="18" charset="-122"/>
                <a:ea typeface="汉仪乐喵体W" panose="00020600040101010101" pitchFamily="18" charset="-122"/>
              </a:rPr>
              <a:t>A: 10101100</a:t>
            </a:r>
            <a:endParaRPr lang="en-US" altLang="zh-CN" sz="1400" dirty="0">
              <a:latin typeface="汉仪乐喵体W" panose="00020600040101010101" pitchFamily="18" charset="-122"/>
              <a:ea typeface="汉仪乐喵体W" panose="00020600040101010101" pitchFamily="18" charset="-122"/>
            </a:endParaRPr>
          </a:p>
          <a:p>
            <a:pPr>
              <a:lnSpc>
                <a:spcPct val="150000"/>
              </a:lnSpc>
            </a:pPr>
            <a:r>
              <a:rPr lang="en-US" altLang="zh-CN" sz="1400" dirty="0">
                <a:latin typeface="汉仪乐喵体W" panose="00020600040101010101" pitchFamily="18" charset="-122"/>
                <a:ea typeface="汉仪乐喵体W" panose="00020600040101010101" pitchFamily="18" charset="-122"/>
              </a:rPr>
              <a:t>B: 11001010</a:t>
            </a:r>
            <a:endParaRPr lang="en-US" altLang="zh-CN" sz="1400" dirty="0">
              <a:latin typeface="汉仪乐喵体W" panose="00020600040101010101" pitchFamily="18" charset="-122"/>
              <a:ea typeface="汉仪乐喵体W" panose="00020600040101010101" pitchFamily="18" charset="-122"/>
            </a:endParaRPr>
          </a:p>
          <a:p>
            <a:pPr>
              <a:lnSpc>
                <a:spcPct val="150000"/>
              </a:lnSpc>
            </a:pPr>
            <a:r>
              <a:rPr lang="en-US" altLang="zh-CN" sz="1400" dirty="0">
                <a:latin typeface="汉仪乐喵体W" panose="00020600040101010101" pitchFamily="18" charset="-122"/>
                <a:ea typeface="汉仪乐喵体W" panose="00020600040101010101" pitchFamily="18" charset="-122"/>
              </a:rPr>
              <a:t>C: 01100110</a:t>
            </a:r>
            <a:endParaRPr lang="en-US" altLang="zh-CN" sz="1400" dirty="0">
              <a:latin typeface="汉仪乐喵体W" panose="00020600040101010101" pitchFamily="18" charset="-122"/>
              <a:ea typeface="汉仪乐喵体W" panose="00020600040101010101" pitchFamily="18" charset="-122"/>
            </a:endParaRPr>
          </a:p>
          <a:p>
            <a:pPr>
              <a:lnSpc>
                <a:spcPct val="150000"/>
              </a:lnSpc>
            </a:pPr>
            <a:r>
              <a:rPr lang="en-US" altLang="zh-CN" sz="1400" dirty="0">
                <a:latin typeface="汉仪乐喵体W" panose="00020600040101010101" pitchFamily="18" charset="-122"/>
                <a:ea typeface="汉仪乐喵体W" panose="00020600040101010101" pitchFamily="18" charset="-122"/>
              </a:rPr>
              <a:t>在这个例子中，A 和 B 的每一位进行异或运算，得到 C 的对应位的结果。如果 A 和 B 对应位相同，则 C 对应位为0；如果不同，则为1。</a:t>
            </a:r>
            <a:endParaRPr lang="en-US" altLang="zh-CN" sz="1400" dirty="0">
              <a:latin typeface="汉仪乐喵体W" panose="00020600040101010101" pitchFamily="18" charset="-122"/>
              <a:ea typeface="汉仪乐喵体W" panose="00020600040101010101" pitchFamily="18" charset="-122"/>
            </a:endParaRPr>
          </a:p>
        </p:txBody>
      </p:sp>
      <p:sp>
        <p:nvSpPr>
          <p:cNvPr id="9" name="矩形 8"/>
          <p:cNvSpPr/>
          <p:nvPr/>
        </p:nvSpPr>
        <p:spPr>
          <a:xfrm>
            <a:off x="2405501" y="4861822"/>
            <a:ext cx="5490577" cy="1383665"/>
          </a:xfrm>
          <a:prstGeom prst="rect">
            <a:avLst/>
          </a:prstGeom>
          <a:noFill/>
        </p:spPr>
        <p:txBody>
          <a:bodyPr wrap="square">
            <a:spAutoFit/>
          </a:bodyPr>
          <a:lstStyle/>
          <a:p>
            <a:pPr>
              <a:lnSpc>
                <a:spcPct val="150000"/>
              </a:lnSpc>
            </a:pPr>
            <a:r>
              <a:rPr lang="en-US" altLang="zh-CN" sz="1400" dirty="0">
                <a:latin typeface="汉仪乐喵体W" panose="00020600040101010101" pitchFamily="18" charset="-122"/>
                <a:ea typeface="汉仪乐喵体W" panose="00020600040101010101" pitchFamily="18" charset="-122"/>
              </a:rPr>
              <a:t>异或运算有一些有趣的性质，其中一个重要的性质是：</a:t>
            </a:r>
            <a:r>
              <a:rPr lang="en-US" altLang="zh-CN" sz="1400" b="1" dirty="0">
                <a:latin typeface="汉仪乐喵体W" panose="00020600040101010101" pitchFamily="18" charset="-122"/>
                <a:ea typeface="汉仪乐喵体W" panose="00020600040101010101" pitchFamily="18" charset="-122"/>
              </a:rPr>
              <a:t>同一个值连续异或两次会得到原始值</a:t>
            </a:r>
            <a:r>
              <a:rPr lang="en-US" altLang="zh-CN" sz="1400" dirty="0">
                <a:latin typeface="汉仪乐喵体W" panose="00020600040101010101" pitchFamily="18" charset="-122"/>
                <a:ea typeface="汉仪乐喵体W" panose="00020600040101010101" pitchFamily="18" charset="-122"/>
              </a:rPr>
              <a:t>。这是因为异或运算是可逆的，再次异或相同的值会取消掉前一次的异或操作。</a:t>
            </a:r>
            <a:endParaRPr lang="en-US" altLang="zh-CN" sz="1400" dirty="0">
              <a:latin typeface="汉仪乐喵体W" panose="00020600040101010101" pitchFamily="18" charset="-122"/>
              <a:ea typeface="汉仪乐喵体W" panose="00020600040101010101" pitchFamily="18" charset="-122"/>
            </a:endParaRPr>
          </a:p>
          <a:p>
            <a:pPr>
              <a:lnSpc>
                <a:spcPct val="150000"/>
              </a:lnSpc>
            </a:pPr>
            <a:r>
              <a:rPr lang="en-US" altLang="zh-CN" sz="1400" dirty="0">
                <a:latin typeface="汉仪乐喵体W" panose="00020600040101010101" pitchFamily="18" charset="-122"/>
                <a:ea typeface="汉仪乐喵体W" panose="00020600040101010101" pitchFamily="18" charset="-122"/>
              </a:rPr>
              <a:t>在加密和解密中，异或运算常常用于简单的混淆和还原操作</a:t>
            </a:r>
            <a:r>
              <a:rPr lang="zh-CN" altLang="en-US" sz="1400" dirty="0">
                <a:latin typeface="汉仪乐喵体W" panose="00020600040101010101" pitchFamily="18" charset="-122"/>
                <a:ea typeface="汉仪乐喵体W" panose="00020600040101010101" pitchFamily="18" charset="-122"/>
              </a:rPr>
              <a:t>。</a:t>
            </a:r>
            <a:endParaRPr lang="zh-CN" altLang="en-US" sz="1400" dirty="0">
              <a:latin typeface="汉仪乐喵体W" panose="00020600040101010101" pitchFamily="18" charset="-122"/>
              <a:ea typeface="汉仪乐喵体W" panose="00020600040101010101" pitchFamily="18" charset="-122"/>
            </a:endParaRPr>
          </a:p>
        </p:txBody>
      </p:sp>
      <p:sp>
        <p:nvSpPr>
          <p:cNvPr id="12" name="TextBox 13"/>
          <p:cNvSpPr txBox="1"/>
          <p:nvPr/>
        </p:nvSpPr>
        <p:spPr>
          <a:xfrm>
            <a:off x="479208" y="190820"/>
            <a:ext cx="3376917" cy="922020"/>
          </a:xfrm>
          <a:prstGeom prst="rect">
            <a:avLst/>
          </a:prstGeom>
          <a:noFill/>
        </p:spPr>
        <p:txBody>
          <a:bodyPr wrap="square" rtlCol="0">
            <a:spAutoFit/>
          </a:bodyPr>
          <a:lstStyle/>
          <a:p>
            <a:pPr>
              <a:lnSpc>
                <a:spcPct val="150000"/>
              </a:lnSpc>
              <a:buClr>
                <a:srgbClr val="CC0099"/>
              </a:buClr>
            </a:pPr>
            <a:r>
              <a:rPr lang="zh-CN" altLang="en-US" sz="3600" b="1" dirty="0">
                <a:latin typeface="汉仪乐喵体W" panose="00020600040101010101" pitchFamily="18" charset="-122"/>
                <a:ea typeface="汉仪乐喵体W" panose="00020600040101010101" pitchFamily="18" charset="-122"/>
              </a:rPr>
              <a:t>异或运算</a:t>
            </a:r>
            <a:endParaRPr lang="en-US" altLang="zh-CN" sz="3600" b="1" dirty="0">
              <a:latin typeface="汉仪乐喵体W" panose="00020600040101010101" pitchFamily="18" charset="-122"/>
              <a:ea typeface="汉仪乐喵体W" panose="00020600040101010101" pitchFamily="18" charset="-122"/>
            </a:endParaRPr>
          </a:p>
        </p:txBody>
      </p:sp>
      <p:pic>
        <p:nvPicPr>
          <p:cNvPr id="13" name="图片 12"/>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63688" t="25296" r="7012" b="22151"/>
          <a:stretch>
            <a:fillRect/>
          </a:stretch>
        </p:blipFill>
        <p:spPr>
          <a:xfrm>
            <a:off x="8110959" y="-211015"/>
            <a:ext cx="3086925" cy="7281816"/>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iterate type="wd">
                                    <p:tmPct val="10000"/>
                                  </p:iterate>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iterate type="wd">
                                    <p:tmPct val="10000"/>
                                  </p:iterate>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iterate type="lt">
                                    <p:tmPct val="10000"/>
                                  </p:iterate>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childTnLst>
                          </p:cTn>
                        </p:par>
                        <p:par>
                          <p:cTn id="17" fill="hold">
                            <p:stCondLst>
                              <p:cond delay="0"/>
                            </p:stCondLst>
                            <p:childTnLst>
                              <p:par>
                                <p:cTn id="18" presetID="2" presetClass="entr" presetSubtype="4"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1000" fill="hold"/>
                                        <p:tgtEl>
                                          <p:spTgt spid="13"/>
                                        </p:tgtEl>
                                        <p:attrNameLst>
                                          <p:attrName>ppt_x</p:attrName>
                                        </p:attrNameLst>
                                      </p:cBhvr>
                                      <p:tavLst>
                                        <p:tav tm="0">
                                          <p:val>
                                            <p:strVal val="#ppt_x"/>
                                          </p:val>
                                        </p:tav>
                                        <p:tav tm="100000">
                                          <p:val>
                                            <p:strVal val="#ppt_x"/>
                                          </p:val>
                                        </p:tav>
                                      </p:tavLst>
                                    </p:anim>
                                    <p:anim calcmode="lin" valueType="num">
                                      <p:cBhvr additive="base">
                                        <p:cTn id="21"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rotWithShape="1">
          <a:blip r:embed="rId2">
            <a:extLst>
              <a:ext uri="{28A0092B-C50C-407E-A947-70E740481C1C}">
                <a14:useLocalDpi xmlns:a14="http://schemas.microsoft.com/office/drawing/2010/main" val="0"/>
              </a:ext>
            </a:extLst>
          </a:blip>
          <a:srcRect l="37061" t="35169" r="36231" b="3958"/>
          <a:stretch>
            <a:fillRect/>
          </a:stretch>
        </p:blipFill>
        <p:spPr>
          <a:xfrm>
            <a:off x="8902976" y="1535594"/>
            <a:ext cx="2133600" cy="4174642"/>
          </a:xfrm>
          <a:prstGeom prst="rect">
            <a:avLst/>
          </a:prstGeom>
        </p:spPr>
      </p:pic>
      <p:sp>
        <p:nvSpPr>
          <p:cNvPr id="8" name="矩形 7"/>
          <p:cNvSpPr/>
          <p:nvPr/>
        </p:nvSpPr>
        <p:spPr>
          <a:xfrm>
            <a:off x="4904569" y="2809711"/>
            <a:ext cx="3997772" cy="1060450"/>
          </a:xfrm>
          <a:prstGeom prst="rect">
            <a:avLst/>
          </a:prstGeom>
          <a:noFill/>
        </p:spPr>
        <p:txBody>
          <a:bodyPr wrap="square">
            <a:spAutoFit/>
          </a:bodyPr>
          <a:lstStyle/>
          <a:p>
            <a:pPr algn="l">
              <a:lnSpc>
                <a:spcPct val="150000"/>
              </a:lnSpc>
            </a:pPr>
            <a:r>
              <a:rPr lang="zh-CN" altLang="en-US" sz="1400" dirty="0">
                <a:latin typeface="汉仪乐喵体W" panose="00020600040101010101" pitchFamily="18" charset="-122"/>
                <a:ea typeface="汉仪乐喵体W" panose="00020600040101010101" pitchFamily="18" charset="-122"/>
              </a:rPr>
              <a:t>小蓝鸟得知了东边有蜂蜜，设置密钥为</a:t>
            </a:r>
            <a:r>
              <a:rPr lang="en-US" altLang="zh-CN" sz="1400" dirty="0">
                <a:latin typeface="汉仪乐喵体W" panose="00020600040101010101" pitchFamily="18" charset="-122"/>
                <a:ea typeface="汉仪乐喵体W" panose="00020600040101010101" pitchFamily="18" charset="-122"/>
              </a:rPr>
              <a:t>5</a:t>
            </a:r>
            <a:r>
              <a:rPr lang="zh-CN" altLang="en-US" sz="1400" dirty="0">
                <a:latin typeface="汉仪乐喵体W" panose="00020600040101010101" pitchFamily="18" charset="-122"/>
                <a:ea typeface="汉仪乐喵体W" panose="00020600040101010101" pitchFamily="18" charset="-122"/>
              </a:rPr>
              <a:t>，通过这段函数加密之后，</a:t>
            </a:r>
            <a:r>
              <a:rPr lang="en-US" altLang="zh-CN" sz="1400" dirty="0">
                <a:latin typeface="汉仪乐喵体W" panose="00020600040101010101" pitchFamily="18" charset="-122"/>
                <a:ea typeface="汉仪乐喵体W" panose="00020600040101010101" pitchFamily="18" charset="-122"/>
              </a:rPr>
              <a:t>“</a:t>
            </a:r>
            <a:r>
              <a:rPr lang="zh-CN" altLang="en-US" sz="1400" dirty="0">
                <a:latin typeface="汉仪乐喵体W" panose="00020600040101010101" pitchFamily="18" charset="-122"/>
                <a:ea typeface="汉仪乐喵体W" panose="00020600040101010101" pitchFamily="18" charset="-122"/>
                <a:sym typeface="+mn-ea"/>
              </a:rPr>
              <a:t>东边有蜂蜜</a:t>
            </a:r>
            <a:r>
              <a:rPr lang="en-US" altLang="zh-CN" sz="1400" dirty="0">
                <a:latin typeface="汉仪乐喵体W" panose="00020600040101010101" pitchFamily="18" charset="-122"/>
                <a:ea typeface="汉仪乐喵体W" panose="00020600040101010101" pitchFamily="18" charset="-122"/>
              </a:rPr>
              <a:t>”</a:t>
            </a:r>
            <a:r>
              <a:rPr lang="zh-CN" altLang="en-US" sz="1400" dirty="0">
                <a:latin typeface="汉仪乐喵体W" panose="00020600040101010101" pitchFamily="18" charset="-122"/>
                <a:ea typeface="汉仪乐喵体W" panose="00020600040101010101" pitchFamily="18" charset="-122"/>
              </a:rPr>
              <a:t>与</a:t>
            </a:r>
            <a:r>
              <a:rPr lang="en-US" altLang="zh-CN" sz="1400" dirty="0">
                <a:latin typeface="汉仪乐喵体W" panose="00020600040101010101" pitchFamily="18" charset="-122"/>
                <a:ea typeface="汉仪乐喵体W" panose="00020600040101010101" pitchFamily="18" charset="-122"/>
              </a:rPr>
              <a:t>“5”</a:t>
            </a:r>
            <a:r>
              <a:rPr lang="zh-CN" altLang="en-US" sz="1400" dirty="0">
                <a:latin typeface="汉仪乐喵体W" panose="00020600040101010101" pitchFamily="18" charset="-122"/>
                <a:ea typeface="汉仪乐喵体W" panose="00020600040101010101" pitchFamily="18" charset="-122"/>
              </a:rPr>
              <a:t>进行异或运算，就会变成</a:t>
            </a:r>
            <a:r>
              <a:rPr lang="en-US" altLang="zh-CN" sz="1400" dirty="0">
                <a:latin typeface="汉仪乐喵体W" panose="00020600040101010101" pitchFamily="18" charset="-122"/>
                <a:ea typeface="汉仪乐喵体W" panose="00020600040101010101" pitchFamily="18" charset="-122"/>
              </a:rPr>
              <a:t>“钞蹿终册妻”</a:t>
            </a:r>
            <a:endParaRPr lang="zh-CN" altLang="en-US" sz="1400" dirty="0">
              <a:latin typeface="汉仪乐喵体W" panose="00020600040101010101" pitchFamily="18" charset="-122"/>
              <a:ea typeface="汉仪乐喵体W" panose="00020600040101010101" pitchFamily="18" charset="-122"/>
            </a:endParaRPr>
          </a:p>
        </p:txBody>
      </p:sp>
      <p:sp>
        <p:nvSpPr>
          <p:cNvPr id="10" name="矩形 9"/>
          <p:cNvSpPr/>
          <p:nvPr/>
        </p:nvSpPr>
        <p:spPr>
          <a:xfrm>
            <a:off x="4904569" y="1844925"/>
            <a:ext cx="3997772" cy="737235"/>
          </a:xfrm>
          <a:prstGeom prst="rect">
            <a:avLst/>
          </a:prstGeom>
          <a:noFill/>
        </p:spPr>
        <p:txBody>
          <a:bodyPr wrap="square">
            <a:spAutoFit/>
          </a:bodyPr>
          <a:lstStyle/>
          <a:p>
            <a:pPr algn="l">
              <a:lnSpc>
                <a:spcPct val="150000"/>
              </a:lnSpc>
            </a:pPr>
            <a:r>
              <a:rPr lang="zh-CN" altLang="en-US" sz="1400" dirty="0">
                <a:latin typeface="汉仪乐喵体W" panose="00020600040101010101" pitchFamily="18" charset="-122"/>
                <a:ea typeface="汉仪乐喵体W" panose="00020600040101010101" pitchFamily="18" charset="-122"/>
              </a:rPr>
              <a:t>对密文和密钥使用异或运算，我们就能得到对应的加密文本了</a:t>
            </a:r>
            <a:endParaRPr lang="zh-CN" altLang="en-US" sz="1400" dirty="0">
              <a:latin typeface="汉仪乐喵体W" panose="00020600040101010101" pitchFamily="18" charset="-122"/>
              <a:ea typeface="汉仪乐喵体W" panose="00020600040101010101" pitchFamily="18" charset="-122"/>
            </a:endParaRPr>
          </a:p>
        </p:txBody>
      </p:sp>
      <p:sp>
        <p:nvSpPr>
          <p:cNvPr id="11" name="矩形 10"/>
          <p:cNvSpPr/>
          <p:nvPr/>
        </p:nvSpPr>
        <p:spPr>
          <a:xfrm>
            <a:off x="4904541" y="4012401"/>
            <a:ext cx="3997772" cy="737235"/>
          </a:xfrm>
          <a:prstGeom prst="rect">
            <a:avLst/>
          </a:prstGeom>
          <a:noFill/>
        </p:spPr>
        <p:txBody>
          <a:bodyPr wrap="square">
            <a:spAutoFit/>
          </a:bodyPr>
          <a:lstStyle/>
          <a:p>
            <a:pPr>
              <a:lnSpc>
                <a:spcPct val="150000"/>
              </a:lnSpc>
            </a:pPr>
            <a:r>
              <a:rPr lang="zh-CN" altLang="en-US" sz="1400" dirty="0">
                <a:latin typeface="汉仪乐喵体W" panose="00020600040101010101" pitchFamily="18" charset="-122"/>
                <a:ea typeface="汉仪乐喵体W" panose="00020600040101010101" pitchFamily="18" charset="-122"/>
              </a:rPr>
              <a:t>只要用相同的密钥，再次进行异或运算，</a:t>
            </a:r>
            <a:r>
              <a:rPr lang="en-US" altLang="zh-CN" sz="1400" dirty="0">
                <a:latin typeface="汉仪乐喵体W" panose="00020600040101010101" pitchFamily="18" charset="-122"/>
                <a:ea typeface="汉仪乐喵体W" panose="00020600040101010101" pitchFamily="18" charset="-122"/>
                <a:sym typeface="+mn-ea"/>
              </a:rPr>
              <a:t>“钞蹿终册妻”</a:t>
            </a:r>
            <a:r>
              <a:rPr lang="zh-CN" altLang="en-US" sz="1400" dirty="0">
                <a:latin typeface="汉仪乐喵体W" panose="00020600040101010101" pitchFamily="18" charset="-122"/>
                <a:ea typeface="汉仪乐喵体W" panose="00020600040101010101" pitchFamily="18" charset="-122"/>
                <a:sym typeface="+mn-ea"/>
              </a:rPr>
              <a:t>就会变回</a:t>
            </a:r>
            <a:r>
              <a:rPr lang="en-US" altLang="zh-CN" sz="1400" dirty="0">
                <a:latin typeface="汉仪乐喵体W" panose="00020600040101010101" pitchFamily="18" charset="-122"/>
                <a:ea typeface="汉仪乐喵体W" panose="00020600040101010101" pitchFamily="18" charset="-122"/>
                <a:sym typeface="+mn-ea"/>
              </a:rPr>
              <a:t>“</a:t>
            </a:r>
            <a:r>
              <a:rPr lang="zh-CN" altLang="en-US" sz="1400" dirty="0">
                <a:latin typeface="汉仪乐喵体W" panose="00020600040101010101" pitchFamily="18" charset="-122"/>
                <a:ea typeface="汉仪乐喵体W" panose="00020600040101010101" pitchFamily="18" charset="-122"/>
                <a:sym typeface="+mn-ea"/>
              </a:rPr>
              <a:t>东边有蜂蜜</a:t>
            </a:r>
            <a:r>
              <a:rPr lang="en-US" altLang="zh-CN" sz="1400" dirty="0">
                <a:latin typeface="汉仪乐喵体W" panose="00020600040101010101" pitchFamily="18" charset="-122"/>
                <a:ea typeface="汉仪乐喵体W" panose="00020600040101010101" pitchFamily="18" charset="-122"/>
                <a:sym typeface="+mn-ea"/>
              </a:rPr>
              <a:t>”</a:t>
            </a:r>
            <a:r>
              <a:rPr lang="zh-CN" altLang="en-US" sz="1400" dirty="0">
                <a:latin typeface="汉仪乐喵体W" panose="00020600040101010101" pitchFamily="18" charset="-122"/>
                <a:ea typeface="汉仪乐喵体W" panose="00020600040101010101" pitchFamily="18" charset="-122"/>
                <a:sym typeface="+mn-ea"/>
              </a:rPr>
              <a:t>啦</a:t>
            </a:r>
            <a:endParaRPr lang="zh-CN" altLang="en-US" sz="1400" dirty="0">
              <a:latin typeface="汉仪乐喵体W" panose="00020600040101010101" pitchFamily="18" charset="-122"/>
              <a:ea typeface="汉仪乐喵体W" panose="00020600040101010101" pitchFamily="18" charset="-122"/>
              <a:sym typeface="+mn-ea"/>
            </a:endParaRPr>
          </a:p>
        </p:txBody>
      </p:sp>
      <p:pic>
        <p:nvPicPr>
          <p:cNvPr id="12" name="图片 11"/>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t="974" b="69465"/>
          <a:stretch>
            <a:fillRect/>
          </a:stretch>
        </p:blipFill>
        <p:spPr>
          <a:xfrm>
            <a:off x="383540" y="1"/>
            <a:ext cx="12192000" cy="2411896"/>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720725" y="1588770"/>
            <a:ext cx="4133850" cy="2025650"/>
          </a:xfrm>
          <a:prstGeom prst="rect">
            <a:avLst/>
          </a:prstGeom>
        </p:spPr>
      </p:pic>
      <p:pic>
        <p:nvPicPr>
          <p:cNvPr id="3" name="图片 2"/>
          <p:cNvPicPr>
            <a:picLocks noChangeAspect="1"/>
          </p:cNvPicPr>
          <p:nvPr>
            <p:custDataLst>
              <p:tags r:id="rId7"/>
            </p:custDataLst>
          </p:nvPr>
        </p:nvPicPr>
        <p:blipFill rotWithShape="1">
          <a:blip r:embed="rId8" cstate="print">
            <a:extLst>
              <a:ext uri="{28A0092B-C50C-407E-A947-70E740481C1C}">
                <a14:useLocalDpi xmlns:a14="http://schemas.microsoft.com/office/drawing/2010/main" val="0"/>
              </a:ext>
            </a:extLst>
          </a:blip>
          <a:srcRect t="42717" r="54005" b="6903"/>
          <a:stretch>
            <a:fillRect/>
          </a:stretch>
        </p:blipFill>
        <p:spPr>
          <a:xfrm>
            <a:off x="383402" y="3614161"/>
            <a:ext cx="4610350" cy="32878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6" presetClass="entr" presetSubtype="21" fill="hold" grpId="0" nodeType="withEffect">
                                  <p:stCondLst>
                                    <p:cond delay="0"/>
                                  </p:stCondLst>
                                  <p:iterate type="wd">
                                    <p:tmPct val="10000"/>
                                  </p:iterate>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iterate type="wd">
                                    <p:tmPct val="10000"/>
                                  </p:iterate>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iterate type="wd">
                                    <p:tmPct val="10000"/>
                                  </p:iterate>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par>
                          <p:cTn id="17" fill="hold">
                            <p:stCondLst>
                              <p:cond delay="3400"/>
                            </p:stCondLst>
                            <p:childTnLst>
                              <p:par>
                                <p:cTn id="18" presetID="2" presetClass="entr" presetSubtype="1"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ppt_x"/>
                                          </p:val>
                                        </p:tav>
                                        <p:tav tm="100000">
                                          <p:val>
                                            <p:strVal val="#ppt_x"/>
                                          </p:val>
                                        </p:tav>
                                      </p:tavLst>
                                    </p:anim>
                                    <p:anim calcmode="lin" valueType="num">
                                      <p:cBhvr additive="base">
                                        <p:cTn id="21" dur="1000" fill="hold"/>
                                        <p:tgtEl>
                                          <p:spTgt spid="12"/>
                                        </p:tgtEl>
                                        <p:attrNameLst>
                                          <p:attrName>ppt_y</p:attrName>
                                        </p:attrNameLst>
                                      </p:cBhvr>
                                      <p:tavLst>
                                        <p:tav tm="0">
                                          <p:val>
                                            <p:strVal val="0-#ppt_h/2"/>
                                          </p:val>
                                        </p:tav>
                                        <p:tav tm="100000">
                                          <p:val>
                                            <p:strVal val="#ppt_y"/>
                                          </p:val>
                                        </p:tav>
                                      </p:tavLst>
                                    </p:anim>
                                  </p:childTnLst>
                                </p:cTn>
                              </p:par>
                            </p:childTnLst>
                          </p:cTn>
                        </p:par>
                        <p:par>
                          <p:cTn id="22" fill="hold">
                            <p:stCondLst>
                              <p:cond delay="4400"/>
                            </p:stCondLst>
                            <p:childTnLst>
                              <p:par>
                                <p:cTn id="23" presetID="42"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anim calcmode="lin" valueType="num">
                                      <p:cBhvr>
                                        <p:cTn id="26" dur="1000" fill="hold"/>
                                        <p:tgtEl>
                                          <p:spTgt spid="3"/>
                                        </p:tgtEl>
                                        <p:attrNameLst>
                                          <p:attrName>ppt_x</p:attrName>
                                        </p:attrNameLst>
                                      </p:cBhvr>
                                      <p:tavLst>
                                        <p:tav tm="0">
                                          <p:val>
                                            <p:strVal val="#ppt_x"/>
                                          </p:val>
                                        </p:tav>
                                        <p:tav tm="100000">
                                          <p:val>
                                            <p:strVal val="#ppt_x"/>
                                          </p:val>
                                        </p:tav>
                                      </p:tavLst>
                                    </p:anim>
                                    <p:anim calcmode="lin" valueType="num">
                                      <p:cBhvr>
                                        <p:cTn id="2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009" b="6728"/>
          <a:stretch>
            <a:fillRect/>
          </a:stretch>
        </p:blipFill>
        <p:spPr>
          <a:xfrm>
            <a:off x="0" y="0"/>
            <a:ext cx="12192000" cy="6858000"/>
          </a:xfrm>
          <a:prstGeom prst="rect">
            <a:avLst/>
          </a:prstGeom>
          <a:solidFill>
            <a:srgbClr val="73AFAD"/>
          </a:solidFill>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2827" t="24734" r="14739" b="23865"/>
          <a:stretch>
            <a:fillRect/>
          </a:stretch>
        </p:blipFill>
        <p:spPr>
          <a:xfrm>
            <a:off x="602350" y="1458198"/>
            <a:ext cx="3926784" cy="3941603"/>
          </a:xfrm>
          <a:prstGeom prst="rect">
            <a:avLst/>
          </a:prstGeom>
          <a:effectLst>
            <a:outerShdw blurRad="50800" dist="38100" dir="5400000" sx="101000" sy="101000" algn="ctr" rotWithShape="0">
              <a:srgbClr val="000000">
                <a:alpha val="43137"/>
              </a:srgbClr>
            </a:outerShdw>
          </a:effectLst>
        </p:spPr>
      </p:pic>
      <p:sp>
        <p:nvSpPr>
          <p:cNvPr id="6" name="矩形 23"/>
          <p:cNvSpPr>
            <a:spLocks noChangeArrowheads="1"/>
          </p:cNvSpPr>
          <p:nvPr/>
        </p:nvSpPr>
        <p:spPr bwMode="auto">
          <a:xfrm>
            <a:off x="1640431" y="1872533"/>
            <a:ext cx="1850623" cy="2553335"/>
          </a:xfrm>
          <a:prstGeom prst="rect">
            <a:avLst/>
          </a:prstGeom>
          <a:noFill/>
          <a:ln>
            <a:noFill/>
          </a:ln>
        </p:spPr>
        <p:txBody>
          <a:bodyPr wrap="square">
            <a:spAutoFit/>
          </a:bodyPr>
          <a:lstStyle/>
          <a:p>
            <a:pPr algn="ctr">
              <a:lnSpc>
                <a:spcPct val="200000"/>
              </a:lnSpc>
            </a:pPr>
            <a:r>
              <a:rPr lang="en-US" altLang="zh-CN" sz="8000" b="1" dirty="0">
                <a:latin typeface="汉仪乐喵体W" panose="00020600040101010101" pitchFamily="18" charset="-122"/>
                <a:ea typeface="汉仪乐喵体W" panose="00020600040101010101" pitchFamily="18" charset="-122"/>
              </a:rPr>
              <a:t>05</a:t>
            </a:r>
            <a:endParaRPr lang="en-US" altLang="zh-CN" sz="8000" b="1" dirty="0">
              <a:latin typeface="汉仪乐喵体W" panose="00020600040101010101" pitchFamily="18" charset="-122"/>
              <a:ea typeface="汉仪乐喵体W" panose="00020600040101010101" pitchFamily="18" charset="-122"/>
            </a:endParaRPr>
          </a:p>
        </p:txBody>
      </p:sp>
      <p:sp>
        <p:nvSpPr>
          <p:cNvPr id="7" name="TextBox 13"/>
          <p:cNvSpPr txBox="1"/>
          <p:nvPr/>
        </p:nvSpPr>
        <p:spPr>
          <a:xfrm>
            <a:off x="4786305" y="2445367"/>
            <a:ext cx="5543551" cy="1198880"/>
          </a:xfrm>
          <a:prstGeom prst="rect">
            <a:avLst/>
          </a:prstGeom>
          <a:noFill/>
        </p:spPr>
        <p:txBody>
          <a:bodyPr wrap="square" rtlCol="0">
            <a:spAutoFit/>
          </a:bodyPr>
          <a:lstStyle/>
          <a:p>
            <a:pPr>
              <a:lnSpc>
                <a:spcPct val="150000"/>
              </a:lnSpc>
              <a:buClr>
                <a:srgbClr val="CC0099"/>
              </a:buClr>
            </a:pPr>
            <a:r>
              <a:rPr lang="zh-CN" altLang="en-US" sz="4800" b="1" dirty="0">
                <a:latin typeface="汉仪乐喵体W" panose="00020600040101010101" pitchFamily="18" charset="-122"/>
                <a:ea typeface="汉仪乐喵体W" panose="00020600040101010101" pitchFamily="18" charset="-122"/>
              </a:rPr>
              <a:t>森林特工对决</a:t>
            </a:r>
            <a:endParaRPr lang="en-US" altLang="zh-CN" sz="4800" b="1" dirty="0">
              <a:latin typeface="汉仪乐喵体W" panose="00020600040101010101" pitchFamily="18" charset="-122"/>
              <a:ea typeface="汉仪乐喵体W" panose="00020600040101010101" pitchFamily="18" charset="-122"/>
            </a:endParaRPr>
          </a:p>
        </p:txBody>
      </p:sp>
      <p:sp>
        <p:nvSpPr>
          <p:cNvPr id="8" name="矩形 23"/>
          <p:cNvSpPr>
            <a:spLocks noChangeArrowheads="1"/>
          </p:cNvSpPr>
          <p:nvPr/>
        </p:nvSpPr>
        <p:spPr bwMode="auto">
          <a:xfrm>
            <a:off x="4843457" y="3649543"/>
            <a:ext cx="5162776" cy="368300"/>
          </a:xfrm>
          <a:prstGeom prst="rect">
            <a:avLst/>
          </a:prstGeom>
          <a:noFill/>
          <a:ln>
            <a:noFill/>
          </a:ln>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现在，是决战的时候啦！</a:t>
            </a:r>
            <a:endParaRPr lang="zh-CN" altLang="en-US" sz="12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58846" t="33178" r="22800" b="33236"/>
          <a:stretch>
            <a:fillRect/>
          </a:stretch>
        </p:blipFill>
        <p:spPr>
          <a:xfrm>
            <a:off x="10510840" y="2592223"/>
            <a:ext cx="1648044" cy="42657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par>
                                <p:cTn id="8" presetID="8" presetClass="emph" presetSubtype="0" repeatCount="indefinite" fill="hold" nodeType="withEffect">
                                  <p:stCondLst>
                                    <p:cond delay="0"/>
                                  </p:stCondLst>
                                  <p:childTnLst>
                                    <p:animRot by="21600000">
                                      <p:cBhvr>
                                        <p:cTn id="9" dur="5000" fill="hold"/>
                                        <p:tgtEl>
                                          <p:spTgt spid="5"/>
                                        </p:tgtEl>
                                        <p:attrNameLst>
                                          <p:attrName>r</p:attrName>
                                        </p:attrNameLst>
                                      </p:cBhvr>
                                    </p:animRot>
                                  </p:childTnLst>
                                </p:cTn>
                              </p:par>
                              <p:par>
                                <p:cTn id="10" presetID="14" presetClass="entr" presetSubtype="1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5" dur="500"/>
                                        <p:tgtEl>
                                          <p:spTgt spid="8">
                                            <p:txEl>
                                              <p:pRg st="0" end="0"/>
                                            </p:txEl>
                                          </p:spTgt>
                                        </p:tgtEl>
                                      </p:cBhvr>
                                    </p:animEffect>
                                  </p:childTnLst>
                                </p:cTn>
                              </p:par>
                              <p:par>
                                <p:cTn id="16" presetID="26" presetClass="entr" presetSubtype="0" fill="hold" grpId="0" nodeType="withEffect">
                                  <p:stCondLst>
                                    <p:cond delay="0"/>
                                  </p:stCondLst>
                                  <p:iterate type="wd">
                                    <p:tmPct val="10000"/>
                                  </p:iterate>
                                  <p:childTnLst>
                                    <p:set>
                                      <p:cBhvr>
                                        <p:cTn id="17" dur="1" fill="hold">
                                          <p:stCondLst>
                                            <p:cond delay="0"/>
                                          </p:stCondLst>
                                        </p:cTn>
                                        <p:tgtEl>
                                          <p:spTgt spid="7"/>
                                        </p:tgtEl>
                                        <p:attrNameLst>
                                          <p:attrName>style.visibility</p:attrName>
                                        </p:attrNameLst>
                                      </p:cBhvr>
                                      <p:to>
                                        <p:strVal val="visible"/>
                                      </p:to>
                                    </p:set>
                                    <p:animEffect transition="in" filter="wipe(down)">
                                      <p:cBhvr>
                                        <p:cTn id="18" dur="580">
                                          <p:stCondLst>
                                            <p:cond delay="0"/>
                                          </p:stCondLst>
                                        </p:cTn>
                                        <p:tgtEl>
                                          <p:spTgt spid="7"/>
                                        </p:tgtEl>
                                      </p:cBhvr>
                                    </p:animEffect>
                                    <p:anim calcmode="lin" valueType="num">
                                      <p:cBhvr>
                                        <p:cTn id="1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4" dur="26">
                                          <p:stCondLst>
                                            <p:cond delay="650"/>
                                          </p:stCondLst>
                                        </p:cTn>
                                        <p:tgtEl>
                                          <p:spTgt spid="7"/>
                                        </p:tgtEl>
                                      </p:cBhvr>
                                      <p:to x="100000" y="60000"/>
                                    </p:animScale>
                                    <p:animScale>
                                      <p:cBhvr>
                                        <p:cTn id="25" dur="166" decel="50000">
                                          <p:stCondLst>
                                            <p:cond delay="676"/>
                                          </p:stCondLst>
                                        </p:cTn>
                                        <p:tgtEl>
                                          <p:spTgt spid="7"/>
                                        </p:tgtEl>
                                      </p:cBhvr>
                                      <p:to x="100000" y="100000"/>
                                    </p:animScale>
                                    <p:animScale>
                                      <p:cBhvr>
                                        <p:cTn id="26" dur="26">
                                          <p:stCondLst>
                                            <p:cond delay="1312"/>
                                          </p:stCondLst>
                                        </p:cTn>
                                        <p:tgtEl>
                                          <p:spTgt spid="7"/>
                                        </p:tgtEl>
                                      </p:cBhvr>
                                      <p:to x="100000" y="80000"/>
                                    </p:animScale>
                                    <p:animScale>
                                      <p:cBhvr>
                                        <p:cTn id="27" dur="166" decel="50000">
                                          <p:stCondLst>
                                            <p:cond delay="1338"/>
                                          </p:stCondLst>
                                        </p:cTn>
                                        <p:tgtEl>
                                          <p:spTgt spid="7"/>
                                        </p:tgtEl>
                                      </p:cBhvr>
                                      <p:to x="100000" y="100000"/>
                                    </p:animScale>
                                    <p:animScale>
                                      <p:cBhvr>
                                        <p:cTn id="28" dur="26">
                                          <p:stCondLst>
                                            <p:cond delay="1642"/>
                                          </p:stCondLst>
                                        </p:cTn>
                                        <p:tgtEl>
                                          <p:spTgt spid="7"/>
                                        </p:tgtEl>
                                      </p:cBhvr>
                                      <p:to x="100000" y="90000"/>
                                    </p:animScale>
                                    <p:animScale>
                                      <p:cBhvr>
                                        <p:cTn id="29" dur="166" decel="50000">
                                          <p:stCondLst>
                                            <p:cond delay="1668"/>
                                          </p:stCondLst>
                                        </p:cTn>
                                        <p:tgtEl>
                                          <p:spTgt spid="7"/>
                                        </p:tgtEl>
                                      </p:cBhvr>
                                      <p:to x="100000" y="100000"/>
                                    </p:animScale>
                                    <p:animScale>
                                      <p:cBhvr>
                                        <p:cTn id="30" dur="26">
                                          <p:stCondLst>
                                            <p:cond delay="1808"/>
                                          </p:stCondLst>
                                        </p:cTn>
                                        <p:tgtEl>
                                          <p:spTgt spid="7"/>
                                        </p:tgtEl>
                                      </p:cBhvr>
                                      <p:to x="100000" y="95000"/>
                                    </p:animScale>
                                    <p:animScale>
                                      <p:cBhvr>
                                        <p:cTn id="31" dur="166" decel="50000">
                                          <p:stCondLst>
                                            <p:cond delay="1834"/>
                                          </p:stCondLst>
                                        </p:cTn>
                                        <p:tgtEl>
                                          <p:spTgt spid="7"/>
                                        </p:tgtEl>
                                      </p:cBhvr>
                                      <p:to x="100000" y="100000"/>
                                    </p:animScale>
                                  </p:childTnLst>
                                </p:cTn>
                              </p:par>
                              <p:par>
                                <p:cTn id="32" presetID="2" presetClass="entr" presetSubtype="2"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1000" fill="hold"/>
                                        <p:tgtEl>
                                          <p:spTgt spid="9"/>
                                        </p:tgtEl>
                                        <p:attrNameLst>
                                          <p:attrName>ppt_x</p:attrName>
                                        </p:attrNameLst>
                                      </p:cBhvr>
                                      <p:tavLst>
                                        <p:tav tm="0">
                                          <p:val>
                                            <p:strVal val="1+#ppt_w/2"/>
                                          </p:val>
                                        </p:tav>
                                        <p:tav tm="100000">
                                          <p:val>
                                            <p:strVal val="#ppt_x"/>
                                          </p:val>
                                        </p:tav>
                                      </p:tavLst>
                                    </p:anim>
                                    <p:anim calcmode="lin" valueType="num">
                                      <p:cBhvr additive="base">
                                        <p:cTn id="35"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dvAuto="100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nvSpPr>
        <p:spPr>
          <a:xfrm>
            <a:off x="1589647" y="2968284"/>
            <a:ext cx="9059594" cy="2813538"/>
          </a:xfrm>
          <a:prstGeom prst="flowChartAlternateProcess">
            <a:avLst/>
          </a:prstGeom>
          <a:solidFill>
            <a:schemeClr val="bg1"/>
          </a:solidFill>
          <a:ln>
            <a:no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9827" y="0"/>
            <a:ext cx="8750105" cy="3265530"/>
          </a:xfrm>
          <a:prstGeom prst="rect">
            <a:avLst/>
          </a:prstGeom>
        </p:spPr>
      </p:pic>
      <p:sp>
        <p:nvSpPr>
          <p:cNvPr id="7" name="矩形 6"/>
          <p:cNvSpPr/>
          <p:nvPr/>
        </p:nvSpPr>
        <p:spPr>
          <a:xfrm>
            <a:off x="2537290" y="3449827"/>
            <a:ext cx="7000606" cy="1383665"/>
          </a:xfrm>
          <a:prstGeom prst="rect">
            <a:avLst/>
          </a:prstGeom>
        </p:spPr>
        <p:txBody>
          <a:bodyPr wrap="square">
            <a:spAutoFit/>
          </a:bodyPr>
          <a:lstStyle/>
          <a:p>
            <a:pPr algn="ctr">
              <a:lnSpc>
                <a:spcPct val="150000"/>
              </a:lnSpc>
            </a:pPr>
            <a:r>
              <a:rPr lang="zh-CN" altLang="en-US" sz="1400" dirty="0">
                <a:latin typeface="汉仪乐喵体W" panose="00020600040101010101" pitchFamily="18" charset="-122"/>
                <a:ea typeface="汉仪乐喵体W" panose="00020600040101010101" pitchFamily="18" charset="-122"/>
              </a:rPr>
              <a:t>森林里的大战愈演愈烈，现在花狮子和熊酋长都渴望你们能加入他们的阵容，现在就请同学们分成两组，分别是狮组和熊组</a:t>
            </a:r>
            <a:endParaRPr lang="zh-CN" altLang="en-US" sz="1400" dirty="0">
              <a:latin typeface="汉仪乐喵体W" panose="00020600040101010101" pitchFamily="18" charset="-122"/>
              <a:ea typeface="汉仪乐喵体W" panose="00020600040101010101" pitchFamily="18" charset="-122"/>
            </a:endParaRPr>
          </a:p>
          <a:p>
            <a:pPr algn="ctr">
              <a:lnSpc>
                <a:spcPct val="150000"/>
              </a:lnSpc>
            </a:pPr>
            <a:r>
              <a:rPr lang="zh-CN" altLang="en-US" sz="1400" dirty="0">
                <a:latin typeface="汉仪乐喵体W" panose="00020600040101010101" pitchFamily="18" charset="-122"/>
                <a:ea typeface="汉仪乐喵体W" panose="00020600040101010101" pitchFamily="18" charset="-122"/>
              </a:rPr>
              <a:t>组内分工合作，分别编写加密器和解密器，看看哪一种在最快解码出原始消息同时不被对方组破解信息</a:t>
            </a:r>
            <a:endParaRPr lang="zh-CN" altLang="en-US" sz="1400" dirty="0">
              <a:latin typeface="汉仪乐喵体W" panose="00020600040101010101" pitchFamily="18" charset="-122"/>
              <a:ea typeface="汉仪乐喵体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par>
                          <p:cTn id="14" fill="hold">
                            <p:stCondLst>
                              <p:cond delay="1500"/>
                            </p:stCondLst>
                            <p:childTnLst>
                              <p:par>
                                <p:cTn id="15" presetID="16" presetClass="entr" presetSubtype="21" fill="hold" grpId="0" nodeType="afterEffect">
                                  <p:stCondLst>
                                    <p:cond delay="0"/>
                                  </p:stCondLst>
                                  <p:iterate type="wd">
                                    <p:tmPct val="10000"/>
                                  </p:iterate>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70145" b="10732"/>
          <a:stretch>
            <a:fillRect/>
          </a:stretch>
        </p:blipFill>
        <p:spPr>
          <a:xfrm>
            <a:off x="0" y="5209769"/>
            <a:ext cx="12192000" cy="1648231"/>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63652" t="7344" r="7865" b="4154"/>
          <a:stretch>
            <a:fillRect/>
          </a:stretch>
        </p:blipFill>
        <p:spPr>
          <a:xfrm>
            <a:off x="679796" y="10831"/>
            <a:ext cx="2566987" cy="6847169"/>
          </a:xfrm>
          <a:prstGeom prst="rect">
            <a:avLst/>
          </a:prstGeom>
        </p:spPr>
      </p:pic>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1349" t="7344" r="62918" b="4154"/>
          <a:stretch>
            <a:fillRect/>
          </a:stretch>
        </p:blipFill>
        <p:spPr>
          <a:xfrm>
            <a:off x="9153600" y="-121690"/>
            <a:ext cx="2319130" cy="6847169"/>
          </a:xfrm>
          <a:prstGeom prst="rect">
            <a:avLst/>
          </a:prstGeom>
        </p:spPr>
      </p:pic>
      <p:sp>
        <p:nvSpPr>
          <p:cNvPr id="7" name="TextBox 13"/>
          <p:cNvSpPr txBox="1"/>
          <p:nvPr/>
        </p:nvSpPr>
        <p:spPr>
          <a:xfrm>
            <a:off x="4319656" y="2531762"/>
            <a:ext cx="3376917" cy="922020"/>
          </a:xfrm>
          <a:prstGeom prst="rect">
            <a:avLst/>
          </a:prstGeom>
          <a:noFill/>
        </p:spPr>
        <p:txBody>
          <a:bodyPr wrap="square" rtlCol="0">
            <a:spAutoFit/>
          </a:bodyPr>
          <a:lstStyle/>
          <a:p>
            <a:pPr algn="ctr">
              <a:lnSpc>
                <a:spcPct val="150000"/>
              </a:lnSpc>
              <a:buClr>
                <a:srgbClr val="CC0099"/>
              </a:buClr>
            </a:pPr>
            <a:r>
              <a:rPr lang="zh-CN" altLang="en-US" sz="3600" b="1" dirty="0">
                <a:latin typeface="汉仪乐喵体W" panose="00020600040101010101" pitchFamily="18" charset="-122"/>
                <a:ea typeface="汉仪乐喵体W" panose="00020600040101010101" pitchFamily="18" charset="-122"/>
              </a:rPr>
              <a:t>大战之后</a:t>
            </a:r>
            <a:endParaRPr lang="en-US" altLang="zh-CN" sz="3600" b="1" dirty="0">
              <a:latin typeface="汉仪乐喵体W" panose="00020600040101010101" pitchFamily="18" charset="-122"/>
              <a:ea typeface="汉仪乐喵体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0"/>
                            </p:stCondLst>
                            <p:childTnLst>
                              <p:par>
                                <p:cTn id="9" presetID="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24853" t="36908" r="27040" b="28309"/>
          <a:stretch>
            <a:fillRect/>
          </a:stretch>
        </p:blipFill>
        <p:spPr>
          <a:xfrm>
            <a:off x="3783495" y="-265214"/>
            <a:ext cx="4598504" cy="4703018"/>
          </a:xfrm>
          <a:prstGeom prst="rect">
            <a:avLst/>
          </a:prstGeom>
        </p:spPr>
      </p:pic>
      <p:sp>
        <p:nvSpPr>
          <p:cNvPr id="5" name="TextBox 13"/>
          <p:cNvSpPr txBox="1"/>
          <p:nvPr/>
        </p:nvSpPr>
        <p:spPr>
          <a:xfrm>
            <a:off x="4139643" y="2075805"/>
            <a:ext cx="3886208" cy="1014730"/>
          </a:xfrm>
          <a:prstGeom prst="rect">
            <a:avLst/>
          </a:prstGeom>
          <a:noFill/>
        </p:spPr>
        <p:txBody>
          <a:bodyPr wrap="square" rtlCol="0">
            <a:spAutoFit/>
          </a:bodyPr>
          <a:lstStyle/>
          <a:p>
            <a:pPr algn="ctr">
              <a:lnSpc>
                <a:spcPct val="150000"/>
              </a:lnSpc>
              <a:buClr>
                <a:srgbClr val="CC0099"/>
              </a:buClr>
            </a:pPr>
            <a:r>
              <a:rPr lang="zh-CN" altLang="en-US" sz="4000" b="1" dirty="0">
                <a:latin typeface="汉仪乐喵体W" panose="00020600040101010101" pitchFamily="18" charset="-122"/>
                <a:ea typeface="汉仪乐喵体W" panose="00020600040101010101" pitchFamily="18" charset="-122"/>
                <a:sym typeface="+mn-ea"/>
              </a:rPr>
              <a:t>森林的最后</a:t>
            </a:r>
            <a:endParaRPr lang="en-US" altLang="zh-CN" sz="4000" b="1" dirty="0">
              <a:latin typeface="汉仪乐喵体W" panose="00020600040101010101" pitchFamily="18" charset="-122"/>
              <a:ea typeface="汉仪乐喵体W" panose="00020600040101010101" pitchFamily="18" charset="-122"/>
            </a:endParaRPr>
          </a:p>
        </p:txBody>
      </p:sp>
      <p:sp>
        <p:nvSpPr>
          <p:cNvPr id="6" name="矩形 5"/>
          <p:cNvSpPr/>
          <p:nvPr/>
        </p:nvSpPr>
        <p:spPr>
          <a:xfrm>
            <a:off x="1437094" y="3918655"/>
            <a:ext cx="9841540" cy="1706880"/>
          </a:xfrm>
          <a:prstGeom prst="rect">
            <a:avLst/>
          </a:prstGeom>
        </p:spPr>
        <p:txBody>
          <a:bodyPr wrap="square">
            <a:spAutoFit/>
          </a:bodyPr>
          <a:lstStyle/>
          <a:p>
            <a:pPr algn="ctr">
              <a:lnSpc>
                <a:spcPct val="150000"/>
              </a:lnSpc>
            </a:pPr>
            <a:r>
              <a:rPr lang="zh-CN" altLang="en-US" sz="1400" dirty="0">
                <a:latin typeface="汉仪乐喵体W" panose="00020600040101010101" pitchFamily="18" charset="-122"/>
                <a:ea typeface="汉仪乐喵体W" panose="00020600040101010101" pitchFamily="18" charset="-122"/>
              </a:rPr>
              <a:t>在一番激烈的信息战后，花狮子虽然有水喝，但是饿的前胸贴后肚；</a:t>
            </a:r>
            <a:endParaRPr lang="zh-CN" altLang="en-US" sz="1400" dirty="0">
              <a:latin typeface="汉仪乐喵体W" panose="00020600040101010101" pitchFamily="18" charset="-122"/>
              <a:ea typeface="汉仪乐喵体W" panose="00020600040101010101" pitchFamily="18" charset="-122"/>
            </a:endParaRPr>
          </a:p>
          <a:p>
            <a:pPr algn="ctr">
              <a:lnSpc>
                <a:spcPct val="150000"/>
              </a:lnSpc>
            </a:pPr>
            <a:r>
              <a:rPr lang="zh-CN" altLang="en-US" sz="1400" dirty="0">
                <a:latin typeface="汉仪乐喵体W" panose="00020600040101010101" pitchFamily="18" charset="-122"/>
                <a:ea typeface="汉仪乐喵体W" panose="00020600040101010101" pitchFamily="18" charset="-122"/>
              </a:rPr>
              <a:t>熊酋长虽然有蜂蜜吃，但是他渴的喉咙都要冒烟了</a:t>
            </a:r>
            <a:endParaRPr lang="zh-CN" altLang="en-US" sz="1400" dirty="0">
              <a:latin typeface="汉仪乐喵体W" panose="00020600040101010101" pitchFamily="18" charset="-122"/>
              <a:ea typeface="汉仪乐喵体W" panose="00020600040101010101" pitchFamily="18" charset="-122"/>
            </a:endParaRPr>
          </a:p>
          <a:p>
            <a:pPr algn="ctr">
              <a:lnSpc>
                <a:spcPct val="150000"/>
              </a:lnSpc>
            </a:pPr>
            <a:r>
              <a:rPr lang="zh-CN" altLang="en-US" sz="1400" dirty="0">
                <a:latin typeface="汉仪乐喵体W" panose="00020600040101010101" pitchFamily="18" charset="-122"/>
                <a:ea typeface="汉仪乐喵体W" panose="00020600040101010101" pitchFamily="18" charset="-122"/>
              </a:rPr>
              <a:t>看着狼狈的对方，花狮子和熊酋长都不禁笑出声来</a:t>
            </a:r>
            <a:endParaRPr lang="zh-CN" altLang="en-US" sz="1400" dirty="0">
              <a:latin typeface="汉仪乐喵体W" panose="00020600040101010101" pitchFamily="18" charset="-122"/>
              <a:ea typeface="汉仪乐喵体W" panose="00020600040101010101" pitchFamily="18" charset="-122"/>
            </a:endParaRPr>
          </a:p>
          <a:p>
            <a:pPr algn="ctr">
              <a:lnSpc>
                <a:spcPct val="150000"/>
              </a:lnSpc>
            </a:pPr>
            <a:r>
              <a:rPr lang="zh-CN" altLang="en-US" sz="1400" dirty="0">
                <a:latin typeface="汉仪乐喵体W" panose="00020600040101010101" pitchFamily="18" charset="-122"/>
                <a:ea typeface="汉仪乐喵体W" panose="00020600040101010101" pitchFamily="18" charset="-122"/>
              </a:rPr>
              <a:t>最后，两方人马达成了和解，小动物们既有水喝也有蜂蜜吃</a:t>
            </a:r>
            <a:endParaRPr lang="zh-CN" altLang="en-US" sz="1400" dirty="0">
              <a:latin typeface="汉仪乐喵体W" panose="00020600040101010101" pitchFamily="18" charset="-122"/>
              <a:ea typeface="汉仪乐喵体W" panose="00020600040101010101" pitchFamily="18" charset="-122"/>
            </a:endParaRPr>
          </a:p>
          <a:p>
            <a:pPr algn="ctr">
              <a:lnSpc>
                <a:spcPct val="150000"/>
              </a:lnSpc>
            </a:pPr>
            <a:r>
              <a:rPr lang="zh-CN" altLang="en-US" sz="1400" dirty="0">
                <a:latin typeface="汉仪乐喵体W" panose="00020600040101010101" pitchFamily="18" charset="-122"/>
                <a:ea typeface="汉仪乐喵体W" panose="00020600040101010101" pitchFamily="18" charset="-122"/>
              </a:rPr>
              <a:t>一起度过了一个满足的冬天</a:t>
            </a:r>
            <a:endParaRPr lang="zh-CN" altLang="en-US" sz="1400" dirty="0">
              <a:latin typeface="汉仪乐喵体W" panose="00020600040101010101" pitchFamily="18" charset="-122"/>
              <a:ea typeface="汉仪乐喵体W" panose="00020600040101010101" pitchFamily="18" charset="-122"/>
            </a:endParaRPr>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70145" b="10732"/>
          <a:stretch>
            <a:fillRect/>
          </a:stretch>
        </p:blipFill>
        <p:spPr>
          <a:xfrm>
            <a:off x="-13335" y="5209769"/>
            <a:ext cx="12192000" cy="164823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par>
                          <p:cTn id="21" fill="hold">
                            <p:stCondLst>
                              <p:cond delay="0"/>
                            </p:stCondLst>
                            <p:childTnLst>
                              <p:par>
                                <p:cTn id="22" presetID="16" presetClass="entr" presetSubtype="21" fill="hold" grpId="0" nodeType="afterEffect">
                                  <p:stCondLst>
                                    <p:cond delay="0"/>
                                  </p:stCondLst>
                                  <p:iterate type="wd">
                                    <p:tmPct val="10000"/>
                                  </p:iterate>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par>
                          <p:cTn id="25" fill="hold">
                            <p:stCondLst>
                              <p:cond delay="6050"/>
                            </p:stCondLst>
                            <p:childTnLst>
                              <p:par>
                                <p:cTn id="26" presetID="42"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par>
                          <p:cTn id="31" fill="hold">
                            <p:stCondLst>
                              <p:cond delay="7050"/>
                            </p:stCondLst>
                            <p:childTnLst>
                              <p:par>
                                <p:cTn id="32" presetID="2" presetClass="entr" presetSubtype="4"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t="3009" b="6728"/>
          <a:stretch>
            <a:fillRect/>
          </a:stretch>
        </p:blipFill>
        <p:spPr>
          <a:xfrm>
            <a:off x="0" y="0"/>
            <a:ext cx="12192000" cy="6858000"/>
          </a:xfrm>
          <a:prstGeom prst="rect">
            <a:avLst/>
          </a:prstGeom>
          <a:solidFill>
            <a:srgbClr val="73AFAD"/>
          </a:solidFill>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23466" t="33178" r="60414" b="33236"/>
          <a:stretch>
            <a:fillRect/>
          </a:stretch>
        </p:blipFill>
        <p:spPr>
          <a:xfrm>
            <a:off x="742948" y="0"/>
            <a:ext cx="2371725" cy="6989519"/>
          </a:xfrm>
          <a:prstGeom prst="rect">
            <a:avLst/>
          </a:prstGeom>
        </p:spPr>
      </p:pic>
      <p:pic>
        <p:nvPicPr>
          <p:cNvPr id="8" name="图片 7"/>
          <p:cNvPicPr>
            <a:picLocks noChangeAspect="1"/>
          </p:cNvPicPr>
          <p:nvPr>
            <p:custDataLst>
              <p:tags r:id="rId3"/>
            </p:custDataLst>
          </p:nvPr>
        </p:nvPicPr>
        <p:blipFill rotWithShape="1">
          <a:blip r:embed="rId2">
            <a:extLst>
              <a:ext uri="{28A0092B-C50C-407E-A947-70E740481C1C}">
                <a14:useLocalDpi xmlns:a14="http://schemas.microsoft.com/office/drawing/2010/main" val="0"/>
              </a:ext>
            </a:extLst>
          </a:blip>
          <a:srcRect l="58846" t="33178" r="22800" b="33236"/>
          <a:stretch>
            <a:fillRect/>
          </a:stretch>
        </p:blipFill>
        <p:spPr>
          <a:xfrm>
            <a:off x="8829681" y="57152"/>
            <a:ext cx="2700337" cy="6989519"/>
          </a:xfrm>
          <a:prstGeom prst="rect">
            <a:avLst/>
          </a:prstGeom>
        </p:spPr>
      </p:pic>
      <p:sp>
        <p:nvSpPr>
          <p:cNvPr id="16" name="矩形 23"/>
          <p:cNvSpPr>
            <a:spLocks noChangeArrowheads="1"/>
          </p:cNvSpPr>
          <p:nvPr/>
        </p:nvSpPr>
        <p:spPr bwMode="auto">
          <a:xfrm>
            <a:off x="2729235" y="490019"/>
            <a:ext cx="6559266" cy="5631180"/>
          </a:xfrm>
          <a:prstGeom prst="rect">
            <a:avLst/>
          </a:prstGeom>
          <a:noFill/>
          <a:ln>
            <a:noFill/>
          </a:ln>
        </p:spPr>
        <p:txBody>
          <a:bodyPr wrap="square">
            <a:spAutoFit/>
          </a:bodyPr>
          <a:lstStyle/>
          <a:p>
            <a:pPr algn="ctr">
              <a:lnSpc>
                <a:spcPct val="200000"/>
              </a:lnSpc>
            </a:pPr>
            <a:r>
              <a:rPr lang="zh-CN" sz="2000" b="1" dirty="0">
                <a:latin typeface="汉仪乐喵体W" panose="00020600040101010101" pitchFamily="18" charset="-122"/>
                <a:ea typeface="汉仪乐喵体W" panose="00020600040101010101" pitchFamily="18" charset="-122"/>
              </a:rPr>
              <a:t>在一片古老而神秘的森林里，住着许许多多的小动物，而小动物们又分为两派：以熊酋长为首的熊帮，以及以花狮子为首的狮派，为了争夺森林里的主导地位，一场地位争夺战开始了。俗话说得好：兵马未动，粮草先行。但是现在大雪封山，食物稀少。于是</a:t>
            </a:r>
            <a:r>
              <a:rPr lang="zh-CN" sz="2000" b="1" dirty="0">
                <a:latin typeface="汉仪乐喵体W" panose="00020600040101010101" pitchFamily="18" charset="-122"/>
                <a:ea typeface="汉仪乐喵体W" panose="00020600040101010101" pitchFamily="18" charset="-122"/>
                <a:sym typeface="+mn-ea"/>
              </a:rPr>
              <a:t>熊酋长和花狮子决定派出小蓝和派蒙去寻找食物，再回来告诉己方的小动物。可他们又担心己方的消息被对方获取，于是他们希望你能帮帮他们，设计出一个加密器和解密器来加密他们的信息吧</a:t>
            </a:r>
            <a:endParaRPr lang="en-US" altLang="zh-CN" sz="2000" b="1" dirty="0">
              <a:latin typeface="汉仪乐喵体W" panose="00020600040101010101" pitchFamily="18" charset="-122"/>
              <a:ea typeface="汉仪乐喵体W"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750"/>
                                        <p:tgtEl>
                                          <p:spTgt spid="13"/>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45" presetClass="entr" presetSubtype="0" fill="hold" grpId="0" nodeType="withEffect">
                                  <p:stCondLst>
                                    <p:cond delay="0"/>
                                  </p:stCondLst>
                                  <p:iterate type="lt">
                                    <p:tmPct val="10000"/>
                                  </p:iterate>
                                  <p:childTnLst>
                                    <p:set>
                                      <p:cBhvr>
                                        <p:cTn id="20" dur="1" fill="hold">
                                          <p:stCondLst>
                                            <p:cond delay="0"/>
                                          </p:stCondLst>
                                        </p:cTn>
                                        <p:tgtEl>
                                          <p:spTgt spid="16"/>
                                        </p:tgtEl>
                                        <p:attrNameLst>
                                          <p:attrName>style.visibility</p:attrName>
                                        </p:attrNameLst>
                                      </p:cBhvr>
                                      <p:to>
                                        <p:strVal val="visible"/>
                                      </p:to>
                                    </p:set>
                                    <p:animEffect transition="in" filter="fade">
                                      <p:cBhvr>
                                        <p:cTn id="21" dur="2000"/>
                                        <p:tgtEl>
                                          <p:spTgt spid="16"/>
                                        </p:tgtEl>
                                      </p:cBhvr>
                                    </p:animEffect>
                                    <p:anim calcmode="lin" valueType="num">
                                      <p:cBhvr>
                                        <p:cTn id="22" dur="2000" fill="hold"/>
                                        <p:tgtEl>
                                          <p:spTgt spid="16"/>
                                        </p:tgtEl>
                                        <p:attrNameLst>
                                          <p:attrName>ppt_w</p:attrName>
                                        </p:attrNameLst>
                                      </p:cBhvr>
                                      <p:tavLst>
                                        <p:tav tm="0" fmla="#ppt_w*sin(2.5*pi*$)">
                                          <p:val>
                                            <p:fltVal val="0"/>
                                          </p:val>
                                        </p:tav>
                                        <p:tav tm="100000">
                                          <p:val>
                                            <p:fltVal val="1"/>
                                          </p:val>
                                        </p:tav>
                                      </p:tavLst>
                                    </p:anim>
                                    <p:anim calcmode="lin" valueType="num">
                                      <p:cBhvr>
                                        <p:cTn id="23"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t="3009" b="6728"/>
          <a:stretch>
            <a:fillRect/>
          </a:stretch>
        </p:blipFill>
        <p:spPr>
          <a:xfrm>
            <a:off x="0" y="0"/>
            <a:ext cx="12192000" cy="6858000"/>
          </a:xfrm>
          <a:prstGeom prst="rect">
            <a:avLst/>
          </a:prstGeom>
          <a:solidFill>
            <a:srgbClr val="73AFAD"/>
          </a:solidFill>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23466" t="33178" r="60414" b="33236"/>
          <a:stretch>
            <a:fillRect/>
          </a:stretch>
        </p:blipFill>
        <p:spPr>
          <a:xfrm>
            <a:off x="742948" y="0"/>
            <a:ext cx="2371725" cy="6989519"/>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58846" t="33178" r="22800" b="33236"/>
          <a:stretch>
            <a:fillRect/>
          </a:stretch>
        </p:blipFill>
        <p:spPr>
          <a:xfrm>
            <a:off x="8829681" y="57152"/>
            <a:ext cx="2700337" cy="6989519"/>
          </a:xfrm>
          <a:prstGeom prst="rect">
            <a:avLst/>
          </a:prstGeom>
        </p:spPr>
      </p:pic>
      <p:sp>
        <p:nvSpPr>
          <p:cNvPr id="16" name="矩形 23"/>
          <p:cNvSpPr>
            <a:spLocks noChangeArrowheads="1"/>
          </p:cNvSpPr>
          <p:nvPr/>
        </p:nvSpPr>
        <p:spPr bwMode="auto">
          <a:xfrm>
            <a:off x="2736855" y="2480744"/>
            <a:ext cx="6559266" cy="1384995"/>
          </a:xfrm>
          <a:prstGeom prst="rect">
            <a:avLst/>
          </a:prstGeom>
          <a:noFill/>
          <a:ln>
            <a:noFill/>
          </a:ln>
        </p:spPr>
        <p:txBody>
          <a:bodyPr wrap="square">
            <a:spAutoFit/>
          </a:bodyPr>
          <a:lstStyle/>
          <a:p>
            <a:pPr algn="ctr">
              <a:lnSpc>
                <a:spcPct val="200000"/>
              </a:lnSpc>
            </a:pPr>
            <a:r>
              <a:rPr lang="zh-CN" altLang="en-US" sz="4800" b="1" dirty="0">
                <a:latin typeface="汉仪乐喵体W" panose="00020600040101010101" pitchFamily="18" charset="-122"/>
                <a:ea typeface="汉仪乐喵体W" panose="00020600040101010101" pitchFamily="18" charset="-122"/>
              </a:rPr>
              <a:t>非常感谢您的聆听</a:t>
            </a:r>
            <a:endParaRPr lang="en-US" altLang="zh-CN" sz="4800" b="1" dirty="0">
              <a:latin typeface="汉仪乐喵体W" panose="00020600040101010101" pitchFamily="18" charset="-122"/>
              <a:ea typeface="汉仪乐喵体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750"/>
                                        <p:tgtEl>
                                          <p:spTgt spid="13"/>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1000" fill="hold"/>
                                        <p:tgtEl>
                                          <p:spTgt spid="8"/>
                                        </p:tgtEl>
                                        <p:attrNameLst>
                                          <p:attrName>ppt_x</p:attrName>
                                        </p:attrNameLst>
                                      </p:cBhvr>
                                      <p:tavLst>
                                        <p:tav tm="0">
                                          <p:val>
                                            <p:strVal val="1+#ppt_w/2"/>
                                          </p:val>
                                        </p:tav>
                                        <p:tav tm="100000">
                                          <p:val>
                                            <p:strVal val="#ppt_x"/>
                                          </p:val>
                                        </p:tav>
                                      </p:tavLst>
                                    </p:anim>
                                    <p:anim calcmode="lin" valueType="num">
                                      <p:cBhvr additive="base">
                                        <p:cTn id="18" dur="1000" fill="hold"/>
                                        <p:tgtEl>
                                          <p:spTgt spid="8"/>
                                        </p:tgtEl>
                                        <p:attrNameLst>
                                          <p:attrName>ppt_y</p:attrName>
                                        </p:attrNameLst>
                                      </p:cBhvr>
                                      <p:tavLst>
                                        <p:tav tm="0">
                                          <p:val>
                                            <p:strVal val="#ppt_y"/>
                                          </p:val>
                                        </p:tav>
                                        <p:tav tm="100000">
                                          <p:val>
                                            <p:strVal val="#ppt_y"/>
                                          </p:val>
                                        </p:tav>
                                      </p:tavLst>
                                    </p:anim>
                                  </p:childTnLst>
                                </p:cTn>
                              </p:par>
                              <p:par>
                                <p:cTn id="19" presetID="45" presetClass="entr" presetSubtype="0" fill="hold" grpId="0" nodeType="withEffect">
                                  <p:stCondLst>
                                    <p:cond delay="0"/>
                                  </p:stCondLst>
                                  <p:iterate type="lt">
                                    <p:tmPct val="10000"/>
                                  </p:iterate>
                                  <p:childTnLst>
                                    <p:set>
                                      <p:cBhvr>
                                        <p:cTn id="20" dur="1" fill="hold">
                                          <p:stCondLst>
                                            <p:cond delay="0"/>
                                          </p:stCondLst>
                                        </p:cTn>
                                        <p:tgtEl>
                                          <p:spTgt spid="16"/>
                                        </p:tgtEl>
                                        <p:attrNameLst>
                                          <p:attrName>style.visibility</p:attrName>
                                        </p:attrNameLst>
                                      </p:cBhvr>
                                      <p:to>
                                        <p:strVal val="visible"/>
                                      </p:to>
                                    </p:set>
                                    <p:animEffect transition="in" filter="fade">
                                      <p:cBhvr>
                                        <p:cTn id="21" dur="2000"/>
                                        <p:tgtEl>
                                          <p:spTgt spid="16"/>
                                        </p:tgtEl>
                                      </p:cBhvr>
                                    </p:animEffect>
                                    <p:anim calcmode="lin" valueType="num">
                                      <p:cBhvr>
                                        <p:cTn id="22" dur="2000" fill="hold"/>
                                        <p:tgtEl>
                                          <p:spTgt spid="16"/>
                                        </p:tgtEl>
                                        <p:attrNameLst>
                                          <p:attrName>ppt_w</p:attrName>
                                        </p:attrNameLst>
                                      </p:cBhvr>
                                      <p:tavLst>
                                        <p:tav tm="0" fmla="#ppt_w*sin(2.5*pi*$)">
                                          <p:val>
                                            <p:fltVal val="0"/>
                                          </p:val>
                                        </p:tav>
                                        <p:tav tm="100000">
                                          <p:val>
                                            <p:fltVal val="1"/>
                                          </p:val>
                                        </p:tav>
                                      </p:tavLst>
                                    </p:anim>
                                    <p:anim calcmode="lin" valueType="num">
                                      <p:cBhvr>
                                        <p:cTn id="23" dur="20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009" b="6728"/>
          <a:stretch>
            <a:fillRect/>
          </a:stretch>
        </p:blipFill>
        <p:spPr>
          <a:xfrm>
            <a:off x="0" y="0"/>
            <a:ext cx="12192000" cy="6858000"/>
          </a:xfrm>
          <a:prstGeom prst="rect">
            <a:avLst/>
          </a:prstGeom>
          <a:solidFill>
            <a:srgbClr val="73AFAD"/>
          </a:solidFill>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2827" t="24734" r="14739" b="23865"/>
          <a:stretch>
            <a:fillRect/>
          </a:stretch>
        </p:blipFill>
        <p:spPr>
          <a:xfrm>
            <a:off x="602350" y="1458198"/>
            <a:ext cx="3926784" cy="3941603"/>
          </a:xfrm>
          <a:prstGeom prst="rect">
            <a:avLst/>
          </a:prstGeom>
          <a:effectLst>
            <a:outerShdw blurRad="50800" dist="38100" dir="5400000" sx="101000" sy="101000" algn="ctr" rotWithShape="0">
              <a:srgbClr val="000000">
                <a:alpha val="43137"/>
              </a:srgbClr>
            </a:outerShdw>
          </a:effectLst>
        </p:spPr>
      </p:pic>
      <p:sp>
        <p:nvSpPr>
          <p:cNvPr id="6" name="矩形 23"/>
          <p:cNvSpPr>
            <a:spLocks noChangeArrowheads="1"/>
          </p:cNvSpPr>
          <p:nvPr/>
        </p:nvSpPr>
        <p:spPr bwMode="auto">
          <a:xfrm>
            <a:off x="1640431" y="1872533"/>
            <a:ext cx="1850623" cy="2246769"/>
          </a:xfrm>
          <a:prstGeom prst="rect">
            <a:avLst/>
          </a:prstGeom>
          <a:noFill/>
          <a:ln>
            <a:noFill/>
          </a:ln>
        </p:spPr>
        <p:txBody>
          <a:bodyPr wrap="square">
            <a:spAutoFit/>
          </a:bodyPr>
          <a:lstStyle/>
          <a:p>
            <a:pPr algn="ctr">
              <a:lnSpc>
                <a:spcPct val="200000"/>
              </a:lnSpc>
            </a:pPr>
            <a:r>
              <a:rPr lang="en-US" altLang="zh-CN" sz="8000" b="1" dirty="0">
                <a:latin typeface="汉仪乐喵体W" panose="00020600040101010101" pitchFamily="18" charset="-122"/>
                <a:ea typeface="汉仪乐喵体W" panose="00020600040101010101" pitchFamily="18" charset="-122"/>
              </a:rPr>
              <a:t>01</a:t>
            </a:r>
            <a:endParaRPr lang="en-US" altLang="zh-CN" sz="8000" b="1" dirty="0">
              <a:latin typeface="汉仪乐喵体W" panose="00020600040101010101" pitchFamily="18" charset="-122"/>
              <a:ea typeface="汉仪乐喵体W" panose="00020600040101010101" pitchFamily="18" charset="-122"/>
            </a:endParaRPr>
          </a:p>
        </p:txBody>
      </p:sp>
      <p:sp>
        <p:nvSpPr>
          <p:cNvPr id="7" name="TextBox 13"/>
          <p:cNvSpPr txBox="1"/>
          <p:nvPr/>
        </p:nvSpPr>
        <p:spPr>
          <a:xfrm>
            <a:off x="4786305" y="2445367"/>
            <a:ext cx="5543551" cy="1014730"/>
          </a:xfrm>
          <a:prstGeom prst="rect">
            <a:avLst/>
          </a:prstGeom>
          <a:noFill/>
        </p:spPr>
        <p:txBody>
          <a:bodyPr wrap="square" rtlCol="0">
            <a:spAutoFit/>
          </a:bodyPr>
          <a:lstStyle/>
          <a:p>
            <a:pPr>
              <a:lnSpc>
                <a:spcPct val="150000"/>
              </a:lnSpc>
              <a:buClr>
                <a:srgbClr val="CC0099"/>
              </a:buClr>
            </a:pPr>
            <a:r>
              <a:rPr lang="zh-CN" altLang="en-US" sz="4000" b="1" dirty="0">
                <a:latin typeface="汉仪乐喵体W" panose="00020600040101010101" pitchFamily="18" charset="-122"/>
                <a:ea typeface="汉仪乐喵体W" panose="00020600040101010101" pitchFamily="18" charset="-122"/>
              </a:rPr>
              <a:t>加密器和解码器的原理</a:t>
            </a:r>
            <a:endParaRPr lang="en-US" altLang="zh-CN" sz="4000" b="1" dirty="0">
              <a:latin typeface="汉仪乐喵体W" panose="00020600040101010101" pitchFamily="18" charset="-122"/>
              <a:ea typeface="汉仪乐喵体W" panose="00020600040101010101" pitchFamily="18" charset="-122"/>
            </a:endParaRPr>
          </a:p>
        </p:txBody>
      </p:sp>
      <p:sp>
        <p:nvSpPr>
          <p:cNvPr id="8" name="矩形 23"/>
          <p:cNvSpPr>
            <a:spLocks noChangeArrowheads="1"/>
          </p:cNvSpPr>
          <p:nvPr/>
        </p:nvSpPr>
        <p:spPr bwMode="auto">
          <a:xfrm>
            <a:off x="4843457" y="3649543"/>
            <a:ext cx="5162776" cy="645160"/>
          </a:xfrm>
          <a:prstGeom prst="rect">
            <a:avLst/>
          </a:prstGeom>
          <a:noFill/>
          <a:ln>
            <a:noFill/>
          </a:ln>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既然要设计加密器和解密器，我们就不得不先去了解它的原理，那么，加密器和解密器到底是如何运作的呢？</a:t>
            </a:r>
            <a:endParaRPr lang="zh-CN" altLang="en-US" sz="12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58846" t="33178" r="22800" b="33236"/>
          <a:stretch>
            <a:fillRect/>
          </a:stretch>
        </p:blipFill>
        <p:spPr>
          <a:xfrm>
            <a:off x="10510840" y="2592223"/>
            <a:ext cx="1648044" cy="42657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par>
                                <p:cTn id="8" presetID="8" presetClass="emph" presetSubtype="0" repeatCount="indefinite" fill="hold" nodeType="withEffect">
                                  <p:stCondLst>
                                    <p:cond delay="0"/>
                                  </p:stCondLst>
                                  <p:childTnLst>
                                    <p:animRot by="21600000">
                                      <p:cBhvr>
                                        <p:cTn id="9" dur="5000" fill="hold"/>
                                        <p:tgtEl>
                                          <p:spTgt spid="5"/>
                                        </p:tgtEl>
                                        <p:attrNameLst>
                                          <p:attrName>r</p:attrName>
                                        </p:attrNameLst>
                                      </p:cBhvr>
                                    </p:animRot>
                                  </p:childTnLst>
                                </p:cTn>
                              </p:par>
                              <p:par>
                                <p:cTn id="10" presetID="14" presetClass="entr" presetSubtype="1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5" dur="500"/>
                                        <p:tgtEl>
                                          <p:spTgt spid="8">
                                            <p:txEl>
                                              <p:pRg st="0" end="0"/>
                                            </p:txEl>
                                          </p:spTgt>
                                        </p:tgtEl>
                                      </p:cBhvr>
                                    </p:animEffect>
                                  </p:childTnLst>
                                </p:cTn>
                              </p:par>
                              <p:par>
                                <p:cTn id="16" presetID="26" presetClass="entr" presetSubtype="0" fill="hold" grpId="0" nodeType="withEffect">
                                  <p:stCondLst>
                                    <p:cond delay="0"/>
                                  </p:stCondLst>
                                  <p:iterate type="wd">
                                    <p:tmPct val="10000"/>
                                  </p:iterate>
                                  <p:childTnLst>
                                    <p:set>
                                      <p:cBhvr>
                                        <p:cTn id="17" dur="1" fill="hold">
                                          <p:stCondLst>
                                            <p:cond delay="0"/>
                                          </p:stCondLst>
                                        </p:cTn>
                                        <p:tgtEl>
                                          <p:spTgt spid="7"/>
                                        </p:tgtEl>
                                        <p:attrNameLst>
                                          <p:attrName>style.visibility</p:attrName>
                                        </p:attrNameLst>
                                      </p:cBhvr>
                                      <p:to>
                                        <p:strVal val="visible"/>
                                      </p:to>
                                    </p:set>
                                    <p:animEffect transition="in" filter="wipe(down)">
                                      <p:cBhvr>
                                        <p:cTn id="18" dur="580">
                                          <p:stCondLst>
                                            <p:cond delay="0"/>
                                          </p:stCondLst>
                                        </p:cTn>
                                        <p:tgtEl>
                                          <p:spTgt spid="7"/>
                                        </p:tgtEl>
                                      </p:cBhvr>
                                    </p:animEffect>
                                    <p:anim calcmode="lin" valueType="num">
                                      <p:cBhvr>
                                        <p:cTn id="1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4" dur="26">
                                          <p:stCondLst>
                                            <p:cond delay="650"/>
                                          </p:stCondLst>
                                        </p:cTn>
                                        <p:tgtEl>
                                          <p:spTgt spid="7"/>
                                        </p:tgtEl>
                                      </p:cBhvr>
                                      <p:to x="100000" y="60000"/>
                                    </p:animScale>
                                    <p:animScale>
                                      <p:cBhvr>
                                        <p:cTn id="25" dur="166" decel="50000">
                                          <p:stCondLst>
                                            <p:cond delay="676"/>
                                          </p:stCondLst>
                                        </p:cTn>
                                        <p:tgtEl>
                                          <p:spTgt spid="7"/>
                                        </p:tgtEl>
                                      </p:cBhvr>
                                      <p:to x="100000" y="100000"/>
                                    </p:animScale>
                                    <p:animScale>
                                      <p:cBhvr>
                                        <p:cTn id="26" dur="26">
                                          <p:stCondLst>
                                            <p:cond delay="1312"/>
                                          </p:stCondLst>
                                        </p:cTn>
                                        <p:tgtEl>
                                          <p:spTgt spid="7"/>
                                        </p:tgtEl>
                                      </p:cBhvr>
                                      <p:to x="100000" y="80000"/>
                                    </p:animScale>
                                    <p:animScale>
                                      <p:cBhvr>
                                        <p:cTn id="27" dur="166" decel="50000">
                                          <p:stCondLst>
                                            <p:cond delay="1338"/>
                                          </p:stCondLst>
                                        </p:cTn>
                                        <p:tgtEl>
                                          <p:spTgt spid="7"/>
                                        </p:tgtEl>
                                      </p:cBhvr>
                                      <p:to x="100000" y="100000"/>
                                    </p:animScale>
                                    <p:animScale>
                                      <p:cBhvr>
                                        <p:cTn id="28" dur="26">
                                          <p:stCondLst>
                                            <p:cond delay="1642"/>
                                          </p:stCondLst>
                                        </p:cTn>
                                        <p:tgtEl>
                                          <p:spTgt spid="7"/>
                                        </p:tgtEl>
                                      </p:cBhvr>
                                      <p:to x="100000" y="90000"/>
                                    </p:animScale>
                                    <p:animScale>
                                      <p:cBhvr>
                                        <p:cTn id="29" dur="166" decel="50000">
                                          <p:stCondLst>
                                            <p:cond delay="1668"/>
                                          </p:stCondLst>
                                        </p:cTn>
                                        <p:tgtEl>
                                          <p:spTgt spid="7"/>
                                        </p:tgtEl>
                                      </p:cBhvr>
                                      <p:to x="100000" y="100000"/>
                                    </p:animScale>
                                    <p:animScale>
                                      <p:cBhvr>
                                        <p:cTn id="30" dur="26">
                                          <p:stCondLst>
                                            <p:cond delay="1808"/>
                                          </p:stCondLst>
                                        </p:cTn>
                                        <p:tgtEl>
                                          <p:spTgt spid="7"/>
                                        </p:tgtEl>
                                      </p:cBhvr>
                                      <p:to x="100000" y="95000"/>
                                    </p:animScale>
                                    <p:animScale>
                                      <p:cBhvr>
                                        <p:cTn id="31" dur="166" decel="50000">
                                          <p:stCondLst>
                                            <p:cond delay="1834"/>
                                          </p:stCondLst>
                                        </p:cTn>
                                        <p:tgtEl>
                                          <p:spTgt spid="7"/>
                                        </p:tgtEl>
                                      </p:cBhvr>
                                      <p:to x="100000" y="100000"/>
                                    </p:animScale>
                                  </p:childTnLst>
                                </p:cTn>
                              </p:par>
                              <p:par>
                                <p:cTn id="32" presetID="2" presetClass="entr" presetSubtype="2"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1000" fill="hold"/>
                                        <p:tgtEl>
                                          <p:spTgt spid="9"/>
                                        </p:tgtEl>
                                        <p:attrNameLst>
                                          <p:attrName>ppt_x</p:attrName>
                                        </p:attrNameLst>
                                      </p:cBhvr>
                                      <p:tavLst>
                                        <p:tav tm="0">
                                          <p:val>
                                            <p:strVal val="1+#ppt_w/2"/>
                                          </p:val>
                                        </p:tav>
                                        <p:tav tm="100000">
                                          <p:val>
                                            <p:strVal val="#ppt_x"/>
                                          </p:val>
                                        </p:tav>
                                      </p:tavLst>
                                    </p:anim>
                                    <p:anim calcmode="lin" valueType="num">
                                      <p:cBhvr additive="base">
                                        <p:cTn id="35"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dvAuto="100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b="84065"/>
          <a:stretch>
            <a:fillRect/>
          </a:stretch>
        </p:blipFill>
        <p:spPr>
          <a:xfrm>
            <a:off x="1443293" y="2121571"/>
            <a:ext cx="2717301" cy="1556707"/>
          </a:xfrm>
          <a:prstGeom prst="rect">
            <a:avLst/>
          </a:prstGeom>
        </p:spPr>
      </p:pic>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32855" b="35336"/>
          <a:stretch>
            <a:fillRect/>
          </a:stretch>
        </p:blipFill>
        <p:spPr>
          <a:xfrm>
            <a:off x="7949450" y="540101"/>
            <a:ext cx="2717301" cy="3107468"/>
          </a:xfrm>
          <a:prstGeom prst="rect">
            <a:avLst/>
          </a:prstGeom>
        </p:spPr>
      </p:pic>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17965" b="67145"/>
          <a:stretch>
            <a:fillRect/>
          </a:stretch>
        </p:blipFill>
        <p:spPr>
          <a:xfrm>
            <a:off x="4732089" y="2193011"/>
            <a:ext cx="2717301" cy="1454558"/>
          </a:xfrm>
          <a:prstGeom prst="rect">
            <a:avLst/>
          </a:prstGeom>
        </p:spPr>
      </p:pic>
      <p:sp>
        <p:nvSpPr>
          <p:cNvPr id="8" name="矩形 7"/>
          <p:cNvSpPr/>
          <p:nvPr/>
        </p:nvSpPr>
        <p:spPr>
          <a:xfrm>
            <a:off x="1115783" y="3906881"/>
            <a:ext cx="3372319" cy="2030095"/>
          </a:xfrm>
          <a:prstGeom prst="rect">
            <a:avLst/>
          </a:prstGeom>
          <a:noFill/>
        </p:spPr>
        <p:txBody>
          <a:bodyPr wrap="square">
            <a:spAutoFit/>
          </a:bodyPr>
          <a:lstStyle/>
          <a:p>
            <a:pPr algn="ctr">
              <a:lnSpc>
                <a:spcPct val="150000"/>
              </a:lnSpc>
            </a:pPr>
            <a:r>
              <a:rPr lang="zh-CN" altLang="en-US" sz="1400" dirty="0">
                <a:latin typeface="汉仪乐喵体W" panose="00020600040101010101" pitchFamily="18" charset="-122"/>
                <a:ea typeface="汉仪乐喵体W" panose="00020600040101010101" pitchFamily="18" charset="-122"/>
              </a:rPr>
              <a:t>加密器</a:t>
            </a:r>
            <a:r>
              <a:rPr lang="en-US" altLang="zh-CN" sz="1400" dirty="0">
                <a:latin typeface="汉仪乐喵体W" panose="00020600040101010101" pitchFamily="18" charset="-122"/>
                <a:ea typeface="汉仪乐喵体W" panose="00020600040101010101" pitchFamily="18" charset="-122"/>
              </a:rPr>
              <a:t>/</a:t>
            </a:r>
            <a:r>
              <a:rPr lang="zh-CN" altLang="en-US" sz="1400" dirty="0">
                <a:latin typeface="汉仪乐喵体W" panose="00020600040101010101" pitchFamily="18" charset="-122"/>
                <a:ea typeface="汉仪乐喵体W" panose="00020600040101010101" pitchFamily="18" charset="-122"/>
              </a:rPr>
              <a:t>加密程式</a:t>
            </a:r>
            <a:endParaRPr lang="zh-CN" altLang="en-US" sz="1400" dirty="0">
              <a:latin typeface="汉仪乐喵体W" panose="00020600040101010101" pitchFamily="18" charset="-122"/>
              <a:ea typeface="汉仪乐喵体W" panose="00020600040101010101" pitchFamily="18" charset="-122"/>
            </a:endParaRPr>
          </a:p>
          <a:p>
            <a:pPr algn="ctr">
              <a:lnSpc>
                <a:spcPct val="150000"/>
              </a:lnSpc>
            </a:pPr>
            <a:r>
              <a:rPr lang="zh-CN" altLang="en-US" sz="1400" dirty="0">
                <a:latin typeface="汉仪乐喵体W" panose="00020600040101010101" pitchFamily="18" charset="-122"/>
                <a:ea typeface="汉仪乐喵体W" panose="00020600040101010101" pitchFamily="18" charset="-122"/>
              </a:rPr>
              <a:t>一个加密器就像是一把锁，不同的加密器往往有着不同的加密程式，这个加密程式和密钥共同决定了你的加密的结果，就像锁一样，复杂的加密程式能使你的加密更难被破解</a:t>
            </a:r>
            <a:endParaRPr lang="zh-CN" altLang="en-US" sz="1400" dirty="0">
              <a:latin typeface="汉仪乐喵体W" panose="00020600040101010101" pitchFamily="18" charset="-122"/>
              <a:ea typeface="汉仪乐喵体W" panose="00020600040101010101" pitchFamily="18" charset="-122"/>
            </a:endParaRPr>
          </a:p>
        </p:txBody>
      </p:sp>
      <p:sp>
        <p:nvSpPr>
          <p:cNvPr id="9" name="矩形 8"/>
          <p:cNvSpPr/>
          <p:nvPr/>
        </p:nvSpPr>
        <p:spPr>
          <a:xfrm>
            <a:off x="4488102" y="3906881"/>
            <a:ext cx="3372319" cy="2353310"/>
          </a:xfrm>
          <a:prstGeom prst="rect">
            <a:avLst/>
          </a:prstGeom>
          <a:noFill/>
        </p:spPr>
        <p:txBody>
          <a:bodyPr wrap="square">
            <a:spAutoFit/>
          </a:bodyPr>
          <a:lstStyle/>
          <a:p>
            <a:pPr algn="ctr">
              <a:lnSpc>
                <a:spcPct val="150000"/>
              </a:lnSpc>
            </a:pPr>
            <a:r>
              <a:rPr lang="zh-CN" altLang="en-US" sz="1400" dirty="0">
                <a:latin typeface="汉仪乐喵体W" panose="00020600040101010101" pitchFamily="18" charset="-122"/>
                <a:ea typeface="汉仪乐喵体W" panose="00020600040101010101" pitchFamily="18" charset="-122"/>
              </a:rPr>
              <a:t>密钥</a:t>
            </a:r>
            <a:endParaRPr lang="zh-CN" altLang="en-US" sz="1400" dirty="0">
              <a:latin typeface="汉仪乐喵体W" panose="00020600040101010101" pitchFamily="18" charset="-122"/>
              <a:ea typeface="汉仪乐喵体W" panose="00020600040101010101" pitchFamily="18" charset="-122"/>
            </a:endParaRPr>
          </a:p>
          <a:p>
            <a:pPr algn="ctr">
              <a:lnSpc>
                <a:spcPct val="150000"/>
              </a:lnSpc>
            </a:pPr>
            <a:r>
              <a:rPr lang="zh-CN" altLang="en-US" sz="1400" dirty="0">
                <a:latin typeface="汉仪乐喵体W" panose="00020600040101010101" pitchFamily="18" charset="-122"/>
                <a:ea typeface="汉仪乐喵体W" panose="00020600040101010101" pitchFamily="18" charset="-122"/>
              </a:rPr>
              <a:t>我们把加密器比作锁，那么密钥就像是钥匙，想要解除加密得到正确的内容，解密器（解密程式），密钥和解密器缺一不可，简而言之，就算你将解密程式公布给对方，只要对方没有密钥就无法得到密文</a:t>
            </a:r>
            <a:endParaRPr lang="zh-CN" altLang="en-US" sz="1400" dirty="0">
              <a:latin typeface="汉仪乐喵体W" panose="00020600040101010101" pitchFamily="18" charset="-122"/>
              <a:ea typeface="汉仪乐喵体W" panose="00020600040101010101" pitchFamily="18" charset="-122"/>
            </a:endParaRPr>
          </a:p>
        </p:txBody>
      </p:sp>
      <p:sp>
        <p:nvSpPr>
          <p:cNvPr id="10" name="矩形 9"/>
          <p:cNvSpPr/>
          <p:nvPr/>
        </p:nvSpPr>
        <p:spPr>
          <a:xfrm>
            <a:off x="7860421" y="3906881"/>
            <a:ext cx="3372319" cy="1383665"/>
          </a:xfrm>
          <a:prstGeom prst="rect">
            <a:avLst/>
          </a:prstGeom>
          <a:noFill/>
        </p:spPr>
        <p:txBody>
          <a:bodyPr wrap="square">
            <a:spAutoFit/>
          </a:bodyPr>
          <a:lstStyle/>
          <a:p>
            <a:pPr algn="ctr">
              <a:lnSpc>
                <a:spcPct val="150000"/>
              </a:lnSpc>
            </a:pPr>
            <a:r>
              <a:rPr lang="zh-CN" altLang="en-US" sz="1400" dirty="0">
                <a:latin typeface="汉仪乐喵体W" panose="00020600040101010101" pitchFamily="18" charset="-122"/>
                <a:ea typeface="汉仪乐喵体W" panose="00020600040101010101" pitchFamily="18" charset="-122"/>
              </a:rPr>
              <a:t>解密器</a:t>
            </a:r>
            <a:r>
              <a:rPr lang="en-US" altLang="zh-CN" sz="1400" dirty="0">
                <a:latin typeface="汉仪乐喵体W" panose="00020600040101010101" pitchFamily="18" charset="-122"/>
                <a:ea typeface="汉仪乐喵体W" panose="00020600040101010101" pitchFamily="18" charset="-122"/>
              </a:rPr>
              <a:t>/</a:t>
            </a:r>
            <a:r>
              <a:rPr lang="zh-CN" altLang="en-US" sz="1400" dirty="0">
                <a:latin typeface="汉仪乐喵体W" panose="00020600040101010101" pitchFamily="18" charset="-122"/>
                <a:ea typeface="汉仪乐喵体W" panose="00020600040101010101" pitchFamily="18" charset="-122"/>
              </a:rPr>
              <a:t>解密程式</a:t>
            </a:r>
            <a:endParaRPr lang="zh-CN" altLang="en-US" sz="1400" dirty="0">
              <a:latin typeface="汉仪乐喵体W" panose="00020600040101010101" pitchFamily="18" charset="-122"/>
              <a:ea typeface="汉仪乐喵体W" panose="00020600040101010101" pitchFamily="18" charset="-122"/>
            </a:endParaRPr>
          </a:p>
          <a:p>
            <a:pPr algn="ctr">
              <a:lnSpc>
                <a:spcPct val="150000"/>
              </a:lnSpc>
            </a:pPr>
            <a:r>
              <a:rPr lang="zh-CN" altLang="en-US" sz="1400" dirty="0">
                <a:latin typeface="汉仪乐喵体W" panose="00020600040101010101" pitchFamily="18" charset="-122"/>
                <a:ea typeface="汉仪乐喵体W" panose="00020600040101010101" pitchFamily="18" charset="-122"/>
              </a:rPr>
              <a:t>解密器可以看作逆向运行的加密器，依据密钥对加密后的文本运行解密程式我们就能得到密文啦！</a:t>
            </a:r>
            <a:endParaRPr lang="zh-CN" altLang="en-US" sz="1400" dirty="0">
              <a:latin typeface="汉仪乐喵体W" panose="00020600040101010101" pitchFamily="18" charset="-122"/>
              <a:ea typeface="汉仪乐喵体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2500">
        <p:checker dir="vert"/>
      </p:transition>
    </mc:Choice>
    <mc:Fallback>
      <p:transition spd="slow">
        <p:checke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iterate type="wd">
                                    <p:tmPct val="10000"/>
                                  </p:iterate>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iterate type="wd">
                                    <p:tmPct val="10000"/>
                                  </p:iterate>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par>
                          <p:cTn id="14" fill="hold">
                            <p:stCondLst>
                              <p:cond delay="0"/>
                            </p:stCondLst>
                            <p:childTnLst>
                              <p:par>
                                <p:cTn id="15" presetID="16" presetClass="entr" presetSubtype="21"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par>
                          <p:cTn id="18" fill="hold">
                            <p:stCondLst>
                              <p:cond delay="500"/>
                            </p:stCondLst>
                            <p:childTnLst>
                              <p:par>
                                <p:cTn id="19" presetID="16" presetClass="entr" presetSubtype="21"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par>
                          <p:cTn id="22" fill="hold">
                            <p:stCondLst>
                              <p:cond delay="1000"/>
                            </p:stCondLst>
                            <p:childTnLst>
                              <p:par>
                                <p:cTn id="23" presetID="16" presetClass="entr" presetSubtype="21" fill="hold"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t="42717" r="54005" b="6903"/>
          <a:stretch>
            <a:fillRect/>
          </a:stretch>
        </p:blipFill>
        <p:spPr>
          <a:xfrm>
            <a:off x="8216349" y="4240490"/>
            <a:ext cx="3973058" cy="2833369"/>
          </a:xfrm>
          <a:prstGeom prst="rect">
            <a:avLst/>
          </a:prstGeom>
        </p:spPr>
      </p:pic>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t="50586"/>
          <a:stretch>
            <a:fillRect/>
          </a:stretch>
        </p:blipFill>
        <p:spPr>
          <a:xfrm rot="5400000">
            <a:off x="-1247036" y="1124692"/>
            <a:ext cx="7023209" cy="4529137"/>
          </a:xfrm>
          <a:prstGeom prst="rect">
            <a:avLst/>
          </a:prstGeom>
        </p:spPr>
      </p:pic>
      <p:sp>
        <p:nvSpPr>
          <p:cNvPr id="6" name="TextBox 13"/>
          <p:cNvSpPr txBox="1"/>
          <p:nvPr/>
        </p:nvSpPr>
        <p:spPr>
          <a:xfrm rot="5400000">
            <a:off x="-633717" y="3291604"/>
            <a:ext cx="3376917" cy="922020"/>
          </a:xfrm>
          <a:prstGeom prst="rect">
            <a:avLst/>
          </a:prstGeom>
          <a:noFill/>
        </p:spPr>
        <p:txBody>
          <a:bodyPr wrap="square" rtlCol="0">
            <a:spAutoFit/>
          </a:bodyPr>
          <a:lstStyle/>
          <a:p>
            <a:pPr>
              <a:lnSpc>
                <a:spcPct val="150000"/>
              </a:lnSpc>
              <a:buClr>
                <a:srgbClr val="CC0099"/>
              </a:buClr>
            </a:pPr>
            <a:r>
              <a:rPr lang="zh-CN" altLang="en-US" sz="3600" b="1" dirty="0">
                <a:solidFill>
                  <a:schemeClr val="bg1"/>
                </a:solidFill>
                <a:latin typeface="汉仪乐喵体W" panose="00020600040101010101" pitchFamily="18" charset="-122"/>
                <a:ea typeface="汉仪乐喵体W" panose="00020600040101010101" pitchFamily="18" charset="-122"/>
              </a:rPr>
              <a:t>运作原理实例</a:t>
            </a:r>
            <a:endParaRPr lang="en-US" altLang="zh-CN" sz="3600" b="1" dirty="0">
              <a:solidFill>
                <a:schemeClr val="bg1"/>
              </a:solidFill>
              <a:latin typeface="汉仪乐喵体W" panose="00020600040101010101" pitchFamily="18" charset="-122"/>
              <a:ea typeface="汉仪乐喵体W" panose="00020600040101010101" pitchFamily="18" charset="-122"/>
            </a:endParaRPr>
          </a:p>
        </p:txBody>
      </p:sp>
      <p:sp>
        <p:nvSpPr>
          <p:cNvPr id="8" name="椭圆 7"/>
          <p:cNvSpPr/>
          <p:nvPr/>
        </p:nvSpPr>
        <p:spPr>
          <a:xfrm>
            <a:off x="3784787" y="1981999"/>
            <a:ext cx="253218" cy="253218"/>
          </a:xfrm>
          <a:prstGeom prst="ellipse">
            <a:avLst/>
          </a:prstGeom>
          <a:solidFill>
            <a:srgbClr val="E7F2E2"/>
          </a:solidFill>
          <a:ln>
            <a:solidFill>
              <a:srgbClr val="E7F2E2"/>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33936" y="420460"/>
            <a:ext cx="5651367" cy="1060450"/>
          </a:xfrm>
          <a:prstGeom prst="rect">
            <a:avLst/>
          </a:prstGeom>
        </p:spPr>
        <p:txBody>
          <a:bodyPr wrap="square">
            <a:spAutoFit/>
          </a:bodyPr>
          <a:lstStyle/>
          <a:p>
            <a:pPr>
              <a:lnSpc>
                <a:spcPct val="150000"/>
              </a:lnSpc>
            </a:pPr>
            <a:r>
              <a:rPr lang="zh-CN" altLang="en-US" sz="1400" dirty="0">
                <a:latin typeface="汉仪乐喵体W" panose="00020600040101010101" pitchFamily="18" charset="-122"/>
                <a:ea typeface="汉仪乐喵体W" panose="00020600040101010101" pitchFamily="18" charset="-122"/>
              </a:rPr>
              <a:t>就在刚刚，派蒙探测到森林的西边有一池甘甜的湖水，现在希望加密后告诉它的同伴，于是它拿出了祖传的简单加密器，这个加密器会将密文的</a:t>
            </a:r>
            <a:r>
              <a:rPr lang="en-US" altLang="zh-CN" sz="1400" dirty="0">
                <a:latin typeface="汉仪乐喵体W" panose="00020600040101010101" pitchFamily="18" charset="-122"/>
                <a:ea typeface="汉仪乐喵体W" panose="00020600040101010101" pitchFamily="18" charset="-122"/>
              </a:rPr>
              <a:t>ascll</a:t>
            </a:r>
            <a:r>
              <a:rPr lang="zh-CN" altLang="en-US" sz="1400" dirty="0">
                <a:latin typeface="汉仪乐喵体W" panose="00020600040101010101" pitchFamily="18" charset="-122"/>
                <a:ea typeface="汉仪乐喵体W" panose="00020600040101010101" pitchFamily="18" charset="-122"/>
              </a:rPr>
              <a:t>码增加密钥的值，从而得到一个加密过的文本</a:t>
            </a:r>
            <a:endParaRPr lang="zh-CN" altLang="en-US" sz="1400" dirty="0">
              <a:latin typeface="汉仪乐喵体W" panose="00020600040101010101" pitchFamily="18" charset="-122"/>
              <a:ea typeface="汉仪乐喵体W" panose="00020600040101010101" pitchFamily="18" charset="-122"/>
            </a:endParaRPr>
          </a:p>
        </p:txBody>
      </p:sp>
      <p:sp>
        <p:nvSpPr>
          <p:cNvPr id="10" name="椭圆 9"/>
          <p:cNvSpPr/>
          <p:nvPr/>
        </p:nvSpPr>
        <p:spPr>
          <a:xfrm>
            <a:off x="3784787" y="3394593"/>
            <a:ext cx="253218" cy="253218"/>
          </a:xfrm>
          <a:prstGeom prst="ellipse">
            <a:avLst/>
          </a:prstGeom>
          <a:solidFill>
            <a:srgbClr val="E7F2E2"/>
          </a:solidFill>
          <a:ln>
            <a:solidFill>
              <a:srgbClr val="E7F2E2"/>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333936" y="2791904"/>
            <a:ext cx="5651367" cy="737235"/>
          </a:xfrm>
          <a:prstGeom prst="rect">
            <a:avLst/>
          </a:prstGeom>
        </p:spPr>
        <p:txBody>
          <a:bodyPr wrap="square">
            <a:spAutoFit/>
          </a:bodyPr>
          <a:lstStyle/>
          <a:p>
            <a:pPr>
              <a:lnSpc>
                <a:spcPct val="150000"/>
              </a:lnSpc>
            </a:pPr>
            <a:r>
              <a:rPr lang="zh-CN" altLang="en-US" sz="1400" dirty="0">
                <a:latin typeface="汉仪乐喵体W" panose="00020600040101010101" pitchFamily="18" charset="-122"/>
                <a:ea typeface="汉仪乐喵体W" panose="00020600040101010101" pitchFamily="18" charset="-122"/>
              </a:rPr>
              <a:t>派蒙将密钥设置为</a:t>
            </a:r>
            <a:r>
              <a:rPr lang="en-US" altLang="zh-CN" sz="1400" dirty="0">
                <a:latin typeface="汉仪乐喵体W" panose="00020600040101010101" pitchFamily="18" charset="-122"/>
                <a:ea typeface="汉仪乐喵体W" panose="00020600040101010101" pitchFamily="18" charset="-122"/>
              </a:rPr>
              <a:t>5</a:t>
            </a:r>
            <a:r>
              <a:rPr lang="zh-CN" altLang="en-US" sz="1400" dirty="0">
                <a:latin typeface="汉仪乐喵体W" panose="00020600040101010101" pitchFamily="18" charset="-122"/>
                <a:ea typeface="汉仪乐喵体W" panose="00020600040101010101" pitchFamily="18" charset="-122"/>
              </a:rPr>
              <a:t>，于是</a:t>
            </a:r>
            <a:r>
              <a:rPr lang="en-US" altLang="zh-CN" sz="1400" dirty="0">
                <a:latin typeface="汉仪乐喵体W" panose="00020600040101010101" pitchFamily="18" charset="-122"/>
                <a:ea typeface="汉仪乐喵体W" panose="00020600040101010101" pitchFamily="18" charset="-122"/>
              </a:rPr>
              <a:t>“</a:t>
            </a:r>
            <a:r>
              <a:rPr lang="zh-CN" altLang="en-US" sz="1400" dirty="0">
                <a:latin typeface="汉仪乐喵体W" panose="00020600040101010101" pitchFamily="18" charset="-122"/>
                <a:ea typeface="汉仪乐喵体W" panose="00020600040101010101" pitchFamily="18" charset="-122"/>
              </a:rPr>
              <a:t>西边有泉水</a:t>
            </a:r>
            <a:r>
              <a:rPr lang="en-US" altLang="zh-CN" sz="1400" dirty="0">
                <a:latin typeface="汉仪乐喵体W" panose="00020600040101010101" pitchFamily="18" charset="-122"/>
                <a:ea typeface="汉仪乐喵体W" panose="00020600040101010101" pitchFamily="18" charset="-122"/>
              </a:rPr>
              <a:t>”</a:t>
            </a:r>
            <a:r>
              <a:rPr lang="zh-CN" altLang="en-US" sz="1400" dirty="0">
                <a:latin typeface="汉仪乐喵体W" panose="00020600040101010101" pitchFamily="18" charset="-122"/>
                <a:ea typeface="汉仪乐喵体W" panose="00020600040101010101" pitchFamily="18" charset="-122"/>
              </a:rPr>
              <a:t>就变成了</a:t>
            </a:r>
            <a:r>
              <a:rPr lang="en-US" altLang="zh-CN" sz="1400" dirty="0">
                <a:latin typeface="汉仪乐喵体W" panose="00020600040101010101" pitchFamily="18" charset="-122"/>
                <a:ea typeface="汉仪乐喵体W" panose="00020600040101010101" pitchFamily="18" charset="-122"/>
              </a:rPr>
              <a:t>“狱朵卣童谐”</a:t>
            </a:r>
            <a:r>
              <a:rPr lang="zh-CN" altLang="en-US" sz="1400" dirty="0">
                <a:latin typeface="汉仪乐喵体W" panose="00020600040101010101" pitchFamily="18" charset="-122"/>
                <a:ea typeface="汉仪乐喵体W" panose="00020600040101010101" pitchFamily="18" charset="-122"/>
              </a:rPr>
              <a:t>，这样就谁看不懂了</a:t>
            </a:r>
            <a:endParaRPr lang="zh-CN" altLang="en-US" sz="1400" dirty="0">
              <a:latin typeface="汉仪乐喵体W" panose="00020600040101010101" pitchFamily="18" charset="-122"/>
              <a:ea typeface="汉仪乐喵体W" panose="00020600040101010101" pitchFamily="18" charset="-122"/>
            </a:endParaRPr>
          </a:p>
        </p:txBody>
      </p:sp>
      <p:sp>
        <p:nvSpPr>
          <p:cNvPr id="13" name="椭圆 12"/>
          <p:cNvSpPr/>
          <p:nvPr/>
        </p:nvSpPr>
        <p:spPr>
          <a:xfrm>
            <a:off x="3784787" y="4807187"/>
            <a:ext cx="253218" cy="253218"/>
          </a:xfrm>
          <a:prstGeom prst="ellipse">
            <a:avLst/>
          </a:prstGeom>
          <a:solidFill>
            <a:srgbClr val="E7F2E2"/>
          </a:solidFill>
          <a:ln>
            <a:solidFill>
              <a:srgbClr val="E7F2E2"/>
            </a:solidFill>
          </a:ln>
          <a:effectLst>
            <a:outerShdw blurRad="50800" dist="38100" dir="5400000" sx="101000" sy="10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95836" y="4840768"/>
            <a:ext cx="5651367" cy="737235"/>
          </a:xfrm>
          <a:prstGeom prst="rect">
            <a:avLst/>
          </a:prstGeom>
        </p:spPr>
        <p:txBody>
          <a:bodyPr wrap="square">
            <a:spAutoFit/>
          </a:bodyPr>
          <a:lstStyle/>
          <a:p>
            <a:pPr>
              <a:lnSpc>
                <a:spcPct val="150000"/>
              </a:lnSpc>
            </a:pPr>
            <a:r>
              <a:rPr lang="zh-CN" altLang="en-US" sz="1400" dirty="0">
                <a:latin typeface="汉仪乐喵体W" panose="00020600040101010101" pitchFamily="18" charset="-122"/>
                <a:ea typeface="汉仪乐喵体W" panose="00020600040101010101" pitchFamily="18" charset="-122"/>
              </a:rPr>
              <a:t>只有得知了密钥的小动物通过上面的解码器才能得到派蒙的信息，</a:t>
            </a:r>
            <a:endParaRPr lang="zh-CN" altLang="en-US" sz="1400" dirty="0">
              <a:latin typeface="汉仪乐喵体W" panose="00020600040101010101" pitchFamily="18" charset="-122"/>
              <a:ea typeface="汉仪乐喵体W" panose="00020600040101010101" pitchFamily="18" charset="-122"/>
            </a:endParaRPr>
          </a:p>
          <a:p>
            <a:pPr>
              <a:lnSpc>
                <a:spcPct val="150000"/>
              </a:lnSpc>
            </a:pPr>
            <a:r>
              <a:rPr lang="zh-CN" altLang="en-US" sz="1400" dirty="0">
                <a:latin typeface="汉仪乐喵体W" panose="00020600040101010101" pitchFamily="18" charset="-122"/>
                <a:ea typeface="汉仪乐喵体W" panose="00020600040101010101" pitchFamily="18" charset="-122"/>
              </a:rPr>
              <a:t>怎么样，你明白了它的运作原理了吗</a:t>
            </a:r>
            <a:endParaRPr lang="zh-CN" altLang="en-US" sz="1400" dirty="0">
              <a:latin typeface="汉仪乐喵体W" panose="00020600040101010101" pitchFamily="18" charset="-122"/>
              <a:ea typeface="汉仪乐喵体W" panose="00020600040101010101" pitchFamily="18" charset="-122"/>
            </a:endParaRPr>
          </a:p>
        </p:txBody>
      </p:sp>
      <p:pic>
        <p:nvPicPr>
          <p:cNvPr id="12" name="图片 11"/>
          <p:cNvPicPr>
            <a:picLocks noChangeAspect="1"/>
          </p:cNvPicPr>
          <p:nvPr/>
        </p:nvPicPr>
        <p:blipFill rotWithShape="1">
          <a:blip r:embed="rId3">
            <a:extLst>
              <a:ext uri="{28A0092B-C50C-407E-A947-70E740481C1C}">
                <a14:useLocalDpi xmlns:a14="http://schemas.microsoft.com/office/drawing/2010/main" val="0"/>
              </a:ext>
            </a:extLst>
          </a:blip>
          <a:srcRect l="60885" t="33178" r="24062" b="57760"/>
          <a:stretch>
            <a:fillRect/>
          </a:stretch>
        </p:blipFill>
        <p:spPr>
          <a:xfrm flipH="1">
            <a:off x="1054741" y="238539"/>
            <a:ext cx="2728574" cy="2323687"/>
          </a:xfrm>
          <a:prstGeom prst="rect">
            <a:avLst/>
          </a:prstGeom>
        </p:spPr>
      </p:pic>
      <p:pic>
        <p:nvPicPr>
          <p:cNvPr id="2" name="图片 1"/>
          <p:cNvPicPr>
            <a:picLocks noChangeAspect="1"/>
          </p:cNvPicPr>
          <p:nvPr/>
        </p:nvPicPr>
        <p:blipFill>
          <a:blip r:embed="rId4"/>
          <a:stretch>
            <a:fillRect/>
          </a:stretch>
        </p:blipFill>
        <p:spPr>
          <a:xfrm>
            <a:off x="4403725" y="1524000"/>
            <a:ext cx="4572000" cy="1168400"/>
          </a:xfrm>
          <a:prstGeom prst="rect">
            <a:avLst/>
          </a:prstGeom>
        </p:spPr>
      </p:pic>
      <p:pic>
        <p:nvPicPr>
          <p:cNvPr id="3" name="图片 2"/>
          <p:cNvPicPr>
            <a:picLocks noChangeAspect="1"/>
          </p:cNvPicPr>
          <p:nvPr/>
        </p:nvPicPr>
        <p:blipFill>
          <a:blip r:embed="rId5"/>
          <a:stretch>
            <a:fillRect/>
          </a:stretch>
        </p:blipFill>
        <p:spPr>
          <a:xfrm>
            <a:off x="4359275" y="3467100"/>
            <a:ext cx="4616450" cy="1339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16" presetClass="entr" presetSubtype="21" fill="hold" grpId="0" nodeType="with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par>
                          <p:cTn id="30" fill="hold">
                            <p:stCondLst>
                              <p:cond delay="750"/>
                            </p:stCondLst>
                            <p:childTnLst>
                              <p:par>
                                <p:cTn id="31" presetID="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1000" fill="hold"/>
                                        <p:tgtEl>
                                          <p:spTgt spid="12"/>
                                        </p:tgtEl>
                                        <p:attrNameLst>
                                          <p:attrName>ppt_x</p:attrName>
                                        </p:attrNameLst>
                                      </p:cBhvr>
                                      <p:tavLst>
                                        <p:tav tm="0">
                                          <p:val>
                                            <p:strVal val="1+#ppt_w/2"/>
                                          </p:val>
                                        </p:tav>
                                        <p:tav tm="100000">
                                          <p:val>
                                            <p:strVal val="#ppt_x"/>
                                          </p:val>
                                        </p:tav>
                                      </p:tavLst>
                                    </p:anim>
                                    <p:anim calcmode="lin" valueType="num">
                                      <p:cBhvr additive="base">
                                        <p:cTn id="3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p:bldP spid="10" grpId="0" animBg="1"/>
      <p:bldP spid="11" grpId="0"/>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009" b="6728"/>
          <a:stretch>
            <a:fillRect/>
          </a:stretch>
        </p:blipFill>
        <p:spPr>
          <a:xfrm>
            <a:off x="0" y="0"/>
            <a:ext cx="12192000" cy="6858000"/>
          </a:xfrm>
          <a:prstGeom prst="rect">
            <a:avLst/>
          </a:prstGeom>
          <a:solidFill>
            <a:srgbClr val="73AFAD"/>
          </a:solidFill>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2827" t="24734" r="14739" b="23865"/>
          <a:stretch>
            <a:fillRect/>
          </a:stretch>
        </p:blipFill>
        <p:spPr>
          <a:xfrm>
            <a:off x="602350" y="1458198"/>
            <a:ext cx="3926784" cy="3941603"/>
          </a:xfrm>
          <a:prstGeom prst="rect">
            <a:avLst/>
          </a:prstGeom>
          <a:effectLst>
            <a:outerShdw blurRad="50800" dist="38100" dir="5400000" sx="101000" sy="101000" algn="ctr" rotWithShape="0">
              <a:srgbClr val="000000">
                <a:alpha val="43137"/>
              </a:srgbClr>
            </a:outerShdw>
          </a:effectLst>
        </p:spPr>
      </p:pic>
      <p:sp>
        <p:nvSpPr>
          <p:cNvPr id="6" name="矩形 23"/>
          <p:cNvSpPr>
            <a:spLocks noChangeArrowheads="1"/>
          </p:cNvSpPr>
          <p:nvPr/>
        </p:nvSpPr>
        <p:spPr bwMode="auto">
          <a:xfrm>
            <a:off x="1640431" y="1872533"/>
            <a:ext cx="1850623" cy="2246769"/>
          </a:xfrm>
          <a:prstGeom prst="rect">
            <a:avLst/>
          </a:prstGeom>
          <a:noFill/>
          <a:ln>
            <a:noFill/>
          </a:ln>
        </p:spPr>
        <p:txBody>
          <a:bodyPr wrap="square">
            <a:spAutoFit/>
          </a:bodyPr>
          <a:lstStyle/>
          <a:p>
            <a:pPr algn="ctr">
              <a:lnSpc>
                <a:spcPct val="200000"/>
              </a:lnSpc>
            </a:pPr>
            <a:r>
              <a:rPr lang="en-US" altLang="zh-CN" sz="8000" b="1" dirty="0">
                <a:latin typeface="汉仪乐喵体W" panose="00020600040101010101" pitchFamily="18" charset="-122"/>
                <a:ea typeface="汉仪乐喵体W" panose="00020600040101010101" pitchFamily="18" charset="-122"/>
              </a:rPr>
              <a:t>02</a:t>
            </a:r>
            <a:endParaRPr lang="en-US" altLang="zh-CN" sz="8000" b="1" dirty="0">
              <a:latin typeface="汉仪乐喵体W" panose="00020600040101010101" pitchFamily="18" charset="-122"/>
              <a:ea typeface="汉仪乐喵体W" panose="00020600040101010101" pitchFamily="18" charset="-122"/>
            </a:endParaRPr>
          </a:p>
        </p:txBody>
      </p:sp>
      <p:sp>
        <p:nvSpPr>
          <p:cNvPr id="7" name="TextBox 13"/>
          <p:cNvSpPr txBox="1"/>
          <p:nvPr/>
        </p:nvSpPr>
        <p:spPr>
          <a:xfrm>
            <a:off x="4786305" y="2445367"/>
            <a:ext cx="5543551" cy="829945"/>
          </a:xfrm>
          <a:prstGeom prst="rect">
            <a:avLst/>
          </a:prstGeom>
          <a:noFill/>
        </p:spPr>
        <p:txBody>
          <a:bodyPr wrap="square" rtlCol="0">
            <a:spAutoFit/>
          </a:bodyPr>
          <a:lstStyle/>
          <a:p>
            <a:pPr>
              <a:lnSpc>
                <a:spcPct val="150000"/>
              </a:lnSpc>
              <a:buClr>
                <a:srgbClr val="CC0099"/>
              </a:buClr>
            </a:pPr>
            <a:r>
              <a:rPr lang="zh-CN" altLang="en-US" sz="3200" b="1" dirty="0">
                <a:latin typeface="汉仪乐喵体W" panose="00020600040101010101" pitchFamily="18" charset="-122"/>
                <a:ea typeface="汉仪乐喵体W" panose="00020600040101010101" pitchFamily="18" charset="-122"/>
              </a:rPr>
              <a:t>制作简单的加密器和解密器</a:t>
            </a:r>
            <a:endParaRPr lang="en-US" altLang="zh-CN" sz="3200" b="1" dirty="0">
              <a:latin typeface="汉仪乐喵体W" panose="00020600040101010101" pitchFamily="18" charset="-122"/>
              <a:ea typeface="汉仪乐喵体W" panose="00020600040101010101" pitchFamily="18" charset="-122"/>
            </a:endParaRPr>
          </a:p>
        </p:txBody>
      </p:sp>
      <p:sp>
        <p:nvSpPr>
          <p:cNvPr id="8" name="矩形 23"/>
          <p:cNvSpPr>
            <a:spLocks noChangeArrowheads="1"/>
          </p:cNvSpPr>
          <p:nvPr/>
        </p:nvSpPr>
        <p:spPr bwMode="auto">
          <a:xfrm>
            <a:off x="4843457" y="3649543"/>
            <a:ext cx="5162776" cy="368300"/>
          </a:xfrm>
          <a:prstGeom prst="rect">
            <a:avLst/>
          </a:prstGeom>
          <a:noFill/>
          <a:ln>
            <a:noFill/>
          </a:ln>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了解完原理后不如我们试着开始做一个我们自己的加密器和解密器吧</a:t>
            </a:r>
            <a:endParaRPr lang="zh-CN" altLang="en-US" sz="12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58846" t="33178" r="22800" b="33236"/>
          <a:stretch>
            <a:fillRect/>
          </a:stretch>
        </p:blipFill>
        <p:spPr>
          <a:xfrm>
            <a:off x="10510840" y="2592223"/>
            <a:ext cx="1648044" cy="42657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par>
                                <p:cTn id="8" presetID="8" presetClass="emph" presetSubtype="0" repeatCount="indefinite" fill="hold" nodeType="withEffect">
                                  <p:stCondLst>
                                    <p:cond delay="0"/>
                                  </p:stCondLst>
                                  <p:childTnLst>
                                    <p:animRot by="21600000">
                                      <p:cBhvr>
                                        <p:cTn id="9" dur="5000" fill="hold"/>
                                        <p:tgtEl>
                                          <p:spTgt spid="5"/>
                                        </p:tgtEl>
                                        <p:attrNameLst>
                                          <p:attrName>r</p:attrName>
                                        </p:attrNameLst>
                                      </p:cBhvr>
                                    </p:animRot>
                                  </p:childTnLst>
                                </p:cTn>
                              </p:par>
                              <p:par>
                                <p:cTn id="10" presetID="14" presetClass="entr" presetSubtype="1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5" dur="500"/>
                                        <p:tgtEl>
                                          <p:spTgt spid="8">
                                            <p:txEl>
                                              <p:pRg st="0" end="0"/>
                                            </p:txEl>
                                          </p:spTgt>
                                        </p:tgtEl>
                                      </p:cBhvr>
                                    </p:animEffect>
                                  </p:childTnLst>
                                </p:cTn>
                              </p:par>
                              <p:par>
                                <p:cTn id="16" presetID="26" presetClass="entr" presetSubtype="0" fill="hold" grpId="0" nodeType="withEffect">
                                  <p:stCondLst>
                                    <p:cond delay="0"/>
                                  </p:stCondLst>
                                  <p:iterate type="wd">
                                    <p:tmPct val="10000"/>
                                  </p:iterate>
                                  <p:childTnLst>
                                    <p:set>
                                      <p:cBhvr>
                                        <p:cTn id="17" dur="1" fill="hold">
                                          <p:stCondLst>
                                            <p:cond delay="0"/>
                                          </p:stCondLst>
                                        </p:cTn>
                                        <p:tgtEl>
                                          <p:spTgt spid="7"/>
                                        </p:tgtEl>
                                        <p:attrNameLst>
                                          <p:attrName>style.visibility</p:attrName>
                                        </p:attrNameLst>
                                      </p:cBhvr>
                                      <p:to>
                                        <p:strVal val="visible"/>
                                      </p:to>
                                    </p:set>
                                    <p:animEffect transition="in" filter="wipe(down)">
                                      <p:cBhvr>
                                        <p:cTn id="18" dur="580">
                                          <p:stCondLst>
                                            <p:cond delay="0"/>
                                          </p:stCondLst>
                                        </p:cTn>
                                        <p:tgtEl>
                                          <p:spTgt spid="7"/>
                                        </p:tgtEl>
                                      </p:cBhvr>
                                    </p:animEffect>
                                    <p:anim calcmode="lin" valueType="num">
                                      <p:cBhvr>
                                        <p:cTn id="1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4" dur="26">
                                          <p:stCondLst>
                                            <p:cond delay="650"/>
                                          </p:stCondLst>
                                        </p:cTn>
                                        <p:tgtEl>
                                          <p:spTgt spid="7"/>
                                        </p:tgtEl>
                                      </p:cBhvr>
                                      <p:to x="100000" y="60000"/>
                                    </p:animScale>
                                    <p:animScale>
                                      <p:cBhvr>
                                        <p:cTn id="25" dur="166" decel="50000">
                                          <p:stCondLst>
                                            <p:cond delay="676"/>
                                          </p:stCondLst>
                                        </p:cTn>
                                        <p:tgtEl>
                                          <p:spTgt spid="7"/>
                                        </p:tgtEl>
                                      </p:cBhvr>
                                      <p:to x="100000" y="100000"/>
                                    </p:animScale>
                                    <p:animScale>
                                      <p:cBhvr>
                                        <p:cTn id="26" dur="26">
                                          <p:stCondLst>
                                            <p:cond delay="1312"/>
                                          </p:stCondLst>
                                        </p:cTn>
                                        <p:tgtEl>
                                          <p:spTgt spid="7"/>
                                        </p:tgtEl>
                                      </p:cBhvr>
                                      <p:to x="100000" y="80000"/>
                                    </p:animScale>
                                    <p:animScale>
                                      <p:cBhvr>
                                        <p:cTn id="27" dur="166" decel="50000">
                                          <p:stCondLst>
                                            <p:cond delay="1338"/>
                                          </p:stCondLst>
                                        </p:cTn>
                                        <p:tgtEl>
                                          <p:spTgt spid="7"/>
                                        </p:tgtEl>
                                      </p:cBhvr>
                                      <p:to x="100000" y="100000"/>
                                    </p:animScale>
                                    <p:animScale>
                                      <p:cBhvr>
                                        <p:cTn id="28" dur="26">
                                          <p:stCondLst>
                                            <p:cond delay="1642"/>
                                          </p:stCondLst>
                                        </p:cTn>
                                        <p:tgtEl>
                                          <p:spTgt spid="7"/>
                                        </p:tgtEl>
                                      </p:cBhvr>
                                      <p:to x="100000" y="90000"/>
                                    </p:animScale>
                                    <p:animScale>
                                      <p:cBhvr>
                                        <p:cTn id="29" dur="166" decel="50000">
                                          <p:stCondLst>
                                            <p:cond delay="1668"/>
                                          </p:stCondLst>
                                        </p:cTn>
                                        <p:tgtEl>
                                          <p:spTgt spid="7"/>
                                        </p:tgtEl>
                                      </p:cBhvr>
                                      <p:to x="100000" y="100000"/>
                                    </p:animScale>
                                    <p:animScale>
                                      <p:cBhvr>
                                        <p:cTn id="30" dur="26">
                                          <p:stCondLst>
                                            <p:cond delay="1808"/>
                                          </p:stCondLst>
                                        </p:cTn>
                                        <p:tgtEl>
                                          <p:spTgt spid="7"/>
                                        </p:tgtEl>
                                      </p:cBhvr>
                                      <p:to x="100000" y="95000"/>
                                    </p:animScale>
                                    <p:animScale>
                                      <p:cBhvr>
                                        <p:cTn id="31" dur="166" decel="50000">
                                          <p:stCondLst>
                                            <p:cond delay="1834"/>
                                          </p:stCondLst>
                                        </p:cTn>
                                        <p:tgtEl>
                                          <p:spTgt spid="7"/>
                                        </p:tgtEl>
                                      </p:cBhvr>
                                      <p:to x="100000" y="100000"/>
                                    </p:animScale>
                                  </p:childTnLst>
                                </p:cTn>
                              </p:par>
                              <p:par>
                                <p:cTn id="32" presetID="2" presetClass="entr" presetSubtype="2"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1000" fill="hold"/>
                                        <p:tgtEl>
                                          <p:spTgt spid="9"/>
                                        </p:tgtEl>
                                        <p:attrNameLst>
                                          <p:attrName>ppt_x</p:attrName>
                                        </p:attrNameLst>
                                      </p:cBhvr>
                                      <p:tavLst>
                                        <p:tav tm="0">
                                          <p:val>
                                            <p:strVal val="1+#ppt_w/2"/>
                                          </p:val>
                                        </p:tav>
                                        <p:tav tm="100000">
                                          <p:val>
                                            <p:strVal val="#ppt_x"/>
                                          </p:val>
                                        </p:tav>
                                      </p:tavLst>
                                    </p:anim>
                                    <p:anim calcmode="lin" valueType="num">
                                      <p:cBhvr additive="base">
                                        <p:cTn id="35"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dvAuto="100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009" b="77216"/>
          <a:stretch>
            <a:fillRect/>
          </a:stretch>
        </p:blipFill>
        <p:spPr>
          <a:xfrm>
            <a:off x="0" y="0"/>
            <a:ext cx="12192000" cy="1502502"/>
          </a:xfrm>
          <a:prstGeom prst="rect">
            <a:avLst/>
          </a:prstGeom>
          <a:solidFill>
            <a:srgbClr val="73AFAD"/>
          </a:solidFill>
        </p:spPr>
      </p:pic>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t="974" b="69465"/>
          <a:stretch>
            <a:fillRect/>
          </a:stretch>
        </p:blipFill>
        <p:spPr>
          <a:xfrm>
            <a:off x="0" y="1"/>
            <a:ext cx="12192000" cy="2411896"/>
          </a:xfrm>
          <a:prstGeom prst="rect">
            <a:avLst/>
          </a:prstGeom>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58846" t="41691" r="22800" b="33236"/>
          <a:stretch>
            <a:fillRect/>
          </a:stretch>
        </p:blipFill>
        <p:spPr>
          <a:xfrm>
            <a:off x="8035929" y="1889607"/>
            <a:ext cx="2543170" cy="4914177"/>
          </a:xfrm>
          <a:prstGeom prst="rect">
            <a:avLst/>
          </a:prstGeom>
        </p:spPr>
      </p:pic>
      <p:sp>
        <p:nvSpPr>
          <p:cNvPr id="7" name="矩形 6"/>
          <p:cNvSpPr/>
          <p:nvPr/>
        </p:nvSpPr>
        <p:spPr>
          <a:xfrm>
            <a:off x="4408520" y="3153902"/>
            <a:ext cx="3372319" cy="1198880"/>
          </a:xfrm>
          <a:prstGeom prst="rect">
            <a:avLst/>
          </a:prstGeom>
          <a:noFill/>
        </p:spPr>
        <p:txBody>
          <a:bodyPr wrap="square">
            <a:spAutoFit/>
          </a:bodyPr>
          <a:lstStyle/>
          <a:p>
            <a:pPr algn="ctr">
              <a:lnSpc>
                <a:spcPct val="150000"/>
              </a:lnSpc>
            </a:pPr>
            <a:r>
              <a:rPr lang="zh-CN" altLang="en-US" sz="1200" dirty="0">
                <a:latin typeface="汉仪乐喵体W" panose="00020600040101010101" pitchFamily="18" charset="-122"/>
                <a:ea typeface="汉仪乐喵体W" panose="00020600040101010101" pitchFamily="18" charset="-122"/>
              </a:rPr>
              <a:t>其实整个加码器和解码器的构造都十分的简单，定义相应函数，接受密文和密钥，用加密</a:t>
            </a:r>
            <a:r>
              <a:rPr lang="en-US" altLang="zh-CN" sz="1200" dirty="0">
                <a:latin typeface="汉仪乐喵体W" panose="00020600040101010101" pitchFamily="18" charset="-122"/>
                <a:ea typeface="汉仪乐喵体W" panose="00020600040101010101" pitchFamily="18" charset="-122"/>
              </a:rPr>
              <a:t>/</a:t>
            </a:r>
            <a:r>
              <a:rPr lang="zh-CN" altLang="en-US" sz="1200" dirty="0">
                <a:latin typeface="汉仪乐喵体W" panose="00020600040101010101" pitchFamily="18" charset="-122"/>
                <a:ea typeface="汉仪乐喵体W" panose="00020600040101010101" pitchFamily="18" charset="-122"/>
              </a:rPr>
              <a:t>解密语句对接收的密文进行处理，最后返回处理过的密文</a:t>
            </a:r>
            <a:endParaRPr lang="zh-CN" altLang="en-US" sz="1200" dirty="0">
              <a:latin typeface="汉仪乐喵体W" panose="00020600040101010101" pitchFamily="18" charset="-122"/>
              <a:ea typeface="汉仪乐喵体W" panose="00020600040101010101" pitchFamily="18" charset="-122"/>
            </a:endParaRPr>
          </a:p>
        </p:txBody>
      </p:sp>
      <p:sp>
        <p:nvSpPr>
          <p:cNvPr id="9" name="矩形 8"/>
          <p:cNvSpPr/>
          <p:nvPr/>
        </p:nvSpPr>
        <p:spPr>
          <a:xfrm>
            <a:off x="4409325" y="2260477"/>
            <a:ext cx="3372319" cy="645160"/>
          </a:xfrm>
          <a:prstGeom prst="rect">
            <a:avLst/>
          </a:prstGeom>
          <a:noFill/>
        </p:spPr>
        <p:txBody>
          <a:bodyPr wrap="square">
            <a:spAutoFit/>
          </a:bodyPr>
          <a:lstStyle/>
          <a:p>
            <a:pPr algn="ctr">
              <a:lnSpc>
                <a:spcPct val="150000"/>
              </a:lnSpc>
            </a:pPr>
            <a:r>
              <a:rPr lang="zh-CN" altLang="en-US" sz="1200" dirty="0">
                <a:latin typeface="汉仪乐喵体W" panose="00020600040101010101" pitchFamily="18" charset="-122"/>
                <a:ea typeface="汉仪乐喵体W" panose="00020600040101010101" pitchFamily="18" charset="-122"/>
              </a:rPr>
              <a:t>我们先以派蒙祖传的加密器和解密器代码为例，再一步步拆解合成出我们自己的加码解码器吧</a:t>
            </a:r>
            <a:endParaRPr lang="en-US" altLang="zh-CN" sz="1200" dirty="0">
              <a:latin typeface="汉仪乐喵体W" panose="00020600040101010101" pitchFamily="18" charset="-122"/>
              <a:ea typeface="汉仪乐喵体W" panose="00020600040101010101" pitchFamily="18" charset="-122"/>
            </a:endParaRPr>
          </a:p>
        </p:txBody>
      </p:sp>
      <p:sp>
        <p:nvSpPr>
          <p:cNvPr id="13" name="矩形 12"/>
          <p:cNvSpPr/>
          <p:nvPr/>
        </p:nvSpPr>
        <p:spPr>
          <a:xfrm>
            <a:off x="4409259" y="4928046"/>
            <a:ext cx="3372319" cy="1476375"/>
          </a:xfrm>
          <a:prstGeom prst="rect">
            <a:avLst/>
          </a:prstGeom>
          <a:noFill/>
        </p:spPr>
        <p:txBody>
          <a:bodyPr wrap="square">
            <a:spAutoFit/>
          </a:bodyPr>
          <a:lstStyle/>
          <a:p>
            <a:pPr algn="ctr">
              <a:lnSpc>
                <a:spcPct val="150000"/>
              </a:lnSpc>
            </a:pPr>
            <a:r>
              <a:rPr lang="zh-CN" altLang="en-US" sz="1200" dirty="0">
                <a:latin typeface="汉仪乐喵体W" panose="00020600040101010101" pitchFamily="18" charset="-122"/>
                <a:ea typeface="汉仪乐喵体W" panose="00020600040101010101" pitchFamily="18" charset="-122"/>
              </a:rPr>
              <a:t>仿照这个形式，我们就能制造出基于基本运算符的各种加密器和解密器了（乘除法除外，直接使用乘除法对</a:t>
            </a:r>
            <a:r>
              <a:rPr lang="en-US" altLang="zh-CN" sz="1200" dirty="0">
                <a:latin typeface="汉仪乐喵体W" panose="00020600040101010101" pitchFamily="18" charset="-122"/>
                <a:ea typeface="汉仪乐喵体W" panose="00020600040101010101" pitchFamily="18" charset="-122"/>
              </a:rPr>
              <a:t>ascll</a:t>
            </a:r>
            <a:r>
              <a:rPr lang="zh-CN" altLang="en-US" sz="1200" dirty="0">
                <a:latin typeface="汉仪乐喵体W" panose="00020600040101010101" pitchFamily="18" charset="-122"/>
                <a:ea typeface="汉仪乐喵体W" panose="00020600040101010101" pitchFamily="18" charset="-122"/>
              </a:rPr>
              <a:t>码进行处理将会难以保存，但可以进行一定处理后使用），也可以通过组合得到更复杂的加密器和解密器</a:t>
            </a:r>
            <a:endParaRPr lang="en-US" altLang="zh-CN" sz="1200" dirty="0">
              <a:latin typeface="汉仪乐喵体W" panose="00020600040101010101" pitchFamily="18" charset="-122"/>
              <a:ea typeface="汉仪乐喵体W" panose="00020600040101010101" pitchFamily="18" charset="-122"/>
            </a:endParaRPr>
          </a:p>
        </p:txBody>
      </p:sp>
      <p:pic>
        <p:nvPicPr>
          <p:cNvPr id="2" name="图片 1"/>
          <p:cNvPicPr>
            <a:picLocks noChangeAspect="1"/>
          </p:cNvPicPr>
          <p:nvPr/>
        </p:nvPicPr>
        <p:blipFill>
          <a:blip r:embed="rId4"/>
          <a:stretch>
            <a:fillRect/>
          </a:stretch>
        </p:blipFill>
        <p:spPr>
          <a:xfrm>
            <a:off x="158750" y="1998980"/>
            <a:ext cx="4134485" cy="1168400"/>
          </a:xfrm>
          <a:prstGeom prst="rect">
            <a:avLst/>
          </a:prstGeom>
        </p:spPr>
      </p:pic>
      <p:pic>
        <p:nvPicPr>
          <p:cNvPr id="3" name="图片 2"/>
          <p:cNvPicPr>
            <a:picLocks noChangeAspect="1"/>
          </p:cNvPicPr>
          <p:nvPr/>
        </p:nvPicPr>
        <p:blipFill>
          <a:blip r:embed="rId5"/>
          <a:stretch>
            <a:fillRect/>
          </a:stretch>
        </p:blipFill>
        <p:spPr>
          <a:xfrm>
            <a:off x="158750" y="3154045"/>
            <a:ext cx="4135120" cy="1339850"/>
          </a:xfrm>
          <a:prstGeom prst="rect">
            <a:avLst/>
          </a:prstGeom>
        </p:spPr>
      </p:pic>
      <p:pic>
        <p:nvPicPr>
          <p:cNvPr id="5" name="图片 4"/>
          <p:cNvPicPr>
            <a:picLocks noChangeAspect="1"/>
          </p:cNvPicPr>
          <p:nvPr/>
        </p:nvPicPr>
        <p:blipFill>
          <a:blip r:embed="rId6"/>
          <a:stretch>
            <a:fillRect/>
          </a:stretch>
        </p:blipFill>
        <p:spPr>
          <a:xfrm>
            <a:off x="158115" y="4791710"/>
            <a:ext cx="4250690" cy="1869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iterate type="wd">
                                    <p:tmPct val="10000"/>
                                  </p:iterate>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21" fill="hold" grpId="0" nodeType="withEffect">
                                  <p:stCondLst>
                                    <p:cond delay="0"/>
                                  </p:stCondLst>
                                  <p:iterate type="wd">
                                    <p:tmPct val="10000"/>
                                  </p:iterate>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par>
                                <p:cTn id="15" presetID="16" presetClass="entr" presetSubtype="21" fill="hold" grpId="0" nodeType="withEffect">
                                  <p:stCondLst>
                                    <p:cond delay="0"/>
                                  </p:stCondLst>
                                  <p:iterate type="wd">
                                    <p:tmPct val="10000"/>
                                  </p:iterate>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par>
                          <p:cTn id="18" fill="hold">
                            <p:stCondLst>
                              <p:cond delay="5349"/>
                            </p:stCondLst>
                            <p:childTnLst>
                              <p:par>
                                <p:cTn id="19" presetID="14" presetClass="entr" presetSubtype="10"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randombar(horizontal)">
                                      <p:cBhvr>
                                        <p:cTn id="21"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009" b="6728"/>
          <a:stretch>
            <a:fillRect/>
          </a:stretch>
        </p:blipFill>
        <p:spPr>
          <a:xfrm>
            <a:off x="0" y="0"/>
            <a:ext cx="12192000" cy="6858000"/>
          </a:xfrm>
          <a:prstGeom prst="rect">
            <a:avLst/>
          </a:prstGeom>
          <a:solidFill>
            <a:srgbClr val="73AFAD"/>
          </a:solidFill>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12827" t="24734" r="14739" b="23865"/>
          <a:stretch>
            <a:fillRect/>
          </a:stretch>
        </p:blipFill>
        <p:spPr>
          <a:xfrm>
            <a:off x="602350" y="1458198"/>
            <a:ext cx="3926784" cy="3941603"/>
          </a:xfrm>
          <a:prstGeom prst="rect">
            <a:avLst/>
          </a:prstGeom>
          <a:effectLst>
            <a:outerShdw blurRad="50800" dist="38100" dir="5400000" sx="101000" sy="101000" algn="ctr" rotWithShape="0">
              <a:srgbClr val="000000">
                <a:alpha val="43137"/>
              </a:srgbClr>
            </a:outerShdw>
          </a:effectLst>
        </p:spPr>
      </p:pic>
      <p:sp>
        <p:nvSpPr>
          <p:cNvPr id="6" name="矩形 23"/>
          <p:cNvSpPr>
            <a:spLocks noChangeArrowheads="1"/>
          </p:cNvSpPr>
          <p:nvPr/>
        </p:nvSpPr>
        <p:spPr bwMode="auto">
          <a:xfrm>
            <a:off x="1640431" y="1872533"/>
            <a:ext cx="1850623" cy="2246769"/>
          </a:xfrm>
          <a:prstGeom prst="rect">
            <a:avLst/>
          </a:prstGeom>
          <a:noFill/>
          <a:ln>
            <a:noFill/>
          </a:ln>
        </p:spPr>
        <p:txBody>
          <a:bodyPr wrap="square">
            <a:spAutoFit/>
          </a:bodyPr>
          <a:lstStyle/>
          <a:p>
            <a:pPr algn="ctr">
              <a:lnSpc>
                <a:spcPct val="200000"/>
              </a:lnSpc>
            </a:pPr>
            <a:r>
              <a:rPr lang="en-US" altLang="zh-CN" sz="8000" b="1" dirty="0">
                <a:latin typeface="汉仪乐喵体W" panose="00020600040101010101" pitchFamily="18" charset="-122"/>
                <a:ea typeface="汉仪乐喵体W" panose="00020600040101010101" pitchFamily="18" charset="-122"/>
              </a:rPr>
              <a:t>03</a:t>
            </a:r>
            <a:endParaRPr lang="en-US" altLang="zh-CN" sz="8000" b="1" dirty="0">
              <a:latin typeface="汉仪乐喵体W" panose="00020600040101010101" pitchFamily="18" charset="-122"/>
              <a:ea typeface="汉仪乐喵体W" panose="00020600040101010101" pitchFamily="18" charset="-122"/>
            </a:endParaRPr>
          </a:p>
        </p:txBody>
      </p:sp>
      <p:sp>
        <p:nvSpPr>
          <p:cNvPr id="7" name="TextBox 13"/>
          <p:cNvSpPr txBox="1"/>
          <p:nvPr/>
        </p:nvSpPr>
        <p:spPr>
          <a:xfrm>
            <a:off x="4528820" y="2592070"/>
            <a:ext cx="5956300" cy="829945"/>
          </a:xfrm>
          <a:prstGeom prst="rect">
            <a:avLst/>
          </a:prstGeom>
          <a:noFill/>
        </p:spPr>
        <p:txBody>
          <a:bodyPr wrap="square" rtlCol="0">
            <a:spAutoFit/>
          </a:bodyPr>
          <a:lstStyle/>
          <a:p>
            <a:pPr>
              <a:lnSpc>
                <a:spcPct val="150000"/>
              </a:lnSpc>
              <a:buClr>
                <a:srgbClr val="CC0099"/>
              </a:buClr>
            </a:pPr>
            <a:r>
              <a:rPr lang="zh-CN" altLang="en-US" sz="3200" b="1" dirty="0">
                <a:latin typeface="汉仪乐喵体W" panose="00020600040101010101" pitchFamily="18" charset="-122"/>
                <a:ea typeface="汉仪乐喵体W" panose="00020600040101010101" pitchFamily="18" charset="-122"/>
              </a:rPr>
              <a:t>条件运算符在加密逻辑中的应用</a:t>
            </a:r>
            <a:endParaRPr lang="zh-CN" altLang="en-US" sz="3200" b="1" dirty="0">
              <a:latin typeface="汉仪乐喵体W" panose="00020600040101010101" pitchFamily="18" charset="-122"/>
              <a:ea typeface="汉仪乐喵体W" panose="00020600040101010101" pitchFamily="18" charset="-122"/>
            </a:endParaRPr>
          </a:p>
        </p:txBody>
      </p:sp>
      <p:sp>
        <p:nvSpPr>
          <p:cNvPr id="8" name="矩形 23"/>
          <p:cNvSpPr>
            <a:spLocks noChangeArrowheads="1"/>
          </p:cNvSpPr>
          <p:nvPr/>
        </p:nvSpPr>
        <p:spPr bwMode="auto">
          <a:xfrm>
            <a:off x="4843457" y="3649543"/>
            <a:ext cx="5162776" cy="368300"/>
          </a:xfrm>
          <a:prstGeom prst="rect">
            <a:avLst/>
          </a:prstGeom>
          <a:noFill/>
          <a:ln>
            <a:noFill/>
          </a:ln>
        </p:spPr>
        <p:txBody>
          <a:bodyPr wrap="square">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运用条件运算符对加密器和解密器进行进一步的强化</a:t>
            </a:r>
            <a:endParaRPr lang="zh-CN" altLang="en-US" sz="12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l="58846" t="33178" r="22800" b="33236"/>
          <a:stretch>
            <a:fillRect/>
          </a:stretch>
        </p:blipFill>
        <p:spPr>
          <a:xfrm>
            <a:off x="10510840" y="2592223"/>
            <a:ext cx="1648044" cy="42657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par>
                                <p:cTn id="8" presetID="8" presetClass="emph" presetSubtype="0" repeatCount="indefinite" fill="hold" nodeType="withEffect">
                                  <p:stCondLst>
                                    <p:cond delay="0"/>
                                  </p:stCondLst>
                                  <p:childTnLst>
                                    <p:animRot by="21600000">
                                      <p:cBhvr>
                                        <p:cTn id="9" dur="5000" fill="hold"/>
                                        <p:tgtEl>
                                          <p:spTgt spid="5"/>
                                        </p:tgtEl>
                                        <p:attrNameLst>
                                          <p:attrName>r</p:attrName>
                                        </p:attrNameLst>
                                      </p:cBhvr>
                                    </p:animRot>
                                  </p:childTnLst>
                                </p:cTn>
                              </p:par>
                              <p:par>
                                <p:cTn id="10" presetID="14" presetClass="entr" presetSubtype="1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5" dur="500"/>
                                        <p:tgtEl>
                                          <p:spTgt spid="8">
                                            <p:txEl>
                                              <p:pRg st="0" end="0"/>
                                            </p:txEl>
                                          </p:spTgt>
                                        </p:tgtEl>
                                      </p:cBhvr>
                                    </p:animEffect>
                                  </p:childTnLst>
                                </p:cTn>
                              </p:par>
                              <p:par>
                                <p:cTn id="16" presetID="26" presetClass="entr" presetSubtype="0" fill="hold" grpId="0" nodeType="withEffect">
                                  <p:stCondLst>
                                    <p:cond delay="0"/>
                                  </p:stCondLst>
                                  <p:iterate type="wd">
                                    <p:tmPct val="10000"/>
                                  </p:iterate>
                                  <p:childTnLst>
                                    <p:set>
                                      <p:cBhvr>
                                        <p:cTn id="17" dur="1" fill="hold">
                                          <p:stCondLst>
                                            <p:cond delay="0"/>
                                          </p:stCondLst>
                                        </p:cTn>
                                        <p:tgtEl>
                                          <p:spTgt spid="7"/>
                                        </p:tgtEl>
                                        <p:attrNameLst>
                                          <p:attrName>style.visibility</p:attrName>
                                        </p:attrNameLst>
                                      </p:cBhvr>
                                      <p:to>
                                        <p:strVal val="visible"/>
                                      </p:to>
                                    </p:set>
                                    <p:animEffect transition="in" filter="wipe(down)">
                                      <p:cBhvr>
                                        <p:cTn id="18" dur="580">
                                          <p:stCondLst>
                                            <p:cond delay="0"/>
                                          </p:stCondLst>
                                        </p:cTn>
                                        <p:tgtEl>
                                          <p:spTgt spid="7"/>
                                        </p:tgtEl>
                                      </p:cBhvr>
                                    </p:animEffect>
                                    <p:anim calcmode="lin" valueType="num">
                                      <p:cBhvr>
                                        <p:cTn id="19"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4" dur="26">
                                          <p:stCondLst>
                                            <p:cond delay="650"/>
                                          </p:stCondLst>
                                        </p:cTn>
                                        <p:tgtEl>
                                          <p:spTgt spid="7"/>
                                        </p:tgtEl>
                                      </p:cBhvr>
                                      <p:to x="100000" y="60000"/>
                                    </p:animScale>
                                    <p:animScale>
                                      <p:cBhvr>
                                        <p:cTn id="25" dur="166" decel="50000">
                                          <p:stCondLst>
                                            <p:cond delay="676"/>
                                          </p:stCondLst>
                                        </p:cTn>
                                        <p:tgtEl>
                                          <p:spTgt spid="7"/>
                                        </p:tgtEl>
                                      </p:cBhvr>
                                      <p:to x="100000" y="100000"/>
                                    </p:animScale>
                                    <p:animScale>
                                      <p:cBhvr>
                                        <p:cTn id="26" dur="26">
                                          <p:stCondLst>
                                            <p:cond delay="1312"/>
                                          </p:stCondLst>
                                        </p:cTn>
                                        <p:tgtEl>
                                          <p:spTgt spid="7"/>
                                        </p:tgtEl>
                                      </p:cBhvr>
                                      <p:to x="100000" y="80000"/>
                                    </p:animScale>
                                    <p:animScale>
                                      <p:cBhvr>
                                        <p:cTn id="27" dur="166" decel="50000">
                                          <p:stCondLst>
                                            <p:cond delay="1338"/>
                                          </p:stCondLst>
                                        </p:cTn>
                                        <p:tgtEl>
                                          <p:spTgt spid="7"/>
                                        </p:tgtEl>
                                      </p:cBhvr>
                                      <p:to x="100000" y="100000"/>
                                    </p:animScale>
                                    <p:animScale>
                                      <p:cBhvr>
                                        <p:cTn id="28" dur="26">
                                          <p:stCondLst>
                                            <p:cond delay="1642"/>
                                          </p:stCondLst>
                                        </p:cTn>
                                        <p:tgtEl>
                                          <p:spTgt spid="7"/>
                                        </p:tgtEl>
                                      </p:cBhvr>
                                      <p:to x="100000" y="90000"/>
                                    </p:animScale>
                                    <p:animScale>
                                      <p:cBhvr>
                                        <p:cTn id="29" dur="166" decel="50000">
                                          <p:stCondLst>
                                            <p:cond delay="1668"/>
                                          </p:stCondLst>
                                        </p:cTn>
                                        <p:tgtEl>
                                          <p:spTgt spid="7"/>
                                        </p:tgtEl>
                                      </p:cBhvr>
                                      <p:to x="100000" y="100000"/>
                                    </p:animScale>
                                    <p:animScale>
                                      <p:cBhvr>
                                        <p:cTn id="30" dur="26">
                                          <p:stCondLst>
                                            <p:cond delay="1808"/>
                                          </p:stCondLst>
                                        </p:cTn>
                                        <p:tgtEl>
                                          <p:spTgt spid="7"/>
                                        </p:tgtEl>
                                      </p:cBhvr>
                                      <p:to x="100000" y="95000"/>
                                    </p:animScale>
                                    <p:animScale>
                                      <p:cBhvr>
                                        <p:cTn id="31" dur="166" decel="50000">
                                          <p:stCondLst>
                                            <p:cond delay="1834"/>
                                          </p:stCondLst>
                                        </p:cTn>
                                        <p:tgtEl>
                                          <p:spTgt spid="7"/>
                                        </p:tgtEl>
                                      </p:cBhvr>
                                      <p:to x="100000" y="100000"/>
                                    </p:animScale>
                                  </p:childTnLst>
                                </p:cTn>
                              </p:par>
                              <p:par>
                                <p:cTn id="32" presetID="2" presetClass="entr" presetSubtype="2"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1000" fill="hold"/>
                                        <p:tgtEl>
                                          <p:spTgt spid="9"/>
                                        </p:tgtEl>
                                        <p:attrNameLst>
                                          <p:attrName>ppt_x</p:attrName>
                                        </p:attrNameLst>
                                      </p:cBhvr>
                                      <p:tavLst>
                                        <p:tav tm="0">
                                          <p:val>
                                            <p:strVal val="1+#ppt_w/2"/>
                                          </p:val>
                                        </p:tav>
                                        <p:tav tm="100000">
                                          <p:val>
                                            <p:strVal val="#ppt_x"/>
                                          </p:val>
                                        </p:tav>
                                      </p:tavLst>
                                    </p:anim>
                                    <p:anim calcmode="lin" valueType="num">
                                      <p:cBhvr additive="base">
                                        <p:cTn id="35"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dvAuto="100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1">
            <a:extLst>
              <a:ext uri="{28A0092B-C50C-407E-A947-70E740481C1C}">
                <a14:useLocalDpi xmlns:a14="http://schemas.microsoft.com/office/drawing/2010/main" val="0"/>
              </a:ext>
            </a:extLst>
          </a:blip>
          <a:srcRect t="3009" b="77216"/>
          <a:stretch>
            <a:fillRect/>
          </a:stretch>
        </p:blipFill>
        <p:spPr>
          <a:xfrm>
            <a:off x="0" y="0"/>
            <a:ext cx="12192000" cy="1502502"/>
          </a:xfrm>
          <a:prstGeom prst="rect">
            <a:avLst/>
          </a:prstGeom>
          <a:solidFill>
            <a:srgbClr val="73AFAD"/>
          </a:solidFill>
        </p:spPr>
      </p:pic>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t="974" b="69465"/>
          <a:stretch>
            <a:fillRect/>
          </a:stretch>
        </p:blipFill>
        <p:spPr>
          <a:xfrm>
            <a:off x="0" y="1"/>
            <a:ext cx="12192000" cy="2411896"/>
          </a:xfrm>
          <a:prstGeom prst="rect">
            <a:avLst/>
          </a:prstGeom>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58846" t="41691" r="22800" b="33236"/>
          <a:stretch>
            <a:fillRect/>
          </a:stretch>
        </p:blipFill>
        <p:spPr>
          <a:xfrm>
            <a:off x="6987544" y="1754352"/>
            <a:ext cx="2543170" cy="4914177"/>
          </a:xfrm>
          <a:prstGeom prst="rect">
            <a:avLst/>
          </a:prstGeom>
        </p:spPr>
      </p:pic>
      <p:sp>
        <p:nvSpPr>
          <p:cNvPr id="7" name="矩形 6"/>
          <p:cNvSpPr/>
          <p:nvPr/>
        </p:nvSpPr>
        <p:spPr>
          <a:xfrm>
            <a:off x="2139030" y="3995277"/>
            <a:ext cx="3372319" cy="1476375"/>
          </a:xfrm>
          <a:prstGeom prst="rect">
            <a:avLst/>
          </a:prstGeom>
          <a:noFill/>
        </p:spPr>
        <p:txBody>
          <a:bodyPr wrap="square">
            <a:spAutoFit/>
          </a:bodyPr>
          <a:lstStyle/>
          <a:p>
            <a:pPr algn="ctr">
              <a:lnSpc>
                <a:spcPct val="150000"/>
              </a:lnSpc>
            </a:pPr>
            <a:r>
              <a:rPr lang="zh-CN" altLang="en-US" sz="1200" dirty="0">
                <a:latin typeface="汉仪乐喵体W" panose="00020600040101010101" pitchFamily="18" charset="-122"/>
                <a:ea typeface="汉仪乐喵体W" panose="00020600040101010101" pitchFamily="18" charset="-122"/>
              </a:rPr>
              <a:t>既然要用到条件运算符，那就是要在加密程式中加入条件的判断，可以实现的想法有很多，这里我们先举一个简单的为例：当输入字符的ASCII码值为奇数时，加密方式与偶数时不同。这样的想法我们该如何实现呢？</a:t>
            </a:r>
            <a:endParaRPr lang="zh-CN" altLang="en-US" sz="1200" dirty="0">
              <a:latin typeface="汉仪乐喵体W" panose="00020600040101010101" pitchFamily="18" charset="-122"/>
              <a:ea typeface="汉仪乐喵体W" panose="00020600040101010101" pitchFamily="18" charset="-122"/>
            </a:endParaRPr>
          </a:p>
        </p:txBody>
      </p:sp>
      <p:sp>
        <p:nvSpPr>
          <p:cNvPr id="9" name="矩形 8"/>
          <p:cNvSpPr/>
          <p:nvPr/>
        </p:nvSpPr>
        <p:spPr>
          <a:xfrm>
            <a:off x="1872615" y="2287905"/>
            <a:ext cx="3639185" cy="922020"/>
          </a:xfrm>
          <a:prstGeom prst="rect">
            <a:avLst/>
          </a:prstGeom>
          <a:noFill/>
        </p:spPr>
        <p:txBody>
          <a:bodyPr wrap="square">
            <a:spAutoFit/>
          </a:bodyPr>
          <a:lstStyle/>
          <a:p>
            <a:pPr algn="ctr">
              <a:lnSpc>
                <a:spcPct val="150000"/>
              </a:lnSpc>
            </a:pPr>
            <a:r>
              <a:rPr lang="zh-CN" altLang="en-US" sz="1200" dirty="0">
                <a:latin typeface="汉仪乐喵体W" panose="00020600040101010101" pitchFamily="18" charset="-122"/>
                <a:ea typeface="汉仪乐喵体W" panose="00020600040101010101" pitchFamily="18" charset="-122"/>
              </a:rPr>
              <a:t>派蒙的祖传加密器解密器虽然有用，但却有些过于简单了，花狮子担心这样的加密方式太过简单，希望你能帮忙用条件运算符来升级一下加密系统</a:t>
            </a:r>
            <a:endParaRPr lang="zh-CN" altLang="en-US" sz="1200" dirty="0">
              <a:latin typeface="汉仪乐喵体W" panose="00020600040101010101" pitchFamily="18" charset="-122"/>
              <a:ea typeface="汉仪乐喵体W" panose="00020600040101010101" pitchFamily="18" charset="-122"/>
            </a:endParaRPr>
          </a:p>
        </p:txBody>
      </p:sp>
      <p:sp>
        <p:nvSpPr>
          <p:cNvPr id="17" name="矩形 23"/>
          <p:cNvSpPr>
            <a:spLocks noChangeArrowheads="1"/>
          </p:cNvSpPr>
          <p:nvPr/>
        </p:nvSpPr>
        <p:spPr bwMode="auto">
          <a:xfrm>
            <a:off x="2909470" y="-394056"/>
            <a:ext cx="6559266" cy="1938020"/>
          </a:xfrm>
          <a:prstGeom prst="rect">
            <a:avLst/>
          </a:prstGeom>
          <a:noFill/>
          <a:ln>
            <a:noFill/>
          </a:ln>
        </p:spPr>
        <p:txBody>
          <a:bodyPr wrap="square">
            <a:spAutoFit/>
          </a:bodyPr>
          <a:lstStyle/>
          <a:p>
            <a:pPr algn="ctr">
              <a:lnSpc>
                <a:spcPct val="200000"/>
              </a:lnSpc>
            </a:pPr>
            <a:r>
              <a:rPr lang="zh-CN" altLang="en-US" sz="6000" b="1" dirty="0">
                <a:latin typeface="汉仪乐喵体W" panose="00020600040101010101" pitchFamily="18" charset="-122"/>
                <a:ea typeface="汉仪乐喵体W" panose="00020600040101010101" pitchFamily="18" charset="-122"/>
              </a:rPr>
              <a:t>狮の进取心</a:t>
            </a:r>
            <a:endParaRPr lang="en-US" altLang="zh-CN" sz="6000" b="1" dirty="0">
              <a:latin typeface="汉仪乐喵体W" panose="00020600040101010101" pitchFamily="18" charset="-122"/>
              <a:ea typeface="汉仪乐喵体W"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iterate type="wd">
                                    <p:tmPct val="10000"/>
                                  </p:iterate>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par>
                                <p:cTn id="12" presetID="16" presetClass="entr" presetSubtype="21" fill="hold" grpId="0" nodeType="withEffect">
                                  <p:stCondLst>
                                    <p:cond delay="0"/>
                                  </p:stCondLst>
                                  <p:iterate type="wd">
                                    <p:tmPct val="10000"/>
                                  </p:iterate>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par>
                                <p:cTn id="15" presetID="45" presetClass="entr" presetSubtype="0" fill="hold" grpId="0" nodeType="withEffect">
                                  <p:stCondLst>
                                    <p:cond delay="0"/>
                                  </p:stCondLst>
                                  <p:iterate type="lt">
                                    <p:tmPct val="10000"/>
                                  </p:iterate>
                                  <p:childTnLst>
                                    <p:set>
                                      <p:cBhvr>
                                        <p:cTn id="16" dur="1" fill="hold">
                                          <p:stCondLst>
                                            <p:cond delay="0"/>
                                          </p:stCondLst>
                                        </p:cTn>
                                        <p:tgtEl>
                                          <p:spTgt spid="17"/>
                                        </p:tgtEl>
                                        <p:attrNameLst>
                                          <p:attrName>style.visibility</p:attrName>
                                        </p:attrNameLst>
                                      </p:cBhvr>
                                      <p:to>
                                        <p:strVal val="visible"/>
                                      </p:to>
                                    </p:set>
                                    <p:animEffect transition="in" filter="fade">
                                      <p:cBhvr>
                                        <p:cTn id="17" dur="1250"/>
                                        <p:tgtEl>
                                          <p:spTgt spid="17"/>
                                        </p:tgtEl>
                                      </p:cBhvr>
                                    </p:animEffect>
                                    <p:anim calcmode="lin" valueType="num">
                                      <p:cBhvr>
                                        <p:cTn id="18" dur="1250" fill="hold"/>
                                        <p:tgtEl>
                                          <p:spTgt spid="17"/>
                                        </p:tgtEl>
                                        <p:attrNameLst>
                                          <p:attrName>ppt_w</p:attrName>
                                        </p:attrNameLst>
                                      </p:cBhvr>
                                      <p:tavLst>
                                        <p:tav tm="0" fmla="#ppt_w*sin(2.5*pi*$)">
                                          <p:val>
                                            <p:fltVal val="0"/>
                                          </p:val>
                                        </p:tav>
                                        <p:tav tm="100000">
                                          <p:val>
                                            <p:fltVal val="1"/>
                                          </p:val>
                                        </p:tav>
                                      </p:tavLst>
                                    </p:anim>
                                    <p:anim calcmode="lin" valueType="num">
                                      <p:cBhvr>
                                        <p:cTn id="19" dur="1250" fill="hold"/>
                                        <p:tgtEl>
                                          <p:spTgt spid="17"/>
                                        </p:tgtEl>
                                        <p:attrNameLst>
                                          <p:attrName>ppt_h</p:attrName>
                                        </p:attrNameLst>
                                      </p:cBhvr>
                                      <p:tavLst>
                                        <p:tav tm="0">
                                          <p:val>
                                            <p:strVal val="#ppt_h"/>
                                          </p:val>
                                        </p:tav>
                                        <p:tav tm="100000">
                                          <p:val>
                                            <p:strVal val="#ppt_h"/>
                                          </p:val>
                                        </p:tav>
                                      </p:tavLst>
                                    </p:anim>
                                  </p:childTnLst>
                                </p:cTn>
                              </p:par>
                            </p:childTnLst>
                          </p:cTn>
                        </p:par>
                        <p:par>
                          <p:cTn id="20" fill="hold">
                            <p:stCondLst>
                              <p:cond delay="5300"/>
                            </p:stCondLst>
                            <p:childTnLst>
                              <p:par>
                                <p:cTn id="21" presetID="14" presetClass="entr" presetSubtype="1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randombar(horizontal)">
                                      <p:cBhvr>
                                        <p:cTn id="23"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7" grpId="0"/>
    </p:bldLst>
  </p:timing>
</p:sld>
</file>

<file path=ppt/tags/tag1.xml><?xml version="1.0" encoding="utf-8"?>
<p:tagLst xmlns:p="http://schemas.openxmlformats.org/presentationml/2006/main">
  <p:tag name="KSO_WM_UNIT_PLACING_PICTURE_USER_VIEWPORT" val="{&quot;height&quot;:11007.116535433071,&quot;width&quot;:4252.499212598425}"/>
</p:tagLst>
</file>

<file path=ppt/tags/tag2.xml><?xml version="1.0" encoding="utf-8"?>
<p:tagLst xmlns:p="http://schemas.openxmlformats.org/presentationml/2006/main">
  <p:tag name="KSO_WM_UNIT_PLACING_PICTURE_USER_VIEWPORT" val="{&quot;height&quot;:11467.426771653543,&quot;width&quot;:4861.299212598426}"/>
</p:tagLst>
</file>

<file path=ppt/tags/tag3.xml><?xml version="1.0" encoding="utf-8"?>
<p:tagLst xmlns:p="http://schemas.openxmlformats.org/presentationml/2006/main">
  <p:tag name="KSO_WM_UNIT_PLACING_PICTURE_USER_VIEWPORT" val="{&quot;height&quot;:6574.23937007874,&quot;width&quot;:3360}"/>
</p:tagLst>
</file>

<file path=ppt/tags/tag4.xml><?xml version="1.0" encoding="utf-8"?>
<p:tagLst xmlns:p="http://schemas.openxmlformats.org/presentationml/2006/main">
  <p:tag name="KSO_WM_UNIT_PLACING_PICTURE_USER_VIEWPORT" val="{&quot;height&quot;:3798.2614173228344,&quot;width&quot;:19200}"/>
</p:tagLst>
</file>

<file path=ppt/tags/tag5.xml><?xml version="1.0" encoding="utf-8"?>
<p:tagLst xmlns:p="http://schemas.openxmlformats.org/presentationml/2006/main">
  <p:tag name="KSO_WM_UNIT_PLACING_PICTURE_USER_VIEWPORT" val="{&quot;height&quot;:3190,&quot;width&quot;:6510}"/>
</p:tagLst>
</file>

<file path=ppt/tags/tag6.xml><?xml version="1.0" encoding="utf-8"?>
<p:tagLst xmlns:p="http://schemas.openxmlformats.org/presentationml/2006/main">
  <p:tag name="KSO_WM_UNIT_PLACING_PICTURE_USER_VIEWPORT" val="{&quot;height&quot;:5177.71811023622,&quot;width&quot;:7260.393700787401}"/>
</p:tagLst>
</file>

<file path=ppt/tags/tag7.xml><?xml version="1.0" encoding="utf-8"?>
<p:tagLst xmlns:p="http://schemas.openxmlformats.org/presentationml/2006/main">
  <p:tag name="KSO_WPP_MARK_KEY" val="823bd86c-1957-4766-91bb-baac0fe7605e"/>
  <p:tag name="COMMONDATA" val="eyJoZGlkIjoiODA3OWYzODkwNTk1YzQxZGM1Yzk4ZjU4ODFmZjE1N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2241</Words>
  <Application>WPS 演示</Application>
  <PresentationFormat>宽屏</PresentationFormat>
  <Paragraphs>119</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汉仪乐喵体W</vt:lpstr>
      <vt:lpstr>华文琥珀</vt:lpstr>
      <vt:lpstr>微软雅黑</vt:lpstr>
      <vt:lpstr>Arial Unicode MS</vt:lpstr>
      <vt:lpstr>Calibri Light</vt:lpstr>
      <vt:lpstr>Calibri</vt:lpstr>
      <vt:lpstr>华文行楷</vt:lpstr>
      <vt:lpstr>微软雅黑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creator>administrator</dc:creator>
  <cp:keywords>PPT</cp:keywords>
  <dc:description>PPT</dc:description>
  <dc:subject>PPT</dc:subject>
  <cp:category>PPT</cp:category>
  <cp:lastModifiedBy>尚</cp:lastModifiedBy>
  <cp:revision>42</cp:revision>
  <dcterms:created xsi:type="dcterms:W3CDTF">2015-05-05T08:02:00Z</dcterms:created>
  <dcterms:modified xsi:type="dcterms:W3CDTF">2023-12-21T12:37:02Z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2052-11.1.0.12165</vt:lpwstr>
  </property>
  <property fmtid="{D5CDD505-2E9C-101B-9397-08002B2CF9AE}" pid="3" name="ICV">
    <vt:lpwstr>1032122A206B4BFF817C1A39FCFA6115</vt:lpwstr>
  </property>
</Properties>
</file>