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3.svg" ContentType="image/svg+xml"/>
  <Override PartName="/ppt/media/image15.svg" ContentType="image/svg+xml"/>
  <Override PartName="/ppt/media/image20.svg" ContentType="image/svg+xml"/>
  <Override PartName="/ppt/media/image2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20" r:id="rId4"/>
    <p:sldId id="285" r:id="rId6"/>
    <p:sldId id="257" r:id="rId7"/>
    <p:sldId id="265" r:id="rId8"/>
    <p:sldId id="258" r:id="rId9"/>
    <p:sldId id="260" r:id="rId10"/>
    <p:sldId id="261" r:id="rId11"/>
    <p:sldId id="264" r:id="rId12"/>
    <p:sldId id="266" r:id="rId13"/>
    <p:sldId id="268" r:id="rId14"/>
    <p:sldId id="269" r:id="rId15"/>
    <p:sldId id="263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313" r:id="rId25"/>
    <p:sldId id="314" r:id="rId26"/>
    <p:sldId id="315" r:id="rId27"/>
    <p:sldId id="316" r:id="rId28"/>
    <p:sldId id="278" r:id="rId29"/>
    <p:sldId id="318" r:id="rId30"/>
    <p:sldId id="319" r:id="rId31"/>
    <p:sldId id="280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9EF"/>
    <a:srgbClr val="CC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gs" Target="tags/tag1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通过形象的比喻生动讲述</a:t>
            </a:r>
            <a:r>
              <a:rPr lang="en-US" altLang="zh-CN"/>
              <a:t>c++</a:t>
            </a:r>
            <a:r>
              <a:rPr lang="zh-CN" altLang="en-US"/>
              <a:t>的优势。引起学生的</a:t>
            </a:r>
            <a:r>
              <a:rPr lang="zh-CN" altLang="en-US"/>
              <a:t>学习兴趣。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一边简述概念一边举出实践例子学习值传递。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先给出函数重载的格式和一个简单的函数重载</a:t>
            </a:r>
            <a:r>
              <a:rPr lang="zh-CN" altLang="en-US"/>
              <a:t>实现。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然后再进行联系人管理系统的</a:t>
            </a:r>
            <a:r>
              <a:rPr lang="zh-CN" altLang="en-US"/>
              <a:t>函数重载实例操作。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完整的联系人管理系统程序</a:t>
            </a:r>
            <a:r>
              <a:rPr lang="zh-CN" altLang="en-US"/>
              <a:t>制作。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通过提问了解学生是否熟练掌握函数默认参数的</a:t>
            </a:r>
            <a:r>
              <a:rPr lang="zh-CN" altLang="en-US"/>
              <a:t>知识点。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通过提问了解学生是否熟练掌握函数参数两种</a:t>
            </a:r>
            <a:r>
              <a:rPr lang="zh-CN" altLang="en-US">
                <a:sym typeface="+mn-ea"/>
              </a:rPr>
              <a:t>传递方式的知识点。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通过提问了解学生是否熟练掌握</a:t>
            </a:r>
            <a:r>
              <a:rPr lang="zh-CN" altLang="en-US">
                <a:sym typeface="+mn-ea"/>
              </a:rPr>
              <a:t>重载函</a:t>
            </a:r>
            <a:r>
              <a:rPr lang="zh-CN" altLang="en-US">
                <a:sym typeface="+mn-ea"/>
              </a:rPr>
              <a:t>数的知识点。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通过简单易懂的语言简述什么是函数的</a:t>
            </a:r>
            <a:r>
              <a:rPr lang="zh-CN" altLang="en-US"/>
              <a:t>默认参数。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一边举例子一边制作程序，在实践中学习函数默认参数</a:t>
            </a:r>
            <a:r>
              <a:rPr lang="zh-CN" altLang="en-US"/>
              <a:t>知识点。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用简洁易懂的童真化语言简述什么是</a:t>
            </a:r>
            <a:r>
              <a:rPr lang="zh-CN" altLang="en-US"/>
              <a:t>函数传递。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一边简述概念一边举出实践例子学习</a:t>
            </a:r>
            <a:r>
              <a:rPr lang="zh-CN" altLang="en-US"/>
              <a:t>值传递。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学习址传递前先学习</a:t>
            </a:r>
            <a:r>
              <a:rPr lang="zh-CN" altLang="en-US"/>
              <a:t>指针。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一边简述概念一边举出实践例子学习</a:t>
            </a:r>
            <a:r>
              <a:rPr lang="zh-CN" altLang="en-US">
                <a:sym typeface="+mn-ea"/>
              </a:rPr>
              <a:t>址传递。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列举址传递和值传递之间的优劣势，更好地理解和区分两种参数传递</a:t>
            </a:r>
            <a:r>
              <a:rPr lang="zh-CN" altLang="en-US"/>
              <a:t>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用简洁易懂的童真化语言简述什么是函数</a:t>
            </a:r>
            <a:r>
              <a:rPr lang="zh-CN" altLang="en-US">
                <a:sym typeface="+mn-ea"/>
              </a:rPr>
              <a:t>重载。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1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38.png"/><Relationship Id="rId2" Type="http://schemas.openxmlformats.org/officeDocument/2006/relationships/tags" Target="../tags/tag7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tags" Target="../tags/tag9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tags" Target="../tags/tag10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tags" Target="../tags/tag11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tags" Target="../tags/tag12.xml"/><Relationship Id="rId1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6728"/>
          <a:stretch>
            <a:fillRect/>
          </a:stretch>
        </p:blipFill>
        <p:spPr>
          <a:xfrm>
            <a:off x="-86360" y="0"/>
            <a:ext cx="12192000" cy="6858000"/>
          </a:xfrm>
          <a:prstGeom prst="rect">
            <a:avLst/>
          </a:prstGeom>
          <a:solidFill>
            <a:srgbClr val="73AFAD"/>
          </a:solidFill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6" t="33178" r="60414" b="33236"/>
          <a:stretch>
            <a:fillRect/>
          </a:stretch>
        </p:blipFill>
        <p:spPr>
          <a:xfrm>
            <a:off x="742948" y="0"/>
            <a:ext cx="2371725" cy="69895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6" t="33178" r="22800" b="33236"/>
          <a:stretch>
            <a:fillRect/>
          </a:stretch>
        </p:blipFill>
        <p:spPr>
          <a:xfrm>
            <a:off x="8829681" y="57152"/>
            <a:ext cx="2700337" cy="6989519"/>
          </a:xfrm>
          <a:prstGeom prst="rect">
            <a:avLst/>
          </a:prstGeom>
        </p:spPr>
      </p:pic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3632835" y="3312160"/>
            <a:ext cx="4982845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授课教师：华南师范大学软件学院服务队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85857" y="542660"/>
            <a:ext cx="2592021" cy="82994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Impact" panose="020B0806030902050204" pitchFamily="34" charset="0"/>
                <a:ea typeface="微软雅黑" panose="020B0503020204020204" pitchFamily="34" charset="-122"/>
              </a:rPr>
              <a:t>2  0  2  3</a:t>
            </a:r>
            <a:endParaRPr lang="en-US" altLang="zh-CN" sz="48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2148205" y="1538605"/>
            <a:ext cx="7724140" cy="2120900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第七课：联系人管理系统</a:t>
            </a:r>
            <a:endParaRPr lang="zh-CN" altLang="en-US" sz="44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62" y="5196914"/>
            <a:ext cx="844430" cy="257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7" t="5085" r="36511" b="12708"/>
          <a:stretch>
            <a:fillRect/>
          </a:stretch>
        </p:blipFill>
        <p:spPr>
          <a:xfrm>
            <a:off x="-105410" y="2225675"/>
            <a:ext cx="3898900" cy="5026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2"/>
          <a:stretch>
            <a:fillRect/>
          </a:stretch>
        </p:blipFill>
        <p:spPr>
          <a:xfrm>
            <a:off x="7531735" y="-179070"/>
            <a:ext cx="4715510" cy="2829560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2727960" y="239395"/>
            <a:ext cx="4636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sym typeface="+mn-ea"/>
              </a:rPr>
              <a:t>什么是函数参数传递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4345" y="1318260"/>
            <a:ext cx="4064000" cy="40925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假设你有一个函数叫做‘做汉堡’。这个函数需要两个东西作为参数：一个是肉，一个是调料。你想让这个函数制作一个符合你口味的汉堡。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在C++中，调用这个函数就像是告诉厨师你要一个汉堡，然后把牛肉和番茄酱给他。牛肉和番茄酱就是函数的参数，而制作好的牛肉番茄酱汉堡就是函数的返回值。所以，函数参数传递就是给函数提供它需要的材料，让函数能够完成特定的任务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 descr="小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290" y="4105275"/>
            <a:ext cx="2665095" cy="2665095"/>
          </a:xfrm>
          <a:prstGeom prst="rect">
            <a:avLst/>
          </a:prstGeom>
        </p:spPr>
      </p:pic>
      <p:sp>
        <p:nvSpPr>
          <p:cNvPr id="5" name="文本框 4" descr="7b0a2020202022776f7264617274223a20227b5c2269645c223a32353030313739302c5c227469645c223a5c225c227d220a7d0a"/>
          <p:cNvSpPr txBox="1"/>
          <p:nvPr/>
        </p:nvSpPr>
        <p:spPr>
          <a:xfrm>
            <a:off x="4302125" y="4976410"/>
            <a:ext cx="4064000" cy="92202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 b="1">
                <a:ln w="11545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4618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偷偷</a:t>
            </a:r>
            <a:r>
              <a:rPr lang="zh-CN" altLang="en-US" sz="1800" b="1">
                <a:ln w="11545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4618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告诉你：</a:t>
            </a:r>
            <a:endParaRPr lang="zh-CN" altLang="en-US" sz="1800" b="1">
              <a:ln w="11545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4618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  <a:p>
            <a:pPr algn="l"/>
            <a:r>
              <a:rPr lang="zh-CN" altLang="en-US" sz="1800" b="1">
                <a:ln w="11545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4618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函数参数传递分为</a:t>
            </a:r>
            <a:r>
              <a:rPr lang="zh-CN" altLang="en-US" sz="1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汉仪雅酷黑简" panose="00020600040101010101" charset="-122"/>
                <a:ea typeface="汉仪雅酷黑简" panose="00020600040101010101" charset="-122"/>
              </a:rPr>
              <a:t>值传递</a:t>
            </a:r>
            <a:r>
              <a:rPr lang="zh-CN" altLang="en-US" sz="1800" b="1">
                <a:ln w="11545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4618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和</a:t>
            </a:r>
            <a:r>
              <a:rPr lang="zh-CN" altLang="en-US" sz="1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汉仪雅酷黑简" panose="00020600040101010101" charset="-122"/>
                <a:ea typeface="汉仪雅酷黑简" panose="00020600040101010101" charset="-122"/>
              </a:rPr>
              <a:t>址传递</a:t>
            </a:r>
            <a:r>
              <a:rPr lang="zh-CN" altLang="en-US" sz="1800" b="1">
                <a:ln w="11545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4618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两种哦</a:t>
            </a:r>
            <a:r>
              <a:rPr lang="en-US" altLang="zh-CN" sz="1800" b="1">
                <a:ln w="11545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4618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~</a:t>
            </a:r>
            <a:endParaRPr lang="en-US" altLang="zh-CN" sz="1800" b="1">
              <a:ln w="11545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4618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2" grpId="1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2" t="25296" r="59687" b="20471"/>
          <a:stretch>
            <a:fillRect/>
          </a:stretch>
        </p:blipFill>
        <p:spPr>
          <a:xfrm>
            <a:off x="-476251" y="-503740"/>
            <a:ext cx="3114261" cy="77394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61895" y="623570"/>
            <a:ext cx="83070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值传递： 就像你把一份复印件送给朋友。你朋友拿到这份复印件后，无论怎么修改，都不会影响到你手里的原件。在C++中，函数得到的是参数的复制品，对这份复制品的修改不会影响原始数据。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7"/>
          <a:stretch>
            <a:fillRect/>
          </a:stretch>
        </p:blipFill>
        <p:spPr>
          <a:xfrm>
            <a:off x="8853039" y="4909514"/>
            <a:ext cx="1685737" cy="19618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7"/>
          <a:stretch>
            <a:fillRect/>
          </a:stretch>
        </p:blipFill>
        <p:spPr>
          <a:xfrm>
            <a:off x="9898572" y="4357688"/>
            <a:ext cx="2146785" cy="24983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6" t="32709" r="60414" b="60257"/>
          <a:stretch>
            <a:fillRect/>
          </a:stretch>
        </p:blipFill>
        <p:spPr>
          <a:xfrm flipH="1">
            <a:off x="9438814" y="2885650"/>
            <a:ext cx="2929702" cy="18082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7"/>
          <a:stretch>
            <a:fillRect/>
          </a:stretch>
        </p:blipFill>
        <p:spPr>
          <a:xfrm>
            <a:off x="10971964" y="5245627"/>
            <a:ext cx="1396853" cy="1625625"/>
          </a:xfrm>
          <a:prstGeom prst="rect">
            <a:avLst/>
          </a:prstGeom>
        </p:spPr>
      </p:pic>
      <p:sp>
        <p:nvSpPr>
          <p:cNvPr id="14" name="矩形 13" descr="7b0a2020202022776f7264617274223a20227b5c2269645c223a32353030313739302c5c227469645c223a5c225c227d220a7d0a"/>
          <p:cNvSpPr/>
          <p:nvPr>
            <p:custDataLst>
              <p:tags r:id="rId4"/>
            </p:custDataLst>
          </p:nvPr>
        </p:nvSpPr>
        <p:spPr>
          <a:xfrm>
            <a:off x="2313305" y="109220"/>
            <a:ext cx="712533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600" b="1">
                <a:ln w="46182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18473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什么是</a:t>
            </a:r>
            <a:r>
              <a:rPr lang="zh-CN" altLang="en-US" sz="3600" b="1">
                <a:ln w="46182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18473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值传递？</a:t>
            </a:r>
            <a:endParaRPr lang="zh-CN" altLang="en-US" sz="3600" b="1">
              <a:ln w="46182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18473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  <a:cs typeface="汉仪雅酷黑简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5530" y="2091055"/>
            <a:ext cx="8128000" cy="82994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2400" b="1" spc="400">
                <a:latin typeface="Arial" panose="020B0604020202020204" pitchFamily="34" charset="0"/>
                <a:ea typeface="微软雅黑" panose="020B0503020204020204" pitchFamily="34" charset="-122"/>
              </a:rPr>
              <a:t>让我们通过</a:t>
            </a:r>
            <a:r>
              <a:rPr lang="zh-CN" altLang="en-US" sz="2400" b="1" spc="400">
                <a:latin typeface="Arial" panose="020B0604020202020204" pitchFamily="34" charset="0"/>
                <a:ea typeface="微软雅黑" panose="020B0503020204020204" pitchFamily="34" charset="-122"/>
              </a:rPr>
              <a:t>值传递的方式实现对已保存的联系人信息的编辑吧！</a:t>
            </a:r>
            <a:endParaRPr lang="zh-CN" altLang="en-US" sz="2400" b="1" spc="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" y="2885440"/>
            <a:ext cx="11501120" cy="2498725"/>
          </a:xfrm>
          <a:prstGeom prst="rect">
            <a:avLst/>
          </a:prstGeom>
        </p:spPr>
      </p:pic>
      <p:pic>
        <p:nvPicPr>
          <p:cNvPr id="4" name="图片 3" descr="小狗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425" y="3555365"/>
            <a:ext cx="3199765" cy="3199765"/>
          </a:xfrm>
          <a:prstGeom prst="rect">
            <a:avLst/>
          </a:prstGeom>
        </p:spPr>
      </p:pic>
      <p:pic>
        <p:nvPicPr>
          <p:cNvPr id="12" name="图片 11" descr="横-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820" y="2561590"/>
            <a:ext cx="6176645" cy="31470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365500" y="3307715"/>
            <a:ext cx="4064000" cy="193802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值传递的格式很简单，就是在函数声明和定义中直接写出参数的类型和名字。比如我们这里的name,newPhoneNumber,newCategory三个参数，它们直接复制用户输入的数据，然后进行使用。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849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849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2" grpId="1"/>
      <p:bldP spid="13" grpId="0"/>
      <p:bldP spid="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t="-1" r="6381" b="36857"/>
          <a:stretch>
            <a:fillRect/>
          </a:stretch>
        </p:blipFill>
        <p:spPr>
          <a:xfrm>
            <a:off x="0" y="1639497"/>
            <a:ext cx="12192000" cy="521850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59756" y="1134441"/>
            <a:ext cx="4863548" cy="547314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 descr="7b0a2020202022776f7264617274223a20227b5c2269645c223a32353030313430312c5c227469645c223a5c225c227d220a7d0a"/>
          <p:cNvSpPr txBox="1"/>
          <p:nvPr/>
        </p:nvSpPr>
        <p:spPr>
          <a:xfrm>
            <a:off x="5059486" y="7422"/>
            <a:ext cx="337691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3600" b="1" dirty="0">
                <a:ln w="13855" cmpd="sng">
                  <a:solidFill>
                    <a:srgbClr val="1793C7"/>
                  </a:solidFill>
                </a:ln>
                <a:pattFill prst="lgGrid">
                  <a:fgClr>
                    <a:srgbClr val="CEE7ED"/>
                  </a:fgClr>
                  <a:bgClr>
                    <a:schemeClr val="bg1"/>
                  </a:bgClr>
                </a:pattFill>
                <a:effectLst>
                  <a:outerShdw blurRad="18473" dist="38100" algn="l" rotWithShape="0">
                    <a:srgbClr val="2A939E"/>
                  </a:outerShdw>
                </a:effectLst>
                <a:latin typeface="汉仪晓波舒黑W" panose="00020600040101010101" charset="-122"/>
                <a:ea typeface="汉仪晓波舒黑W" panose="00020600040101010101" charset="-122"/>
              </a:rPr>
              <a:t>什么是指针？</a:t>
            </a:r>
            <a:endParaRPr lang="zh-CN" altLang="en-US" sz="3600" b="1" dirty="0">
              <a:ln w="13855" cmpd="sng">
                <a:solidFill>
                  <a:srgbClr val="1793C7"/>
                </a:solidFill>
              </a:ln>
              <a:pattFill prst="lgGrid">
                <a:fgClr>
                  <a:srgbClr val="CEE7ED"/>
                </a:fgClr>
                <a:bgClr>
                  <a:schemeClr val="bg1"/>
                </a:bgClr>
              </a:pattFill>
              <a:effectLst>
                <a:outerShdw blurRad="18473" dist="38100" algn="l" rotWithShape="0">
                  <a:srgbClr val="2A939E"/>
                </a:outerShdw>
              </a:effectLst>
              <a:latin typeface="汉仪晓波舒黑W" panose="00020600040101010101" charset="-122"/>
              <a:ea typeface="汉仪晓波舒黑W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59730" y="1521460"/>
            <a:ext cx="4064000" cy="439991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指针就像是一只小手指，它指向（记住）某个地方。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比如，你有一些玩具在房间里，你用小手指（指针）指着某个玩具。这样，你随时都可以通过小手指找到它。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在编程中，指针也是一样，它是一个特殊的变量，可以指向（记住）某个数据的位置。这样，你可以随时通过指针找到那个数据。就像小手指可以指向不同的玩具一样，指针也可以指向不同的数据。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015" y="506730"/>
            <a:ext cx="4951095" cy="101473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</a:rPr>
              <a:t>在编程中，声明一个指针的格式就是在变量类型前加上星号 *，比如 int* 表示指向整数的指针。</a:t>
            </a:r>
            <a:endParaRPr lang="zh-CN" altLang="en-US" sz="2000">
              <a:highlight>
                <a:srgbClr val="FFFF00"/>
              </a:highlight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5296" r="7012" b="22151"/>
          <a:stretch>
            <a:fillRect/>
          </a:stretch>
        </p:blipFill>
        <p:spPr>
          <a:xfrm>
            <a:off x="9196174" y="-212285"/>
            <a:ext cx="3086925" cy="7281816"/>
          </a:xfrm>
          <a:prstGeom prst="rect">
            <a:avLst/>
          </a:prstGeom>
        </p:spPr>
      </p:pic>
      <p:sp>
        <p:nvSpPr>
          <p:cNvPr id="14" name="矩形 13" descr="7b0a2020202022776f7264617274223a20227b5c2269645c223a32353030313739302c5c227469645c223a5c225c227d220a7d0a"/>
          <p:cNvSpPr/>
          <p:nvPr>
            <p:custDataLst>
              <p:tags r:id="rId2"/>
            </p:custDataLst>
          </p:nvPr>
        </p:nvSpPr>
        <p:spPr>
          <a:xfrm>
            <a:off x="2313305" y="291465"/>
            <a:ext cx="712533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600" b="1">
                <a:ln w="46182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18473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什么是</a:t>
            </a:r>
            <a:r>
              <a:rPr lang="zh-CN" altLang="en-US" sz="3600" b="1">
                <a:ln w="46182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18473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址传递？</a:t>
            </a:r>
            <a:endParaRPr lang="zh-CN" altLang="en-US" sz="3600" b="1">
              <a:ln w="46182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18473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  <a:cs typeface="汉仪雅酷黑简" panose="0002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6" t="33178" r="60414" b="33236"/>
          <a:stretch>
            <a:fillRect/>
          </a:stretch>
        </p:blipFill>
        <p:spPr>
          <a:xfrm>
            <a:off x="-58422" y="-131445"/>
            <a:ext cx="2371725" cy="6989519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809875" y="1012190"/>
            <a:ext cx="6478270" cy="101473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址传递：就像你们共用一张纸，你在上面画画，朋友能够直接看到并且也能在上面修改。引用传递就是共享同一份数据，一个人的修改会影响到另一个人。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48535" y="2026920"/>
            <a:ext cx="8128000" cy="82994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2400" b="1" spc="400">
                <a:latin typeface="Arial" panose="020B0604020202020204" pitchFamily="34" charset="0"/>
                <a:ea typeface="微软雅黑" panose="020B0503020204020204" pitchFamily="34" charset="-122"/>
              </a:rPr>
              <a:t>让我们通过</a:t>
            </a:r>
            <a:r>
              <a:rPr lang="zh-CN" altLang="en-US" sz="2400" b="1" spc="400">
                <a:latin typeface="Arial" panose="020B0604020202020204" pitchFamily="34" charset="0"/>
                <a:ea typeface="微软雅黑" panose="020B0503020204020204" pitchFamily="34" charset="-122"/>
              </a:rPr>
              <a:t>址传递的方式实现对已保存的联系人信息的编辑吧！</a:t>
            </a:r>
            <a:endParaRPr lang="zh-CN" altLang="en-US" sz="2400" b="1" spc="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0" y="2856865"/>
            <a:ext cx="11981815" cy="2142490"/>
          </a:xfrm>
          <a:prstGeom prst="rect">
            <a:avLst/>
          </a:prstGeom>
        </p:spPr>
      </p:pic>
      <p:pic>
        <p:nvPicPr>
          <p:cNvPr id="5" name="图片 4" descr="小狗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425" y="3555365"/>
            <a:ext cx="3199765" cy="3199765"/>
          </a:xfrm>
          <a:prstGeom prst="rect">
            <a:avLst/>
          </a:prstGeom>
        </p:spPr>
      </p:pic>
      <p:pic>
        <p:nvPicPr>
          <p:cNvPr id="12" name="图片 11" descr="横-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2820" y="2561590"/>
            <a:ext cx="6176645" cy="3147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30270" y="3428915"/>
            <a:ext cx="4064000" cy="163004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地址传递，通常是通过指针进行的。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比如我们此时的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name,newPhoneNumber,newCategory三个参数使用了参数类型的指针而不直接是参数类型。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5" b="10732"/>
          <a:stretch>
            <a:fillRect/>
          </a:stretch>
        </p:blipFill>
        <p:spPr>
          <a:xfrm>
            <a:off x="0" y="5209769"/>
            <a:ext cx="12192000" cy="1648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52" t="7344" r="7865" b="4154"/>
          <a:stretch>
            <a:fillRect/>
          </a:stretch>
        </p:blipFill>
        <p:spPr>
          <a:xfrm>
            <a:off x="-48549" y="10831"/>
            <a:ext cx="2566987" cy="6847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t="7344" r="62918" b="4154"/>
          <a:stretch>
            <a:fillRect/>
          </a:stretch>
        </p:blipFill>
        <p:spPr>
          <a:xfrm>
            <a:off x="9788600" y="230"/>
            <a:ext cx="2319130" cy="6847169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2738755" y="186690"/>
            <a:ext cx="7258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址传递和值传递各自有什么优点和缺点？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2575" y="1016635"/>
            <a:ext cx="688086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值传递：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优势： 像给朋友复印一张地图一样，大家各自有自己的复印件，互不干扰。安全，不容易弄乱。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劣势： 虽然安全，但复制东西需要时间和空间，有时候对于大东西会有点慢。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址传递：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优势： 像大家共用一张纸，互相能看到对方的画，省时省力。一改全改，方便。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劣势： 不小心乱改了，可能会影响到别人，有点危险性。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67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73AFAD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24734" r="14739" b="23865"/>
          <a:stretch>
            <a:fillRect/>
          </a:stretch>
        </p:blipFill>
        <p:spPr>
          <a:xfrm>
            <a:off x="602350" y="1458198"/>
            <a:ext cx="3926784" cy="3941603"/>
          </a:xfrm>
          <a:prstGeom prst="rect">
            <a:avLst/>
          </a:prstGeom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640431" y="1872533"/>
            <a:ext cx="1850623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80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03</a:t>
            </a:r>
            <a:endParaRPr lang="en-US" altLang="zh-CN" sz="80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786305" y="2445367"/>
            <a:ext cx="55435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 数 重 载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4843457" y="3649543"/>
            <a:ext cx="5162776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A ART TEMPLATE ,THE TEMPLATE DESIGN BY JIUJIU. THANK YOU WATCHING THIS ONE.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6" t="33178" r="22800" b="33236"/>
          <a:stretch>
            <a:fillRect/>
          </a:stretch>
        </p:blipFill>
        <p:spPr>
          <a:xfrm>
            <a:off x="10510840" y="2592223"/>
            <a:ext cx="1648044" cy="4265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dvAuto="100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4" t="27338" r="20187" b="17141"/>
          <a:stretch>
            <a:fillRect/>
          </a:stretch>
        </p:blipFill>
        <p:spPr>
          <a:xfrm>
            <a:off x="5556885" y="2644140"/>
            <a:ext cx="6508115" cy="44710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6" t="32709" r="60414" b="60257"/>
          <a:stretch>
            <a:fillRect/>
          </a:stretch>
        </p:blipFill>
        <p:spPr>
          <a:xfrm flipH="1">
            <a:off x="8485250" y="1651038"/>
            <a:ext cx="2007245" cy="1238878"/>
          </a:xfrm>
          <a:prstGeom prst="rect">
            <a:avLst/>
          </a:prstGeom>
        </p:spPr>
      </p:pic>
      <p:sp>
        <p:nvSpPr>
          <p:cNvPr id="4" name="矩形 3" descr="7b0a2020202022776f7264617274223a2022220a7d0a"/>
          <p:cNvSpPr/>
          <p:nvPr/>
        </p:nvSpPr>
        <p:spPr>
          <a:xfrm>
            <a:off x="1904365" y="210820"/>
            <a:ext cx="384556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汉仪雅酷黑简" panose="00020600040101010101" charset="-122"/>
                <a:ea typeface="汉仪雅酷黑简" panose="00020600040101010101" charset="-122"/>
              </a:rPr>
              <a:t>什么是函数重载？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2690" y="1286510"/>
            <a:ext cx="4998720" cy="28613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在编程中，函数重载就是允许你定义两个或多个功能相似但参数不同的函数。当你调用这个函数时，编程语言会根据你提供的参数类型或数量，自动找到并使用正确的函数，就像魔法店老板会找到最合适的魔法师一样。这样，你可以使用相同的函数名，但根据不同的情况，它会执行不同的魔法（函数操作）。（执行同一个函数的不同版本）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email"/>
          <a:srcRect/>
          <a:stretch>
            <a:fillRect/>
          </a:stretch>
        </p:blipFill>
        <p:spPr>
          <a:xfrm flipH="1">
            <a:off x="-111125" y="3766820"/>
            <a:ext cx="4937760" cy="314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5"/>
          <a:stretch>
            <a:fillRect/>
          </a:stretch>
        </p:blipFill>
        <p:spPr>
          <a:xfrm>
            <a:off x="-199452" y="1350675"/>
            <a:ext cx="2717301" cy="15567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5" b="67145"/>
          <a:stretch>
            <a:fillRect/>
          </a:stretch>
        </p:blipFill>
        <p:spPr>
          <a:xfrm>
            <a:off x="-323339" y="3224899"/>
            <a:ext cx="2717301" cy="145455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331085" y="1731010"/>
            <a:ext cx="124079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格式</a:t>
            </a:r>
            <a:r>
              <a:rPr lang="zh-CN" altLang="en-US" sz="3600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：</a:t>
            </a:r>
            <a:endParaRPr lang="zh-CN" altLang="en-US" sz="36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5335" y="3363595"/>
            <a:ext cx="21202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简单应用：</a:t>
            </a:r>
            <a:endParaRPr lang="zh-CN" altLang="en-US" sz="32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" b="69465"/>
          <a:stretch>
            <a:fillRect/>
          </a:stretch>
        </p:blipFill>
        <p:spPr>
          <a:xfrm>
            <a:off x="0" y="-363854"/>
            <a:ext cx="12192000" cy="24118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02100" y="833860"/>
            <a:ext cx="6096000" cy="46037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b="1" spc="200">
                <a:latin typeface="Arial" panose="020B0604020202020204" pitchFamily="34" charset="0"/>
                <a:ea typeface="微软雅黑" panose="020B0503020204020204" pitchFamily="34" charset="-122"/>
              </a:rPr>
              <a:t>先来简单了解一下吧！</a:t>
            </a:r>
            <a:endParaRPr lang="zh-CN" altLang="en-US" sz="2400" b="1" spc="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1731010"/>
            <a:ext cx="8461375" cy="1343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35" y="2653030"/>
            <a:ext cx="7931150" cy="413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 flipH="1">
            <a:off x="-54610" y="-387350"/>
            <a:ext cx="5476875" cy="3485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7" r="54005" b="6903"/>
          <a:stretch>
            <a:fillRect/>
          </a:stretch>
        </p:blipFill>
        <p:spPr>
          <a:xfrm>
            <a:off x="8041005" y="3897630"/>
            <a:ext cx="4150995" cy="2960370"/>
          </a:xfrm>
          <a:prstGeom prst="rect">
            <a:avLst/>
          </a:prstGeom>
        </p:spPr>
      </p:pic>
      <p:sp>
        <p:nvSpPr>
          <p:cNvPr id="7" name="TextBox 13"/>
          <p:cNvSpPr txBox="1"/>
          <p:nvPr/>
        </p:nvSpPr>
        <p:spPr>
          <a:xfrm>
            <a:off x="2154555" y="172085"/>
            <a:ext cx="9255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使用函数重载实现按照不同方式查找联系人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3" name="图片 2" descr="小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80" y="4441190"/>
            <a:ext cx="2416810" cy="24168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3910" y="5188585"/>
            <a:ext cx="4064000" cy="13220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可以看出当我们输入（姓名）字符串或者（号码）整数时，电脑会</a:t>
            </a:r>
            <a:r>
              <a:rPr lang="zh-CN" altLang="en-US" sz="2000"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</a:rPr>
              <a:t>调用searchContact函数的两个不同版本。</a:t>
            </a:r>
            <a:endParaRPr lang="zh-CN" altLang="en-US" sz="2000">
              <a:highlight>
                <a:srgbClr val="FFFF00"/>
              </a:highlight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" y="1060450"/>
            <a:ext cx="10908665" cy="3323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67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73AFAD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24734" r="14739" b="23865"/>
          <a:stretch>
            <a:fillRect/>
          </a:stretch>
        </p:blipFill>
        <p:spPr>
          <a:xfrm>
            <a:off x="602350" y="1458198"/>
            <a:ext cx="3926784" cy="3941603"/>
          </a:xfrm>
          <a:prstGeom prst="rect">
            <a:avLst/>
          </a:prstGeom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640431" y="1872533"/>
            <a:ext cx="1850623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80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04</a:t>
            </a:r>
            <a:endParaRPr lang="en-US" altLang="zh-CN" sz="80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5120950" y="2442192"/>
            <a:ext cx="55435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总 结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4843457" y="3649543"/>
            <a:ext cx="5162776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A ART TEMPLATE ,THE TEMPLATE DESIGN BY JIUJIU. THANK YOU WATCHING THIS ONE.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6" t="33178" r="22800" b="33236"/>
          <a:stretch>
            <a:fillRect/>
          </a:stretch>
        </p:blipFill>
        <p:spPr>
          <a:xfrm>
            <a:off x="10510840" y="2592223"/>
            <a:ext cx="1648044" cy="4265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dvAuto="100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17" r="54005" b="6903"/>
          <a:stretch>
            <a:fillRect/>
          </a:stretch>
        </p:blipFill>
        <p:spPr>
          <a:xfrm>
            <a:off x="8216349" y="4240490"/>
            <a:ext cx="3973058" cy="28333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6"/>
          <a:stretch>
            <a:fillRect/>
          </a:stretch>
        </p:blipFill>
        <p:spPr>
          <a:xfrm rot="5400000">
            <a:off x="-1247036" y="1298047"/>
            <a:ext cx="7023209" cy="4529137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713667" y="1728634"/>
            <a:ext cx="253218" cy="253218"/>
          </a:xfrm>
          <a:prstGeom prst="ellipse">
            <a:avLst/>
          </a:prstGeom>
          <a:solidFill>
            <a:srgbClr val="E7F2E2"/>
          </a:solidFill>
          <a:ln>
            <a:solidFill>
              <a:srgbClr val="E7F2E2"/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39296" y="1799680"/>
            <a:ext cx="5651367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学C++就像学魔法，让你成为编程小巫师！C++能以闪电速度执行任务，有强大的魔法工具包，支持各种魔法阵，让程序变得有趣又易管理。通过直通电脑内存的魔法直通车，掌握更多控制权。C++还能创造新魔法，让你在编程冒险中无往不利。学C++，开启神奇冒险，成为编程小魔法师！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5" t="33178" r="24062" b="57760"/>
          <a:stretch>
            <a:fillRect/>
          </a:stretch>
        </p:blipFill>
        <p:spPr>
          <a:xfrm flipH="1">
            <a:off x="1054741" y="238539"/>
            <a:ext cx="2728574" cy="2323687"/>
          </a:xfrm>
          <a:prstGeom prst="rect">
            <a:avLst/>
          </a:prstGeom>
        </p:spPr>
      </p:pic>
      <p:sp>
        <p:nvSpPr>
          <p:cNvPr id="2" name="矩形 1" descr="7b0a2020202022776f7264617274223a2022220a7d0a"/>
          <p:cNvSpPr/>
          <p:nvPr/>
        </p:nvSpPr>
        <p:spPr>
          <a:xfrm>
            <a:off x="4274820" y="476250"/>
            <a:ext cx="562991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ln w="25400" cmpd="sng">
                  <a:solidFill>
                    <a:srgbClr val="11B2BC"/>
                  </a:solidFill>
                  <a:prstDash val="solid"/>
                </a:ln>
                <a:solidFill>
                  <a:srgbClr val="FED966"/>
                </a:solidFill>
                <a:effectLst>
                  <a:outerShdw blurRad="25400" dist="38100" dir="10380000" rotWithShape="0">
                    <a:srgbClr val="61C2FC">
                      <a:alpha val="81000"/>
                    </a:srgbClr>
                  </a:outerShdw>
                  <a:reflection blurRad="6350" stA="21000" endA="300" endPos="45500" dist="63500" dir="5400000" sy="-100000" algn="bl" rotWithShape="0"/>
                </a:effectLst>
                <a:latin typeface="汉仪雅酷黑 65W" panose="020B0604020202020204" charset="-122"/>
                <a:ea typeface="汉仪雅酷黑 65W" panose="020B0604020202020204" charset="-122"/>
              </a:rPr>
              <a:t>为什么我们要学习</a:t>
            </a:r>
            <a:r>
              <a:rPr lang="en-US" altLang="zh-CN" sz="4000" b="1">
                <a:ln w="25400" cmpd="sng">
                  <a:solidFill>
                    <a:srgbClr val="11B2BC"/>
                  </a:solidFill>
                  <a:prstDash val="solid"/>
                </a:ln>
                <a:solidFill>
                  <a:srgbClr val="FED966"/>
                </a:solidFill>
                <a:effectLst>
                  <a:outerShdw blurRad="25400" dist="38100" dir="10380000" rotWithShape="0">
                    <a:srgbClr val="61C2FC">
                      <a:alpha val="81000"/>
                    </a:srgbClr>
                  </a:outerShdw>
                  <a:reflection blurRad="6350" stA="21000" endA="300" endPos="45500" dist="63500" dir="5400000" sy="-100000" algn="bl" rotWithShape="0"/>
                </a:effectLst>
                <a:latin typeface="汉仪雅酷黑 65W" panose="020B0604020202020204" charset="-122"/>
                <a:ea typeface="汉仪雅酷黑 65W" panose="020B0604020202020204" charset="-122"/>
              </a:rPr>
              <a:t>c++</a:t>
            </a:r>
            <a:r>
              <a:rPr lang="zh-CN" altLang="en-US" sz="4000" b="1">
                <a:ln w="25400" cmpd="sng">
                  <a:solidFill>
                    <a:srgbClr val="11B2BC"/>
                  </a:solidFill>
                  <a:prstDash val="solid"/>
                </a:ln>
                <a:solidFill>
                  <a:srgbClr val="FED966"/>
                </a:solidFill>
                <a:effectLst>
                  <a:outerShdw blurRad="25400" dist="38100" dir="10380000" rotWithShape="0">
                    <a:srgbClr val="61C2FC">
                      <a:alpha val="81000"/>
                    </a:srgbClr>
                  </a:outerShdw>
                  <a:reflection blurRad="6350" stA="21000" endA="300" endPos="45500" dist="63500" dir="5400000" sy="-100000" algn="bl" rotWithShape="0"/>
                </a:effectLst>
                <a:latin typeface="汉仪雅酷黑 65W" panose="020B0604020202020204" charset="-122"/>
                <a:ea typeface="汉仪雅酷黑 65W" panose="020B0604020202020204" charset="-122"/>
              </a:rPr>
              <a:t>？</a:t>
            </a:r>
            <a:endParaRPr lang="zh-CN" altLang="en-US" sz="4000" b="1">
              <a:ln w="25400" cmpd="sng">
                <a:solidFill>
                  <a:srgbClr val="11B2BC"/>
                </a:solidFill>
                <a:prstDash val="solid"/>
              </a:ln>
              <a:solidFill>
                <a:srgbClr val="FED966"/>
              </a:solidFill>
              <a:effectLst>
                <a:outerShdw blurRad="25400" dist="38100" dir="10380000" rotWithShape="0">
                  <a:srgbClr val="61C2FC">
                    <a:alpha val="81000"/>
                  </a:srgbClr>
                </a:outerShdw>
                <a:reflection blurRad="6350" stA="21000" endA="300" endPos="45500" dist="63500" dir="5400000" sy="-100000" algn="bl" rotWithShape="0"/>
              </a:effectLst>
              <a:latin typeface="汉仪雅酷黑 65W" panose="020B0604020202020204" charset="-122"/>
              <a:ea typeface="汉仪雅酷黑 65W" panose="020B0604020202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3" t="36908" r="27040" b="28309"/>
          <a:stretch>
            <a:fillRect/>
          </a:stretch>
        </p:blipFill>
        <p:spPr>
          <a:xfrm>
            <a:off x="3783495" y="-106464"/>
            <a:ext cx="4598504" cy="4703018"/>
          </a:xfrm>
          <a:prstGeom prst="rect">
            <a:avLst/>
          </a:prstGeom>
        </p:spPr>
      </p:pic>
      <p:sp>
        <p:nvSpPr>
          <p:cNvPr id="5" name="TextBox 13"/>
          <p:cNvSpPr txBox="1"/>
          <p:nvPr/>
        </p:nvSpPr>
        <p:spPr>
          <a:xfrm>
            <a:off x="4139643" y="2431405"/>
            <a:ext cx="388620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完整程序制作</a:t>
            </a:r>
            <a:endParaRPr lang="zh-CN" altLang="en-US" sz="40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60894" y="4471105"/>
            <a:ext cx="9841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Just for today I will try to live through this day only and not tackle my whole life problem at once Just for today I will try to live through this day only and not tackle</a:t>
            </a:r>
            <a:endParaRPr lang="en-US" altLang="zh-CN" sz="14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5" b="10732"/>
          <a:stretch>
            <a:fillRect/>
          </a:stretch>
        </p:blipFill>
        <p:spPr>
          <a:xfrm>
            <a:off x="0" y="5209769"/>
            <a:ext cx="12192000" cy="1648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flipH="1">
            <a:off x="8836703" y="4556329"/>
            <a:ext cx="3452895" cy="23019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95295" y="79375"/>
            <a:ext cx="6200775" cy="6698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" cstate="email"/>
          <a:stretch>
            <a:fillRect/>
          </a:stretch>
        </p:blipFill>
        <p:spPr>
          <a:xfrm flipH="1">
            <a:off x="-273007" y="204"/>
            <a:ext cx="3452895" cy="2301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flipH="1">
            <a:off x="8836703" y="4556329"/>
            <a:ext cx="3452895" cy="23019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4935" y="561975"/>
            <a:ext cx="9123045" cy="608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flipH="1">
            <a:off x="8836703" y="4556329"/>
            <a:ext cx="3452895" cy="23019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245" y="143510"/>
            <a:ext cx="8654415" cy="657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flipH="1">
            <a:off x="8836703" y="4556329"/>
            <a:ext cx="3452895" cy="230192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4160" y="213995"/>
            <a:ext cx="10147935" cy="546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 flipH="1">
            <a:off x="8836703" y="4556329"/>
            <a:ext cx="3452895" cy="23019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0195" y="334010"/>
            <a:ext cx="8620760" cy="4779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997700" y="3042285"/>
            <a:ext cx="5521960" cy="3634740"/>
          </a:xfrm>
          <a:prstGeom prst="rect">
            <a:avLst/>
          </a:prstGeom>
        </p:spPr>
      </p:pic>
      <p:sp>
        <p:nvSpPr>
          <p:cNvPr id="3" name="矩形 2" descr="7b0a2020202022776f7264617274223a2022220a7d0a"/>
          <p:cNvSpPr/>
          <p:nvPr/>
        </p:nvSpPr>
        <p:spPr>
          <a:xfrm>
            <a:off x="3686810" y="99060"/>
            <a:ext cx="425831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提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问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时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间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到！</a:t>
            </a:r>
            <a:endParaRPr lang="zh-CN" altLang="en-US" sz="4400" b="1">
              <a:ln w="63500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25400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5"/>
          <a:stretch>
            <a:fillRect/>
          </a:stretch>
        </p:blipFill>
        <p:spPr>
          <a:xfrm>
            <a:off x="63438" y="1073180"/>
            <a:ext cx="2717301" cy="15567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15" y="1013460"/>
            <a:ext cx="8393430" cy="22644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3455" y="3584575"/>
            <a:ext cx="655193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请问第一空的输出结果是（），第二空的输出结果是（）？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170" y="4045585"/>
            <a:ext cx="8482965" cy="132207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A、Hello， World！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B、Custom Message  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C、Hello，Message  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D、无输出内容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3865" y="533328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答案是：</a:t>
            </a:r>
            <a:r>
              <a:rPr lang="en-US" altLang="zh-CN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A B</a:t>
            </a:r>
            <a:endParaRPr lang="en-US" altLang="zh-CN" sz="1800">
              <a:highlight>
                <a:srgbClr val="FFFF00"/>
              </a:highligh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0" name="图片 19" descr="小狗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20" y="4506595"/>
            <a:ext cx="2416810" cy="241681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470910" y="5547360"/>
            <a:ext cx="293751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幼圆" panose="02010509060101010101" charset="-122"/>
                <a:ea typeface="幼圆" panose="02010509060101010101" charset="-122"/>
              </a:rPr>
              <a:t>你答对了吗？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8" grpId="0"/>
      <p:bldP spid="18" grpId="1"/>
      <p:bldP spid="19" grpId="0"/>
      <p:bldP spid="19" grpId="1"/>
      <p:bldP spid="21" grpId="0"/>
      <p:bldP spid="2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878955" y="3042285"/>
            <a:ext cx="5521960" cy="3634740"/>
          </a:xfrm>
          <a:prstGeom prst="rect">
            <a:avLst/>
          </a:prstGeom>
        </p:spPr>
      </p:pic>
      <p:sp>
        <p:nvSpPr>
          <p:cNvPr id="3" name="矩形 2" descr="7b0a2020202022776f7264617274223a2022220a7d0a"/>
          <p:cNvSpPr/>
          <p:nvPr/>
        </p:nvSpPr>
        <p:spPr>
          <a:xfrm>
            <a:off x="3686810" y="99060"/>
            <a:ext cx="425831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提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问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时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间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到！</a:t>
            </a:r>
            <a:endParaRPr lang="zh-CN" altLang="en-US" sz="4400" b="1">
              <a:ln w="63500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25400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5" b="67145"/>
          <a:stretch>
            <a:fillRect/>
          </a:stretch>
        </p:blipFill>
        <p:spPr>
          <a:xfrm>
            <a:off x="56391" y="1227824"/>
            <a:ext cx="2717301" cy="145455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99385" y="1543050"/>
            <a:ext cx="691896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l"/>
            <a:r>
              <a:rPr lang="zh-CN" altLang="en-US" sz="2400" spc="200">
                <a:latin typeface="Arial" panose="020B0604020202020204" pitchFamily="34" charset="0"/>
                <a:ea typeface="微软雅黑" panose="020B0503020204020204" pitchFamily="34" charset="-122"/>
              </a:rPr>
              <a:t>以下哪种传递方式不会影响原来的变量</a:t>
            </a:r>
            <a:r>
              <a:rPr lang="zh-CN" altLang="en-US" sz="2400" spc="200">
                <a:latin typeface="Arial" panose="020B0604020202020204" pitchFamily="34" charset="0"/>
                <a:ea typeface="微软雅黑" panose="020B0503020204020204" pitchFamily="34" charset="-122"/>
              </a:rPr>
              <a:t>数据？</a:t>
            </a:r>
            <a:endParaRPr lang="zh-CN" altLang="en-US" sz="2400" spc="2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6835" y="2618105"/>
            <a:ext cx="793686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A、址传递  B、值传递  C、址传递和值传递  D、没有答案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16710" y="335906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答案是：</a:t>
            </a:r>
            <a:r>
              <a:rPr lang="en-US" altLang="zh-CN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lang="en-US" altLang="zh-CN" sz="1800">
              <a:highlight>
                <a:srgbClr val="FFFF00"/>
              </a:highligh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0" name="图片 19" descr="小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20" y="4506595"/>
            <a:ext cx="2416810" cy="241681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470910" y="5547360"/>
            <a:ext cx="293751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幼圆" panose="02010509060101010101" charset="-122"/>
                <a:ea typeface="幼圆" panose="02010509060101010101" charset="-122"/>
              </a:rPr>
              <a:t>你答对了吗？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19" grpId="0"/>
      <p:bldP spid="19" grpId="1"/>
      <p:bldP spid="21" grpId="0"/>
      <p:bldP spid="2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6878955" y="3042285"/>
            <a:ext cx="5521960" cy="3634740"/>
          </a:xfrm>
          <a:prstGeom prst="rect">
            <a:avLst/>
          </a:prstGeom>
        </p:spPr>
      </p:pic>
      <p:sp>
        <p:nvSpPr>
          <p:cNvPr id="3" name="矩形 2" descr="7b0a2020202022776f7264617274223a2022220a7d0a"/>
          <p:cNvSpPr/>
          <p:nvPr/>
        </p:nvSpPr>
        <p:spPr>
          <a:xfrm>
            <a:off x="3686810" y="99060"/>
            <a:ext cx="425831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提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问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时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间</a:t>
            </a:r>
            <a:r>
              <a:rPr lang="en-US" altLang="zh-CN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 </a:t>
            </a:r>
            <a:r>
              <a:rPr lang="zh-CN" altLang="en-US" sz="4400" b="1">
                <a:ln w="63500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25400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到！</a:t>
            </a:r>
            <a:endParaRPr lang="zh-CN" altLang="en-US" sz="4400" b="1">
              <a:ln w="63500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25400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5" b="35336"/>
          <a:stretch>
            <a:fillRect/>
          </a:stretch>
        </p:blipFill>
        <p:spPr>
          <a:xfrm>
            <a:off x="-392545" y="669006"/>
            <a:ext cx="2717301" cy="31074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86810" y="1350010"/>
            <a:ext cx="4064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函数重载其实是在使用（）？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83965" y="1882055"/>
            <a:ext cx="4064000" cy="132207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A、几个同名但独立的函数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B、一个函数的几个不同版本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C、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sym typeface="+mn-ea"/>
              </a:rPr>
              <a:t>几个不同名的不相同函数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D、不知道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20" name="图片 19" descr="小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885" y="4095750"/>
            <a:ext cx="2416810" cy="241681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331595" y="4902200"/>
            <a:ext cx="293751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幼圆" panose="02010509060101010101" charset="-122"/>
                <a:ea typeface="幼圆" panose="02010509060101010101" charset="-122"/>
              </a:rPr>
              <a:t>你答对了吗？</a:t>
            </a:r>
            <a:endParaRPr lang="zh-CN" altLang="en-US" sz="36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07665" y="3244765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答案是：</a:t>
            </a:r>
            <a:r>
              <a:rPr lang="en-US" altLang="zh-CN" sz="1800"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</a:rPr>
              <a:t>B</a:t>
            </a:r>
            <a:endParaRPr lang="en-US" altLang="zh-CN" sz="1800">
              <a:highlight>
                <a:srgbClr val="FFFF00"/>
              </a:highligh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19" grpId="0"/>
      <p:bldP spid="19" grpId="1"/>
      <p:bldP spid="21" grpId="0"/>
      <p:bldP spid="2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67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73AFAD"/>
          </a:solidFill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6" t="33178" r="60414" b="33236"/>
          <a:stretch>
            <a:fillRect/>
          </a:stretch>
        </p:blipFill>
        <p:spPr>
          <a:xfrm>
            <a:off x="742948" y="0"/>
            <a:ext cx="2371725" cy="69895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6" t="33178" r="22800" b="33236"/>
          <a:stretch>
            <a:fillRect/>
          </a:stretch>
        </p:blipFill>
        <p:spPr>
          <a:xfrm>
            <a:off x="8829681" y="57152"/>
            <a:ext cx="2700337" cy="6989519"/>
          </a:xfrm>
          <a:prstGeom prst="rect">
            <a:avLst/>
          </a:prstGeom>
        </p:spPr>
      </p:pic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3633091" y="4050404"/>
            <a:ext cx="469652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05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THIS IS A ART TEMPLATE ,THE TEMPLATE DESIGN BY JIUJIU.</a:t>
            </a:r>
            <a:endParaRPr lang="en-US" altLang="zh-CN" sz="105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105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 THANK YOU WATCHING THIS ONE. </a:t>
            </a:r>
            <a:endParaRPr lang="en-US" altLang="zh-CN" sz="105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0477" y="2087615"/>
            <a:ext cx="2592021" cy="5232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</a:rPr>
              <a:t>ART TEMPLATE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2736855" y="2480744"/>
            <a:ext cx="6559266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8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非常感谢您的聆听</a:t>
            </a:r>
            <a:endParaRPr lang="en-US" altLang="zh-CN" sz="48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" b="69465"/>
          <a:stretch>
            <a:fillRect/>
          </a:stretch>
        </p:blipFill>
        <p:spPr>
          <a:xfrm>
            <a:off x="0" y="0"/>
            <a:ext cx="12192000" cy="24117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5" t="15913" r="17652" b="14507"/>
          <a:stretch>
            <a:fillRect/>
          </a:stretch>
        </p:blipFill>
        <p:spPr>
          <a:xfrm flipH="1">
            <a:off x="6456680" y="3121025"/>
            <a:ext cx="5735320" cy="38106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7"/>
          <a:stretch>
            <a:fillRect/>
          </a:stretch>
        </p:blipFill>
        <p:spPr>
          <a:xfrm>
            <a:off x="-34449" y="4896179"/>
            <a:ext cx="1685737" cy="19618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7"/>
          <a:stretch>
            <a:fillRect/>
          </a:stretch>
        </p:blipFill>
        <p:spPr>
          <a:xfrm>
            <a:off x="1470189" y="4357688"/>
            <a:ext cx="2146785" cy="2498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7"/>
          <a:stretch>
            <a:fillRect/>
          </a:stretch>
        </p:blipFill>
        <p:spPr>
          <a:xfrm>
            <a:off x="2966550" y="5328968"/>
            <a:ext cx="1312192" cy="152709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6" t="32709" r="60414" b="60257"/>
          <a:stretch>
            <a:fillRect/>
          </a:stretch>
        </p:blipFill>
        <p:spPr>
          <a:xfrm>
            <a:off x="249627" y="3769966"/>
            <a:ext cx="1898200" cy="1171575"/>
          </a:xfrm>
          <a:prstGeom prst="rect">
            <a:avLst/>
          </a:prstGeom>
        </p:spPr>
      </p:pic>
      <p:sp>
        <p:nvSpPr>
          <p:cNvPr id="2" name="矩形 1" descr="7b0a2020202022776f7264617274223a2022220a7d0a"/>
          <p:cNvSpPr/>
          <p:nvPr/>
        </p:nvSpPr>
        <p:spPr>
          <a:xfrm>
            <a:off x="-34290" y="789305"/>
            <a:ext cx="11473815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各位小朋友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  <a:p>
            <a:pPr algn="ctr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你们曾经是否有为自己忘记某个人的联系方式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  <a:p>
            <a:pPr algn="ctr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</a:rPr>
              <a:t>而感到烦恼呢？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雅酷黑简" panose="00020600040101010101" charset="-122"/>
              <a:ea typeface="汉仪雅酷黑简" panose="00020600040101010101" charset="-122"/>
            </a:endParaRPr>
          </a:p>
        </p:txBody>
      </p:sp>
      <p:sp>
        <p:nvSpPr>
          <p:cNvPr id="3" name="矩形 2" descr="7b0a2020202022776f7264617274223a20227b5c2269645c223a32353030313739302c5c227469645c223a5c225c227d220a7d0a"/>
          <p:cNvSpPr/>
          <p:nvPr/>
        </p:nvSpPr>
        <p:spPr>
          <a:xfrm>
            <a:off x="925831" y="2930257"/>
            <a:ext cx="1057783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23091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9236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今天我们将一起使用</a:t>
            </a:r>
            <a:r>
              <a:rPr lang="en-US" altLang="zh-CN" sz="3600" b="1">
                <a:ln w="23091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9236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c++</a:t>
            </a:r>
            <a:r>
              <a:rPr lang="zh-CN" altLang="en-US" sz="3600" b="1">
                <a:ln w="23091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9236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制作一个联系人管理系统！</a:t>
            </a:r>
            <a:endParaRPr lang="zh-CN" altLang="en-US" sz="3600" b="1">
              <a:ln w="23091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9236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  <a:cs typeface="汉仪雅酷黑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77216"/>
          <a:stretch>
            <a:fillRect/>
          </a:stretch>
        </p:blipFill>
        <p:spPr>
          <a:xfrm>
            <a:off x="0" y="0"/>
            <a:ext cx="12192000" cy="1502502"/>
          </a:xfrm>
          <a:prstGeom prst="rect">
            <a:avLst/>
          </a:prstGeom>
          <a:solidFill>
            <a:srgbClr val="73AFAD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6" t="41691" r="22800" b="33236"/>
          <a:stretch>
            <a:fillRect/>
          </a:stretch>
        </p:blipFill>
        <p:spPr>
          <a:xfrm>
            <a:off x="4829179" y="2118207"/>
            <a:ext cx="2543170" cy="4914177"/>
          </a:xfrm>
          <a:prstGeom prst="rect">
            <a:avLst/>
          </a:prstGeom>
        </p:spPr>
      </p:pic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495890" y="3421258"/>
            <a:ext cx="1850623" cy="1568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8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03</a:t>
            </a:r>
            <a:endParaRPr lang="en-US" altLang="zh-CN" sz="48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2354900" y="1395628"/>
            <a:ext cx="1850623" cy="1568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8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01</a:t>
            </a:r>
            <a:endParaRPr lang="en-US" altLang="zh-CN" sz="48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9765" y="2622427"/>
            <a:ext cx="337231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函数默认参数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7716670" y="1395628"/>
            <a:ext cx="1850623" cy="1568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8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02</a:t>
            </a:r>
            <a:endParaRPr lang="en-US" altLang="zh-CN" sz="48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38643" y="2622426"/>
            <a:ext cx="337231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、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函数参数传递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2" name="矩形 23"/>
          <p:cNvSpPr>
            <a:spLocks noChangeArrowheads="1"/>
          </p:cNvSpPr>
          <p:nvPr/>
        </p:nvSpPr>
        <p:spPr bwMode="auto">
          <a:xfrm>
            <a:off x="8855011" y="3419942"/>
            <a:ext cx="185062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8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04</a:t>
            </a:r>
            <a:endParaRPr lang="en-US" altLang="zh-CN" sz="48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95739" y="4989641"/>
            <a:ext cx="337231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总结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17" name="矩形 23"/>
          <p:cNvSpPr>
            <a:spLocks noChangeArrowheads="1"/>
          </p:cNvSpPr>
          <p:nvPr/>
        </p:nvSpPr>
        <p:spPr bwMode="auto">
          <a:xfrm>
            <a:off x="2909470" y="-394056"/>
            <a:ext cx="6559266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60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目 录</a:t>
            </a:r>
            <a:endParaRPr lang="en-US" altLang="zh-CN" sz="60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009535" y="4989707"/>
            <a:ext cx="3372319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重载函数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" b="69465"/>
          <a:stretch>
            <a:fillRect/>
          </a:stretch>
        </p:blipFill>
        <p:spPr>
          <a:xfrm>
            <a:off x="0" y="0"/>
            <a:ext cx="12192000" cy="2411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1589647" y="2968284"/>
            <a:ext cx="9059594" cy="2813538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0"/>
            <a:ext cx="8750105" cy="32655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37290" y="3449827"/>
            <a:ext cx="700060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小朋友们，让我们跟着老师一步步制作出一个自己的联系人管理系统吧！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67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73AFAD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24734" r="14739" b="23865"/>
          <a:stretch>
            <a:fillRect/>
          </a:stretch>
        </p:blipFill>
        <p:spPr>
          <a:xfrm>
            <a:off x="602350" y="1458198"/>
            <a:ext cx="3926784" cy="3941603"/>
          </a:xfrm>
          <a:prstGeom prst="rect">
            <a:avLst/>
          </a:prstGeom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640431" y="1872533"/>
            <a:ext cx="1850623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80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01</a:t>
            </a:r>
            <a:endParaRPr lang="en-US" altLang="zh-CN" sz="80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786305" y="2445367"/>
            <a:ext cx="55435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 数 默 认 参 数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4843457" y="3649543"/>
            <a:ext cx="5162776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A ART TEMPLATE ,THE TEMPLATE DESIGN BY JIUJIU. THANK YOU WATCHING THIS ONE.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6" t="33178" r="22800" b="33236"/>
          <a:stretch>
            <a:fillRect/>
          </a:stretch>
        </p:blipFill>
        <p:spPr>
          <a:xfrm>
            <a:off x="10510840" y="2592223"/>
            <a:ext cx="1648044" cy="4265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dvAuto="100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63614" r="15771" b="16743"/>
          <a:stretch>
            <a:fillRect/>
          </a:stretch>
        </p:blipFill>
        <p:spPr>
          <a:xfrm>
            <a:off x="-151765" y="5120005"/>
            <a:ext cx="12426315" cy="19151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66975" y="1452880"/>
            <a:ext cx="4623435" cy="177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C++的函数默认参数就像魔法宝盒里的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预设按钮，当你调用函数时，如果没告诉它具体数字，它就会用默认值。就像玩具飞机一样，如果你不说往哪儿飞，它默认飞向快乐的彩虹！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6" t="40112" r="60414" b="33236"/>
          <a:stretch>
            <a:fillRect/>
          </a:stretch>
        </p:blipFill>
        <p:spPr>
          <a:xfrm>
            <a:off x="68938" y="2287187"/>
            <a:ext cx="1898200" cy="44391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6" t="32709" r="60414" b="60257"/>
          <a:stretch>
            <a:fillRect/>
          </a:stretch>
        </p:blipFill>
        <p:spPr>
          <a:xfrm>
            <a:off x="-256" y="101054"/>
            <a:ext cx="1898200" cy="1171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43810" y="214630"/>
            <a:ext cx="8128000" cy="82994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zh-CN" altLang="en-US" sz="4800" b="1" spc="400">
                <a:latin typeface="Arial" panose="020B0604020202020204" pitchFamily="34" charset="0"/>
                <a:ea typeface="微软雅黑" panose="020B0503020204020204" pitchFamily="34" charset="-122"/>
              </a:rPr>
              <a:t>什么是函数的</a:t>
            </a:r>
            <a:r>
              <a:rPr lang="zh-CN" altLang="en-US" sz="4800" b="1" spc="400">
                <a:latin typeface="Arial" panose="020B0604020202020204" pitchFamily="34" charset="0"/>
                <a:ea typeface="微软雅黑" panose="020B0503020204020204" pitchFamily="34" charset="-122"/>
              </a:rPr>
              <a:t>默认参数？</a:t>
            </a:r>
            <a:endParaRPr lang="zh-CN" altLang="en-US" sz="4800" b="1" spc="4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 descr="飞机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7490" y="953135"/>
            <a:ext cx="4231640" cy="5987415"/>
          </a:xfrm>
          <a:prstGeom prst="rect">
            <a:avLst/>
          </a:prstGeom>
        </p:spPr>
      </p:pic>
      <p:pic>
        <p:nvPicPr>
          <p:cNvPr id="12" name="图片 11" descr="彩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450" y="-162560"/>
            <a:ext cx="2261235" cy="2261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65"/>
          <a:stretch>
            <a:fillRect/>
          </a:stretch>
        </p:blipFill>
        <p:spPr>
          <a:xfrm>
            <a:off x="-300417" y="1807246"/>
            <a:ext cx="2717301" cy="15567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5" b="67145"/>
          <a:stretch>
            <a:fillRect/>
          </a:stretch>
        </p:blipFill>
        <p:spPr>
          <a:xfrm>
            <a:off x="-361881" y="3609696"/>
            <a:ext cx="2717301" cy="145455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10715" y="1976755"/>
            <a:ext cx="477393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我们首先创建一个contact（联系人）对象，同时创建一些储存联系人基本信息的成员变量。</a:t>
            </a:r>
            <a:endParaRPr lang="zh-CN" altLang="en-US" sz="14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6100" y="4044950"/>
            <a:ext cx="528066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接着使用构造函数创建一个Contact对象，并指定默认参数cat的值为‘未分类’。</a:t>
            </a:r>
            <a:endParaRPr lang="zh-CN" altLang="en-US" sz="1400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pic>
        <p:nvPicPr>
          <p:cNvPr id="2" name="图片 1" descr="屏幕截图 2023-12-15 2343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0" y="2032000"/>
            <a:ext cx="4674870" cy="2145030"/>
          </a:xfrm>
          <a:prstGeom prst="rect">
            <a:avLst/>
          </a:prstGeom>
        </p:spPr>
      </p:pic>
      <p:pic>
        <p:nvPicPr>
          <p:cNvPr id="3" name="图片 2" descr="屏幕截图 2023-12-15 2344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" y="5175885"/>
            <a:ext cx="11546205" cy="1522730"/>
          </a:xfrm>
          <a:prstGeom prst="rect">
            <a:avLst/>
          </a:prstGeom>
        </p:spPr>
      </p:pic>
      <p:pic>
        <p:nvPicPr>
          <p:cNvPr id="4" name="图片 3" descr="小狗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8325" y="1633855"/>
            <a:ext cx="2665095" cy="2665095"/>
          </a:xfrm>
          <a:prstGeom prst="rect">
            <a:avLst/>
          </a:prstGeom>
        </p:spPr>
      </p:pic>
      <p:pic>
        <p:nvPicPr>
          <p:cNvPr id="12" name="图片 11" descr="横-8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7825" y="1123950"/>
            <a:ext cx="5301615" cy="27609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92195" y="1807210"/>
            <a:ext cx="4064000" cy="1630045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</a:rPr>
              <a:t>此时函数参数cat的默认值是‘未分类’，如果用户使用联系人系统时不输入联系人的分类，那此时cat的值仍为‘未分类’，我们就无法通过分类来查找联系人了哦~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矩形 13" descr="7b0a2020202022776f7264617274223a20227b5c2269645c223a32353030313739302c5c227469645c223a5c225c227d220a7d0a"/>
          <p:cNvSpPr/>
          <p:nvPr/>
        </p:nvSpPr>
        <p:spPr>
          <a:xfrm>
            <a:off x="2160905" y="291465"/>
            <a:ext cx="712533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3600" b="1">
                <a:ln w="46182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18473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举个例子</a:t>
            </a:r>
            <a:r>
              <a:rPr lang="en-US" altLang="zh-CN" sz="3600" b="1">
                <a:ln w="46182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18473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+</a:t>
            </a:r>
            <a:r>
              <a:rPr lang="zh-CN" altLang="en-US" sz="3600" b="1">
                <a:ln w="46182">
                  <a:solidFill>
                    <a:srgbClr val="F9735D"/>
                  </a:solidFill>
                </a:ln>
                <a:solidFill>
                  <a:srgbClr val="F9FBFA"/>
                </a:solidFill>
                <a:effectLst>
                  <a:glow rad="18473">
                    <a:schemeClr val="bg1"/>
                  </a:glow>
                  <a:outerShdw dist="88900" dir="5400000" algn="t" rotWithShape="0">
                    <a:srgbClr val="FECB3C">
                      <a:alpha val="100000"/>
                    </a:srgbClr>
                  </a:outerShdw>
                </a:effectLst>
                <a:latin typeface="汉仪雅酷黑简" panose="00020600040101010101" charset="-122"/>
                <a:ea typeface="汉仪雅酷黑简" panose="00020600040101010101" charset="-122"/>
                <a:cs typeface="汉仪雅酷黑简" panose="00020600040101010101" charset="-122"/>
              </a:rPr>
              <a:t>程序制作</a:t>
            </a:r>
            <a:endParaRPr lang="zh-CN" altLang="en-US" sz="3600" b="1">
              <a:ln w="46182">
                <a:solidFill>
                  <a:srgbClr val="F9735D"/>
                </a:solidFill>
              </a:ln>
              <a:solidFill>
                <a:srgbClr val="F9FBFA"/>
              </a:solidFill>
              <a:effectLst>
                <a:glow rad="18473">
                  <a:schemeClr val="bg1"/>
                </a:glow>
                <a:outerShdw dist="88900" dir="5400000" algn="t" rotWithShape="0">
                  <a:srgbClr val="FECB3C">
                    <a:alpha val="100000"/>
                  </a:srgbClr>
                </a:outerShdw>
              </a:effectLst>
              <a:latin typeface="汉仪雅酷黑简" panose="00020600040101010101" charset="-122"/>
              <a:ea typeface="汉仪雅酷黑简" panose="00020600040101010101" charset="-122"/>
              <a:cs typeface="汉仪雅酷黑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672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73AFAD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7" t="24734" r="14739" b="23865"/>
          <a:stretch>
            <a:fillRect/>
          </a:stretch>
        </p:blipFill>
        <p:spPr>
          <a:xfrm>
            <a:off x="602350" y="1458198"/>
            <a:ext cx="3926784" cy="3941603"/>
          </a:xfrm>
          <a:prstGeom prst="rect">
            <a:avLst/>
          </a:prstGeom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1640431" y="1872533"/>
            <a:ext cx="1850623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8000" b="1" dirty="0">
                <a:latin typeface="汉仪乐喵体W" panose="00020600040101010101" pitchFamily="18" charset="-122"/>
                <a:ea typeface="汉仪乐喵体W" panose="00020600040101010101" pitchFamily="18" charset="-122"/>
              </a:rPr>
              <a:t>02</a:t>
            </a:r>
            <a:endParaRPr lang="en-US" altLang="zh-CN" sz="80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786305" y="2445367"/>
            <a:ext cx="554355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</a:rPr>
              <a:t>函 数 参 数 传 递</a:t>
            </a:r>
            <a:endParaRPr lang="zh-CN" altLang="en-US" sz="4800" b="1" dirty="0">
              <a:latin typeface="汉仪乐喵体W" panose="00020600040101010101" pitchFamily="18" charset="-122"/>
              <a:ea typeface="汉仪乐喵体W" panose="00020600040101010101" pitchFamily="18" charset="-122"/>
            </a:endParaRPr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auto">
          <a:xfrm>
            <a:off x="4843457" y="3649543"/>
            <a:ext cx="5162776" cy="6136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A ART TEMPLATE ,THE TEMPLATE DESIGN BY JIUJIU. THANK YOU WATCHING THIS ONE.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6" t="33178" r="22800" b="33236"/>
          <a:stretch>
            <a:fillRect/>
          </a:stretch>
        </p:blipFill>
        <p:spPr>
          <a:xfrm>
            <a:off x="10510840" y="2592223"/>
            <a:ext cx="1648044" cy="4265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dvAuto="100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ZjFmZWIzNDg2MmIzZjExOTIzMmViNTBmYTMwYTk0Z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2704</Words>
  <Application>WPS 演示</Application>
  <PresentationFormat>宽屏</PresentationFormat>
  <Paragraphs>183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汉仪夏日体W</vt:lpstr>
      <vt:lpstr>Impact</vt:lpstr>
      <vt:lpstr>微软雅黑</vt:lpstr>
      <vt:lpstr>汉仪乐喵体W</vt:lpstr>
      <vt:lpstr>华文中宋</vt:lpstr>
      <vt:lpstr>汉仪雅酷黑 65W</vt:lpstr>
      <vt:lpstr>汉仪雅酷黑简</vt:lpstr>
      <vt:lpstr>Arial Unicode MS</vt:lpstr>
      <vt:lpstr>Calibri Light</vt:lpstr>
      <vt:lpstr>Calibri</vt:lpstr>
      <vt:lpstr>汉仪晓波舒黑W</vt:lpstr>
      <vt:lpstr>幼圆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administrator</dc:creator>
  <cp:keywords>PPT</cp:keywords>
  <dc:description>PPT</dc:description>
  <dc:subject>PPT</dc:subject>
  <cp:category>PPT</cp:category>
  <cp:lastModifiedBy>bibala_</cp:lastModifiedBy>
  <cp:revision>38</cp:revision>
  <dcterms:created xsi:type="dcterms:W3CDTF">2015-05-05T08:02:00Z</dcterms:created>
  <dcterms:modified xsi:type="dcterms:W3CDTF">2023-12-16T06:15:43Z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3A5F8FB66EEA457F8D45FCBF78166F75_13</vt:lpwstr>
  </property>
</Properties>
</file>