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2" r:id="rId8"/>
    <p:sldId id="264" r:id="rId9"/>
    <p:sldId id="260" r:id="rId10"/>
    <p:sldId id="261" r:id="rId11"/>
    <p:sldId id="288" r:id="rId12"/>
    <p:sldId id="289" r:id="rId13"/>
    <p:sldId id="290" r:id="rId14"/>
    <p:sldId id="310" r:id="rId15"/>
    <p:sldId id="271" r:id="rId16"/>
    <p:sldId id="298" r:id="rId17"/>
    <p:sldId id="276" r:id="rId18"/>
    <p:sldId id="278" r:id="rId19"/>
    <p:sldId id="272" r:id="rId20"/>
    <p:sldId id="305" r:id="rId21"/>
    <p:sldId id="292" r:id="rId22"/>
    <p:sldId id="306" r:id="rId23"/>
    <p:sldId id="270" r:id="rId24"/>
    <p:sldId id="280" r:id="rId25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592D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8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B2BB7-3FCD-4B14-9F73-CB77C8DF951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4E2DB-DEAB-4024-A816-B65BEA2CFFC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书中得来终觉浅，终知此事要躬行。了解了上面的知识后，不妨跟随老师的脚步，一步步创建自己的虚拟小助手吧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/>
              <a:t>键就像是商品上的商标，值就像是商品，将键</a:t>
            </a:r>
            <a:r>
              <a:rPr lang="en-US" altLang="zh-CN"/>
              <a:t>’</a:t>
            </a:r>
            <a:r>
              <a:rPr lang="zh-CN" altLang="en-US"/>
              <a:t>贴到</a:t>
            </a:r>
            <a:r>
              <a:rPr lang="en-US" altLang="zh-CN"/>
              <a:t>‘</a:t>
            </a:r>
            <a:r>
              <a:rPr lang="zh-CN" altLang="en-US"/>
              <a:t>值上，我们就得到了</a:t>
            </a:r>
            <a:r>
              <a:rPr lang="en-US" altLang="zh-CN"/>
              <a:t>’</a:t>
            </a:r>
            <a:r>
              <a:rPr lang="zh-CN" altLang="en-US"/>
              <a:t>对</a:t>
            </a:r>
            <a:r>
              <a:rPr lang="en-US" altLang="zh-CN"/>
              <a:t>‘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6434E"/>
                </a:solidFill>
                <a:latin typeface="Lato Light" charset="0"/>
                <a:ea typeface="Lato Light" charset="0"/>
                <a:cs typeface="Lato Light" charset="0"/>
                <a:sym typeface="+mn-ea"/>
              </a:rPr>
              <a:t>变量的组成可分为变量名和变量的值</a:t>
            </a:r>
            <a:endParaRPr lang="en-US" altLang="zh-CN" dirty="0">
              <a:solidFill>
                <a:srgbClr val="76434E"/>
              </a:solidFill>
              <a:latin typeface="Montserrat Light" charset="0"/>
              <a:ea typeface="Lato Light" charset="0"/>
              <a:cs typeface="Lato Light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你家里有宠物吗？普通的宠物大家也许都见过，但是虚拟的宠物呢？随着这节课的学习，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6434E"/>
                </a:solidFill>
                <a:latin typeface="Lato Light" charset="0"/>
                <a:ea typeface="Lato Light" charset="0"/>
                <a:cs typeface="Lato Light" charset="0"/>
                <a:sym typeface="+mn-ea"/>
              </a:rPr>
              <a:t>变量的组成可分为变量名和变量的值</a:t>
            </a:r>
            <a:endParaRPr lang="en-US" altLang="zh-CN" dirty="0">
              <a:solidFill>
                <a:srgbClr val="76434E"/>
              </a:solidFill>
              <a:latin typeface="Montserrat Light" charset="0"/>
              <a:ea typeface="Lato Light" charset="0"/>
              <a:cs typeface="Lato Light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-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646375" y="1280161"/>
            <a:ext cx="2835379" cy="4297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5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278">
        <p:random/>
      </p:transition>
    </mc:Choice>
    <mc:Fallback>
      <p:transition spd="slow" advClick="0" advTm="10278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278">
        <p:random/>
      </p:transition>
    </mc:Choice>
    <mc:Fallback>
      <p:transition spd="slow" advClick="0" advTm="10278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278">
        <p:random/>
      </p:transition>
    </mc:Choice>
    <mc:Fallback>
      <p:transition spd="slow" advClick="0" advTm="10278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238897" y="2948639"/>
            <a:ext cx="2694475" cy="13345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748763" y="2948638"/>
            <a:ext cx="2694475" cy="13345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1238897" y="4622980"/>
            <a:ext cx="2694475" cy="13345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4748763" y="4622979"/>
            <a:ext cx="2694475" cy="13345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8234276" y="2948638"/>
            <a:ext cx="2694475" cy="13345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8234276" y="4622979"/>
            <a:ext cx="2694475" cy="13345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5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278">
        <p:random/>
      </p:transition>
    </mc:Choice>
    <mc:Fallback>
      <p:transition spd="slow" advClick="0" advTm="10278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5"/>
            </a:lvl1pPr>
          </a:lstStyle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278">
        <p:random/>
      </p:transition>
    </mc:Choice>
    <mc:Fallback>
      <p:transition spd="slow" advClick="0" advTm="10278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5960" y="360000"/>
            <a:ext cx="10800000" cy="720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5960" y="6356350"/>
            <a:ext cx="2743200" cy="365125"/>
          </a:xfrm>
        </p:spPr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3983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6.png"/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1.png"/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microsoft.com/office/2007/relationships/hdphoto" Target="../media/image29.wdp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4.png"/><Relationship Id="rId2" Type="http://schemas.openxmlformats.org/officeDocument/2006/relationships/image" Target="../media/image45.png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microsoft.com/office/2007/relationships/hdphoto" Target="../media/image29.wdp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4.png"/><Relationship Id="rId2" Type="http://schemas.openxmlformats.org/officeDocument/2006/relationships/image" Target="../media/image47.png"/><Relationship Id="rId13" Type="http://schemas.openxmlformats.org/officeDocument/2006/relationships/notesSlide" Target="../notesSlides/notesSlide14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6.png"/><Relationship Id="rId7" Type="http://schemas.openxmlformats.org/officeDocument/2006/relationships/image" Target="../media/image56.png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png"/><Relationship Id="rId8" Type="http://schemas.openxmlformats.org/officeDocument/2006/relationships/image" Target="../media/image63.png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36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microsoft.com/office/2007/relationships/hdphoto" Target="../media/image29.wdp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2" Type="http://schemas.openxmlformats.org/officeDocument/2006/relationships/notesSlide" Target="../notesSlides/notesSlide18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microsoft.com/office/2007/relationships/hdphoto" Target="../media/image17.wdp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71.png"/><Relationship Id="rId7" Type="http://schemas.openxmlformats.org/officeDocument/2006/relationships/image" Target="../media/image70.png"/><Relationship Id="rId6" Type="http://schemas.openxmlformats.org/officeDocument/2006/relationships/image" Target="../media/image69.jpeg"/><Relationship Id="rId5" Type="http://schemas.openxmlformats.org/officeDocument/2006/relationships/image" Target="../media/image68.jpeg"/><Relationship Id="rId4" Type="http://schemas.openxmlformats.org/officeDocument/2006/relationships/image" Target="../media/image67.jpeg"/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5" Type="http://schemas.openxmlformats.org/officeDocument/2006/relationships/notesSlide" Target="../notesSlides/notesSlide20.xml"/><Relationship Id="rId14" Type="http://schemas.openxmlformats.org/officeDocument/2006/relationships/slideLayout" Target="../slideLayouts/slideLayout4.xml"/><Relationship Id="rId13" Type="http://schemas.openxmlformats.org/officeDocument/2006/relationships/image" Target="../media/image36.png"/><Relationship Id="rId12" Type="http://schemas.openxmlformats.org/officeDocument/2006/relationships/tags" Target="../tags/tag17.xml"/><Relationship Id="rId11" Type="http://schemas.openxmlformats.org/officeDocument/2006/relationships/image" Target="../media/image73.jpeg"/><Relationship Id="rId10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png"/><Relationship Id="rId8" Type="http://schemas.openxmlformats.org/officeDocument/2006/relationships/image" Target="../media/image77.png"/><Relationship Id="rId7" Type="http://schemas.openxmlformats.org/officeDocument/2006/relationships/image" Target="../media/image23.png"/><Relationship Id="rId6" Type="http://schemas.openxmlformats.org/officeDocument/2006/relationships/image" Target="../media/image4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3" Type="http://schemas.openxmlformats.org/officeDocument/2006/relationships/image" Target="../media/image8.png"/><Relationship Id="rId2" Type="http://schemas.openxmlformats.org/officeDocument/2006/relationships/image" Target="../media/image74.png"/><Relationship Id="rId13" Type="http://schemas.openxmlformats.org/officeDocument/2006/relationships/notesSlide" Target="../notesSlides/notesSlide21.xml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7" Type="http://schemas.openxmlformats.org/officeDocument/2006/relationships/notesSlide" Target="../notesSlides/notesSlide3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microsoft.com/office/2007/relationships/hdphoto" Target="../media/image29.wdp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microsoft.com/office/2007/relationships/hdphoto" Target="../media/image39.wdp"/><Relationship Id="rId5" Type="http://schemas.openxmlformats.org/officeDocument/2006/relationships/image" Target="../media/image38.png"/><Relationship Id="rId4" Type="http://schemas.openxmlformats.org/officeDocument/2006/relationships/image" Target="../media/image27.png"/><Relationship Id="rId3" Type="http://schemas.openxmlformats.org/officeDocument/2006/relationships/image" Target="../media/image24.png"/><Relationship Id="rId2" Type="http://schemas.openxmlformats.org/officeDocument/2006/relationships/image" Target="../media/image37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42.png"/><Relationship Id="rId4" Type="http://schemas.openxmlformats.org/officeDocument/2006/relationships/image" Target="../media/image9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5.png"/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0352607" y="3613521"/>
            <a:ext cx="2585737" cy="18022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456062" y="5331951"/>
            <a:ext cx="3735938" cy="22529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128040" y="4752931"/>
            <a:ext cx="3386412" cy="312075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2363808" y="5024578"/>
            <a:ext cx="2033218" cy="224673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167479" y="4685356"/>
            <a:ext cx="2300642" cy="301274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-1143477" y="2058339"/>
            <a:ext cx="2359639" cy="2986885"/>
          </a:xfrm>
          <a:prstGeom prst="rect">
            <a:avLst/>
          </a:prstGeom>
        </p:spPr>
      </p:pic>
      <p:pic>
        <p:nvPicPr>
          <p:cNvPr id="10" name="Picture 18" descr="E:\Objects_all\bunting_flags.png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3455960" y="-165835"/>
            <a:ext cx="5376675" cy="13920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798955" y="1384935"/>
            <a:ext cx="8853170" cy="140081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en-US" sz="4410" b="1" i="1" dirty="0">
                <a:ln w="19050">
                  <a:solidFill>
                    <a:schemeClr val="bg1"/>
                  </a:solidFill>
                </a:ln>
                <a:solidFill>
                  <a:srgbClr val="8D59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ontserrat" charset="0"/>
              </a:rPr>
              <a:t>Python</a:t>
            </a:r>
            <a:r>
              <a:rPr lang="zh-CN" altLang="en-US" sz="4410" b="1" i="1" dirty="0">
                <a:ln w="19050">
                  <a:solidFill>
                    <a:schemeClr val="bg1"/>
                  </a:solidFill>
                </a:ln>
                <a:solidFill>
                  <a:srgbClr val="8D59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ontserrat" charset="0"/>
              </a:rPr>
              <a:t>基础教程</a:t>
            </a:r>
            <a:r>
              <a:rPr lang="en-US" altLang="zh-CN" sz="4410" b="1" i="1" dirty="0">
                <a:ln w="19050">
                  <a:solidFill>
                    <a:schemeClr val="bg1"/>
                  </a:solidFill>
                </a:ln>
                <a:solidFill>
                  <a:srgbClr val="8D59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ontserrat" charset="0"/>
              </a:rPr>
              <a:t>—</a:t>
            </a:r>
            <a:r>
              <a:rPr lang="zh-CN" altLang="en-US" sz="4410" b="1" i="1" dirty="0">
                <a:ln w="19050">
                  <a:solidFill>
                    <a:schemeClr val="bg1"/>
                  </a:solidFill>
                </a:ln>
                <a:solidFill>
                  <a:srgbClr val="8D59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ontserrat" charset="0"/>
              </a:rPr>
              <a:t>基础数据结构</a:t>
            </a:r>
            <a:endParaRPr lang="zh-CN" altLang="en-US" sz="4410" b="1" i="1" dirty="0">
              <a:ln w="19050">
                <a:solidFill>
                  <a:schemeClr val="bg1"/>
                </a:solidFill>
              </a:ln>
              <a:solidFill>
                <a:srgbClr val="8D59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ontserrat" charset="0"/>
            </a:endParaRPr>
          </a:p>
          <a:p>
            <a:endParaRPr lang="en-US" altLang="zh-CN" sz="4410" b="1" i="1" dirty="0">
              <a:ln w="19050">
                <a:solidFill>
                  <a:schemeClr val="bg1"/>
                </a:solidFill>
              </a:ln>
              <a:solidFill>
                <a:srgbClr val="8D59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ontserrat" charset="0"/>
            </a:endParaRPr>
          </a:p>
        </p:txBody>
      </p:sp>
      <p:pic>
        <p:nvPicPr>
          <p:cNvPr id="16" name="Picture 14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0" cstate="email"/>
          <a:stretch>
            <a:fillRect/>
          </a:stretch>
        </p:blipFill>
        <p:spPr bwMode="auto">
          <a:xfrm>
            <a:off x="3598087" y="2449179"/>
            <a:ext cx="4733934" cy="37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 rot="1894520">
            <a:off x="8296233" y="4200998"/>
            <a:ext cx="789100" cy="11038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2" cstate="email"/>
          <a:stretch>
            <a:fillRect/>
          </a:stretch>
        </p:blipFill>
        <p:spPr>
          <a:xfrm>
            <a:off x="2531298" y="3568137"/>
            <a:ext cx="862709" cy="725542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 rot="595598">
            <a:off x="1684972" y="4019075"/>
            <a:ext cx="789100" cy="1103866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3739177" y="3128685"/>
            <a:ext cx="646130" cy="723737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 cstate="email"/>
          <a:stretch>
            <a:fillRect/>
          </a:stretch>
        </p:blipFill>
        <p:spPr>
          <a:xfrm>
            <a:off x="4315304" y="3573873"/>
            <a:ext cx="862709" cy="72554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5290890" y="3137359"/>
            <a:ext cx="646130" cy="723737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2" cstate="email"/>
          <a:stretch>
            <a:fillRect/>
          </a:stretch>
        </p:blipFill>
        <p:spPr>
          <a:xfrm>
            <a:off x="5712943" y="3713709"/>
            <a:ext cx="862709" cy="72554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6366644" y="3212005"/>
            <a:ext cx="646130" cy="72373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2" cstate="email"/>
          <a:stretch>
            <a:fillRect/>
          </a:stretch>
        </p:blipFill>
        <p:spPr>
          <a:xfrm>
            <a:off x="7012774" y="3613521"/>
            <a:ext cx="862709" cy="725542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8152466" y="3128685"/>
            <a:ext cx="646130" cy="72373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2" cstate="email"/>
          <a:stretch>
            <a:fillRect/>
          </a:stretch>
        </p:blipFill>
        <p:spPr>
          <a:xfrm>
            <a:off x="8884570" y="3699299"/>
            <a:ext cx="862709" cy="72554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4" cstate="email">
            <a:clrChange>
              <a:clrFrom>
                <a:srgbClr val="29949A"/>
              </a:clrFrom>
              <a:clrTo>
                <a:srgbClr val="29949A">
                  <a:alpha val="0"/>
                </a:srgbClr>
              </a:clrTo>
            </a:clrChange>
          </a:blip>
          <a:stretch>
            <a:fillRect/>
          </a:stretch>
        </p:blipFill>
        <p:spPr>
          <a:xfrm rot="1299271">
            <a:off x="6191719" y="4938413"/>
            <a:ext cx="1522586" cy="116885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5" cstate="email"/>
          <a:stretch>
            <a:fillRect/>
          </a:stretch>
        </p:blipFill>
        <p:spPr>
          <a:xfrm>
            <a:off x="2833030" y="4195721"/>
            <a:ext cx="1245858" cy="16275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278">
        <p:random/>
      </p:transition>
    </mc:Choice>
    <mc:Fallback>
      <p:transition spd="slow" advClick="0" advTm="10278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27"/>
          <p:cNvGrpSpPr/>
          <p:nvPr/>
        </p:nvGrpSpPr>
        <p:grpSpPr bwMode="auto">
          <a:xfrm rot="0">
            <a:off x="1487805" y="2081530"/>
            <a:ext cx="3399155" cy="3395980"/>
            <a:chOff x="0" y="0"/>
            <a:chExt cx="3096472" cy="3096470"/>
          </a:xfrm>
        </p:grpSpPr>
        <p:sp>
          <p:nvSpPr>
            <p:cNvPr id="21" name="椭圆 28"/>
            <p:cNvSpPr>
              <a:spLocks noChangeArrowheads="1"/>
            </p:cNvSpPr>
            <p:nvPr/>
          </p:nvSpPr>
          <p:spPr bwMode="auto">
            <a:xfrm>
              <a:off x="133057" y="133065"/>
              <a:ext cx="2830358" cy="2830527"/>
            </a:xfrm>
            <a:prstGeom prst="ellipse">
              <a:avLst/>
            </a:prstGeom>
            <a:solidFill>
              <a:srgbClr val="76434E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805">
                <a:solidFill>
                  <a:srgbClr val="FDFBE9"/>
                </a:solidFill>
              </a:endParaRPr>
            </a:p>
          </p:txBody>
        </p:sp>
        <p:sp>
          <p:nvSpPr>
            <p:cNvPr id="22" name="椭圆 29"/>
            <p:cNvSpPr>
              <a:spLocks noChangeArrowheads="1"/>
            </p:cNvSpPr>
            <p:nvPr/>
          </p:nvSpPr>
          <p:spPr bwMode="auto">
            <a:xfrm>
              <a:off x="0" y="0"/>
              <a:ext cx="3096472" cy="309665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805">
                <a:solidFill>
                  <a:srgbClr val="FDFBE9"/>
                </a:solidFill>
              </a:endParaRPr>
            </a:p>
          </p:txBody>
        </p:sp>
      </p:grpSp>
      <p:pic>
        <p:nvPicPr>
          <p:cNvPr id="4098" name="Picture 2" descr="C:\Users\kk\Desktop\twig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532874" y="2308179"/>
            <a:ext cx="5353602" cy="41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5382260" y="2578735"/>
            <a:ext cx="5899150" cy="419925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前面说到数据类型的都是数字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但字符型不同，字符型对应的是字符串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那什么是字符串呢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字符串就像是商品上的标语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列如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’2023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年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10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月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日生产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’   “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保质期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300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天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”</a:t>
            </a:r>
            <a:endParaRPr lang="en-US" altLang="zh-CN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这样的都是字符串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要注意的是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中字符串要用单引号或者双引号标识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40956" y="1911438"/>
            <a:ext cx="4634566" cy="59817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spc="300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字符型</a:t>
            </a:r>
            <a:r>
              <a:rPr lang="en-US" altLang="zh-CN" sz="2400" b="1" spc="300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(str)</a:t>
            </a:r>
            <a:endParaRPr lang="en-US" altLang="zh-CN" sz="2400" b="1" spc="300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5" name="Picture 2" descr="C:\Users\kk\Desktop\twig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532803" y="5738383"/>
            <a:ext cx="5353602" cy="41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370177" y="404128"/>
            <a:ext cx="5403828" cy="773922"/>
          </a:xfrm>
          <a:prstGeom prst="rect">
            <a:avLst/>
          </a:prstGeom>
        </p:spPr>
      </p:pic>
      <p:sp>
        <p:nvSpPr>
          <p:cNvPr id="30" name="TextBox 33"/>
          <p:cNvSpPr txBox="1"/>
          <p:nvPr/>
        </p:nvSpPr>
        <p:spPr>
          <a:xfrm>
            <a:off x="4999037" y="574806"/>
            <a:ext cx="1934210" cy="414655"/>
          </a:xfrm>
          <a:prstGeom prst="rect">
            <a:avLst/>
          </a:prstGeom>
          <a:noFill/>
        </p:spPr>
        <p:txBody>
          <a:bodyPr wrap="none" lIns="45706" tIns="22853" rIns="45706" bIns="22853" rtlCol="0">
            <a:spAutoFit/>
          </a:bodyPr>
          <a:lstStyle/>
          <a:p>
            <a:r>
              <a:rPr lang="zh-CN" altLang="en-US" sz="2405" b="1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认识数据类型</a:t>
            </a:r>
            <a:endParaRPr lang="zh-CN" altLang="en-US" sz="2405" b="1" dirty="0">
              <a:solidFill>
                <a:srgbClr val="76434E"/>
              </a:solidFill>
              <a:latin typeface="Montserrat" charset="0"/>
              <a:ea typeface="宋体" panose="02010600030101010101" pitchFamily="2" charset="-122"/>
              <a:cs typeface="Montserrat" charset="0"/>
            </a:endParaRPr>
          </a:p>
        </p:txBody>
      </p:sp>
      <p:pic>
        <p:nvPicPr>
          <p:cNvPr id="2" name="Picture 4" descr="E:\Objects_all\Rudy_dog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435860" y="2849880"/>
            <a:ext cx="1503045" cy="177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 advClick="0" advTm="10278">
        <p15:prstTrans prst="curtains"/>
      </p:transition>
    </mc:Choice>
    <mc:Fallback>
      <p:transition spd="slow" advClick="0" advTm="102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27"/>
          <p:cNvGrpSpPr/>
          <p:nvPr/>
        </p:nvGrpSpPr>
        <p:grpSpPr bwMode="auto">
          <a:xfrm rot="0">
            <a:off x="1487805" y="2081530"/>
            <a:ext cx="3399155" cy="3395980"/>
            <a:chOff x="0" y="0"/>
            <a:chExt cx="3096472" cy="3096470"/>
          </a:xfrm>
        </p:grpSpPr>
        <p:sp>
          <p:nvSpPr>
            <p:cNvPr id="21" name="椭圆 28"/>
            <p:cNvSpPr>
              <a:spLocks noChangeArrowheads="1"/>
            </p:cNvSpPr>
            <p:nvPr/>
          </p:nvSpPr>
          <p:spPr bwMode="auto">
            <a:xfrm>
              <a:off x="133057" y="133065"/>
              <a:ext cx="2830358" cy="2830527"/>
            </a:xfrm>
            <a:prstGeom prst="ellipse">
              <a:avLst/>
            </a:prstGeom>
            <a:solidFill>
              <a:srgbClr val="76434E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805">
                <a:solidFill>
                  <a:srgbClr val="FDFBE9"/>
                </a:solidFill>
              </a:endParaRPr>
            </a:p>
          </p:txBody>
        </p:sp>
        <p:sp>
          <p:nvSpPr>
            <p:cNvPr id="22" name="椭圆 29"/>
            <p:cNvSpPr>
              <a:spLocks noChangeArrowheads="1"/>
            </p:cNvSpPr>
            <p:nvPr/>
          </p:nvSpPr>
          <p:spPr bwMode="auto">
            <a:xfrm>
              <a:off x="0" y="0"/>
              <a:ext cx="3096472" cy="309665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805">
                <a:solidFill>
                  <a:srgbClr val="FDFBE9"/>
                </a:solidFill>
              </a:endParaRPr>
            </a:p>
          </p:txBody>
        </p:sp>
      </p:grpSp>
      <p:pic>
        <p:nvPicPr>
          <p:cNvPr id="4098" name="Picture 2" descr="C:\Users\kk\Desktop\twig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532874" y="1950039"/>
            <a:ext cx="5353602" cy="41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4959350" y="2227580"/>
            <a:ext cx="7232650" cy="466090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在老师给我们改试卷的时候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对的就会打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√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，错的就会打×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我们要讲的布尔型就是如此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布尔型的结果只有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True 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和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False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两种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绝大多数情况下布尔类型的返回值都是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True</a:t>
            </a:r>
            <a:endParaRPr lang="en-US" altLang="zh-CN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以下是返回值为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False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的情况（有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出现的情况一般都是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False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None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和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False</a:t>
            </a:r>
            <a:endParaRPr lang="en-US" altLang="zh-CN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0.0,0j</a:t>
            </a:r>
            <a:endParaRPr lang="en-US" altLang="zh-CN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‘’,(),{},set(),range(0)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47941" y="1483448"/>
            <a:ext cx="4634566" cy="59817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Montserrat" charset="0"/>
              </a:rPr>
              <a:t>布尔型</a:t>
            </a:r>
            <a:r>
              <a:rPr lang="en-US" altLang="zh-CN" sz="24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Montserrat" charset="0"/>
              </a:rPr>
              <a:t>(bool)</a:t>
            </a:r>
            <a:endParaRPr lang="en-US" altLang="zh-CN" sz="2400" b="1" spc="3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Montserrat" charset="0"/>
            </a:endParaRPr>
          </a:p>
        </p:txBody>
      </p:sp>
      <p:pic>
        <p:nvPicPr>
          <p:cNvPr id="25" name="Picture 2" descr="C:\Users\kk\Desktop\twig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532803" y="6239398"/>
            <a:ext cx="5353602" cy="41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370177" y="404128"/>
            <a:ext cx="5403828" cy="773922"/>
          </a:xfrm>
          <a:prstGeom prst="rect">
            <a:avLst/>
          </a:prstGeom>
        </p:spPr>
      </p:pic>
      <p:sp>
        <p:nvSpPr>
          <p:cNvPr id="30" name="TextBox 33"/>
          <p:cNvSpPr txBox="1"/>
          <p:nvPr/>
        </p:nvSpPr>
        <p:spPr>
          <a:xfrm>
            <a:off x="4999037" y="574806"/>
            <a:ext cx="1934210" cy="414655"/>
          </a:xfrm>
          <a:prstGeom prst="rect">
            <a:avLst/>
          </a:prstGeom>
          <a:noFill/>
        </p:spPr>
        <p:txBody>
          <a:bodyPr wrap="none" lIns="45706" tIns="22853" rIns="45706" bIns="22853" rtlCol="0">
            <a:spAutoFit/>
          </a:bodyPr>
          <a:lstStyle/>
          <a:p>
            <a:r>
              <a:rPr lang="zh-CN" altLang="en-US" sz="2405" b="1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认识数据类型</a:t>
            </a:r>
            <a:endParaRPr lang="zh-CN" altLang="en-US" sz="2405" b="1" dirty="0">
              <a:solidFill>
                <a:srgbClr val="76434E"/>
              </a:solidFill>
              <a:latin typeface="Montserrat" charset="0"/>
              <a:ea typeface="宋体" panose="02010600030101010101" pitchFamily="2" charset="-122"/>
              <a:cs typeface="Montserrat" charset="0"/>
            </a:endParaRPr>
          </a:p>
        </p:txBody>
      </p:sp>
      <p:pic>
        <p:nvPicPr>
          <p:cNvPr id="2" name="Picture 17" descr="E:\Objects_all\Buddy_dog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286635" y="2798445"/>
            <a:ext cx="1723390" cy="209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 advClick="0" advTm="10278">
        <p15:prstTrans prst="curtains"/>
      </p:transition>
    </mc:Choice>
    <mc:Fallback>
      <p:transition spd="slow" advClick="0" advTm="102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000" b="1"/>
              <a:t>小试牛刀：</a:t>
            </a:r>
            <a:br>
              <a:rPr lang="zh-CN" altLang="en-US"/>
            </a:br>
            <a:r>
              <a:rPr lang="zh-CN" altLang="en-US" sz="3110"/>
              <a:t>判断以下数据是什么类型吧！</a:t>
            </a:r>
            <a:endParaRPr lang="zh-CN" altLang="en-US" sz="3110"/>
          </a:p>
        </p:txBody>
      </p:sp>
      <p:sp>
        <p:nvSpPr>
          <p:cNvPr id="2" name="矩形 1"/>
          <p:cNvSpPr/>
          <p:nvPr/>
        </p:nvSpPr>
        <p:spPr>
          <a:xfrm>
            <a:off x="1362075" y="1975485"/>
            <a:ext cx="72390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123</a:t>
            </a:r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62070" y="2829560"/>
            <a:ext cx="226187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3.1415926535</a:t>
            </a:r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77393" y="2060575"/>
            <a:ext cx="142303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 </a:t>
            </a:r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36410" y="4056380"/>
            <a:ext cx="22148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“hello </a:t>
            </a:r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World”</a:t>
            </a:r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67660" y="4236720"/>
            <a:ext cx="72390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666</a:t>
            </a:r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24463" y="4925695"/>
            <a:ext cx="66992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  }</a:t>
            </a:r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4370" y="3534410"/>
            <a:ext cx="118237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“Alic</a:t>
            </a:r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e”</a:t>
            </a:r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50485" y="1377315"/>
            <a:ext cx="8191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0.28</a:t>
            </a:r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85545" y="5609590"/>
            <a:ext cx="191516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我想吃饭</a:t>
            </a:r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208645" y="5100320"/>
            <a:ext cx="141224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range(0)</a:t>
            </a:r>
            <a:endParaRPr lang="zh-CN" altLang="en-US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103360" y="3012440"/>
            <a:ext cx="19862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8000000000</a:t>
            </a:r>
            <a:endParaRPr lang="en-US" altLang="zh-CN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2" grpId="0"/>
      <p:bldP spid="12" grpId="1"/>
      <p:bldP spid="11" grpId="0"/>
      <p:bldP spid="11" grpId="1"/>
      <p:bldP spid="5" grpId="0"/>
      <p:bldP spid="5" grpId="1"/>
      <p:bldP spid="13" grpId="0"/>
      <p:bldP spid="13" grpId="1"/>
      <p:bldP spid="16" grpId="0"/>
      <p:bldP spid="16" grpId="1"/>
      <p:bldP spid="2" grpId="0"/>
      <p:bldP spid="2" grpId="1"/>
      <p:bldP spid="23" grpId="0"/>
      <p:bldP spid="23" grpId="1"/>
      <p:bldP spid="25" grpId="0"/>
      <p:bldP spid="25" grpId="1"/>
      <p:bldP spid="24" grpId="0"/>
      <p:bldP spid="24" grpId="1"/>
      <p:bldP spid="27" grpId="0"/>
      <p:bldP spid="2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499053" y="2084778"/>
            <a:ext cx="2233811" cy="20585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294525" y="3089990"/>
            <a:ext cx="3285644" cy="21436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126250">
            <a:off x="-554247" y="4595610"/>
            <a:ext cx="2580269" cy="476662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 trans="75000"/>
                    </a14:imgEffect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720705" y="2469516"/>
            <a:ext cx="6976438" cy="1996188"/>
          </a:xfrm>
          <a:prstGeom prst="rect">
            <a:avLst/>
          </a:prstGeom>
        </p:spPr>
      </p:pic>
      <p:sp>
        <p:nvSpPr>
          <p:cNvPr id="21" name="TextBox 6"/>
          <p:cNvSpPr txBox="1"/>
          <p:nvPr/>
        </p:nvSpPr>
        <p:spPr>
          <a:xfrm>
            <a:off x="7367799" y="2490139"/>
            <a:ext cx="3469200" cy="971173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en-US" sz="601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Part 3</a:t>
            </a:r>
            <a:endParaRPr lang="en-US" sz="6010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6316813" y="3247028"/>
            <a:ext cx="4372716" cy="44543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5491673" y="2787812"/>
            <a:ext cx="820414" cy="918954"/>
          </a:xfrm>
          <a:prstGeom prst="rect">
            <a:avLst/>
          </a:prstGeom>
        </p:spPr>
      </p:pic>
      <p:sp>
        <p:nvSpPr>
          <p:cNvPr id="24" name="TextBox 7"/>
          <p:cNvSpPr txBox="1"/>
          <p:nvPr/>
        </p:nvSpPr>
        <p:spPr>
          <a:xfrm>
            <a:off x="6638925" y="3729990"/>
            <a:ext cx="3465830" cy="41338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en-US" altLang="zh-CN" sz="2005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</a:t>
            </a:r>
            <a:r>
              <a:rPr lang="zh-CN" altLang="en-US" sz="24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创建你的虚拟小助手</a:t>
            </a:r>
            <a:endParaRPr lang="zh-CN" altLang="en-US" sz="24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278">
        <p:random/>
      </p:transition>
    </mc:Choice>
    <mc:Fallback>
      <p:transition spd="slow" advClick="0" advTm="10278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768196">
            <a:off x="-190420" y="1362176"/>
            <a:ext cx="3958667" cy="44341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04565" y="1177925"/>
            <a:ext cx="7706995" cy="312229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name = input("请输入虚拟小助手的名字: ")  # 提示用户输入虚拟小助手的名字，</a:t>
            </a:r>
            <a:r>
              <a:rPr lang="en-US" altLang="zh-CN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input</a:t>
            </a:r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输入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age = int(input("请输入年龄(数字)/岁: "))  # 提示用户输入年龄，并将输入的字符串转换为整数类型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weight = float(input("请输入体重(可以有小数)/kg: "))  # 提示用户输入体重，并将输入的字符串转换为浮点数类型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is_online = input("是否在线 (True/False): ").lower() == "true"  # 提示用户输入是否在线，并将输入的字符串转换为布尔值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friends = []  # 创建一个空列表，用于存储好友信息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370177" y="404128"/>
            <a:ext cx="5403828" cy="773922"/>
          </a:xfrm>
          <a:prstGeom prst="rect">
            <a:avLst/>
          </a:prstGeom>
        </p:spPr>
      </p:pic>
      <p:sp>
        <p:nvSpPr>
          <p:cNvPr id="23" name="TextBox 33"/>
          <p:cNvSpPr txBox="1"/>
          <p:nvPr/>
        </p:nvSpPr>
        <p:spPr>
          <a:xfrm>
            <a:off x="5577522" y="583696"/>
            <a:ext cx="1319530" cy="414655"/>
          </a:xfrm>
          <a:prstGeom prst="rect">
            <a:avLst/>
          </a:prstGeom>
          <a:noFill/>
        </p:spPr>
        <p:txBody>
          <a:bodyPr wrap="none" lIns="45706" tIns="22853" rIns="45706" bIns="22853" rtlCol="0">
            <a:spAutoFit/>
          </a:bodyPr>
          <a:lstStyle/>
          <a:p>
            <a:r>
              <a:rPr lang="zh-CN" sz="2405" b="1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初步创建</a:t>
            </a:r>
            <a:endParaRPr lang="zh-CN" sz="2405" b="1" dirty="0">
              <a:solidFill>
                <a:srgbClr val="76434E"/>
              </a:solidFill>
              <a:latin typeface="Montserrat" charset="0"/>
              <a:ea typeface="宋体" panose="02010600030101010101" pitchFamily="2" charset="-122"/>
              <a:cs typeface="Montserrat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04565" y="4321175"/>
            <a:ext cx="83261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print("\n虚拟宠物或小助手信息:")</a:t>
            </a:r>
            <a:r>
              <a:rPr lang="en-US" altLang="zh-CN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#print</a:t>
            </a:r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打印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print(f"名字: {name}")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print(f"年龄: {age} 岁")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print(f"体重: {weight} 公斤")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print(f"是否在线: {is_online}")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278">
        <p:random/>
      </p:transition>
    </mc:Choice>
    <mc:Fallback>
      <p:transition spd="slow" advClick="0" advTm="10278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604175" y="1427976"/>
            <a:ext cx="2065760" cy="27051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294525" y="3089990"/>
            <a:ext cx="3285644" cy="21436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126250">
            <a:off x="-554247" y="4595610"/>
            <a:ext cx="2580269" cy="476662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 trans="75000"/>
                    </a14:imgEffect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720705" y="2469516"/>
            <a:ext cx="6976438" cy="19961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4235358" y="5760344"/>
            <a:ext cx="1666523" cy="153578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 rot="315451">
            <a:off x="-310381" y="2334753"/>
            <a:ext cx="1213271" cy="153578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 rot="16794899">
            <a:off x="4614028" y="-376228"/>
            <a:ext cx="1827076" cy="1273466"/>
          </a:xfrm>
          <a:prstGeom prst="rect">
            <a:avLst/>
          </a:prstGeom>
        </p:spPr>
      </p:pic>
      <p:sp>
        <p:nvSpPr>
          <p:cNvPr id="16" name="TextBox 6"/>
          <p:cNvSpPr txBox="1"/>
          <p:nvPr/>
        </p:nvSpPr>
        <p:spPr>
          <a:xfrm>
            <a:off x="7367799" y="2490139"/>
            <a:ext cx="3469200" cy="96901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en-US" sz="601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Part 4</a:t>
            </a:r>
            <a:endParaRPr lang="en-US" sz="6010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0" cstate="email"/>
          <a:stretch>
            <a:fillRect/>
          </a:stretch>
        </p:blipFill>
        <p:spPr>
          <a:xfrm>
            <a:off x="6316813" y="3247028"/>
            <a:ext cx="4372716" cy="4454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>
            <a:off x="5491673" y="2787812"/>
            <a:ext cx="820414" cy="918954"/>
          </a:xfrm>
          <a:prstGeom prst="rect">
            <a:avLst/>
          </a:prstGeom>
        </p:spPr>
      </p:pic>
      <p:sp>
        <p:nvSpPr>
          <p:cNvPr id="19" name="TextBox 7"/>
          <p:cNvSpPr txBox="1"/>
          <p:nvPr/>
        </p:nvSpPr>
        <p:spPr>
          <a:xfrm>
            <a:off x="7268043" y="3692308"/>
            <a:ext cx="2186358" cy="35306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en-US" altLang="zh-CN" sz="2005" b="1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     </a:t>
            </a:r>
            <a:r>
              <a:rPr lang="zh-CN" altLang="en-US" sz="2005" b="1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列表与字典</a:t>
            </a:r>
            <a:endParaRPr lang="zh-CN" altLang="en-US" sz="2005" b="1" dirty="0">
              <a:solidFill>
                <a:srgbClr val="76434E"/>
              </a:solidFill>
              <a:latin typeface="Montserrat" charset="0"/>
              <a:ea typeface="宋体" panose="02010600030101010101" pitchFamily="2" charset="-122"/>
              <a:cs typeface="Montserrat" charset="0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6311900" y="4163060"/>
            <a:ext cx="4468495" cy="35306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en-US" sz="2005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——</a:t>
            </a:r>
            <a:r>
              <a:rPr lang="zh-CN" altLang="en-US" sz="2005" b="1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用数据结构保存个人联系方式</a:t>
            </a:r>
            <a:endParaRPr lang="zh-CN" altLang="en-US" sz="2005" b="1" dirty="0">
              <a:solidFill>
                <a:srgbClr val="76434E"/>
              </a:solidFill>
              <a:latin typeface="Montserrat" charset="0"/>
              <a:ea typeface="宋体" panose="02010600030101010101" pitchFamily="2" charset="-122"/>
              <a:cs typeface="Montserra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278">
        <p:random/>
      </p:transition>
    </mc:Choice>
    <mc:Fallback>
      <p:transition spd="slow" advClick="0" advTm="10278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9815420" y="4778104"/>
            <a:ext cx="2327115" cy="2144554"/>
          </a:xfrm>
          <a:prstGeom prst="rect">
            <a:avLst/>
          </a:prstGeom>
        </p:spPr>
      </p:pic>
      <p:pic>
        <p:nvPicPr>
          <p:cNvPr id="28" name="Picture 26" descr="E:\Objects_all\flower_small_red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226920" y="3154192"/>
            <a:ext cx="527187" cy="6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7" descr="E:\Objects_all\flower_small_yellow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85781" y="2510787"/>
            <a:ext cx="620080" cy="5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 rot="10800000">
            <a:off x="1754107" y="2510788"/>
            <a:ext cx="3758806" cy="85777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 rot="10800000">
            <a:off x="1754107" y="3276211"/>
            <a:ext cx="2819424" cy="643404"/>
          </a:xfrm>
          <a:prstGeom prst="rect">
            <a:avLst/>
          </a:prstGeom>
        </p:spPr>
      </p:pic>
      <p:sp>
        <p:nvSpPr>
          <p:cNvPr id="17" name="文本框 40"/>
          <p:cNvSpPr>
            <a:spLocks noChangeArrowheads="1"/>
          </p:cNvSpPr>
          <p:nvPr/>
        </p:nvSpPr>
        <p:spPr bwMode="auto">
          <a:xfrm>
            <a:off x="1995346" y="2524652"/>
            <a:ext cx="30861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5" tIns="45707" rIns="91415" bIns="45707">
            <a:spAutoFit/>
          </a:bodyPr>
          <a:lstStyle/>
          <a:p>
            <a:endParaRPr lang="en-US" altLang="zh-CN" sz="1405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1" name="Picture 26" descr="E:\Objects_all\flower_small_red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229425" y="4718504"/>
            <a:ext cx="527187" cy="6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7" descr="E:\Objects_all\flower_small_yellow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188286" y="4075099"/>
            <a:ext cx="620080" cy="5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 rot="10800000">
            <a:off x="1756612" y="4075098"/>
            <a:ext cx="3199177" cy="8577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 rot="10800000">
            <a:off x="1756612" y="4840522"/>
            <a:ext cx="2399654" cy="643404"/>
          </a:xfrm>
          <a:prstGeom prst="rect">
            <a:avLst/>
          </a:prstGeom>
        </p:spPr>
      </p:pic>
      <p:pic>
        <p:nvPicPr>
          <p:cNvPr id="27" name="Picture 26" descr="E:\Objects_all\flower_small_red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299828" y="4157532"/>
            <a:ext cx="527187" cy="62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7" descr="E:\Objects_all\flower_small_yellow.pn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6207026" y="2791163"/>
            <a:ext cx="620080" cy="5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892290" y="2094230"/>
            <a:ext cx="5499735" cy="158305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zh-CN" sz="20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假如让你去超市购物，你一步肯定是去</a:t>
            </a:r>
            <a:endParaRPr lang="zh-CN" sz="2000" b="1" spc="3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sz="20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拿购物车，因为购物车能装下所有蔬菜、</a:t>
            </a:r>
            <a:endParaRPr lang="zh-CN" sz="2000" b="1" spc="3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sz="20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零食、饮料，而我们的列表就像这辆购</a:t>
            </a:r>
            <a:endParaRPr lang="zh-CN" sz="2000" b="1" spc="3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sz="20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物车，能把我们想要的元素</a:t>
            </a:r>
            <a:r>
              <a:rPr lang="en-US" altLang="zh-CN" sz="20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</a:t>
            </a:r>
            <a:r>
              <a:rPr lang="zh-CN" altLang="en-US" sz="20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装</a:t>
            </a:r>
            <a:r>
              <a:rPr lang="en-US" altLang="zh-CN" sz="20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”</a:t>
            </a:r>
            <a:r>
              <a:rPr lang="zh-CN" altLang="en-US" sz="20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起来，</a:t>
            </a:r>
            <a:endParaRPr lang="zh-CN" altLang="en-US" sz="2000" b="1" spc="3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再让我们在想要的时候</a:t>
            </a:r>
            <a:r>
              <a:rPr lang="en-US" altLang="zh-CN" sz="20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</a:t>
            </a:r>
            <a:r>
              <a:rPr lang="zh-CN" altLang="en-US" sz="20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拿</a:t>
            </a:r>
            <a:r>
              <a:rPr lang="en-US" altLang="zh-CN" sz="20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”</a:t>
            </a:r>
            <a:r>
              <a:rPr lang="zh-CN" altLang="en-US" sz="20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出来</a:t>
            </a:r>
            <a:endParaRPr lang="zh-CN" altLang="en-US" sz="2000" b="1" spc="3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19200" y="1833177"/>
            <a:ext cx="3094337" cy="26098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endParaRPr lang="en-US" sz="1405" b="1" spc="300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 flipH="1">
            <a:off x="7744776" y="5330643"/>
            <a:ext cx="2278530" cy="159201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3370177" y="404128"/>
            <a:ext cx="5403828" cy="773922"/>
          </a:xfrm>
          <a:prstGeom prst="rect">
            <a:avLst/>
          </a:prstGeom>
        </p:spPr>
      </p:pic>
      <p:sp>
        <p:nvSpPr>
          <p:cNvPr id="38" name="TextBox 33"/>
          <p:cNvSpPr txBox="1"/>
          <p:nvPr/>
        </p:nvSpPr>
        <p:spPr>
          <a:xfrm>
            <a:off x="5243512" y="583696"/>
            <a:ext cx="1319530" cy="414655"/>
          </a:xfrm>
          <a:prstGeom prst="rect">
            <a:avLst/>
          </a:prstGeom>
          <a:noFill/>
        </p:spPr>
        <p:txBody>
          <a:bodyPr wrap="none" lIns="45706" tIns="22853" rIns="45706" bIns="22853" rtlCol="0">
            <a:spAutoFit/>
          </a:bodyPr>
          <a:lstStyle/>
          <a:p>
            <a:r>
              <a:rPr lang="zh-CN" altLang="en-US" sz="2405" b="1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认识列表</a:t>
            </a:r>
            <a:endParaRPr lang="zh-CN" altLang="en-US" sz="2405" b="1" dirty="0">
              <a:solidFill>
                <a:srgbClr val="76434E"/>
              </a:solidFill>
              <a:latin typeface="Montserrat" charset="0"/>
              <a:ea typeface="宋体" panose="02010600030101010101" pitchFamily="2" charset="-122"/>
              <a:cs typeface="Montserrat" charset="0"/>
            </a:endParaRPr>
          </a:p>
        </p:txBody>
      </p:sp>
      <p:sp>
        <p:nvSpPr>
          <p:cNvPr id="39" name="文本框 40"/>
          <p:cNvSpPr>
            <a:spLocks noChangeArrowheads="1"/>
          </p:cNvSpPr>
          <p:nvPr/>
        </p:nvSpPr>
        <p:spPr bwMode="auto">
          <a:xfrm>
            <a:off x="1808367" y="3186216"/>
            <a:ext cx="30861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5" tIns="45707" rIns="91415" bIns="45707">
            <a:spAutoFit/>
          </a:bodyPr>
          <a:lstStyle/>
          <a:p>
            <a:endParaRPr lang="en-US" altLang="zh-CN" sz="1405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1" name="文本框 40"/>
          <p:cNvSpPr>
            <a:spLocks noChangeArrowheads="1"/>
          </p:cNvSpPr>
          <p:nvPr/>
        </p:nvSpPr>
        <p:spPr bwMode="auto">
          <a:xfrm>
            <a:off x="1949629" y="4082818"/>
            <a:ext cx="30861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5" tIns="45707" rIns="91415" bIns="45707">
            <a:spAutoFit/>
          </a:bodyPr>
          <a:lstStyle/>
          <a:p>
            <a:endParaRPr lang="en-US" altLang="zh-CN" sz="1405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2" name="文本框 40"/>
          <p:cNvSpPr>
            <a:spLocks noChangeArrowheads="1"/>
          </p:cNvSpPr>
          <p:nvPr/>
        </p:nvSpPr>
        <p:spPr bwMode="auto">
          <a:xfrm>
            <a:off x="1716377" y="4780211"/>
            <a:ext cx="30861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5" tIns="45707" rIns="91415" bIns="45707">
            <a:spAutoFit/>
          </a:bodyPr>
          <a:lstStyle/>
          <a:p>
            <a:endParaRPr lang="en-US" altLang="zh-CN" sz="1405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4" name="TextBox 30"/>
          <p:cNvSpPr txBox="1"/>
          <p:nvPr/>
        </p:nvSpPr>
        <p:spPr>
          <a:xfrm>
            <a:off x="6842125" y="3910330"/>
            <a:ext cx="5300345" cy="142938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en-US" b="1" spc="300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list=()</a:t>
            </a:r>
            <a:endParaRPr lang="en-US" b="1" spc="300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  <a:p>
            <a:r>
              <a:rPr lang="en-US" altLang="zh-CN" b="1" spc="300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list.append()//</a:t>
            </a:r>
            <a:r>
              <a:rPr lang="zh-CN" altLang="en-US" b="1" spc="300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为列表添加元素</a:t>
            </a:r>
            <a:endParaRPr lang="zh-CN" altLang="en-US" b="1" spc="300" dirty="0">
              <a:solidFill>
                <a:srgbClr val="76434E"/>
              </a:solidFill>
              <a:latin typeface="Montserrat" charset="0"/>
              <a:ea typeface="宋体" panose="02010600030101010101" pitchFamily="2" charset="-122"/>
              <a:cs typeface="Montserrat" charset="0"/>
            </a:endParaRPr>
          </a:p>
          <a:p>
            <a:r>
              <a:rPr lang="en-US" altLang="zh-CN" b="1" spc="300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list.insert(</a:t>
            </a:r>
            <a:r>
              <a:rPr lang="zh-CN" altLang="en-US" b="1" spc="300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位置</a:t>
            </a:r>
            <a:r>
              <a:rPr lang="en-US" altLang="zh-CN" b="1" spc="300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,</a:t>
            </a:r>
            <a:r>
              <a:rPr lang="zh-CN" altLang="en-US" b="1" spc="300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元素</a:t>
            </a:r>
            <a:r>
              <a:rPr lang="en-US" altLang="zh-CN" b="1" spc="300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)//</a:t>
            </a:r>
            <a:r>
              <a:rPr lang="zh-CN" altLang="en-US" b="1" spc="300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在指定位置插入元素</a:t>
            </a:r>
            <a:endParaRPr lang="zh-CN" altLang="en-US" b="1" spc="300" dirty="0">
              <a:solidFill>
                <a:srgbClr val="76434E"/>
              </a:solidFill>
              <a:latin typeface="Montserrat" charset="0"/>
              <a:ea typeface="宋体" panose="02010600030101010101" pitchFamily="2" charset="-122"/>
              <a:cs typeface="Montserrat" charset="0"/>
            </a:endParaRPr>
          </a:p>
          <a:p>
            <a:r>
              <a:rPr lang="en-US" altLang="zh-CN" b="1" spc="300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list.remove()//</a:t>
            </a:r>
            <a:r>
              <a:rPr lang="zh-CN" altLang="en-US" b="1" spc="300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去除元素</a:t>
            </a:r>
            <a:endParaRPr lang="zh-CN" altLang="en-US" b="1" spc="300" dirty="0">
              <a:solidFill>
                <a:srgbClr val="76434E"/>
              </a:solidFill>
              <a:latin typeface="Montserrat" charset="0"/>
              <a:ea typeface="宋体" panose="02010600030101010101" pitchFamily="2" charset="-122"/>
              <a:cs typeface="Montserra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278">
        <p:random/>
      </p:transition>
    </mc:Choice>
    <mc:Fallback>
      <p:transition spd="slow" advClick="0" advTm="10278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14" descr="E:\Objects_all\bone_long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 rot="5400000">
            <a:off x="3786198" y="3010261"/>
            <a:ext cx="1326122" cy="1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4" descr="E:\Objects_all\bone_long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 rot="10800000">
            <a:off x="3763392" y="2998194"/>
            <a:ext cx="1326119" cy="18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4" descr="E:\Objects_all\bone_long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10800000">
            <a:off x="7584364" y="2827316"/>
            <a:ext cx="1264188" cy="18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E:\Objects_all\bone_long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 rot="10800000">
            <a:off x="7585453" y="3257109"/>
            <a:ext cx="1264188" cy="18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flipH="1">
            <a:off x="5246631" y="2197172"/>
            <a:ext cx="2172412" cy="162631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 flipH="1">
            <a:off x="1302160" y="2197173"/>
            <a:ext cx="2430495" cy="162740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8849641" y="1707169"/>
            <a:ext cx="2159406" cy="2193332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296435" y="5543107"/>
            <a:ext cx="794899" cy="890375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1255048" y="5964723"/>
            <a:ext cx="1061345" cy="892595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2631482" y="5518925"/>
            <a:ext cx="794899" cy="890375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3590096" y="5940541"/>
            <a:ext cx="1061345" cy="892595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4768721" y="5399624"/>
            <a:ext cx="794899" cy="890375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5727335" y="5821241"/>
            <a:ext cx="1061345" cy="892595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6860839" y="5533489"/>
            <a:ext cx="794899" cy="89037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7819453" y="5955106"/>
            <a:ext cx="1061345" cy="892595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9195887" y="5509307"/>
            <a:ext cx="794899" cy="890375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10154500" y="5930924"/>
            <a:ext cx="1061345" cy="892595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11333126" y="5390007"/>
            <a:ext cx="794899" cy="890375"/>
          </a:xfrm>
          <a:prstGeom prst="rect">
            <a:avLst/>
          </a:prstGeom>
        </p:spPr>
      </p:pic>
      <p:pic>
        <p:nvPicPr>
          <p:cNvPr id="28" name="Picture 2" descr="C:\Users\kk\Desktop\twig.png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1044555" y="4311089"/>
            <a:ext cx="2168043" cy="20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2807970" y="1417320"/>
            <a:ext cx="6184900" cy="56705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pPr>
              <a:buClr>
                <a:schemeClr val="bg2"/>
              </a:buClr>
            </a:pPr>
            <a:r>
              <a:rPr lang="zh-CN" altLang="pt-BR" sz="2400" dirty="0">
                <a:solidFill>
                  <a:srgbClr val="76434E"/>
                </a:solidFill>
                <a:latin typeface="+mj-ea"/>
                <a:cs typeface="Roboto condensed"/>
              </a:rPr>
              <a:t>字典是由一个个</a:t>
            </a:r>
            <a:r>
              <a:rPr lang="en-US" altLang="zh-CN" sz="2400" dirty="0">
                <a:solidFill>
                  <a:srgbClr val="76434E"/>
                </a:solidFill>
                <a:latin typeface="+mj-ea"/>
                <a:cs typeface="Roboto condensed"/>
              </a:rPr>
              <a:t>’</a:t>
            </a:r>
            <a:r>
              <a:rPr lang="zh-CN" altLang="pt-BR" sz="2400" dirty="0">
                <a:solidFill>
                  <a:srgbClr val="76434E"/>
                </a:solidFill>
                <a:latin typeface="+mj-ea"/>
                <a:cs typeface="Roboto condensed"/>
              </a:rPr>
              <a:t>对</a:t>
            </a:r>
            <a:r>
              <a:rPr lang="en-US" altLang="zh-CN" sz="2400" dirty="0">
                <a:solidFill>
                  <a:srgbClr val="76434E"/>
                </a:solidFill>
                <a:latin typeface="+mj-ea"/>
                <a:cs typeface="Roboto condensed"/>
              </a:rPr>
              <a:t>‘</a:t>
            </a:r>
            <a:r>
              <a:rPr lang="zh-CN" altLang="pt-BR" sz="2400" dirty="0">
                <a:solidFill>
                  <a:srgbClr val="76434E"/>
                </a:solidFill>
                <a:latin typeface="+mj-ea"/>
                <a:cs typeface="Roboto condensed"/>
              </a:rPr>
              <a:t>组成的，那么何为</a:t>
            </a:r>
            <a:r>
              <a:rPr lang="en-US" altLang="zh-CN" sz="2400" dirty="0">
                <a:solidFill>
                  <a:srgbClr val="76434E"/>
                </a:solidFill>
                <a:latin typeface="+mj-ea"/>
                <a:cs typeface="Roboto condensed"/>
              </a:rPr>
              <a:t>’</a:t>
            </a:r>
            <a:r>
              <a:rPr lang="zh-CN" altLang="pt-BR" sz="2400" dirty="0">
                <a:solidFill>
                  <a:srgbClr val="76434E"/>
                </a:solidFill>
                <a:latin typeface="+mj-ea"/>
                <a:cs typeface="Roboto condensed"/>
              </a:rPr>
              <a:t>对</a:t>
            </a:r>
            <a:r>
              <a:rPr lang="en-US" altLang="zh-CN" sz="2400" dirty="0">
                <a:solidFill>
                  <a:srgbClr val="76434E"/>
                </a:solidFill>
                <a:latin typeface="+mj-ea"/>
                <a:cs typeface="Roboto condensed"/>
              </a:rPr>
              <a:t>‘</a:t>
            </a:r>
            <a:r>
              <a:rPr lang="zh-CN" altLang="pt-BR" sz="2400" dirty="0">
                <a:solidFill>
                  <a:srgbClr val="76434E"/>
                </a:solidFill>
                <a:latin typeface="+mj-ea"/>
                <a:cs typeface="Roboto condensed"/>
              </a:rPr>
              <a:t>呢？</a:t>
            </a:r>
            <a:r>
              <a:rPr lang="pt-BR" altLang="ko-KR" sz="1000" dirty="0">
                <a:solidFill>
                  <a:srgbClr val="76434E"/>
                </a:solidFill>
                <a:latin typeface="+mj-ea"/>
                <a:cs typeface="Roboto condensed"/>
              </a:rPr>
              <a:t>.</a:t>
            </a:r>
            <a:endParaRPr lang="pt-BR" altLang="ko-KR" sz="1000" dirty="0">
              <a:solidFill>
                <a:srgbClr val="76434E"/>
              </a:solidFill>
              <a:latin typeface="+mj-ea"/>
              <a:cs typeface="Roboto condensed"/>
            </a:endParaRPr>
          </a:p>
          <a:p>
            <a:pPr>
              <a:buClr>
                <a:schemeClr val="bg2"/>
              </a:buClr>
            </a:pPr>
            <a:endParaRPr lang="en-US" altLang="zh-CN" sz="1000" dirty="0">
              <a:solidFill>
                <a:srgbClr val="76434E"/>
              </a:solidFill>
              <a:latin typeface="Montserrat Light" charset="0"/>
              <a:ea typeface="Lato Light" charset="0"/>
              <a:cs typeface="Lato Light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5365" y="3626645"/>
            <a:ext cx="1272859" cy="78295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en-US" altLang="zh-CN" sz="240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        </a:t>
            </a:r>
            <a:r>
              <a:rPr lang="zh-CN" altLang="en-US" sz="240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键</a:t>
            </a:r>
            <a:endParaRPr lang="en-US" altLang="zh-CN" sz="2400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1" name="Picture 2" descr="C:\Users\kk\Desktop\twig.png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5116546" y="4280499"/>
            <a:ext cx="2168043" cy="20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C:\Users\kk\Desktop\twig.png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8783513" y="4313483"/>
            <a:ext cx="2168043" cy="20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 cstate="email"/>
          <a:stretch>
            <a:fillRect/>
          </a:stretch>
        </p:blipFill>
        <p:spPr>
          <a:xfrm>
            <a:off x="3370177" y="404128"/>
            <a:ext cx="5403828" cy="773922"/>
          </a:xfrm>
          <a:prstGeom prst="rect">
            <a:avLst/>
          </a:prstGeom>
        </p:spPr>
      </p:pic>
      <p:sp>
        <p:nvSpPr>
          <p:cNvPr id="40" name="TextBox 33"/>
          <p:cNvSpPr txBox="1"/>
          <p:nvPr/>
        </p:nvSpPr>
        <p:spPr>
          <a:xfrm>
            <a:off x="4999037" y="574806"/>
            <a:ext cx="1687195" cy="414655"/>
          </a:xfrm>
          <a:prstGeom prst="rect">
            <a:avLst/>
          </a:prstGeom>
          <a:noFill/>
        </p:spPr>
        <p:txBody>
          <a:bodyPr wrap="none" lIns="45706" tIns="22853" rIns="45706" bIns="22853" rtlCol="0">
            <a:spAutoFit/>
          </a:bodyPr>
          <a:lstStyle/>
          <a:p>
            <a:r>
              <a:rPr lang="en-US" altLang="zh-CN" sz="2405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   </a:t>
            </a:r>
            <a:r>
              <a:rPr lang="zh-CN" altLang="en-US" sz="2405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何为字典</a:t>
            </a:r>
            <a:endParaRPr lang="en-US" altLang="zh-CN" sz="2405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2" name="TextBox 29"/>
          <p:cNvSpPr txBox="1"/>
          <p:nvPr/>
        </p:nvSpPr>
        <p:spPr>
          <a:xfrm>
            <a:off x="5695946" y="3995905"/>
            <a:ext cx="1272859" cy="41338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en-US" altLang="zh-CN" sz="120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     </a:t>
            </a:r>
            <a:r>
              <a:rPr lang="en-US" altLang="zh-CN" sz="240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  <a:r>
              <a:rPr lang="zh-CN" altLang="en-US" sz="240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值</a:t>
            </a:r>
            <a:endParaRPr lang="en-US" altLang="zh-CN" sz="2400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3" name="TextBox 28"/>
          <p:cNvSpPr txBox="1"/>
          <p:nvPr/>
        </p:nvSpPr>
        <p:spPr>
          <a:xfrm>
            <a:off x="8316223" y="4619377"/>
            <a:ext cx="2899622" cy="35179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pPr>
              <a:buClr>
                <a:schemeClr val="bg2"/>
              </a:buClr>
            </a:pPr>
            <a:r>
              <a:rPr lang="pt-BR" altLang="ko-KR" sz="1000" dirty="0">
                <a:solidFill>
                  <a:srgbClr val="76434E"/>
                </a:solidFill>
                <a:latin typeface="+mj-ea"/>
                <a:cs typeface="Roboto condensed"/>
              </a:rPr>
              <a:t>.</a:t>
            </a:r>
            <a:endParaRPr lang="pt-BR" altLang="ko-KR" sz="1000" dirty="0">
              <a:solidFill>
                <a:srgbClr val="76434E"/>
              </a:solidFill>
              <a:latin typeface="+mj-ea"/>
              <a:cs typeface="Roboto condensed"/>
            </a:endParaRPr>
          </a:p>
          <a:p>
            <a:pPr>
              <a:buClr>
                <a:schemeClr val="bg2"/>
              </a:buClr>
            </a:pPr>
            <a:endParaRPr lang="en-US" altLang="zh-CN" sz="1000" dirty="0">
              <a:solidFill>
                <a:srgbClr val="76434E"/>
              </a:solidFill>
              <a:latin typeface="Montserrat Light" charset="0"/>
              <a:ea typeface="Lato Light" charset="0"/>
              <a:cs typeface="Lato Light" charset="0"/>
            </a:endParaRPr>
          </a:p>
        </p:txBody>
      </p:sp>
      <p:sp>
        <p:nvSpPr>
          <p:cNvPr id="44" name="TextBox 29"/>
          <p:cNvSpPr txBox="1"/>
          <p:nvPr/>
        </p:nvSpPr>
        <p:spPr>
          <a:xfrm>
            <a:off x="9678877" y="3995895"/>
            <a:ext cx="1272859" cy="41338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zh-CN" altLang="en-US" sz="240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对</a:t>
            </a:r>
            <a:endParaRPr lang="en-US" altLang="zh-CN" sz="2400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278">
        <p:random/>
      </p:transition>
    </mc:Choice>
    <mc:Fallback>
      <p:transition spd="slow" advClick="0" advTm="10278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768196">
            <a:off x="-190420" y="1312011"/>
            <a:ext cx="3958667" cy="44341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42030" y="1576705"/>
            <a:ext cx="2833370" cy="41338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zh-CN" altLang="en-US" sz="2400" b="1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字典的有关操作</a:t>
            </a:r>
            <a:endParaRPr lang="zh-CN" altLang="en-US" sz="2400" b="1" dirty="0">
              <a:solidFill>
                <a:srgbClr val="76434E"/>
              </a:solidFill>
              <a:latin typeface="Montserrat" charset="0"/>
              <a:ea typeface="宋体" panose="02010600030101010101" pitchFamily="2" charset="-122"/>
              <a:cs typeface="Montserrat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8804330" y="5033772"/>
            <a:ext cx="2027704" cy="1868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21247" y="3173105"/>
            <a:ext cx="988016" cy="142938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  <a:sym typeface="+mn-ea"/>
              </a:rPr>
              <a:t>字典的有关操作</a:t>
            </a:r>
            <a:endParaRPr lang="zh-CN" sz="2005" b="1" dirty="0">
              <a:solidFill>
                <a:schemeClr val="bg1"/>
              </a:solidFill>
              <a:latin typeface="Montserrat" charset="0"/>
              <a:ea typeface="宋体" panose="02010600030101010101" pitchFamily="2" charset="-122"/>
              <a:cs typeface="Montserrat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370177" y="404128"/>
            <a:ext cx="5403828" cy="773922"/>
          </a:xfrm>
          <a:prstGeom prst="rect">
            <a:avLst/>
          </a:prstGeom>
        </p:spPr>
      </p:pic>
      <p:sp>
        <p:nvSpPr>
          <p:cNvPr id="23" name="TextBox 33"/>
          <p:cNvSpPr txBox="1"/>
          <p:nvPr/>
        </p:nvSpPr>
        <p:spPr>
          <a:xfrm>
            <a:off x="5577522" y="583696"/>
            <a:ext cx="704850" cy="414655"/>
          </a:xfrm>
          <a:prstGeom prst="rect">
            <a:avLst/>
          </a:prstGeom>
          <a:noFill/>
        </p:spPr>
        <p:txBody>
          <a:bodyPr wrap="none" lIns="45706" tIns="22853" rIns="45706" bIns="22853" rtlCol="0">
            <a:spAutoFit/>
          </a:bodyPr>
          <a:lstStyle/>
          <a:p>
            <a:r>
              <a:rPr lang="zh-CN" sz="2405" b="1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字典</a:t>
            </a:r>
            <a:endParaRPr lang="zh-CN" sz="2405" b="1" dirty="0">
              <a:solidFill>
                <a:srgbClr val="76434E"/>
              </a:solidFill>
              <a:latin typeface="Montserrat" charset="0"/>
              <a:ea typeface="宋体" panose="02010600030101010101" pitchFamily="2" charset="-122"/>
              <a:cs typeface="Montserrat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75610" y="2066290"/>
            <a:ext cx="9953625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add name number:      # 在字典中加入以name为键、以number为值的元素</a:t>
            </a:r>
            <a:endParaRPr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print:                # 输出字典</a:t>
            </a:r>
            <a:endParaRPr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del name:             # 删除字典中以name为键的元素    </a:t>
            </a:r>
            <a:endParaRPr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</a:t>
            </a:r>
            <a:r>
              <a:rPr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update name number:   # 更新字典中以name为键的元素的值为number</a:t>
            </a:r>
            <a:endParaRPr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value:                # 以列表形式输出字典中的所有值</a:t>
            </a:r>
            <a:endParaRPr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key:                  # 以列表形式输出字典中所有键</a:t>
            </a:r>
            <a:endParaRPr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clear:                # 清空字典</a:t>
            </a:r>
            <a:endParaRPr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278">
        <p:random/>
      </p:transition>
    </mc:Choice>
    <mc:Fallback>
      <p:transition spd="slow" advClick="0" advTm="10278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67799" y="2490139"/>
            <a:ext cx="3469200" cy="96901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en-US" sz="601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Part 5</a:t>
            </a:r>
            <a:endParaRPr lang="en-US" sz="6010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6316813" y="3247028"/>
            <a:ext cx="4372716" cy="4454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5491673" y="2787812"/>
            <a:ext cx="820414" cy="9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4320" y="3606800"/>
            <a:ext cx="4372610" cy="47498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en-US" altLang="zh-CN" sz="280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  <a:r>
              <a:rPr lang="zh-CN" altLang="en-US" sz="280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升级并分享你的小助手</a:t>
            </a:r>
            <a:endParaRPr lang="en-US" sz="2800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126250">
            <a:off x="-554247" y="4595610"/>
            <a:ext cx="2580269" cy="476662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 trans="75000"/>
                    </a14:imgEffect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720705" y="2469516"/>
            <a:ext cx="6976438" cy="19961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4711223" y="4799376"/>
            <a:ext cx="2709295" cy="249675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 rot="315451">
            <a:off x="-270817" y="1647043"/>
            <a:ext cx="1921159" cy="243184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 rot="18266602">
            <a:off x="6090402" y="-637902"/>
            <a:ext cx="2660229" cy="1854172"/>
          </a:xfrm>
          <a:prstGeom prst="rect">
            <a:avLst/>
          </a:prstGeom>
        </p:spPr>
      </p:pic>
      <p:sp>
        <p:nvSpPr>
          <p:cNvPr id="19" name="TextBox 7"/>
          <p:cNvSpPr txBox="1"/>
          <p:nvPr/>
        </p:nvSpPr>
        <p:spPr>
          <a:xfrm>
            <a:off x="8937662" y="3728676"/>
            <a:ext cx="2186358" cy="35306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endParaRPr lang="en-US" sz="2005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6460042" y="4160371"/>
            <a:ext cx="2186358" cy="35306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endParaRPr lang="en-US" sz="2005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8645915" y="4160544"/>
            <a:ext cx="2186358" cy="35306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endParaRPr lang="en-US" sz="2005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9" name="Group 17"/>
          <p:cNvPicPr>
            <a:picLocks noChangeAspect="1" noChangeArrowheads="1"/>
          </p:cNvPicPr>
          <p:nvPr/>
        </p:nvPicPr>
        <p:blipFill>
          <a:blip r:embed="rId10" cstate="email"/>
          <a:stretch>
            <a:fillRect/>
          </a:stretch>
        </p:blipFill>
        <p:spPr bwMode="auto">
          <a:xfrm flipH="1">
            <a:off x="2356389" y="1967307"/>
            <a:ext cx="2354459" cy="2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 advTm="6000">
        <p15:prstTrans prst="origami"/>
      </p:transition>
    </mc:Choice>
    <mc:Fallback>
      <p:transition spd="slow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E:\Objects_all\Ribbon_2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827226" y="1161364"/>
            <a:ext cx="6601991" cy="135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75000"/>
                    </a14:imgEffect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366415"/>
            <a:ext cx="12193993" cy="3489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0081" y="1453811"/>
            <a:ext cx="5796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76434E"/>
                </a:solidFill>
                <a:latin typeface="Montserrat Semi" charset="0"/>
                <a:ea typeface="宋体" panose="02010600030101010101" pitchFamily="2" charset="-122"/>
                <a:cs typeface="Montserrat Semi" charset="0"/>
              </a:rPr>
              <a:t>专属于你的宠物小助手</a:t>
            </a:r>
            <a:endParaRPr lang="zh-CN" altLang="en-US" sz="4400" b="1" dirty="0">
              <a:solidFill>
                <a:srgbClr val="76434E"/>
              </a:solidFill>
              <a:latin typeface="Montserrat Semi" charset="0"/>
              <a:ea typeface="宋体" panose="02010600030101010101" pitchFamily="2" charset="-122"/>
              <a:cs typeface="Montserrat Sem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1765" y="2330629"/>
            <a:ext cx="9460791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《</a:t>
            </a:r>
            <a:r>
              <a:rPr lang="zh-CN" altLang="en-US" sz="28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钢铁侠》里的托尼有着自己的专属虚拟助手贾维斯，你是否也想象过自己像电影里一样拥有一位虚拟的小助手呢，随着这节课的学习，你不仅将了解</a:t>
            </a:r>
            <a:r>
              <a:rPr lang="en-US" altLang="zh-CN" sz="28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Python</a:t>
            </a:r>
            <a:r>
              <a:rPr lang="zh-CN" altLang="en-US" sz="28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中的各种基础数据类型，还能着手创建一个属于自己的虚拟宠物小助手！</a:t>
            </a:r>
            <a:endParaRPr lang="en-US" altLang="zh-CN" sz="28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10278">
        <p15:prstTrans prst="airplane"/>
      </p:transition>
    </mc:Choice>
    <mc:Fallback>
      <p:transition spd="slow" advClick="0" advTm="102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768196">
            <a:off x="-190420" y="1362176"/>
            <a:ext cx="3958667" cy="44341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96945" y="1228090"/>
            <a:ext cx="7706995" cy="527621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num_friends = int(input("请输入好友数量: "))  # 获取用户输入的好友数量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for i in range(num_friends):  # 循环遍历每个好友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print(f"第 {i + 1} 个好友:")  # 打印当前好友的序号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friend_name = input("好友名称: ")  # 获取用户输入的好友名称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contact_info = input("好友联系方式: ")  # 获取用户输入的好友联系方式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friend = {  # 创建一个字典，表示一个好友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  "name": friend_name,  # 好友名称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  "contact_info": contact_info  # 好友联系方式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}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friends.append(friend)  # 将该好友添加到好友列表中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print("\n好友列表:")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for friend in friends: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print(f"名字: {friend['name']}, 联系方式: {friend['contact_info']}")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370177" y="404128"/>
            <a:ext cx="5403828" cy="773922"/>
          </a:xfrm>
          <a:prstGeom prst="rect">
            <a:avLst/>
          </a:prstGeom>
        </p:spPr>
      </p:pic>
      <p:sp>
        <p:nvSpPr>
          <p:cNvPr id="23" name="TextBox 33"/>
          <p:cNvSpPr txBox="1"/>
          <p:nvPr/>
        </p:nvSpPr>
        <p:spPr>
          <a:xfrm>
            <a:off x="5577522" y="583696"/>
            <a:ext cx="1319530" cy="414655"/>
          </a:xfrm>
          <a:prstGeom prst="rect">
            <a:avLst/>
          </a:prstGeom>
          <a:noFill/>
        </p:spPr>
        <p:txBody>
          <a:bodyPr wrap="none" lIns="45706" tIns="22853" rIns="45706" bIns="22853" rtlCol="0">
            <a:spAutoFit/>
          </a:bodyPr>
          <a:lstStyle/>
          <a:p>
            <a:r>
              <a:rPr lang="zh-CN" sz="2405" b="1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完善创建</a:t>
            </a:r>
            <a:endParaRPr lang="zh-CN" sz="2405" b="1" dirty="0">
              <a:solidFill>
                <a:srgbClr val="76434E"/>
              </a:solidFill>
              <a:latin typeface="Montserrat" charset="0"/>
              <a:ea typeface="宋体" panose="02010600030101010101" pitchFamily="2" charset="-122"/>
              <a:cs typeface="Montserra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278">
        <p:random/>
      </p:transition>
    </mc:Choice>
    <mc:Fallback>
      <p:transition spd="slow" advClick="0" advTm="10278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/>
          <a:srcRect l="-164"/>
          <a:stretch>
            <a:fillRect/>
          </a:stretch>
        </p:blipFill>
        <p:spPr>
          <a:xfrm>
            <a:off x="4748764" y="1827556"/>
            <a:ext cx="2694475" cy="1333561"/>
          </a:xfrm>
        </p:spPr>
      </p:pic>
      <p:pic>
        <p:nvPicPr>
          <p:cNvPr id="7" name="图片占位符 6"/>
          <p:cNvPicPr>
            <a:picLocks noGrp="1" noChangeAspect="1"/>
          </p:cNvPicPr>
          <p:nvPr>
            <p:ph type="pic" sz="quarter" idx="18"/>
          </p:nvPr>
        </p:nvPicPr>
        <p:blipFill>
          <a:blip r:embed="rId3" cstate="email"/>
          <a:srcRect/>
          <a:stretch>
            <a:fillRect/>
          </a:stretch>
        </p:blipFill>
        <p:spPr>
          <a:xfrm>
            <a:off x="8234276" y="1827556"/>
            <a:ext cx="2694475" cy="1333561"/>
          </a:xfrm>
        </p:spPr>
      </p:pic>
      <p:pic>
        <p:nvPicPr>
          <p:cNvPr id="27" name="图片占位符 26"/>
          <p:cNvPicPr>
            <a:picLocks noGrp="1" noChangeAspect="1"/>
          </p:cNvPicPr>
          <p:nvPr>
            <p:ph type="pic" sz="quarter" idx="19"/>
          </p:nvPr>
        </p:nvPicPr>
        <p:blipFill>
          <a:blip r:embed="rId4" cstate="email"/>
          <a:srcRect/>
          <a:stretch>
            <a:fillRect/>
          </a:stretch>
        </p:blipFill>
        <p:spPr>
          <a:xfrm>
            <a:off x="8234276" y="3500684"/>
            <a:ext cx="2694475" cy="1333561"/>
          </a:xfrm>
        </p:spPr>
      </p:pic>
      <p:pic>
        <p:nvPicPr>
          <p:cNvPr id="26" name="图片占位符 25"/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4748764" y="3500684"/>
            <a:ext cx="2694475" cy="1333561"/>
          </a:xfrm>
        </p:spPr>
      </p:pic>
      <p:pic>
        <p:nvPicPr>
          <p:cNvPr id="9" name="图片占位符 8"/>
          <p:cNvPicPr>
            <a:picLocks noGrp="1" noChangeAspect="1"/>
          </p:cNvPicPr>
          <p:nvPr>
            <p:ph type="pic" sz="quarter" idx="16"/>
          </p:nvPr>
        </p:nvPicPr>
        <p:blipFill>
          <a:blip r:embed="rId6" cstate="email"/>
          <a:srcRect/>
          <a:stretch>
            <a:fillRect/>
          </a:stretch>
        </p:blipFill>
        <p:spPr>
          <a:xfrm>
            <a:off x="1238897" y="3500685"/>
            <a:ext cx="2694475" cy="1333561"/>
          </a:xfrm>
        </p:spPr>
      </p:pic>
      <p:pic>
        <p:nvPicPr>
          <p:cNvPr id="23" name="Picture 5" descr="E:\Objects_all\sausage_1.png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 rot="8059497">
            <a:off x="10184408" y="1225803"/>
            <a:ext cx="631196" cy="119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E:\Objects_all\sausage_2.png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 rot="8059497">
            <a:off x="10931136" y="4874959"/>
            <a:ext cx="740762" cy="71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5" descr="E:\Objects_all\bone_small.png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 rot="8059497">
            <a:off x="1087250" y="3892322"/>
            <a:ext cx="303292" cy="51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/>
          <p:cNvPicPr>
            <a:picLocks noChangeAspect="1" noChangeArrowheads="1"/>
          </p:cNvPicPr>
          <p:nvPr/>
        </p:nvPicPr>
        <p:blipFill>
          <a:blip r:embed="rId10" cstate="email"/>
          <a:stretch>
            <a:fillRect/>
          </a:stretch>
        </p:blipFill>
        <p:spPr bwMode="auto">
          <a:xfrm>
            <a:off x="1469921" y="3225390"/>
            <a:ext cx="2242136" cy="17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/>
          <p:cNvPicPr>
            <a:picLocks noChangeAspect="1" noChangeArrowheads="1"/>
          </p:cNvPicPr>
          <p:nvPr/>
        </p:nvPicPr>
        <p:blipFill>
          <a:blip r:embed="rId10" cstate="email"/>
          <a:stretch>
            <a:fillRect/>
          </a:stretch>
        </p:blipFill>
        <p:spPr bwMode="auto">
          <a:xfrm rot="5400000">
            <a:off x="3278085" y="3230184"/>
            <a:ext cx="2242136" cy="17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/>
          <p:cNvPicPr>
            <a:picLocks noChangeAspect="1" noChangeArrowheads="1"/>
          </p:cNvPicPr>
          <p:nvPr/>
        </p:nvPicPr>
        <p:blipFill>
          <a:blip r:embed="rId10" cstate="email"/>
          <a:stretch>
            <a:fillRect/>
          </a:stretch>
        </p:blipFill>
        <p:spPr bwMode="auto">
          <a:xfrm>
            <a:off x="3858281" y="3225390"/>
            <a:ext cx="2242136" cy="17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/>
          <p:cNvPicPr>
            <a:picLocks noChangeAspect="1" noChangeArrowheads="1"/>
          </p:cNvPicPr>
          <p:nvPr/>
        </p:nvPicPr>
        <p:blipFill>
          <a:blip r:embed="rId10" cstate="email"/>
          <a:stretch>
            <a:fillRect/>
          </a:stretch>
        </p:blipFill>
        <p:spPr bwMode="auto">
          <a:xfrm>
            <a:off x="6037755" y="3225390"/>
            <a:ext cx="2242136" cy="17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10" cstate="email"/>
          <a:stretch>
            <a:fillRect/>
          </a:stretch>
        </p:blipFill>
        <p:spPr bwMode="auto">
          <a:xfrm>
            <a:off x="8206958" y="3230184"/>
            <a:ext cx="2242136" cy="17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10" cstate="email"/>
          <a:stretch>
            <a:fillRect/>
          </a:stretch>
        </p:blipFill>
        <p:spPr bwMode="auto">
          <a:xfrm rot="5400000">
            <a:off x="6770186" y="3225390"/>
            <a:ext cx="2242136" cy="17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占位符 4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1" cstate="email"/>
          <a:srcRect/>
          <a:stretch>
            <a:fillRect/>
          </a:stretch>
        </p:blipFill>
        <p:spPr>
          <a:xfrm>
            <a:off x="1238897" y="1827557"/>
            <a:ext cx="2694475" cy="1333561"/>
          </a:xfrm>
        </p:spPr>
      </p:pic>
      <p:sp>
        <p:nvSpPr>
          <p:cNvPr id="29" name="TextBox 28"/>
          <p:cNvSpPr txBox="1"/>
          <p:nvPr/>
        </p:nvSpPr>
        <p:spPr>
          <a:xfrm>
            <a:off x="1307465" y="5067300"/>
            <a:ext cx="82950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2"/>
              </a:buClr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Lato Light" charset="0"/>
              </a:rPr>
              <a:t>通过前面的学习，相信大家已经对我们虚拟小助手的组成有了比较深刻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Lato Light" charset="0"/>
            </a:endParaRPr>
          </a:p>
          <a:p>
            <a:pPr>
              <a:buClr>
                <a:schemeClr val="bg2"/>
              </a:buClr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Lato Light" charset="0"/>
              </a:rPr>
              <a:t>的了解，现在大家不妨发动自己的创造力，为自己的虚拟小助手添加更多的功能吧！！！（做完记得和大家一起分享哦）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Lato Light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email"/>
          <a:stretch>
            <a:fillRect/>
          </a:stretch>
        </p:blipFill>
        <p:spPr>
          <a:xfrm>
            <a:off x="3252702" y="405398"/>
            <a:ext cx="5403828" cy="773922"/>
          </a:xfrm>
          <a:prstGeom prst="rect">
            <a:avLst/>
          </a:prstGeom>
        </p:spPr>
      </p:pic>
      <p:sp>
        <p:nvSpPr>
          <p:cNvPr id="31" name="TextBox 33"/>
          <p:cNvSpPr txBox="1"/>
          <p:nvPr/>
        </p:nvSpPr>
        <p:spPr>
          <a:xfrm>
            <a:off x="5166995" y="584835"/>
            <a:ext cx="1575435" cy="414655"/>
          </a:xfrm>
          <a:prstGeom prst="rect">
            <a:avLst/>
          </a:prstGeom>
          <a:noFill/>
        </p:spPr>
        <p:txBody>
          <a:bodyPr wrap="square" lIns="45706" tIns="22853" rIns="45706" bIns="22853" rtlCol="0">
            <a:spAutoFit/>
          </a:bodyPr>
          <a:lstStyle/>
          <a:p>
            <a:r>
              <a:rPr lang="zh-CN" altLang="en-US" sz="2405" b="1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自我创新</a:t>
            </a:r>
            <a:endParaRPr lang="zh-CN" altLang="en-US" sz="2405" b="1" dirty="0">
              <a:solidFill>
                <a:srgbClr val="76434E"/>
              </a:solidFill>
              <a:latin typeface="Montserrat" charset="0"/>
              <a:ea typeface="宋体" panose="02010600030101010101" pitchFamily="2" charset="-122"/>
              <a:cs typeface="Montserra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278">
        <p:random/>
      </p:transition>
    </mc:Choice>
    <mc:Fallback>
      <p:transition spd="slow" advClick="0" advTm="10278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657213" y="2184797"/>
            <a:ext cx="1369751" cy="13085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3190834" y="2155678"/>
            <a:ext cx="1369751" cy="13085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715514" y="2183334"/>
            <a:ext cx="1369751" cy="13085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6295509" y="2208201"/>
            <a:ext cx="1369751" cy="13085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7910207" y="2190610"/>
            <a:ext cx="1369751" cy="13085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9440728" y="2155053"/>
            <a:ext cx="1369751" cy="13085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026667" y="2231132"/>
            <a:ext cx="8485948" cy="1017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10" b="1" dirty="0">
                <a:solidFill>
                  <a:srgbClr val="76434E"/>
                </a:solidFill>
                <a:latin typeface="+mj-ea"/>
                <a:ea typeface="+mj-ea"/>
              </a:rPr>
              <a:t>T  H  A  N  K  S </a:t>
            </a:r>
            <a:endParaRPr lang="zh-CN" altLang="en-US" sz="6010" b="1" dirty="0">
              <a:solidFill>
                <a:srgbClr val="76434E"/>
              </a:solidFill>
              <a:latin typeface="+mj-ea"/>
              <a:ea typeface="+mj-ea"/>
            </a:endParaRPr>
          </a:p>
        </p:txBody>
      </p:sp>
      <p:pic>
        <p:nvPicPr>
          <p:cNvPr id="35" name="Picture 18" descr="E:\Objects_all\bunting_flags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455960" y="-165835"/>
            <a:ext cx="5376675" cy="13920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0048963" y="3026203"/>
            <a:ext cx="3355876" cy="2339037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7990962" y="4928511"/>
            <a:ext cx="4592573" cy="2769591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5128040" y="4752931"/>
            <a:ext cx="3386412" cy="3120751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2300643" y="4464347"/>
            <a:ext cx="2558894" cy="2827608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1" y="4346807"/>
            <a:ext cx="2693251" cy="3526876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>
            <a:off x="-1143477" y="1380938"/>
            <a:ext cx="2894787" cy="3664287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10" cstate="email"/>
          <a:stretch>
            <a:fillRect/>
          </a:stretch>
        </p:blipFill>
        <p:spPr>
          <a:xfrm rot="1894520">
            <a:off x="8296233" y="4200998"/>
            <a:ext cx="789100" cy="1103866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10" cstate="email"/>
          <a:stretch>
            <a:fillRect/>
          </a:stretch>
        </p:blipFill>
        <p:spPr>
          <a:xfrm rot="595598">
            <a:off x="1684972" y="4019075"/>
            <a:ext cx="789100" cy="1103866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11" cstate="email">
            <a:clrChange>
              <a:clrFrom>
                <a:srgbClr val="29949A"/>
              </a:clrFrom>
              <a:clrTo>
                <a:srgbClr val="29949A">
                  <a:alpha val="0"/>
                </a:srgbClr>
              </a:clrTo>
            </a:clrChange>
          </a:blip>
          <a:stretch>
            <a:fillRect/>
          </a:stretch>
        </p:blipFill>
        <p:spPr>
          <a:xfrm rot="1299271">
            <a:off x="6191719" y="4938413"/>
            <a:ext cx="1522586" cy="1168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278">
        <p:random/>
      </p:transition>
    </mc:Choice>
    <mc:Fallback>
      <p:transition spd="slow" advClick="0" advTm="10278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903871" y="815649"/>
            <a:ext cx="4669443" cy="77392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355310" y="1691479"/>
            <a:ext cx="3965497" cy="402779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12132" y="933990"/>
            <a:ext cx="3995522" cy="53657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en-US" sz="320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----</a:t>
            </a:r>
            <a:r>
              <a:rPr lang="zh-CN" altLang="en-US" sz="3200" b="1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课程规划</a:t>
            </a:r>
            <a:r>
              <a:rPr lang="en-US" sz="320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----</a:t>
            </a:r>
            <a:endParaRPr lang="en-US" sz="3200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0800000">
            <a:off x="2855963" y="2426942"/>
            <a:ext cx="3236233" cy="5246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729626" y="2217756"/>
            <a:ext cx="2520341" cy="47498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en-US" sz="280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01 </a:t>
            </a:r>
            <a:r>
              <a:rPr lang="en-US" sz="2005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  </a:t>
            </a:r>
            <a:r>
              <a:rPr lang="zh-CN" altLang="en-US" sz="28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Montserrat" charset="0"/>
              </a:rPr>
              <a:t>认识变量</a:t>
            </a:r>
            <a:endParaRPr lang="zh-CN" altLang="en-US" sz="28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Montserrat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10104363" y="393293"/>
            <a:ext cx="1216793" cy="1892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 rot="638972">
            <a:off x="2113330" y="2231240"/>
            <a:ext cx="705035" cy="78971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" cstate="email"/>
          <a:stretch>
            <a:fillRect/>
          </a:stretch>
        </p:blipFill>
        <p:spPr>
          <a:xfrm rot="10800000">
            <a:off x="2866488" y="3321976"/>
            <a:ext cx="3236233" cy="524675"/>
          </a:xfrm>
          <a:prstGeom prst="rect">
            <a:avLst/>
          </a:prstGeom>
        </p:spPr>
      </p:pic>
      <p:sp>
        <p:nvSpPr>
          <p:cNvPr id="22" name="TextBox 21"/>
          <p:cNvSpPr txBox="1"/>
          <p:nvPr>
            <p:custDataLst>
              <p:tags r:id="rId8"/>
            </p:custDataLst>
          </p:nvPr>
        </p:nvSpPr>
        <p:spPr>
          <a:xfrm>
            <a:off x="2729865" y="3025140"/>
            <a:ext cx="2851150" cy="626110"/>
          </a:xfrm>
          <a:prstGeom prst="rect">
            <a:avLst/>
          </a:prstGeom>
          <a:noFill/>
        </p:spPr>
        <p:txBody>
          <a:bodyPr wrap="square" lIns="45712" tIns="22856" rIns="45712" bIns="22856" rtlCol="0">
            <a:noAutofit/>
          </a:bodyPr>
          <a:lstStyle/>
          <a:p>
            <a:r>
              <a:rPr lang="en-US" sz="280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02</a:t>
            </a:r>
            <a:r>
              <a:rPr lang="zh-CN" altLang="en-US" sz="28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Montserrat" charset="0"/>
                <a:sym typeface="+mn-ea"/>
              </a:rPr>
              <a:t>认识数据结构</a:t>
            </a:r>
            <a:endParaRPr lang="zh-CN" altLang="en-US" sz="2800" b="1" dirty="0">
              <a:solidFill>
                <a:srgbClr val="76434E"/>
              </a:solidFill>
              <a:latin typeface="Montserrat" charset="0"/>
              <a:ea typeface="宋体" panose="02010600030101010101" pitchFamily="2" charset="-122"/>
              <a:cs typeface="Montserrat" charset="0"/>
            </a:endParaRPr>
          </a:p>
          <a:p>
            <a:endParaRPr lang="zh-CN" altLang="en-US" sz="2800" b="1" dirty="0">
              <a:solidFill>
                <a:srgbClr val="76434E"/>
              </a:solidFill>
              <a:latin typeface="Montserrat" charset="0"/>
              <a:ea typeface="宋体" panose="02010600030101010101" pitchFamily="2" charset="-122"/>
              <a:cs typeface="Montserrat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6" cstate="email"/>
          <a:stretch>
            <a:fillRect/>
          </a:stretch>
        </p:blipFill>
        <p:spPr>
          <a:xfrm rot="638972">
            <a:off x="2123855" y="3126274"/>
            <a:ext cx="705035" cy="78971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" cstate="email"/>
          <a:stretch>
            <a:fillRect/>
          </a:stretch>
        </p:blipFill>
        <p:spPr>
          <a:xfrm rot="10800000">
            <a:off x="2850693" y="4238074"/>
            <a:ext cx="3236233" cy="524675"/>
          </a:xfrm>
          <a:prstGeom prst="rect">
            <a:avLst/>
          </a:prstGeom>
        </p:spPr>
      </p:pic>
      <p:sp>
        <p:nvSpPr>
          <p:cNvPr id="26" name="TextBox 25"/>
          <p:cNvSpPr txBox="1"/>
          <p:nvPr>
            <p:custDataLst>
              <p:tags r:id="rId11"/>
            </p:custDataLst>
          </p:nvPr>
        </p:nvSpPr>
        <p:spPr>
          <a:xfrm>
            <a:off x="2729865" y="3983355"/>
            <a:ext cx="3273425" cy="47498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en-US" sz="280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03</a:t>
            </a:r>
            <a:r>
              <a:rPr lang="zh-CN" altLang="en-US" sz="28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Montserrat" charset="0"/>
                <a:sym typeface="+mn-ea"/>
              </a:rPr>
              <a:t>创建虚拟小助手</a:t>
            </a:r>
            <a:endParaRPr lang="zh-CN" altLang="en-US" sz="28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Montserrat" charset="0"/>
              <a:sym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6" cstate="email"/>
          <a:stretch>
            <a:fillRect/>
          </a:stretch>
        </p:blipFill>
        <p:spPr>
          <a:xfrm rot="638972">
            <a:off x="2108060" y="4042372"/>
            <a:ext cx="705035" cy="789718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" cstate="email"/>
          <a:stretch>
            <a:fillRect/>
          </a:stretch>
        </p:blipFill>
        <p:spPr>
          <a:xfrm rot="10800000">
            <a:off x="2861218" y="5133107"/>
            <a:ext cx="3236233" cy="524675"/>
          </a:xfrm>
          <a:prstGeom prst="rect">
            <a:avLst/>
          </a:prstGeom>
        </p:spPr>
      </p:pic>
      <p:sp>
        <p:nvSpPr>
          <p:cNvPr id="36" name="TextBox 35"/>
          <p:cNvSpPr txBox="1"/>
          <p:nvPr>
            <p:custDataLst>
              <p:tags r:id="rId14"/>
            </p:custDataLst>
          </p:nvPr>
        </p:nvSpPr>
        <p:spPr>
          <a:xfrm>
            <a:off x="2729865" y="4890135"/>
            <a:ext cx="3136900" cy="47498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en-US" sz="280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04</a:t>
            </a:r>
            <a:r>
              <a:rPr lang="zh-CN" altLang="en-US" sz="28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Montserrat" charset="0"/>
              </a:rPr>
              <a:t>完善虚拟小助手</a:t>
            </a:r>
            <a:endParaRPr lang="zh-CN" altLang="en-US" sz="28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Montserrat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6" cstate="email"/>
          <a:stretch>
            <a:fillRect/>
          </a:stretch>
        </p:blipFill>
        <p:spPr>
          <a:xfrm rot="638972">
            <a:off x="2118586" y="4937405"/>
            <a:ext cx="705035" cy="789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10278">
        <p15:prstTrans prst="peelOff"/>
      </p:transition>
    </mc:Choice>
    <mc:Fallback>
      <p:transition spd="slow" advClick="0" advTm="102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115726" y="879157"/>
            <a:ext cx="2558894" cy="28276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67799" y="2490139"/>
            <a:ext cx="3469200" cy="971173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en-US" sz="601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Part 1</a:t>
            </a:r>
            <a:endParaRPr lang="en-US" sz="6010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294525" y="3089990"/>
            <a:ext cx="3285644" cy="214360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110456" y="889682"/>
            <a:ext cx="2558894" cy="282760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6316813" y="3247028"/>
            <a:ext cx="4372716" cy="4454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5491673" y="2787812"/>
            <a:ext cx="820414" cy="918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4320" y="3606800"/>
            <a:ext cx="4372610" cy="47498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en-US" altLang="zh-CN" sz="280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      </a:t>
            </a:r>
            <a:r>
              <a:rPr lang="zh-CN" altLang="en-US" sz="280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初步认识变量</a:t>
            </a:r>
            <a:endParaRPr lang="en-US" sz="2800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 rot="1126250">
            <a:off x="-554247" y="4595610"/>
            <a:ext cx="2580269" cy="476662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 trans="75000"/>
                    </a14:imgEffect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720705" y="2469516"/>
            <a:ext cx="6976438" cy="19961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>
            <a:off x="4711223" y="4799376"/>
            <a:ext cx="2709295" cy="249675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 cstate="email"/>
          <a:stretch>
            <a:fillRect/>
          </a:stretch>
        </p:blipFill>
        <p:spPr>
          <a:xfrm rot="315451">
            <a:off x="-270817" y="1647043"/>
            <a:ext cx="1921159" cy="243184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 rot="18266602">
            <a:off x="6090402" y="-637902"/>
            <a:ext cx="2660229" cy="1854172"/>
          </a:xfrm>
          <a:prstGeom prst="rect">
            <a:avLst/>
          </a:prstGeom>
        </p:spPr>
      </p:pic>
      <p:sp>
        <p:nvSpPr>
          <p:cNvPr id="19" name="TextBox 7"/>
          <p:cNvSpPr txBox="1"/>
          <p:nvPr/>
        </p:nvSpPr>
        <p:spPr>
          <a:xfrm>
            <a:off x="8937662" y="3728676"/>
            <a:ext cx="2186358" cy="35306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endParaRPr lang="en-US" sz="2005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6460042" y="4160371"/>
            <a:ext cx="2186358" cy="35306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endParaRPr lang="en-US" sz="2005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8645915" y="4160544"/>
            <a:ext cx="2186358" cy="35306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endParaRPr lang="en-US" sz="2005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 advClick="0" advTm="6000">
        <p15:prstTrans prst="origami"/>
      </p:transition>
    </mc:Choice>
    <mc:Fallback>
      <p:transition spd="slow" advClick="0" advTm="6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4768196">
            <a:off x="453470" y="1332966"/>
            <a:ext cx="3958667" cy="44341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30015" y="1296035"/>
            <a:ext cx="1897380" cy="41338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zh-CN" altLang="en-US" sz="240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变量名</a:t>
            </a:r>
            <a:endParaRPr lang="en-US" altLang="zh-CN" sz="2400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9722309" y="1576403"/>
            <a:ext cx="2287126" cy="539566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8804330" y="5033772"/>
            <a:ext cx="2027704" cy="1868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99072" y="3173105"/>
            <a:ext cx="988016" cy="97155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sz="2005" b="1" dirty="0">
                <a:solidFill>
                  <a:schemeClr val="bg1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变量的组成</a:t>
            </a:r>
            <a:endParaRPr lang="zh-CN" sz="2005" b="1" dirty="0">
              <a:solidFill>
                <a:schemeClr val="bg1"/>
              </a:solidFill>
              <a:latin typeface="Montserrat" charset="0"/>
              <a:ea typeface="宋体" panose="02010600030101010101" pitchFamily="2" charset="-122"/>
              <a:cs typeface="Montserrat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370177" y="404128"/>
            <a:ext cx="5403828" cy="773922"/>
          </a:xfrm>
          <a:prstGeom prst="rect">
            <a:avLst/>
          </a:prstGeom>
        </p:spPr>
      </p:pic>
      <p:sp>
        <p:nvSpPr>
          <p:cNvPr id="23" name="TextBox 33"/>
          <p:cNvSpPr txBox="1"/>
          <p:nvPr/>
        </p:nvSpPr>
        <p:spPr>
          <a:xfrm>
            <a:off x="5577522" y="583696"/>
            <a:ext cx="827405" cy="414655"/>
          </a:xfrm>
          <a:prstGeom prst="rect">
            <a:avLst/>
          </a:prstGeom>
          <a:noFill/>
        </p:spPr>
        <p:txBody>
          <a:bodyPr wrap="none" lIns="45706" tIns="22853" rIns="45706" bIns="22853" rtlCol="0">
            <a:spAutoFit/>
          </a:bodyPr>
          <a:lstStyle/>
          <a:p>
            <a:r>
              <a:rPr lang="en-US" altLang="zh-CN" sz="2405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 </a:t>
            </a:r>
            <a:r>
              <a:rPr lang="zh-CN" altLang="en-US" sz="2405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变量</a:t>
            </a:r>
            <a:endParaRPr lang="en-US" altLang="zh-CN" sz="2405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30008" y="1641429"/>
            <a:ext cx="6169411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变量名就像人的名字，每个变量都要有变量名。有姓有名是我们人的名字的组成规则，变量名的组成也有规则。变量名可以由数字、英文字符、下划线组成，但要注意开头不能用数字</a:t>
            </a:r>
            <a:b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</a:b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例如：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love1314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√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  520forever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（×）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4" name="TextBox 12"/>
          <p:cNvSpPr txBox="1"/>
          <p:nvPr/>
        </p:nvSpPr>
        <p:spPr>
          <a:xfrm>
            <a:off x="3930015" y="3579495"/>
            <a:ext cx="1682750" cy="41338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zh-CN" altLang="en-US" sz="240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变量的值</a:t>
            </a:r>
            <a:endParaRPr lang="zh-CN" altLang="en-US" sz="2400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30015" y="3992880"/>
            <a:ext cx="7699375" cy="23050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Lato Light" charset="0"/>
              </a:rPr>
              <a:t>变量的值不只限于数字，它有不同的类型，通过赋值的操作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Lato Light" charset="0"/>
            </a:endParaRPr>
          </a:p>
          <a:p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Lato Light" charset="0"/>
              </a:rPr>
              <a:t>你就能将相应的值给变量，就像给一个陌生人取名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Lato Light" charset="0"/>
              </a:rPr>
              <a:t>一样。就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Lato Light" charset="0"/>
            </a:endParaRPr>
          </a:p>
          <a:p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Lato Light" charset="0"/>
              </a:rPr>
              <a:t>像是叫一个人的名字他就会有反应一样，赋值后只需调用变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Lato Light" charset="0"/>
            </a:endParaRPr>
          </a:p>
          <a:p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Lato Light" charset="0"/>
              </a:rPr>
              <a:t>量名就能得到相应的值。变量的值可以随时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Lato Light" charset="0"/>
            </a:endParaRPr>
          </a:p>
          <a:p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Lato Light" charset="0"/>
              </a:rPr>
              <a:t>进行修改，取最后一次修改的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Lato Light" charset="0"/>
              </a:rPr>
              <a:t>值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Lato Light" charset="0"/>
            </a:endParaRPr>
          </a:p>
        </p:txBody>
      </p:sp>
      <p:sp>
        <p:nvSpPr>
          <p:cNvPr id="26" name="TextBox 12"/>
          <p:cNvSpPr txBox="1"/>
          <p:nvPr/>
        </p:nvSpPr>
        <p:spPr>
          <a:xfrm>
            <a:off x="2873450" y="5118526"/>
            <a:ext cx="1217191" cy="35306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zh-CN" altLang="en-US" sz="2005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范例</a:t>
            </a:r>
            <a:endParaRPr lang="en-US" altLang="zh-CN" sz="2005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06471" y="5471566"/>
            <a:ext cx="6169411" cy="163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6434E"/>
                </a:solidFill>
                <a:latin typeface="Lato Light" charset="0"/>
                <a:ea typeface="Lato Light" charset="0"/>
                <a:cs typeface="Lato Light" charset="0"/>
              </a:rPr>
              <a:t>x=1</a:t>
            </a:r>
            <a:endParaRPr lang="en-US" altLang="zh-CN" sz="2000" dirty="0">
              <a:solidFill>
                <a:srgbClr val="76434E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r>
              <a:rPr lang="en-US" altLang="zh-CN" sz="2000" dirty="0">
                <a:solidFill>
                  <a:srgbClr val="76434E"/>
                </a:solidFill>
                <a:latin typeface="Lato Light" charset="0"/>
                <a:ea typeface="Lato Light" charset="0"/>
                <a:cs typeface="Lato Light" charset="0"/>
              </a:rPr>
              <a:t>x=1314</a:t>
            </a:r>
            <a:endParaRPr lang="en-US" altLang="zh-CN" sz="2000" dirty="0">
              <a:solidFill>
                <a:srgbClr val="76434E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r>
              <a:rPr lang="en-US" altLang="zh-CN" sz="2000" dirty="0">
                <a:solidFill>
                  <a:srgbClr val="76434E"/>
                </a:solidFill>
                <a:latin typeface="Lato Light" charset="0"/>
                <a:ea typeface="Lato Light" charset="0"/>
                <a:cs typeface="Lato Light" charset="0"/>
              </a:rPr>
              <a:t>y=’I love you’</a:t>
            </a:r>
            <a:endParaRPr lang="en-US" altLang="zh-CN" sz="2000" dirty="0">
              <a:solidFill>
                <a:srgbClr val="76434E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r>
              <a:rPr lang="en-US" altLang="zh-CN" sz="2000" dirty="0">
                <a:solidFill>
                  <a:srgbClr val="76434E"/>
                </a:solidFill>
                <a:latin typeface="Lato Light" charset="0"/>
                <a:ea typeface="Lato Light" charset="0"/>
                <a:cs typeface="Lato Light" charset="0"/>
              </a:rPr>
              <a:t>print(y+'%d'%x)</a:t>
            </a:r>
            <a:endParaRPr lang="en-US" altLang="zh-CN" sz="2000" dirty="0">
              <a:solidFill>
                <a:srgbClr val="76434E"/>
              </a:solidFill>
              <a:latin typeface="Lato Light" charset="0"/>
              <a:ea typeface="Lato Light" charset="0"/>
              <a:cs typeface="Lato Light" charset="0"/>
            </a:endParaRPr>
          </a:p>
          <a:p>
            <a:endParaRPr lang="en-US" altLang="zh-CN" sz="2000" dirty="0">
              <a:solidFill>
                <a:srgbClr val="76434E"/>
              </a:solidFill>
              <a:latin typeface="Lato Light" charset="0"/>
              <a:ea typeface="Lato Light" charset="0"/>
              <a:cs typeface="Lato Ligh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278">
        <p:random/>
      </p:transition>
    </mc:Choice>
    <mc:Fallback>
      <p:transition spd="slow" advClick="0" advTm="10278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2724315" y="1682511"/>
            <a:ext cx="2233811" cy="282760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294525" y="3089990"/>
            <a:ext cx="3285644" cy="214360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 rot="1126250">
            <a:off x="-554247" y="4595610"/>
            <a:ext cx="2580269" cy="476662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 trans="75000"/>
                    </a14:imgEffect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7720705" y="2469516"/>
            <a:ext cx="6976438" cy="1996188"/>
          </a:xfrm>
          <a:prstGeom prst="rect">
            <a:avLst/>
          </a:prstGeom>
        </p:spPr>
      </p:pic>
      <p:sp>
        <p:nvSpPr>
          <p:cNvPr id="14" name="TextBox 6"/>
          <p:cNvSpPr txBox="1"/>
          <p:nvPr/>
        </p:nvSpPr>
        <p:spPr>
          <a:xfrm>
            <a:off x="7367799" y="2490139"/>
            <a:ext cx="3469200" cy="971173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en-US" sz="601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Part 2</a:t>
            </a:r>
            <a:endParaRPr lang="en-US" sz="6010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6316813" y="3247028"/>
            <a:ext cx="4372716" cy="4454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5491673" y="2787812"/>
            <a:ext cx="820414" cy="918954"/>
          </a:xfrm>
          <a:prstGeom prst="rect">
            <a:avLst/>
          </a:prstGeom>
        </p:spPr>
      </p:pic>
      <p:sp>
        <p:nvSpPr>
          <p:cNvPr id="17" name="TextBox 7"/>
          <p:cNvSpPr txBox="1"/>
          <p:nvPr/>
        </p:nvSpPr>
        <p:spPr>
          <a:xfrm>
            <a:off x="7017385" y="3787140"/>
            <a:ext cx="2806700" cy="41338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r>
              <a:rPr lang="zh-CN" altLang="en-US" sz="2400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初步认识数据类型</a:t>
            </a:r>
            <a:endParaRPr lang="en-US" sz="2400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278">
        <p:random/>
      </p:transition>
    </mc:Choice>
    <mc:Fallback>
      <p:transition spd="slow" advClick="0" advTm="10278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/>
          <p:cNvSpPr txBox="1"/>
          <p:nvPr/>
        </p:nvSpPr>
        <p:spPr>
          <a:xfrm>
            <a:off x="9409110" y="3882423"/>
            <a:ext cx="854075" cy="330200"/>
          </a:xfrm>
          <a:prstGeom prst="rect">
            <a:avLst/>
          </a:prstGeom>
          <a:noFill/>
        </p:spPr>
        <p:txBody>
          <a:bodyPr wrap="none" lIns="45706" tIns="137119" rIns="45706" bIns="22853" rtlCol="0" anchor="t" anchorCtr="1">
            <a:spAutoFit/>
          </a:bodyPr>
          <a:lstStyle/>
          <a:p>
            <a:pPr algn="ctr">
              <a:lnSpc>
                <a:spcPts val="1340"/>
              </a:lnSpc>
            </a:pPr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Poppins SemiBold" charset="0"/>
              </a:rPr>
              <a:t>布尔值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Poppins SemiBold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767747" y="4813293"/>
            <a:ext cx="4253865" cy="215900"/>
          </a:xfrm>
          <a:prstGeom prst="rect">
            <a:avLst/>
          </a:prstGeom>
          <a:noFill/>
        </p:spPr>
        <p:txBody>
          <a:bodyPr wrap="none" lIns="45706" tIns="22853" rIns="45706" bIns="22853" rtlCol="0" anchor="t" anchorCtr="1">
            <a:spAutoFit/>
          </a:bodyPr>
          <a:lstStyle/>
          <a:p>
            <a:pPr algn="ctr">
              <a:lnSpc>
                <a:spcPts val="1340"/>
              </a:lnSpc>
            </a:pPr>
            <a:r>
              <a:rPr lang="en-US" sz="2800" b="1" dirty="0">
                <a:solidFill>
                  <a:srgbClr val="76434E"/>
                </a:solidFill>
                <a:latin typeface="Poppins SemiBold" charset="0"/>
                <a:ea typeface="Poppins SemiBold" charset="0"/>
                <a:cs typeface="Poppins SemiBold" charset="0"/>
              </a:rPr>
              <a:t>string            bool     </a:t>
            </a:r>
            <a:endParaRPr lang="en-US" sz="2800" b="1" dirty="0">
              <a:solidFill>
                <a:srgbClr val="76434E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56093" y="4812658"/>
            <a:ext cx="3249930" cy="215900"/>
          </a:xfrm>
          <a:prstGeom prst="rect">
            <a:avLst/>
          </a:prstGeom>
          <a:noFill/>
        </p:spPr>
        <p:txBody>
          <a:bodyPr wrap="none" lIns="45706" tIns="22853" rIns="45706" bIns="22853" rtlCol="0" anchor="t" anchorCtr="1">
            <a:spAutoFit/>
          </a:bodyPr>
          <a:lstStyle/>
          <a:p>
            <a:pPr algn="ctr">
              <a:lnSpc>
                <a:spcPts val="1340"/>
              </a:lnSpc>
            </a:pPr>
            <a:r>
              <a:rPr lang="en-US" sz="2800" b="1" dirty="0">
                <a:solidFill>
                  <a:srgbClr val="76434E"/>
                </a:solidFill>
                <a:latin typeface="Poppins SemiBold" charset="0"/>
                <a:ea typeface="Poppins SemiBold" charset="0"/>
                <a:cs typeface="Poppins SemiBold" charset="0"/>
              </a:rPr>
              <a:t>int             float</a:t>
            </a:r>
            <a:endParaRPr lang="en-US" sz="2800" b="1" dirty="0">
              <a:solidFill>
                <a:srgbClr val="76434E"/>
              </a:solidFill>
              <a:latin typeface="Poppins SemiBold" charset="0"/>
              <a:ea typeface="Poppins SemiBold" charset="0"/>
              <a:cs typeface="Poppins SemiBold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95015" y="3882423"/>
            <a:ext cx="854075" cy="330200"/>
          </a:xfrm>
          <a:prstGeom prst="rect">
            <a:avLst/>
          </a:prstGeom>
          <a:noFill/>
        </p:spPr>
        <p:txBody>
          <a:bodyPr wrap="none" lIns="45706" tIns="137119" rIns="45706" bIns="22853" rtlCol="0" anchor="t" anchorCtr="1">
            <a:spAutoFit/>
          </a:bodyPr>
          <a:lstStyle/>
          <a:p>
            <a:pPr algn="ctr">
              <a:lnSpc>
                <a:spcPts val="1340"/>
              </a:lnSpc>
            </a:pPr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Poppins SemiBold" charset="0"/>
              </a:rPr>
              <a:t>字符串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Poppins SemiBold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333875" y="3882390"/>
            <a:ext cx="972185" cy="330200"/>
          </a:xfrm>
          <a:prstGeom prst="rect">
            <a:avLst/>
          </a:prstGeom>
          <a:noFill/>
        </p:spPr>
        <p:txBody>
          <a:bodyPr wrap="square" lIns="45706" tIns="137119" rIns="45706" bIns="22853" rtlCol="0" anchor="t" anchorCtr="1">
            <a:spAutoFit/>
          </a:bodyPr>
          <a:lstStyle/>
          <a:p>
            <a:pPr algn="ctr">
              <a:lnSpc>
                <a:spcPts val="1340"/>
              </a:lnSpc>
            </a:pPr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Poppins SemiBold" charset="0"/>
              </a:rPr>
              <a:t>浮点型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Poppins SemiBold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2039583" y="3882423"/>
            <a:ext cx="599440" cy="330200"/>
          </a:xfrm>
          <a:prstGeom prst="rect">
            <a:avLst/>
          </a:prstGeom>
          <a:noFill/>
        </p:spPr>
        <p:txBody>
          <a:bodyPr wrap="none" lIns="45706" tIns="137119" rIns="45706" bIns="22853" rtlCol="0" anchor="t" anchorCtr="1">
            <a:spAutoFit/>
          </a:bodyPr>
          <a:lstStyle/>
          <a:p>
            <a:pPr algn="ctr">
              <a:lnSpc>
                <a:spcPts val="1340"/>
              </a:lnSpc>
            </a:pPr>
            <a:r>
              <a:rPr lang="zh-CN" altLang="en-US" sz="2000" b="1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Poppins SemiBold" charset="0"/>
              </a:rPr>
              <a:t>整型</a:t>
            </a:r>
            <a:endParaRPr lang="zh-CN" altLang="en-US" sz="2000" b="1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Poppins SemiBold" charset="0"/>
            </a:endParaRPr>
          </a:p>
        </p:txBody>
      </p:sp>
      <p:pic>
        <p:nvPicPr>
          <p:cNvPr id="17" name="Picture 4" descr="E:\Objects_all\Rudy_dog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68500" y="1916765"/>
            <a:ext cx="1445001" cy="182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E:\Objects_all\Buddy_dog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403618" y="1925547"/>
            <a:ext cx="1445001" cy="182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E:\Objects_all\Rudy_dog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919664" y="1916765"/>
            <a:ext cx="1445001" cy="182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7" descr="E:\Objects_all\Buddy_dog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9338987" y="1925547"/>
            <a:ext cx="1445001" cy="182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4" cstate="email"/>
          <a:stretch>
            <a:fillRect/>
          </a:stretch>
        </p:blipFill>
        <p:spPr bwMode="auto">
          <a:xfrm>
            <a:off x="-28690" y="4424601"/>
            <a:ext cx="2242136" cy="17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/>
          <p:cNvPicPr>
            <a:picLocks noChangeAspect="1" noChangeArrowheads="1"/>
          </p:cNvPicPr>
          <p:nvPr/>
        </p:nvPicPr>
        <p:blipFill>
          <a:blip r:embed="rId4" cstate="email"/>
          <a:stretch>
            <a:fillRect/>
          </a:stretch>
        </p:blipFill>
        <p:spPr bwMode="auto">
          <a:xfrm>
            <a:off x="2453822" y="4418658"/>
            <a:ext cx="2242136" cy="17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/>
          <p:cNvPicPr>
            <a:picLocks noChangeAspect="1" noChangeArrowheads="1"/>
          </p:cNvPicPr>
          <p:nvPr/>
        </p:nvPicPr>
        <p:blipFill>
          <a:blip r:embed="rId4" cstate="email"/>
          <a:stretch>
            <a:fillRect/>
          </a:stretch>
        </p:blipFill>
        <p:spPr bwMode="auto">
          <a:xfrm>
            <a:off x="4951025" y="4414018"/>
            <a:ext cx="2242136" cy="17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/>
          <p:cNvPicPr>
            <a:picLocks noChangeAspect="1" noChangeArrowheads="1"/>
          </p:cNvPicPr>
          <p:nvPr/>
        </p:nvPicPr>
        <p:blipFill>
          <a:blip r:embed="rId4" cstate="email"/>
          <a:stretch>
            <a:fillRect/>
          </a:stretch>
        </p:blipFill>
        <p:spPr bwMode="auto">
          <a:xfrm>
            <a:off x="7447507" y="4416965"/>
            <a:ext cx="2242136" cy="17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4"/>
          <p:cNvPicPr>
            <a:picLocks noChangeAspect="1" noChangeArrowheads="1"/>
          </p:cNvPicPr>
          <p:nvPr/>
        </p:nvPicPr>
        <p:blipFill>
          <a:blip r:embed="rId4" cstate="email"/>
          <a:stretch>
            <a:fillRect/>
          </a:stretch>
        </p:blipFill>
        <p:spPr bwMode="auto">
          <a:xfrm>
            <a:off x="9949865" y="4424974"/>
            <a:ext cx="2242136" cy="17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2140517" y="4235225"/>
            <a:ext cx="354462" cy="397037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4644574" y="4235225"/>
            <a:ext cx="354462" cy="397037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7145424" y="4235225"/>
            <a:ext cx="354462" cy="39703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9648138" y="4235225"/>
            <a:ext cx="354462" cy="3970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600585" y="5067269"/>
            <a:ext cx="1434326" cy="27495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1000" dirty="0">
              <a:solidFill>
                <a:srgbClr val="76434E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02323" y="5114859"/>
            <a:ext cx="1434326" cy="27495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1000" dirty="0">
              <a:solidFill>
                <a:srgbClr val="76434E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03875" y="5069774"/>
            <a:ext cx="1434326" cy="27495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1000" dirty="0">
              <a:solidFill>
                <a:srgbClr val="76434E"/>
              </a:solidFill>
              <a:latin typeface="Montserrat Light" charset="0"/>
              <a:ea typeface="Montserrat Light" charset="0"/>
              <a:cs typeface="Montserrat Light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3370177" y="404128"/>
            <a:ext cx="5403828" cy="77392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999037" y="574806"/>
            <a:ext cx="1934210" cy="414655"/>
          </a:xfrm>
          <a:prstGeom prst="rect">
            <a:avLst/>
          </a:prstGeom>
          <a:noFill/>
        </p:spPr>
        <p:txBody>
          <a:bodyPr wrap="none" lIns="45706" tIns="22853" rIns="45706" bIns="22853" rtlCol="0">
            <a:spAutoFit/>
          </a:bodyPr>
          <a:lstStyle/>
          <a:p>
            <a:r>
              <a:rPr lang="zh-CN" altLang="en-US" sz="2405" b="1" dirty="0">
                <a:solidFill>
                  <a:srgbClr val="76434E"/>
                </a:solidFill>
                <a:latin typeface="Montserrat" charset="0"/>
                <a:ea typeface="Montserrat" charset="0"/>
                <a:cs typeface="Montserrat" charset="0"/>
              </a:rPr>
              <a:t>基本数据类型</a:t>
            </a:r>
            <a:endParaRPr lang="en-US" altLang="zh-CN" sz="2405" b="1" dirty="0">
              <a:solidFill>
                <a:srgbClr val="76434E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Click="0" advTm="10278">
        <p15:prstTrans prst="crush"/>
      </p:transition>
    </mc:Choice>
    <mc:Fallback>
      <p:transition spd="slow" advClick="0" advTm="102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244"/>
          <p:cNvGrpSpPr/>
          <p:nvPr/>
        </p:nvGrpSpPr>
        <p:grpSpPr bwMode="auto">
          <a:xfrm>
            <a:off x="1487489" y="2081386"/>
            <a:ext cx="3398839" cy="3396169"/>
            <a:chOff x="0" y="0"/>
            <a:chExt cx="3398534" cy="3398530"/>
          </a:xfrm>
        </p:grpSpPr>
        <p:grpSp>
          <p:nvGrpSpPr>
            <p:cNvPr id="18" name="组合 27"/>
            <p:cNvGrpSpPr/>
            <p:nvPr/>
          </p:nvGrpSpPr>
          <p:grpSpPr bwMode="auto">
            <a:xfrm>
              <a:off x="0" y="0"/>
              <a:ext cx="3398534" cy="3398530"/>
              <a:chOff x="0" y="0"/>
              <a:chExt cx="3096472" cy="3096470"/>
            </a:xfrm>
          </p:grpSpPr>
          <p:sp>
            <p:nvSpPr>
              <p:cNvPr id="21" name="椭圆 28"/>
              <p:cNvSpPr>
                <a:spLocks noChangeArrowheads="1"/>
              </p:cNvSpPr>
              <p:nvPr/>
            </p:nvSpPr>
            <p:spPr bwMode="auto">
              <a:xfrm>
                <a:off x="133057" y="133065"/>
                <a:ext cx="2830358" cy="2830527"/>
              </a:xfrm>
              <a:prstGeom prst="ellipse">
                <a:avLst/>
              </a:prstGeom>
              <a:solidFill>
                <a:srgbClr val="76434E">
                  <a:alpha val="22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805">
                  <a:solidFill>
                    <a:srgbClr val="FDFBE9"/>
                  </a:solidFill>
                </a:endParaRPr>
              </a:p>
            </p:txBody>
          </p:sp>
          <p:sp>
            <p:nvSpPr>
              <p:cNvPr id="22" name="椭圆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096472" cy="3096658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 sz="1805">
                  <a:solidFill>
                    <a:srgbClr val="FDFBE9"/>
                  </a:solidFill>
                </a:endParaRPr>
              </a:p>
            </p:txBody>
          </p:sp>
        </p:grpSp>
        <p:pic>
          <p:nvPicPr>
            <p:cNvPr id="20" name="Group 17"/>
            <p:cNvPicPr>
              <a:picLocks noChangeAspect="1" noChangeArrowheads="1"/>
            </p:cNvPicPr>
            <p:nvPr/>
          </p:nvPicPr>
          <p:blipFill>
            <a:blip r:embed="rId2" cstate="email"/>
            <a:stretch>
              <a:fillRect/>
            </a:stretch>
          </p:blipFill>
          <p:spPr bwMode="auto">
            <a:xfrm flipH="1">
              <a:off x="522143" y="347172"/>
              <a:ext cx="2354248" cy="2562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8" name="Picture 2" descr="C:\Users\kk\Desktop\twig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532874" y="2308179"/>
            <a:ext cx="5353602" cy="41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5240020" y="2718435"/>
            <a:ext cx="6089650" cy="235267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当我们谈到有几个人的时候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往往都是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个、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个这样的整数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没有半个人，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1.3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个人这样的说法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整型就是如此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它接收的是像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这样的整数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40956" y="1911438"/>
            <a:ext cx="4634566" cy="59817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Montserrat" charset="0"/>
              </a:rPr>
              <a:t>整型（</a:t>
            </a:r>
            <a:r>
              <a:rPr lang="en-US" altLang="zh-CN" sz="24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Montserrat" charset="0"/>
              </a:rPr>
              <a:t>int</a:t>
            </a:r>
            <a:r>
              <a:rPr lang="zh-CN" altLang="en-US" sz="24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Montserrat" charset="0"/>
              </a:rPr>
              <a:t>）</a:t>
            </a:r>
            <a:endParaRPr lang="zh-CN" altLang="en-US" sz="2400" b="1" spc="3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Montserrat" charset="0"/>
            </a:endParaRPr>
          </a:p>
        </p:txBody>
      </p:sp>
      <p:pic>
        <p:nvPicPr>
          <p:cNvPr id="25" name="Picture 2" descr="C:\Users\kk\Desktop\twig.pn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532803" y="5738383"/>
            <a:ext cx="5353602" cy="41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370177" y="404128"/>
            <a:ext cx="5403828" cy="773922"/>
          </a:xfrm>
          <a:prstGeom prst="rect">
            <a:avLst/>
          </a:prstGeom>
        </p:spPr>
      </p:pic>
      <p:sp>
        <p:nvSpPr>
          <p:cNvPr id="30" name="TextBox 33"/>
          <p:cNvSpPr txBox="1"/>
          <p:nvPr/>
        </p:nvSpPr>
        <p:spPr>
          <a:xfrm>
            <a:off x="4999037" y="574806"/>
            <a:ext cx="1934210" cy="414655"/>
          </a:xfrm>
          <a:prstGeom prst="rect">
            <a:avLst/>
          </a:prstGeom>
          <a:noFill/>
        </p:spPr>
        <p:txBody>
          <a:bodyPr wrap="none" lIns="45706" tIns="22853" rIns="45706" bIns="22853" rtlCol="0">
            <a:spAutoFit/>
          </a:bodyPr>
          <a:lstStyle/>
          <a:p>
            <a:r>
              <a:rPr lang="zh-CN" altLang="en-US" sz="2405" b="1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认识数据类型</a:t>
            </a:r>
            <a:endParaRPr lang="zh-CN" altLang="en-US" sz="2405" b="1" dirty="0">
              <a:solidFill>
                <a:srgbClr val="76434E"/>
              </a:solidFill>
              <a:latin typeface="Montserrat" charset="0"/>
              <a:ea typeface="宋体" panose="02010600030101010101" pitchFamily="2" charset="-122"/>
              <a:cs typeface="Montserra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 advClick="0" advTm="10278">
        <p15:prstTrans prst="curtains"/>
      </p:transition>
    </mc:Choice>
    <mc:Fallback>
      <p:transition spd="slow" advClick="0" advTm="102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27"/>
          <p:cNvGrpSpPr/>
          <p:nvPr/>
        </p:nvGrpSpPr>
        <p:grpSpPr bwMode="auto">
          <a:xfrm rot="0">
            <a:off x="1487805" y="2081530"/>
            <a:ext cx="3399155" cy="3395980"/>
            <a:chOff x="0" y="0"/>
            <a:chExt cx="3096472" cy="3096470"/>
          </a:xfrm>
        </p:grpSpPr>
        <p:sp>
          <p:nvSpPr>
            <p:cNvPr id="21" name="椭圆 28"/>
            <p:cNvSpPr>
              <a:spLocks noChangeArrowheads="1"/>
            </p:cNvSpPr>
            <p:nvPr/>
          </p:nvSpPr>
          <p:spPr bwMode="auto">
            <a:xfrm>
              <a:off x="133057" y="133065"/>
              <a:ext cx="2830358" cy="2830527"/>
            </a:xfrm>
            <a:prstGeom prst="ellipse">
              <a:avLst/>
            </a:prstGeom>
            <a:solidFill>
              <a:srgbClr val="76434E">
                <a:alpha val="22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805">
                <a:solidFill>
                  <a:srgbClr val="FDFBE9"/>
                </a:solidFill>
              </a:endParaRPr>
            </a:p>
          </p:txBody>
        </p:sp>
        <p:sp>
          <p:nvSpPr>
            <p:cNvPr id="22" name="椭圆 29"/>
            <p:cNvSpPr>
              <a:spLocks noChangeArrowheads="1"/>
            </p:cNvSpPr>
            <p:nvPr/>
          </p:nvSpPr>
          <p:spPr bwMode="auto">
            <a:xfrm>
              <a:off x="0" y="0"/>
              <a:ext cx="3096472" cy="3096658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805">
                <a:solidFill>
                  <a:srgbClr val="FDFBE9"/>
                </a:solidFill>
              </a:endParaRPr>
            </a:p>
          </p:txBody>
        </p:sp>
      </p:grpSp>
      <p:pic>
        <p:nvPicPr>
          <p:cNvPr id="4098" name="Picture 2" descr="C:\Users\kk\Desktop\twig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532874" y="2308179"/>
            <a:ext cx="5353602" cy="41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5461000" y="2673350"/>
            <a:ext cx="5424805" cy="3275965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Montserrat Light" charset="0"/>
              </a:rPr>
              <a:t>不知道同学们有没有和家里人一起出去买过菜呢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Montserrat Light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Montserrat Light" charset="0"/>
              </a:rPr>
              <a:t>我们买菜结账的时候通常是按重量计费的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Montserrat Light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Montserrat Light" charset="0"/>
              </a:rPr>
              <a:t>一斤和两斤之间又有很大的差别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Montserrat Light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Montserrat Light" charset="0"/>
              </a:rPr>
              <a:t>这个时候我们就要用到浮点型了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Montserrat Light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Montserrat Light" charset="0"/>
              </a:rPr>
              <a:t>浮点型其实就是我们常说的小数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Montserrat Light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Montserrat Light" charset="0"/>
              </a:rPr>
              <a:t>像是</a:t>
            </a:r>
            <a:r>
              <a:rPr lang="en-US" altLang="zh-CN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Montserrat Light" charset="0"/>
              </a:rPr>
              <a:t>1.5,2.3,3.6......</a:t>
            </a:r>
            <a:endParaRPr lang="en-US" altLang="zh-CN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Montserrat Light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Montserrat Light" charset="0"/>
              </a:rPr>
              <a:t>这些都是小数</a:t>
            </a:r>
            <a:endParaRPr lang="zh-CN" altLang="en-US" sz="20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Montserrat Light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40956" y="1911438"/>
            <a:ext cx="4634566" cy="598170"/>
          </a:xfrm>
          <a:prstGeom prst="rect">
            <a:avLst/>
          </a:prstGeom>
          <a:noFill/>
        </p:spPr>
        <p:txBody>
          <a:bodyPr wrap="square" lIns="45712" tIns="22856" rIns="45712" bIns="22856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Montserrat" charset="0"/>
              </a:rPr>
              <a:t>  </a:t>
            </a:r>
            <a:r>
              <a:rPr lang="zh-CN" altLang="en-US" sz="24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Montserrat" charset="0"/>
              </a:rPr>
              <a:t>浮点型</a:t>
            </a:r>
            <a:r>
              <a:rPr lang="en-US" altLang="zh-CN" sz="2400" b="1" spc="300" dirty="0">
                <a:solidFill>
                  <a:srgbClr val="76434E"/>
                </a:solidFill>
                <a:latin typeface="华文中宋" panose="02010600040101010101" charset="-122"/>
                <a:ea typeface="华文中宋" panose="02010600040101010101" charset="-122"/>
                <a:cs typeface="Montserrat" charset="0"/>
              </a:rPr>
              <a:t>(float)</a:t>
            </a:r>
            <a:endParaRPr lang="en-US" altLang="zh-CN" sz="2400" b="1" spc="300" dirty="0">
              <a:solidFill>
                <a:srgbClr val="76434E"/>
              </a:solidFill>
              <a:latin typeface="华文中宋" panose="02010600040101010101" charset="-122"/>
              <a:ea typeface="华文中宋" panose="02010600040101010101" charset="-122"/>
              <a:cs typeface="Montserrat" charset="0"/>
            </a:endParaRPr>
          </a:p>
        </p:txBody>
      </p:sp>
      <p:pic>
        <p:nvPicPr>
          <p:cNvPr id="25" name="Picture 2" descr="C:\Users\kk\Desktop\twig.pn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532803" y="5738383"/>
            <a:ext cx="5353602" cy="41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370177" y="404128"/>
            <a:ext cx="5403828" cy="773922"/>
          </a:xfrm>
          <a:prstGeom prst="rect">
            <a:avLst/>
          </a:prstGeom>
        </p:spPr>
      </p:pic>
      <p:sp>
        <p:nvSpPr>
          <p:cNvPr id="30" name="TextBox 33"/>
          <p:cNvSpPr txBox="1"/>
          <p:nvPr/>
        </p:nvSpPr>
        <p:spPr>
          <a:xfrm>
            <a:off x="4999037" y="574806"/>
            <a:ext cx="1934210" cy="414655"/>
          </a:xfrm>
          <a:prstGeom prst="rect">
            <a:avLst/>
          </a:prstGeom>
          <a:noFill/>
        </p:spPr>
        <p:txBody>
          <a:bodyPr wrap="none" lIns="45706" tIns="22853" rIns="45706" bIns="22853" rtlCol="0">
            <a:spAutoFit/>
          </a:bodyPr>
          <a:lstStyle/>
          <a:p>
            <a:r>
              <a:rPr lang="zh-CN" altLang="en-US" sz="2405" b="1" dirty="0">
                <a:solidFill>
                  <a:srgbClr val="76434E"/>
                </a:solidFill>
                <a:latin typeface="Montserrat" charset="0"/>
                <a:ea typeface="宋体" panose="02010600030101010101" pitchFamily="2" charset="-122"/>
                <a:cs typeface="Montserrat" charset="0"/>
              </a:rPr>
              <a:t>认识数据类型</a:t>
            </a:r>
            <a:endParaRPr lang="zh-CN" altLang="en-US" sz="2405" b="1" dirty="0">
              <a:solidFill>
                <a:srgbClr val="76434E"/>
              </a:solidFill>
              <a:latin typeface="Montserrat" charset="0"/>
              <a:ea typeface="宋体" panose="02010600030101010101" pitchFamily="2" charset="-122"/>
              <a:cs typeface="Montserrat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2077413" y="2750258"/>
            <a:ext cx="2233811" cy="2058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 advClick="0" advTm="10278">
        <p15:prstTrans prst="curtains"/>
      </p:transition>
    </mc:Choice>
    <mc:Fallback>
      <p:transition spd="slow" advClick="0" advTm="1027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DIAGRAM_VIRTUALLY_FRAME" val="{&quot;height&quot;:236.50874015748028,&quot;left&quot;:160.7213717259371,&quot;top&quot;:226.0515748031496,&quot;width&quot;:356.87862827406286}"/>
</p:tagLst>
</file>

<file path=ppt/tags/tag11.xml><?xml version="1.0" encoding="utf-8"?>
<p:tagLst xmlns:p="http://schemas.openxmlformats.org/presentationml/2006/main">
  <p:tag name="KSO_WM_DIAGRAM_VIRTUALLY_FRAME" val="{&quot;height&quot;:236.50874015748028,&quot;left&quot;:160.7213717259371,&quot;top&quot;:226.0515748031496,&quot;width&quot;:356.87862827406286}"/>
</p:tagLst>
</file>

<file path=ppt/tags/tag12.xml><?xml version="1.0" encoding="utf-8"?>
<p:tagLst xmlns:p="http://schemas.openxmlformats.org/presentationml/2006/main">
  <p:tag name="KSO_WM_DIAGRAM_VIRTUALLY_FRAME" val="{&quot;height&quot;:236.50874015748028,&quot;left&quot;:160.7213717259371,&quot;top&quot;:226.0515748031496,&quot;width&quot;:356.87862827406286}"/>
</p:tagLst>
</file>

<file path=ppt/tags/tag13.xml><?xml version="1.0" encoding="utf-8"?>
<p:tagLst xmlns:p="http://schemas.openxmlformats.org/presentationml/2006/main">
  <p:tag name="KSO_WM_DIAGRAM_VIRTUALLY_FRAME" val="{&quot;height&quot;:236.50874015748028,&quot;left&quot;:160.7213717259371,&quot;top&quot;:226.0515748031496,&quot;width&quot;:356.87862827406286}"/>
</p:tagLst>
</file>

<file path=ppt/tags/tag14.xml><?xml version="1.0" encoding="utf-8"?>
<p:tagLst xmlns:p="http://schemas.openxmlformats.org/presentationml/2006/main">
  <p:tag name="KSO_WM_DIAGRAM_VIRTUALLY_FRAME" val="{&quot;height&quot;:236.50874015748028,&quot;left&quot;:160.7213717259371,&quot;top&quot;:226.0515748031496,&quot;width&quot;:356.87862827406286}"/>
</p:tagLst>
</file>

<file path=ppt/tags/tag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99_2*a*1"/>
  <p:tag name="KSO_WM_TEMPLATE_CATEGORY" val="diagram"/>
  <p:tag name="KSO_WM_TEMPLATE_INDEX" val="20231799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</p:tagLst>
</file>

<file path=ppt/tags/tag16.xml><?xml version="1.0" encoding="utf-8"?>
<p:tagLst xmlns:p="http://schemas.openxmlformats.org/presentationml/2006/main">
  <p:tag name="KSO_WM_SLIDE_ID" val="diagram20231799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1799"/>
  <p:tag name="KSO_WM_SLIDE_TYPE" val="text"/>
  <p:tag name="KSO_WM_SLIDE_SUBTYPE" val="diag"/>
  <p:tag name="KSO_WM_SLIDE_SIZE" val="850.4*374.65"/>
  <p:tag name="KSO_WM_SLIDE_POSITION" val="54.8*118.9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7.xml><?xml version="1.0" encoding="utf-8"?>
<p:tagLst xmlns:p="http://schemas.openxmlformats.org/presentationml/2006/main">
  <p:tag name="KSO_WM_UNIT_PLACING_PICTURE_USER_VIEWPORT" val="{&quot;height&quot;:1218.7748031496062,&quot;width&quot;:8509.965354330709}"/>
</p:tagLst>
</file>

<file path=ppt/tags/tag18.xml><?xml version="1.0" encoding="utf-8"?>
<p:tagLst xmlns:p="http://schemas.openxmlformats.org/presentationml/2006/main">
  <p:tag name="KSO_WPP_MARK_KEY" val="3f9f5b5e-501a-4d39-a1fb-6432f22bc041"/>
  <p:tag name="COMMONDATA" val="eyJoZGlkIjoiODA3OWYzODkwNTk1YzQxZGM1Yzk4ZjU4ODFmZjE1NTk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PLACING_PICTURE_USER_VIEWPORT" val="{&quot;height&quot;:586.0551181102362,&quot;width&quot;:7455.014173228346}"/>
</p:tagLst>
</file>

<file path=ppt/tags/tag6.xml><?xml version="1.0" encoding="utf-8"?>
<p:tagLst xmlns:p="http://schemas.openxmlformats.org/presentationml/2006/main">
  <p:tag name="KSO_WM_DIAGRAM_VIRTUALLY_FRAME" val="{&quot;height&quot;:236.50874015748028,&quot;left&quot;:160.7213717259371,&quot;top&quot;:226.0515748031496,&quot;width&quot;:356.87862827406286}"/>
</p:tagLst>
</file>

<file path=ppt/tags/tag7.xml><?xml version="1.0" encoding="utf-8"?>
<p:tagLst xmlns:p="http://schemas.openxmlformats.org/presentationml/2006/main">
  <p:tag name="KSO_WM_DIAGRAM_VIRTUALLY_FRAME" val="{&quot;height&quot;:236.50874015748028,&quot;left&quot;:160.7213717259371,&quot;top&quot;:226.0515748031496,&quot;width&quot;:356.87862827406286}"/>
</p:tagLst>
</file>

<file path=ppt/tags/tag8.xml><?xml version="1.0" encoding="utf-8"?>
<p:tagLst xmlns:p="http://schemas.openxmlformats.org/presentationml/2006/main">
  <p:tag name="KSO_WM_DIAGRAM_VIRTUALLY_FRAME" val="{&quot;height&quot;:236.50874015748028,&quot;left&quot;:160.7213717259371,&quot;top&quot;:226.0515748031496,&quot;width&quot;:356.87862827406286}"/>
</p:tagLst>
</file>

<file path=ppt/tags/tag9.xml><?xml version="1.0" encoding="utf-8"?>
<p:tagLst xmlns:p="http://schemas.openxmlformats.org/presentationml/2006/main">
  <p:tag name="KSO_WM_DIAGRAM_VIRTUALLY_FRAME" val="{&quot;height&quot;:236.50874015748028,&quot;left&quot;:160.7213717259371,&quot;top&quot;:226.0515748031496,&quot;width&quot;:356.87862827406286}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2793</Words>
  <Application>WPS 演示</Application>
  <PresentationFormat>宽屏</PresentationFormat>
  <Paragraphs>233</Paragraphs>
  <Slides>22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Montserrat</vt:lpstr>
      <vt:lpstr>Segoe Print</vt:lpstr>
      <vt:lpstr>Montserrat Semi</vt:lpstr>
      <vt:lpstr>华文中宋</vt:lpstr>
      <vt:lpstr>Lato Light</vt:lpstr>
      <vt:lpstr>Montserrat Light</vt:lpstr>
      <vt:lpstr>Poppins SemiBold</vt:lpstr>
      <vt:lpstr>Arial Unicode MS</vt:lpstr>
      <vt:lpstr>Calibri</vt:lpstr>
      <vt:lpstr>等线</vt:lpstr>
      <vt:lpstr>Roboto condensed</vt:lpstr>
      <vt:lpstr>等线 Light</vt:lpstr>
      <vt:lpstr>Malgun Gothic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dz.</cp:lastModifiedBy>
  <cp:revision>30</cp:revision>
  <dcterms:created xsi:type="dcterms:W3CDTF">2017-08-18T03:02:00Z</dcterms:created>
  <dcterms:modified xsi:type="dcterms:W3CDTF">2024-11-17T12:08:46Z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2052-12.1.0.18912</vt:lpwstr>
  </property>
  <property fmtid="{D5CDD505-2E9C-101B-9397-08002B2CF9AE}" pid="3" name="ICV">
    <vt:lpwstr>D6619AEB18E443DCABA20793B671E664</vt:lpwstr>
  </property>
</Properties>
</file>