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6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7" r:id="rId2"/>
    <p:sldId id="267" r:id="rId3"/>
    <p:sldId id="268" r:id="rId4"/>
    <p:sldId id="308" r:id="rId5"/>
    <p:sldId id="286" r:id="rId6"/>
    <p:sldId id="301" r:id="rId7"/>
    <p:sldId id="260" r:id="rId8"/>
    <p:sldId id="306" r:id="rId9"/>
    <p:sldId id="307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297" r:id="rId19"/>
    <p:sldId id="317" r:id="rId20"/>
    <p:sldId id="303" r:id="rId21"/>
    <p:sldId id="29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EE"/>
    <a:srgbClr val="F6F6ED"/>
    <a:srgbClr val="DAE8AF"/>
    <a:srgbClr val="8BA76F"/>
    <a:srgbClr val="8AAE89"/>
    <a:srgbClr val="D9EBB1"/>
    <a:srgbClr val="8B9D8A"/>
    <a:srgbClr val="DAE8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6314" autoAdjust="0"/>
  </p:normalViewPr>
  <p:slideViewPr>
    <p:cSldViewPr snapToGrid="0" showGuides="1">
      <p:cViewPr varScale="1">
        <p:scale>
          <a:sx n="82" d="100"/>
          <a:sy n="82" d="100"/>
        </p:scale>
        <p:origin x="72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10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79876-B6AD-4E4C-853E-1171340027E1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06F0-38CC-4A39-AB79-13DA16B845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024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A73A-34F3-4372-9420-2FAE3D1FDC2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6878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0AFEA-7C2B-48C8-BD90-B0F81CD4223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72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50AFEA-7C2B-48C8-BD90-B0F81CD4223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7547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0AFEA-7C2B-48C8-BD90-B0F81CD4223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569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50AFEA-7C2B-48C8-BD90-B0F81CD4223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002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0AFEA-7C2B-48C8-BD90-B0F81CD4223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674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50AFEA-7C2B-48C8-BD90-B0F81CD4223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49310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A73A-34F3-4372-9420-2FAE3D1FDC2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786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0AFEA-7C2B-48C8-BD90-B0F81CD4223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8524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50AFEA-7C2B-48C8-BD90-B0F81CD4223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0661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A73A-34F3-4372-9420-2FAE3D1FDC2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36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A73A-34F3-4372-9420-2FAE3D1FDC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6828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0AFEA-7C2B-48C8-BD90-B0F81CD4223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434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0AFEA-7C2B-48C8-BD90-B0F81CD4223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006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0AFEA-7C2B-48C8-BD90-B0F81CD4223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155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A73A-34F3-4372-9420-2FAE3D1FDC2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957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0AFEA-7C2B-48C8-BD90-B0F81CD4223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426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50AFEA-7C2B-48C8-BD90-B0F81CD4223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6421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50AFEA-7C2B-48C8-BD90-B0F81CD4223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299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50AFEA-7C2B-48C8-BD90-B0F81CD4223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075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1F2C-545A-469B-ADDE-3C5AAFAF7E78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CE07-5762-493A-9226-1DA7134282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1F2C-545A-469B-ADDE-3C5AAFAF7E78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CE07-5762-493A-9226-1DA7134282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6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71398" y="298451"/>
            <a:ext cx="11649205" cy="6261099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271398" y="298451"/>
            <a:ext cx="11649205" cy="6261099"/>
          </a:xfrm>
          <a:prstGeom prst="rect">
            <a:avLst/>
          </a:prstGeom>
          <a:solidFill>
            <a:schemeClr val="bg1">
              <a:alpha val="9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1F2C-545A-469B-ADDE-3C5AAFAF7E78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CE07-5762-493A-9226-1DA7134282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1F2C-545A-469B-ADDE-3C5AAFAF7E78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CE07-5762-493A-9226-1DA7134282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1F2C-545A-469B-ADDE-3C5AAFAF7E78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CE07-5762-493A-9226-1DA7134282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1F2C-545A-469B-ADDE-3C5AAFAF7E78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CE07-5762-493A-9226-1DA7134282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1F2C-545A-469B-ADDE-3C5AAFAF7E78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CE07-5762-493A-9226-1DA7134282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1F2C-545A-469B-ADDE-3C5AAFAF7E78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CE07-5762-493A-9226-1DA7134282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1F2C-545A-469B-ADDE-3C5AAFAF7E78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CE07-5762-493A-9226-1DA7134282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1F2C-545A-469B-ADDE-3C5AAFAF7E78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2CE07-5762-493A-9226-1DA7134282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61F2C-545A-469B-ADDE-3C5AAFAF7E78}" type="datetimeFigureOut">
              <a:rPr lang="zh-CN" altLang="en-US" smtClean="0"/>
              <a:t>2024/3/14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2CE07-5762-493A-9226-1DA7134282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仙人掌, 树, 植物, 餐桌&#10;&#10;已生成极高可信度的说明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-28575" y="4024174"/>
            <a:ext cx="12192000" cy="326136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713275" y="2120762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8BA76F"/>
                </a:solidFill>
                <a:latin typeface="汉仪乐喵体简" panose="00020600040101010101" pitchFamily="18" charset="-122"/>
                <a:ea typeface="汉仪乐喵体简" panose="00020600040101010101" pitchFamily="18" charset="-122"/>
              </a:rPr>
              <a:t>欢迎来到银行！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3952875" y="1971675"/>
            <a:ext cx="4429125" cy="0"/>
          </a:xfrm>
          <a:prstGeom prst="line">
            <a:avLst/>
          </a:prstGeom>
          <a:ln>
            <a:solidFill>
              <a:srgbClr val="8AAE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5172075" y="876448"/>
            <a:ext cx="2198910" cy="10952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654111" y="1985126"/>
            <a:ext cx="9682583" cy="3667151"/>
          </a:xfrm>
          <a:prstGeom prst="rect">
            <a:avLst/>
          </a:prstGeom>
          <a:solidFill>
            <a:srgbClr val="DAE8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343732" y="2550701"/>
            <a:ext cx="8769027" cy="1870065"/>
            <a:chOff x="6291043" y="3037924"/>
            <a:chExt cx="3449092" cy="925981"/>
          </a:xfrm>
        </p:grpSpPr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6382882" y="3037924"/>
              <a:ext cx="2076450" cy="25920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造字工房悦黑演示版常规体" pitchFamily="50" charset="-122"/>
                  <a:ea typeface="造字工房悦黑演示版常规体" pitchFamily="50" charset="-122"/>
                  <a:cs typeface="+mn-cs"/>
                </a:rPr>
                <a:t>０１</a:t>
              </a:r>
              <a:r>
                <a:rPr kumimoji="0" lang="en-US" altLang="zh-CN" sz="1800" b="1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造字工房悦黑演示版常规体" pitchFamily="50" charset="-122"/>
                  <a:ea typeface="造字工房悦黑演示版常规体" pitchFamily="50" charset="-122"/>
                  <a:cs typeface="+mn-cs"/>
                </a:rPr>
                <a:t>.</a:t>
              </a:r>
              <a:r>
                <a:rPr kumimoji="0" lang="zh-CN" altLang="en-US" sz="1800" b="1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造字工房悦黑演示版常规体" pitchFamily="50" charset="-122"/>
                  <a:ea typeface="造字工房悦黑演示版常规体" pitchFamily="50" charset="-122"/>
                  <a:cs typeface="+mn-cs"/>
                </a:rPr>
                <a:t>代码示例</a:t>
              </a:r>
              <a:endParaRPr kumimoji="0" lang="en-US" altLang="zh-CN" sz="18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造字工房悦黑演示版常规体" pitchFamily="50" charset="-122"/>
                <a:ea typeface="造字工房悦黑演示版常规体" pitchFamily="50" charset="-122"/>
                <a:cs typeface="+mn-cs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291043" y="3333133"/>
              <a:ext cx="3449092" cy="630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def deposit(self, </a:t>
              </a:r>
              <a:r>
                <a:rPr lang="en-US" altLang="zh-CN" dirty="0" err="1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account_number</a:t>
              </a:r>
              <a:r>
                <a:rPr lang="en-US" altLang="zh-CN" dirty="0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, amount):</a:t>
              </a:r>
            </a:p>
            <a:p>
              <a:pPr marL="0" marR="0" lvl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   ...</a:t>
              </a:r>
            </a:p>
            <a:p>
              <a:pPr marL="0" marR="0" lvl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   </a:t>
              </a:r>
              <a:r>
                <a:rPr lang="en-US" altLang="zh-CN" dirty="0" err="1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self.accounts</a:t>
              </a:r>
              <a:r>
                <a:rPr lang="en-US" altLang="zh-CN" dirty="0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[</a:t>
              </a:r>
              <a:r>
                <a:rPr lang="en-US" altLang="zh-CN" dirty="0" err="1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account_number</a:t>
              </a:r>
              <a:r>
                <a:rPr lang="en-US" altLang="zh-CN" dirty="0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]["balance"] += amount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}</a:t>
              </a:r>
              <a:endPara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3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15" y="2152650"/>
            <a:ext cx="3465070" cy="3714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 cstate="email"/>
          <a:srcRect/>
          <a:stretch>
            <a:fillRect/>
          </a:stretch>
        </p:blipFill>
        <p:spPr>
          <a:xfrm>
            <a:off x="10396800" y="528734"/>
            <a:ext cx="1081676" cy="1493744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825621" y="2803462"/>
            <a:ext cx="6399106" cy="2413126"/>
            <a:chOff x="7634135" y="3690718"/>
            <a:chExt cx="6399106" cy="2413126"/>
          </a:xfrm>
        </p:grpSpPr>
        <p:sp>
          <p:nvSpPr>
            <p:cNvPr id="6" name="矩形 5"/>
            <p:cNvSpPr/>
            <p:nvPr/>
          </p:nvSpPr>
          <p:spPr>
            <a:xfrm>
              <a:off x="7690778" y="3690718"/>
              <a:ext cx="4327049" cy="540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b="1" i="0" dirty="0">
                  <a:solidFill>
                    <a:srgbClr val="24292F"/>
                  </a:solidFill>
                  <a:effectLst/>
                  <a:latin typeface="-apple-system"/>
                </a:rPr>
                <a:t>取钱出账户</a:t>
              </a:r>
              <a:r>
                <a:rPr lang="zh-CN" altLang="en-US" sz="2800" dirty="0">
                  <a:latin typeface="隶书" panose="02010509060101010101" pitchFamily="49" charset="-122"/>
                  <a:ea typeface="隶书" panose="02010509060101010101" pitchFamily="49" charset="-122"/>
                </a:rPr>
                <a:t>！</a:t>
              </a:r>
            </a:p>
          </p:txBody>
        </p:sp>
        <p:sp>
          <p:nvSpPr>
            <p:cNvPr id="7" name="MH_Text_1"/>
            <p:cNvSpPr/>
            <p:nvPr>
              <p:custDataLst>
                <p:tags r:id="rId1"/>
              </p:custDataLst>
            </p:nvPr>
          </p:nvSpPr>
          <p:spPr>
            <a:xfrm>
              <a:off x="7634135" y="4300116"/>
              <a:ext cx="6399106" cy="1803728"/>
            </a:xfrm>
            <a:prstGeom prst="rect">
              <a:avLst/>
            </a:prstGeom>
          </p:spPr>
          <p:txBody>
            <a:bodyPr vert="horz" wrap="square">
              <a:no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2400" b="0" i="0" dirty="0">
                  <a:solidFill>
                    <a:srgbClr val="24292F"/>
                  </a:solidFill>
                  <a:effectLst/>
                  <a:latin typeface="-apple-system"/>
                </a:rPr>
                <a:t>当我们需要用钱的时候，可以从银行的账户里取出钱来使用。</a:t>
              </a:r>
              <a:endPara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264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654111" y="1985126"/>
            <a:ext cx="9682583" cy="3667151"/>
          </a:xfrm>
          <a:prstGeom prst="rect">
            <a:avLst/>
          </a:prstGeom>
          <a:solidFill>
            <a:srgbClr val="DAE8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343732" y="2550701"/>
            <a:ext cx="8769027" cy="1870065"/>
            <a:chOff x="6291043" y="3037924"/>
            <a:chExt cx="3449092" cy="925981"/>
          </a:xfrm>
        </p:grpSpPr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6382882" y="3037924"/>
              <a:ext cx="2076450" cy="25920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造字工房悦黑演示版常规体" pitchFamily="50" charset="-122"/>
                  <a:ea typeface="造字工房悦黑演示版常规体" pitchFamily="50" charset="-122"/>
                  <a:cs typeface="+mn-cs"/>
                </a:rPr>
                <a:t>０１</a:t>
              </a:r>
              <a:r>
                <a:rPr kumimoji="0" lang="en-US" altLang="zh-CN" sz="1800" b="1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造字工房悦黑演示版常规体" pitchFamily="50" charset="-122"/>
                  <a:ea typeface="造字工房悦黑演示版常规体" pitchFamily="50" charset="-122"/>
                  <a:cs typeface="+mn-cs"/>
                </a:rPr>
                <a:t>.</a:t>
              </a:r>
              <a:r>
                <a:rPr kumimoji="0" lang="zh-CN" altLang="en-US" sz="1800" b="1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造字工房悦黑演示版常规体" pitchFamily="50" charset="-122"/>
                  <a:ea typeface="造字工房悦黑演示版常规体" pitchFamily="50" charset="-122"/>
                  <a:cs typeface="+mn-cs"/>
                </a:rPr>
                <a:t>代码示例</a:t>
              </a:r>
              <a:endParaRPr kumimoji="0" lang="en-US" altLang="zh-CN" sz="18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造字工房悦黑演示版常规体" pitchFamily="50" charset="-122"/>
                <a:ea typeface="造字工房悦黑演示版常规体" pitchFamily="50" charset="-122"/>
                <a:cs typeface="+mn-cs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291043" y="3333133"/>
              <a:ext cx="3449092" cy="630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def withdraw(self, </a:t>
              </a:r>
              <a:r>
                <a:rPr lang="en-US" altLang="zh-CN" dirty="0" err="1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account_number</a:t>
              </a:r>
              <a:r>
                <a:rPr lang="en-US" altLang="zh-CN" dirty="0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, amount):</a:t>
              </a:r>
            </a:p>
            <a:p>
              <a:pPr marL="0" marR="0" lvl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   ...</a:t>
              </a:r>
            </a:p>
            <a:p>
              <a:pPr marL="0" marR="0" lvl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   </a:t>
              </a:r>
              <a:r>
                <a:rPr lang="en-US" altLang="zh-CN" dirty="0" err="1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self.accounts</a:t>
              </a:r>
              <a:r>
                <a:rPr lang="en-US" altLang="zh-CN" dirty="0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[</a:t>
              </a:r>
              <a:r>
                <a:rPr lang="en-US" altLang="zh-CN" dirty="0" err="1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account_number</a:t>
              </a:r>
              <a:r>
                <a:rPr lang="en-US" altLang="zh-CN" dirty="0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]["balance"] -= amount</a:t>
              </a:r>
              <a:endPara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52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15" y="2152650"/>
            <a:ext cx="3465070" cy="3714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 cstate="email"/>
          <a:srcRect/>
          <a:stretch>
            <a:fillRect/>
          </a:stretch>
        </p:blipFill>
        <p:spPr>
          <a:xfrm>
            <a:off x="10396800" y="528734"/>
            <a:ext cx="1081676" cy="1493744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825621" y="2803462"/>
            <a:ext cx="6399106" cy="2413126"/>
            <a:chOff x="7634135" y="3690718"/>
            <a:chExt cx="6399106" cy="2413126"/>
          </a:xfrm>
        </p:grpSpPr>
        <p:sp>
          <p:nvSpPr>
            <p:cNvPr id="6" name="矩形 5"/>
            <p:cNvSpPr/>
            <p:nvPr/>
          </p:nvSpPr>
          <p:spPr>
            <a:xfrm>
              <a:off x="7690778" y="3690718"/>
              <a:ext cx="4327049" cy="540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b="1" i="0" dirty="0">
                  <a:solidFill>
                    <a:srgbClr val="24292F"/>
                  </a:solidFill>
                  <a:effectLst/>
                  <a:latin typeface="-apple-system"/>
                </a:rPr>
                <a:t>查看账户余额</a:t>
              </a:r>
              <a:r>
                <a:rPr lang="zh-CN" altLang="en-US" sz="2800" dirty="0">
                  <a:latin typeface="隶书" panose="02010509060101010101" pitchFamily="49" charset="-122"/>
                  <a:ea typeface="隶书" panose="02010509060101010101" pitchFamily="49" charset="-122"/>
                </a:rPr>
                <a:t>！</a:t>
              </a:r>
            </a:p>
          </p:txBody>
        </p:sp>
        <p:sp>
          <p:nvSpPr>
            <p:cNvPr id="7" name="MH_Text_1"/>
            <p:cNvSpPr/>
            <p:nvPr>
              <p:custDataLst>
                <p:tags r:id="rId1"/>
              </p:custDataLst>
            </p:nvPr>
          </p:nvSpPr>
          <p:spPr>
            <a:xfrm>
              <a:off x="7634135" y="4300116"/>
              <a:ext cx="6399106" cy="1803728"/>
            </a:xfrm>
            <a:prstGeom prst="rect">
              <a:avLst/>
            </a:prstGeom>
          </p:spPr>
          <p:txBody>
            <a:bodyPr vert="horz" wrap="square">
              <a:no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2400" b="0" i="0" dirty="0">
                  <a:solidFill>
                    <a:srgbClr val="24292F"/>
                  </a:solidFill>
                  <a:effectLst/>
                  <a:latin typeface="-apple-system"/>
                </a:rPr>
                <a:t>我们可以随时查看账户里有多少钱，这样就能知道还能花费多少。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895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654111" y="1985126"/>
            <a:ext cx="9682583" cy="3667151"/>
          </a:xfrm>
          <a:prstGeom prst="rect">
            <a:avLst/>
          </a:prstGeom>
          <a:solidFill>
            <a:srgbClr val="DAE8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343732" y="2550701"/>
            <a:ext cx="8769027" cy="1870065"/>
            <a:chOff x="6291043" y="3037924"/>
            <a:chExt cx="3449092" cy="925981"/>
          </a:xfrm>
        </p:grpSpPr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6382882" y="3037924"/>
              <a:ext cx="2076450" cy="25920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造字工房悦黑演示版常规体" pitchFamily="50" charset="-122"/>
                  <a:ea typeface="造字工房悦黑演示版常规体" pitchFamily="50" charset="-122"/>
                  <a:cs typeface="+mn-cs"/>
                </a:rPr>
                <a:t>０１</a:t>
              </a:r>
              <a:r>
                <a:rPr kumimoji="0" lang="en-US" altLang="zh-CN" sz="1800" b="1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造字工房悦黑演示版常规体" pitchFamily="50" charset="-122"/>
                  <a:ea typeface="造字工房悦黑演示版常规体" pitchFamily="50" charset="-122"/>
                  <a:cs typeface="+mn-cs"/>
                </a:rPr>
                <a:t>.</a:t>
              </a:r>
              <a:r>
                <a:rPr kumimoji="0" lang="zh-CN" altLang="en-US" sz="1800" b="1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造字工房悦黑演示版常规体" pitchFamily="50" charset="-122"/>
                  <a:ea typeface="造字工房悦黑演示版常规体" pitchFamily="50" charset="-122"/>
                  <a:cs typeface="+mn-cs"/>
                </a:rPr>
                <a:t>代码示例</a:t>
              </a:r>
              <a:endParaRPr kumimoji="0" lang="en-US" altLang="zh-CN" sz="18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造字工房悦黑演示版常规体" pitchFamily="50" charset="-122"/>
                <a:ea typeface="造字工房悦黑演示版常规体" pitchFamily="50" charset="-122"/>
                <a:cs typeface="+mn-cs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291043" y="3333133"/>
              <a:ext cx="3449092" cy="630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def </a:t>
              </a:r>
              <a:r>
                <a:rPr lang="en-US" altLang="zh-CN" dirty="0" err="1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get_balance</a:t>
              </a:r>
              <a:r>
                <a:rPr lang="en-US" altLang="zh-CN" dirty="0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(self, </a:t>
              </a:r>
              <a:r>
                <a:rPr lang="en-US" altLang="zh-CN" dirty="0" err="1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account_number</a:t>
              </a:r>
              <a:r>
                <a:rPr lang="en-US" altLang="zh-CN" dirty="0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):</a:t>
              </a:r>
            </a:p>
            <a:p>
              <a:pPr marL="0" marR="0" lvl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   ...</a:t>
              </a:r>
            </a:p>
            <a:p>
              <a:pPr marL="0" marR="0" lvl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   print(f"</a:t>
              </a:r>
              <a:r>
                <a:rPr lang="zh-CN" altLang="en-US" dirty="0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您的账户余额为 </a:t>
              </a:r>
              <a:r>
                <a:rPr lang="en-US" altLang="zh-CN" dirty="0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{balance} </a:t>
              </a:r>
              <a:r>
                <a:rPr lang="zh-CN" altLang="en-US" dirty="0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元。</a:t>
              </a:r>
              <a:r>
                <a:rPr lang="en-US" altLang="zh-CN" dirty="0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")</a:t>
              </a:r>
              <a:endPara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1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15" y="2152650"/>
            <a:ext cx="3465070" cy="3714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 cstate="email"/>
          <a:srcRect/>
          <a:stretch>
            <a:fillRect/>
          </a:stretch>
        </p:blipFill>
        <p:spPr>
          <a:xfrm>
            <a:off x="10396800" y="528734"/>
            <a:ext cx="1081676" cy="1493744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825621" y="2803462"/>
            <a:ext cx="6399106" cy="2413126"/>
            <a:chOff x="7634135" y="3690718"/>
            <a:chExt cx="6399106" cy="2413126"/>
          </a:xfrm>
        </p:grpSpPr>
        <p:sp>
          <p:nvSpPr>
            <p:cNvPr id="6" name="矩形 5"/>
            <p:cNvSpPr/>
            <p:nvPr/>
          </p:nvSpPr>
          <p:spPr>
            <a:xfrm>
              <a:off x="7690778" y="3690718"/>
              <a:ext cx="4327049" cy="540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b="1" i="0" dirty="0">
                  <a:solidFill>
                    <a:srgbClr val="24292F"/>
                  </a:solidFill>
                  <a:effectLst/>
                  <a:latin typeface="-apple-system"/>
                </a:rPr>
                <a:t>改变账户名！</a:t>
              </a:r>
              <a:endPara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  <p:sp>
          <p:nvSpPr>
            <p:cNvPr id="7" name="MH_Text_1"/>
            <p:cNvSpPr/>
            <p:nvPr>
              <p:custDataLst>
                <p:tags r:id="rId1"/>
              </p:custDataLst>
            </p:nvPr>
          </p:nvSpPr>
          <p:spPr>
            <a:xfrm>
              <a:off x="7634135" y="4300116"/>
              <a:ext cx="6399106" cy="1803728"/>
            </a:xfrm>
            <a:prstGeom prst="rect">
              <a:avLst/>
            </a:prstGeom>
          </p:spPr>
          <p:txBody>
            <a:bodyPr vert="horz" wrap="square">
              <a:no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2400" b="0" i="0" dirty="0">
                  <a:solidFill>
                    <a:srgbClr val="24292F"/>
                  </a:solidFill>
                  <a:effectLst/>
                  <a:latin typeface="-apple-system"/>
                </a:rPr>
                <a:t>如果我们想改变账户上的名字，银行也可以帮助我们更改。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992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654111" y="1985126"/>
            <a:ext cx="9682583" cy="3667151"/>
          </a:xfrm>
          <a:prstGeom prst="rect">
            <a:avLst/>
          </a:prstGeom>
          <a:solidFill>
            <a:srgbClr val="DAE8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343732" y="2550701"/>
            <a:ext cx="8769027" cy="1870065"/>
            <a:chOff x="6291043" y="3037924"/>
            <a:chExt cx="3449092" cy="925981"/>
          </a:xfrm>
        </p:grpSpPr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6382882" y="3037924"/>
              <a:ext cx="2076450" cy="25920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造字工房悦黑演示版常规体" pitchFamily="50" charset="-122"/>
                  <a:ea typeface="造字工房悦黑演示版常规体" pitchFamily="50" charset="-122"/>
                  <a:cs typeface="+mn-cs"/>
                </a:rPr>
                <a:t>０１</a:t>
              </a:r>
              <a:r>
                <a:rPr kumimoji="0" lang="en-US" altLang="zh-CN" sz="1800" b="1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造字工房悦黑演示版常规体" pitchFamily="50" charset="-122"/>
                  <a:ea typeface="造字工房悦黑演示版常规体" pitchFamily="50" charset="-122"/>
                  <a:cs typeface="+mn-cs"/>
                </a:rPr>
                <a:t>.</a:t>
              </a:r>
              <a:r>
                <a:rPr kumimoji="0" lang="zh-CN" altLang="en-US" sz="1800" b="1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造字工房悦黑演示版常规体" pitchFamily="50" charset="-122"/>
                  <a:ea typeface="造字工房悦黑演示版常规体" pitchFamily="50" charset="-122"/>
                  <a:cs typeface="+mn-cs"/>
                </a:rPr>
                <a:t>代码示例</a:t>
              </a:r>
              <a:endParaRPr kumimoji="0" lang="en-US" altLang="zh-CN" sz="18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造字工房悦黑演示版常规体" pitchFamily="50" charset="-122"/>
                <a:ea typeface="造字工房悦黑演示版常规体" pitchFamily="50" charset="-122"/>
                <a:cs typeface="+mn-cs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291043" y="3333133"/>
              <a:ext cx="3449092" cy="630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def </a:t>
              </a:r>
              <a:r>
                <a:rPr lang="en-US" altLang="zh-CN" dirty="0" err="1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change_name</a:t>
              </a:r>
              <a:r>
                <a:rPr lang="en-US" altLang="zh-CN" dirty="0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(self, </a:t>
              </a:r>
              <a:r>
                <a:rPr lang="en-US" altLang="zh-CN" dirty="0" err="1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account_number</a:t>
              </a:r>
              <a:r>
                <a:rPr lang="en-US" altLang="zh-CN" dirty="0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, </a:t>
              </a:r>
              <a:r>
                <a:rPr lang="en-US" altLang="zh-CN" dirty="0" err="1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new_name</a:t>
              </a:r>
              <a:r>
                <a:rPr lang="en-US" altLang="zh-CN" dirty="0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):</a:t>
              </a:r>
            </a:p>
            <a:p>
              <a:pPr marL="0" marR="0" lvl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   ...</a:t>
              </a:r>
            </a:p>
            <a:p>
              <a:pPr marL="0" marR="0" lvl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   print(f"{</a:t>
              </a:r>
              <a:r>
                <a:rPr lang="en-US" altLang="zh-CN" dirty="0" err="1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account_number</a:t>
              </a:r>
              <a:r>
                <a:rPr lang="en-US" altLang="zh-CN" dirty="0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} </a:t>
              </a:r>
              <a:r>
                <a:rPr lang="zh-CN" altLang="en-US" dirty="0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的账户姓名已从 </a:t>
              </a:r>
              <a:r>
                <a:rPr lang="en-US" altLang="zh-CN" dirty="0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{</a:t>
              </a:r>
              <a:r>
                <a:rPr lang="en-US" altLang="zh-CN" dirty="0" err="1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old_name</a:t>
              </a:r>
              <a:r>
                <a:rPr lang="en-US" altLang="zh-CN" dirty="0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} </a:t>
              </a:r>
              <a:r>
                <a:rPr lang="zh-CN" altLang="en-US" dirty="0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变更为 </a:t>
              </a:r>
              <a:r>
                <a:rPr lang="en-US" altLang="zh-CN" dirty="0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{</a:t>
              </a:r>
              <a:r>
                <a:rPr lang="en-US" altLang="zh-CN" dirty="0" err="1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new_name</a:t>
              </a:r>
              <a:r>
                <a:rPr lang="en-US" altLang="zh-CN" dirty="0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}</a:t>
              </a:r>
              <a:r>
                <a:rPr lang="zh-CN" altLang="en-US" dirty="0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。</a:t>
              </a:r>
              <a:r>
                <a:rPr lang="en-US" altLang="zh-CN" dirty="0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")</a:t>
              </a:r>
              <a:endPara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5515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仙人掌, 树, 植物, 餐桌&#10;&#10;已生成极高可信度的说明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-28575" y="4024174"/>
            <a:ext cx="12192000" cy="326136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227038" y="2120762"/>
            <a:ext cx="40046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8BA76F"/>
                </a:solidFill>
                <a:latin typeface="汉仪乐喵体简" panose="00020600040101010101" pitchFamily="18" charset="-122"/>
                <a:ea typeface="汉仪乐喵体简" panose="00020600040101010101" pitchFamily="18" charset="-122"/>
              </a:rPr>
              <a:t>03,</a:t>
            </a:r>
            <a:r>
              <a:rPr lang="zh-CN" altLang="en-US" sz="5400" b="1" dirty="0">
                <a:solidFill>
                  <a:srgbClr val="8BA76F"/>
                </a:solidFill>
                <a:latin typeface="汉仪乐喵体简" panose="00020600040101010101" pitchFamily="18" charset="-122"/>
                <a:ea typeface="汉仪乐喵体简" panose="00020600040101010101" pitchFamily="18" charset="-122"/>
              </a:rPr>
              <a:t>关于限额</a:t>
            </a:r>
          </a:p>
          <a:p>
            <a:pPr algn="ctr"/>
            <a:endParaRPr lang="zh-CN" altLang="en-US" sz="5400" b="1" dirty="0">
              <a:solidFill>
                <a:srgbClr val="8BA76F"/>
              </a:solidFill>
              <a:latin typeface="汉仪乐喵体简" panose="00020600040101010101" pitchFamily="18" charset="-122"/>
              <a:ea typeface="汉仪乐喵体简" panose="00020600040101010101" pitchFamily="18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952875" y="1971675"/>
            <a:ext cx="4429125" cy="0"/>
          </a:xfrm>
          <a:prstGeom prst="line">
            <a:avLst/>
          </a:prstGeom>
          <a:ln>
            <a:solidFill>
              <a:srgbClr val="8AAE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5172075" y="876448"/>
            <a:ext cx="2198910" cy="109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3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8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4096" y="2200774"/>
            <a:ext cx="3785566" cy="359702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D41D8E5C-CF16-3D51-6306-A7A5F856C4FE}"/>
              </a:ext>
            </a:extLst>
          </p:cNvPr>
          <p:cNvSpPr txBox="1"/>
          <p:nvPr/>
        </p:nvSpPr>
        <p:spPr>
          <a:xfrm>
            <a:off x="5871479" y="2644804"/>
            <a:ext cx="4407216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8BA76F"/>
                </a:solidFill>
                <a:latin typeface="汉仪乐喵体简" panose="00020600040101010101" pitchFamily="18" charset="-122"/>
                <a:ea typeface="汉仪乐喵体简" panose="00020600040101010101" pitchFamily="18" charset="-122"/>
              </a:rPr>
              <a:t>关于限额</a:t>
            </a:r>
            <a:br>
              <a:rPr lang="en-US" altLang="zh-CN" sz="1800" b="1" dirty="0">
                <a:solidFill>
                  <a:srgbClr val="8BA76F"/>
                </a:solidFill>
                <a:latin typeface="汉仪乐喵体简" panose="00020600040101010101" pitchFamily="18" charset="-122"/>
                <a:ea typeface="汉仪乐喵体简" panose="00020600040101010101" pitchFamily="18" charset="-122"/>
              </a:rPr>
            </a:br>
            <a:br>
              <a:rPr lang="en-US" altLang="zh-CN" dirty="0"/>
            </a:br>
            <a:r>
              <a:rPr lang="zh-CN" altLang="en-US" sz="2400" dirty="0"/>
              <a:t>我们在银行操作时，有些规则需要遵守，比如不可以取出或存入超过一定金额的钱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654111" y="1985126"/>
            <a:ext cx="9682583" cy="3667151"/>
          </a:xfrm>
          <a:prstGeom prst="rect">
            <a:avLst/>
          </a:prstGeom>
          <a:solidFill>
            <a:srgbClr val="DAE8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343732" y="2550701"/>
            <a:ext cx="8769027" cy="1870065"/>
            <a:chOff x="6291043" y="3037924"/>
            <a:chExt cx="3449092" cy="925981"/>
          </a:xfrm>
        </p:grpSpPr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6382882" y="3037924"/>
              <a:ext cx="2076450" cy="25920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造字工房悦黑演示版常规体" pitchFamily="50" charset="-122"/>
                  <a:ea typeface="造字工房悦黑演示版常规体" pitchFamily="50" charset="-122"/>
                  <a:cs typeface="+mn-cs"/>
                </a:rPr>
                <a:t>０１</a:t>
              </a:r>
              <a:r>
                <a:rPr kumimoji="0" lang="en-US" altLang="zh-CN" sz="1800" b="1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造字工房悦黑演示版常规体" pitchFamily="50" charset="-122"/>
                  <a:ea typeface="造字工房悦黑演示版常规体" pitchFamily="50" charset="-122"/>
                  <a:cs typeface="+mn-cs"/>
                </a:rPr>
                <a:t>.</a:t>
              </a:r>
              <a:r>
                <a:rPr kumimoji="0" lang="zh-CN" altLang="en-US" sz="1800" b="1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造字工房悦黑演示版常规体" pitchFamily="50" charset="-122"/>
                  <a:ea typeface="造字工房悦黑演示版常规体" pitchFamily="50" charset="-122"/>
                  <a:cs typeface="+mn-cs"/>
                </a:rPr>
                <a:t>代码示例</a:t>
              </a:r>
              <a:endParaRPr kumimoji="0" lang="en-US" altLang="zh-CN" sz="18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造字工房悦黑演示版常规体" pitchFamily="50" charset="-122"/>
                <a:ea typeface="造字工房悦黑演示版常规体" pitchFamily="50" charset="-122"/>
                <a:cs typeface="+mn-cs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291043" y="3333133"/>
              <a:ext cx="3449092" cy="630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class </a:t>
              </a:r>
              <a:r>
                <a:rPr lang="en-US" altLang="zh-CN" dirty="0" err="1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TransactionLimitExceeded</a:t>
              </a:r>
              <a:r>
                <a:rPr lang="en-US" altLang="zh-CN" dirty="0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(Exception):</a:t>
              </a:r>
            </a:p>
            <a:p>
              <a:pPr marL="0" marR="0" lvl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   ...</a:t>
              </a:r>
            </a:p>
            <a:p>
              <a:pPr marL="0" marR="0" lvl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   super().__</a:t>
              </a:r>
              <a:r>
                <a:rPr lang="en-US" altLang="zh-CN" dirty="0" err="1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init</a:t>
              </a:r>
              <a:r>
                <a:rPr lang="en-US" altLang="zh-CN" dirty="0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__(f"</a:t>
              </a:r>
              <a:r>
                <a:rPr lang="zh-CN" altLang="en-US" dirty="0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交易金额超过限额 </a:t>
              </a:r>
              <a:r>
                <a:rPr lang="en-US" altLang="zh-CN" dirty="0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{limit} </a:t>
              </a:r>
              <a:r>
                <a:rPr lang="zh-CN" altLang="en-US" dirty="0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元</a:t>
              </a:r>
              <a:r>
                <a:rPr lang="en-US" altLang="zh-CN" dirty="0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")</a:t>
              </a:r>
              <a:endPara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131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825500" y="1315169"/>
            <a:ext cx="3644900" cy="4495238"/>
            <a:chOff x="1451400" y="1181381"/>
            <a:chExt cx="3644900" cy="449523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 cstate="email"/>
            <a:srcRect l="18161" r="18790"/>
            <a:stretch>
              <a:fillRect/>
            </a:stretch>
          </p:blipFill>
          <p:spPr>
            <a:xfrm>
              <a:off x="1451400" y="1181381"/>
              <a:ext cx="3644900" cy="44952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TextBox 31"/>
            <p:cNvSpPr txBox="1"/>
            <p:nvPr/>
          </p:nvSpPr>
          <p:spPr>
            <a:xfrm>
              <a:off x="2819738" y="2374604"/>
              <a:ext cx="1121452" cy="2592998"/>
            </a:xfrm>
            <a:prstGeom prst="rect">
              <a:avLst/>
            </a:prstGeom>
            <a:noFill/>
          </p:spPr>
          <p:txBody>
            <a:bodyPr vert="eaVert" wrap="square" lIns="128583" tIns="64291" rIns="128583" bIns="64291" rtlCol="0">
              <a:spAutoFit/>
            </a:bodyPr>
            <a:lstStyle/>
            <a:p>
              <a:pPr algn="dist"/>
              <a:r>
                <a:rPr lang="zh-CN" altLang="en-US" sz="5600" dirty="0">
                  <a:solidFill>
                    <a:srgbClr val="F80A1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2330791" y="2133601"/>
              <a:ext cx="2028825" cy="2999590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516662" y="2468714"/>
              <a:ext cx="461665" cy="2498888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algn="dist"/>
              <a:r>
                <a:rPr lang="en-US" altLang="zh-CN" b="1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CONTENTS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066040" y="1124669"/>
            <a:ext cx="941573" cy="4628745"/>
            <a:chOff x="4319679" y="1652546"/>
            <a:chExt cx="941573" cy="4628745"/>
          </a:xfrm>
        </p:grpSpPr>
        <p:grpSp>
          <p:nvGrpSpPr>
            <p:cNvPr id="10" name="组合 9"/>
            <p:cNvGrpSpPr/>
            <p:nvPr/>
          </p:nvGrpSpPr>
          <p:grpSpPr>
            <a:xfrm>
              <a:off x="4520972" y="3073540"/>
              <a:ext cx="740280" cy="3207751"/>
              <a:chOff x="4310743" y="1742187"/>
              <a:chExt cx="740280" cy="3207751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4310743" y="1742187"/>
                <a:ext cx="740280" cy="3207751"/>
              </a:xfrm>
              <a:prstGeom prst="rect">
                <a:avLst/>
              </a:prstGeom>
              <a:solidFill>
                <a:srgbClr val="D9E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330018" y="2452046"/>
                <a:ext cx="701731" cy="2380175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了解银行</a:t>
                </a: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366951" y="2010594"/>
                <a:ext cx="627864" cy="535531"/>
              </a:xfrm>
              <a:prstGeom prst="rect">
                <a:avLst/>
              </a:prstGeom>
            </p:spPr>
            <p:txBody>
              <a:bodyPr vert="horz"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400" b="1" dirty="0">
                    <a:latin typeface="颜真卿颜体" panose="02010600030101010101" pitchFamily="2" charset="-122"/>
                    <a:ea typeface="颜真卿颜体" panose="02010600030101010101" pitchFamily="2" charset="-122"/>
                  </a:rPr>
                  <a:t>01</a:t>
                </a:r>
                <a:endParaRPr lang="zh-CN" altLang="en-US" sz="2400" b="1" dirty="0">
                  <a:latin typeface="颜真卿颜体" panose="02010600030101010101" pitchFamily="2" charset="-122"/>
                  <a:ea typeface="颜真卿颜体" panose="02010600030101010101" pitchFamily="2" charset="-122"/>
                </a:endParaRPr>
              </a:p>
            </p:txBody>
          </p:sp>
        </p:grpSp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3" cstate="email"/>
            <a:srcRect/>
            <a:stretch>
              <a:fillRect/>
            </a:stretch>
          </p:blipFill>
          <p:spPr>
            <a:xfrm>
              <a:off x="4319679" y="1652546"/>
              <a:ext cx="941573" cy="1334472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6787946" y="1124669"/>
            <a:ext cx="941573" cy="4628745"/>
            <a:chOff x="6617515" y="1693549"/>
            <a:chExt cx="941573" cy="4628745"/>
          </a:xfrm>
        </p:grpSpPr>
        <p:grpSp>
          <p:nvGrpSpPr>
            <p:cNvPr id="16" name="组合 15"/>
            <p:cNvGrpSpPr/>
            <p:nvPr/>
          </p:nvGrpSpPr>
          <p:grpSpPr>
            <a:xfrm>
              <a:off x="6818808" y="3114543"/>
              <a:ext cx="740280" cy="3207751"/>
              <a:chOff x="4310743" y="1742187"/>
              <a:chExt cx="740280" cy="3207751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4310743" y="1742187"/>
                <a:ext cx="740280" cy="3207751"/>
              </a:xfrm>
              <a:prstGeom prst="rect">
                <a:avLst/>
              </a:prstGeom>
              <a:solidFill>
                <a:srgbClr val="DAE8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330018" y="2452046"/>
                <a:ext cx="701731" cy="2380175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创建银行账户</a:t>
                </a: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366951" y="2010594"/>
                <a:ext cx="627864" cy="535531"/>
              </a:xfrm>
              <a:prstGeom prst="rect">
                <a:avLst/>
              </a:prstGeom>
            </p:spPr>
            <p:txBody>
              <a:bodyPr vert="horz"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400" b="1" dirty="0">
                    <a:latin typeface="颜真卿颜体" panose="02010600030101010101" pitchFamily="2" charset="-122"/>
                    <a:ea typeface="颜真卿颜体" panose="02010600030101010101" pitchFamily="2" charset="-122"/>
                  </a:rPr>
                  <a:t>02</a:t>
                </a:r>
                <a:endParaRPr lang="zh-CN" altLang="en-US" sz="2400" b="1" dirty="0">
                  <a:latin typeface="颜真卿颜体" panose="02010600030101010101" pitchFamily="2" charset="-122"/>
                  <a:ea typeface="颜真卿颜体" panose="02010600030101010101" pitchFamily="2" charset="-122"/>
                </a:endParaRPr>
              </a:p>
            </p:txBody>
          </p:sp>
        </p:grpSp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3" cstate="email"/>
            <a:srcRect/>
            <a:stretch>
              <a:fillRect/>
            </a:stretch>
          </p:blipFill>
          <p:spPr>
            <a:xfrm>
              <a:off x="6617515" y="1693549"/>
              <a:ext cx="941573" cy="1334472"/>
            </a:xfrm>
            <a:prstGeom prst="rect">
              <a:avLst/>
            </a:prstGeom>
          </p:spPr>
        </p:pic>
      </p:grpSp>
      <p:grpSp>
        <p:nvGrpSpPr>
          <p:cNvPr id="21" name="组合 20"/>
          <p:cNvGrpSpPr/>
          <p:nvPr/>
        </p:nvGrpSpPr>
        <p:grpSpPr>
          <a:xfrm>
            <a:off x="8509852" y="1170188"/>
            <a:ext cx="960847" cy="4583226"/>
            <a:chOff x="8186956" y="1698065"/>
            <a:chExt cx="960847" cy="4583226"/>
          </a:xfrm>
        </p:grpSpPr>
        <p:grpSp>
          <p:nvGrpSpPr>
            <p:cNvPr id="22" name="组合 21"/>
            <p:cNvGrpSpPr/>
            <p:nvPr/>
          </p:nvGrpSpPr>
          <p:grpSpPr>
            <a:xfrm>
              <a:off x="8407523" y="3073540"/>
              <a:ext cx="740280" cy="3207751"/>
              <a:chOff x="4310743" y="1742187"/>
              <a:chExt cx="740280" cy="3207751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4310743" y="1742187"/>
                <a:ext cx="740280" cy="3207751"/>
              </a:xfrm>
              <a:prstGeom prst="rect">
                <a:avLst/>
              </a:prstGeom>
              <a:solidFill>
                <a:srgbClr val="DAE8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4330018" y="2452046"/>
                <a:ext cx="701731" cy="2380175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关于限额</a:t>
                </a: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4366951" y="2010594"/>
                <a:ext cx="627864" cy="535531"/>
              </a:xfrm>
              <a:prstGeom prst="rect">
                <a:avLst/>
              </a:prstGeom>
            </p:spPr>
            <p:txBody>
              <a:bodyPr vert="horz"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400" b="1" dirty="0">
                    <a:latin typeface="颜真卿颜体" panose="02010600030101010101" pitchFamily="2" charset="-122"/>
                    <a:ea typeface="颜真卿颜体" panose="02010600030101010101" pitchFamily="2" charset="-122"/>
                  </a:rPr>
                  <a:t>03</a:t>
                </a:r>
                <a:endParaRPr lang="zh-CN" altLang="en-US" sz="2400" b="1" dirty="0">
                  <a:latin typeface="颜真卿颜体" panose="02010600030101010101" pitchFamily="2" charset="-122"/>
                  <a:ea typeface="颜真卿颜体" panose="02010600030101010101" pitchFamily="2" charset="-122"/>
                </a:endParaRPr>
              </a:p>
            </p:txBody>
          </p:sp>
        </p:grpSp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3" cstate="email"/>
            <a:srcRect/>
            <a:stretch>
              <a:fillRect/>
            </a:stretch>
          </p:blipFill>
          <p:spPr>
            <a:xfrm>
              <a:off x="8186956" y="1698065"/>
              <a:ext cx="941573" cy="1334472"/>
            </a:xfrm>
            <a:prstGeom prst="rect">
              <a:avLst/>
            </a:prstGeom>
          </p:spPr>
        </p:pic>
      </p:grpSp>
      <p:grpSp>
        <p:nvGrpSpPr>
          <p:cNvPr id="27" name="组合 26"/>
          <p:cNvGrpSpPr/>
          <p:nvPr/>
        </p:nvGrpSpPr>
        <p:grpSpPr>
          <a:xfrm>
            <a:off x="10251032" y="1170188"/>
            <a:ext cx="960847" cy="4583226"/>
            <a:chOff x="10484792" y="1739068"/>
            <a:chExt cx="960847" cy="4583226"/>
          </a:xfrm>
        </p:grpSpPr>
        <p:grpSp>
          <p:nvGrpSpPr>
            <p:cNvPr id="28" name="组合 27"/>
            <p:cNvGrpSpPr/>
            <p:nvPr/>
          </p:nvGrpSpPr>
          <p:grpSpPr>
            <a:xfrm>
              <a:off x="10705359" y="3114543"/>
              <a:ext cx="740280" cy="3207751"/>
              <a:chOff x="4310743" y="1742187"/>
              <a:chExt cx="740280" cy="3207751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4310743" y="1742187"/>
                <a:ext cx="740280" cy="3207751"/>
              </a:xfrm>
              <a:prstGeom prst="rect">
                <a:avLst/>
              </a:prstGeom>
              <a:solidFill>
                <a:srgbClr val="DAE8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4330018" y="2452046"/>
                <a:ext cx="701731" cy="2380175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latin typeface="隶书" panose="02010509060101010101" pitchFamily="49" charset="-122"/>
                    <a:ea typeface="隶书" panose="02010509060101010101" pitchFamily="49" charset="-122"/>
                  </a:rPr>
                  <a:t>完整代码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366951" y="2010594"/>
                <a:ext cx="627864" cy="535531"/>
              </a:xfrm>
              <a:prstGeom prst="rect">
                <a:avLst/>
              </a:prstGeom>
            </p:spPr>
            <p:txBody>
              <a:bodyPr vert="horz" wrap="squar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400" b="1" dirty="0">
                    <a:latin typeface="颜真卿颜体" panose="02010600030101010101" pitchFamily="2" charset="-122"/>
                    <a:ea typeface="颜真卿颜体" panose="02010600030101010101" pitchFamily="2" charset="-122"/>
                  </a:rPr>
                  <a:t>04</a:t>
                </a:r>
                <a:endParaRPr lang="zh-CN" altLang="en-US" sz="2400" b="1" dirty="0">
                  <a:latin typeface="颜真卿颜体" panose="02010600030101010101" pitchFamily="2" charset="-122"/>
                  <a:ea typeface="颜真卿颜体" panose="02010600030101010101" pitchFamily="2" charset="-122"/>
                </a:endParaRPr>
              </a:p>
            </p:txBody>
          </p:sp>
        </p:grpSp>
        <p:pic>
          <p:nvPicPr>
            <p:cNvPr id="29" name="图片 28"/>
            <p:cNvPicPr>
              <a:picLocks noChangeAspect="1"/>
            </p:cNvPicPr>
            <p:nvPr/>
          </p:nvPicPr>
          <p:blipFill rotWithShape="1">
            <a:blip r:embed="rId3" cstate="email"/>
            <a:srcRect/>
            <a:stretch>
              <a:fillRect/>
            </a:stretch>
          </p:blipFill>
          <p:spPr>
            <a:xfrm>
              <a:off x="10484792" y="1739068"/>
              <a:ext cx="941573" cy="1334472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1251751" y="266330"/>
            <a:ext cx="277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6F6EE"/>
                </a:solidFill>
              </a:rPr>
              <a:t>https://www.ypppt.com/</a:t>
            </a:r>
            <a:endParaRPr lang="zh-CN" altLang="en-US" dirty="0">
              <a:solidFill>
                <a:srgbClr val="F6F6E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仙人掌, 树, 植物, 餐桌&#10;&#10;已生成极高可信度的说明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-28575" y="4024174"/>
            <a:ext cx="12192000" cy="326136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227038" y="2120762"/>
            <a:ext cx="40046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8BA76F"/>
                </a:solidFill>
                <a:latin typeface="汉仪乐喵体简" panose="00020600040101010101" pitchFamily="18" charset="-122"/>
                <a:ea typeface="汉仪乐喵体简" panose="00020600040101010101" pitchFamily="18" charset="-122"/>
              </a:rPr>
              <a:t>04,</a:t>
            </a:r>
            <a:r>
              <a:rPr lang="zh-CN" altLang="en-US" sz="5400" b="1" dirty="0">
                <a:solidFill>
                  <a:srgbClr val="8BA76F"/>
                </a:solidFill>
                <a:latin typeface="汉仪乐喵体简" panose="00020600040101010101" pitchFamily="18" charset="-122"/>
                <a:ea typeface="汉仪乐喵体简" panose="00020600040101010101" pitchFamily="18" charset="-122"/>
              </a:rPr>
              <a:t>完整代码</a:t>
            </a:r>
          </a:p>
          <a:p>
            <a:pPr algn="ctr"/>
            <a:endParaRPr lang="zh-CN" altLang="en-US" sz="5400" b="1" dirty="0">
              <a:solidFill>
                <a:srgbClr val="8BA76F"/>
              </a:solidFill>
              <a:latin typeface="汉仪乐喵体简" panose="00020600040101010101" pitchFamily="18" charset="-122"/>
              <a:ea typeface="汉仪乐喵体简" panose="00020600040101010101" pitchFamily="18" charset="-122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952875" y="1971675"/>
            <a:ext cx="4429125" cy="0"/>
          </a:xfrm>
          <a:prstGeom prst="line">
            <a:avLst/>
          </a:prstGeom>
          <a:ln>
            <a:solidFill>
              <a:srgbClr val="8AAE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5172075" y="876448"/>
            <a:ext cx="2198910" cy="10952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8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13600" y="792086"/>
            <a:ext cx="5087161" cy="525334"/>
            <a:chOff x="2927349" y="805918"/>
            <a:chExt cx="5088338" cy="525455"/>
          </a:xfrm>
        </p:grpSpPr>
        <p:sp>
          <p:nvSpPr>
            <p:cNvPr id="3" name="Copyright Notice"/>
            <p:cNvSpPr/>
            <p:nvPr/>
          </p:nvSpPr>
          <p:spPr bwMode="auto">
            <a:xfrm>
              <a:off x="4625382" y="805918"/>
              <a:ext cx="3390305" cy="496421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1983" tIns="32393" rIns="71983" bIns="32393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cap="small" dirty="0">
                  <a:solidFill>
                    <a:schemeClr val="bg1">
                      <a:lumMod val="50000"/>
                    </a:schemeClr>
                  </a:solidFill>
                  <a:latin typeface="造字工房悦黑演示版常规体" pitchFamily="50" charset="-122"/>
                  <a:ea typeface="造字工房悦黑演示版常规体" pitchFamily="50" charset="-122"/>
                </a:rPr>
                <a:t>你准备好了吗？</a:t>
              </a:r>
              <a:endParaRPr lang="en-US" sz="2800" cap="small" dirty="0">
                <a:solidFill>
                  <a:schemeClr val="bg1">
                    <a:lumMod val="50000"/>
                  </a:schemeClr>
                </a:solidFill>
                <a:latin typeface="造字工房悦黑演示版常规体" pitchFamily="50" charset="-122"/>
                <a:ea typeface="造字工房悦黑演示版常规体" pitchFamily="50" charset="-122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2927349" y="1331373"/>
              <a:ext cx="4908615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1275469" y="2595117"/>
            <a:ext cx="10163863" cy="1667765"/>
            <a:chOff x="-354092" y="1318415"/>
            <a:chExt cx="6091088" cy="1123209"/>
          </a:xfrm>
        </p:grpSpPr>
        <p:sp>
          <p:nvSpPr>
            <p:cNvPr id="19" name="TextBox 23"/>
            <p:cNvSpPr txBox="1"/>
            <p:nvPr/>
          </p:nvSpPr>
          <p:spPr>
            <a:xfrm>
              <a:off x="1065982" y="1726587"/>
              <a:ext cx="555675" cy="55953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26"/>
            <p:cNvSpPr txBox="1"/>
            <p:nvPr/>
          </p:nvSpPr>
          <p:spPr>
            <a:xfrm>
              <a:off x="-354092" y="1318415"/>
              <a:ext cx="6091088" cy="112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>
                  <a:latin typeface="隶书" panose="02010509060101010101" pitchFamily="49" charset="-122"/>
                  <a:ea typeface="隶书" panose="02010509060101010101" pitchFamily="49" charset="-122"/>
                </a:rPr>
                <a:t>小朋友们，现在你们知道如何在银行存取钱，查看余额，甚至改名字了吗？</a:t>
              </a:r>
              <a:br>
                <a:rPr lang="en-US" altLang="zh-CN" sz="2400" dirty="0">
                  <a:latin typeface="隶书" panose="02010509060101010101" pitchFamily="49" charset="-122"/>
                  <a:ea typeface="隶书" panose="02010509060101010101" pitchFamily="49" charset="-122"/>
                </a:rPr>
              </a:br>
              <a:r>
                <a:rPr lang="zh-CN" altLang="en-US" sz="2400" dirty="0">
                  <a:latin typeface="隶书" panose="02010509060101010101" pitchFamily="49" charset="-122"/>
                  <a:ea typeface="隶书" panose="02010509060101010101" pitchFamily="49" charset="-122"/>
                </a:rPr>
                <a:t>那我们一起在生活中体验银行的便利吧！</a:t>
              </a:r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3404391" y="449771"/>
            <a:ext cx="1287322" cy="9959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仙人掌, 树, 植物, 餐桌&#10;&#10;已生成极高可信度的说明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-28575" y="4024174"/>
            <a:ext cx="12192000" cy="326136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227038" y="2120762"/>
            <a:ext cx="4004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8BA76F"/>
                </a:solidFill>
                <a:latin typeface="汉仪乐喵体简" panose="00020600040101010101" pitchFamily="18" charset="-122"/>
                <a:ea typeface="汉仪乐喵体简" panose="00020600040101010101" pitchFamily="18" charset="-122"/>
              </a:rPr>
              <a:t>01,</a:t>
            </a:r>
            <a:r>
              <a:rPr lang="zh-CN" altLang="en-US" sz="5400" b="1" dirty="0">
                <a:solidFill>
                  <a:srgbClr val="8BA76F"/>
                </a:solidFill>
                <a:latin typeface="汉仪乐喵体简" panose="00020600040101010101" pitchFamily="18" charset="-122"/>
                <a:ea typeface="汉仪乐喵体简" panose="00020600040101010101" pitchFamily="18" charset="-122"/>
              </a:rPr>
              <a:t>了解银行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3952875" y="1971675"/>
            <a:ext cx="4429125" cy="0"/>
          </a:xfrm>
          <a:prstGeom prst="line">
            <a:avLst/>
          </a:prstGeom>
          <a:ln>
            <a:solidFill>
              <a:srgbClr val="8AAE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5172075" y="876448"/>
            <a:ext cx="2198910" cy="10952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15" y="2152650"/>
            <a:ext cx="3465070" cy="3714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 cstate="email"/>
          <a:srcRect/>
          <a:stretch>
            <a:fillRect/>
          </a:stretch>
        </p:blipFill>
        <p:spPr>
          <a:xfrm>
            <a:off x="10396800" y="528734"/>
            <a:ext cx="1081676" cy="1493744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825621" y="2803462"/>
            <a:ext cx="6399106" cy="2413126"/>
            <a:chOff x="7634135" y="3690718"/>
            <a:chExt cx="6399106" cy="2413126"/>
          </a:xfrm>
        </p:grpSpPr>
        <p:sp>
          <p:nvSpPr>
            <p:cNvPr id="6" name="矩形 5"/>
            <p:cNvSpPr/>
            <p:nvPr/>
          </p:nvSpPr>
          <p:spPr>
            <a:xfrm>
              <a:off x="7690778" y="3690718"/>
              <a:ext cx="4485671" cy="540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>
                  <a:latin typeface="隶书" panose="02010509060101010101" pitchFamily="49" charset="-122"/>
                  <a:ea typeface="隶书" panose="02010509060101010101" pitchFamily="49" charset="-122"/>
                </a:rPr>
                <a:t>欢迎到银行！</a:t>
              </a:r>
            </a:p>
          </p:txBody>
        </p:sp>
        <p:sp>
          <p:nvSpPr>
            <p:cNvPr id="7" name="MH_Text_1"/>
            <p:cNvSpPr/>
            <p:nvPr>
              <p:custDataLst>
                <p:tags r:id="rId1"/>
              </p:custDataLst>
            </p:nvPr>
          </p:nvSpPr>
          <p:spPr>
            <a:xfrm>
              <a:off x="7634135" y="4300116"/>
              <a:ext cx="6399106" cy="1803728"/>
            </a:xfrm>
            <a:prstGeom prst="rect">
              <a:avLst/>
            </a:prstGeom>
          </p:spPr>
          <p:txBody>
            <a:bodyPr vert="horz" wrap="square">
              <a:no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2400" b="0" i="0" dirty="0">
                  <a:solidFill>
                    <a:srgbClr val="24292F"/>
                  </a:solidFill>
                  <a:effectLst/>
                  <a:latin typeface="-apple-system"/>
                </a:rPr>
                <a:t>小朋友们，我们将一起去认识一个银行的故事。银行是一个存钱和取钱的地方，它可以帮助我们管理钱财。</a:t>
              </a:r>
              <a:endPara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766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8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56861" y="1053212"/>
            <a:ext cx="10478277" cy="4751576"/>
          </a:xfrm>
          <a:prstGeom prst="rect">
            <a:avLst/>
          </a:prstGeom>
          <a:solidFill>
            <a:srgbClr val="DAE8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709250" y="1852281"/>
            <a:ext cx="9552798" cy="4363054"/>
            <a:chOff x="6291043" y="3037924"/>
            <a:chExt cx="3449092" cy="2160409"/>
          </a:xfrm>
        </p:grpSpPr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6382882" y="3037924"/>
              <a:ext cx="2076450" cy="25920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t"/>
            <a:lstStyle/>
            <a:p>
              <a:r>
                <a:rPr lang="zh-CN" altLang="en-US" b="1" cap="all" dirty="0">
                  <a:latin typeface="造字工房悦黑演示版常规体" pitchFamily="50" charset="-122"/>
                  <a:ea typeface="造字工房悦黑演示版常规体" pitchFamily="50" charset="-122"/>
                  <a:cs typeface="+mj-cs"/>
                </a:rPr>
                <a:t>０１</a:t>
              </a:r>
              <a:r>
                <a:rPr lang="en-US" altLang="zh-CN" b="1" cap="all" dirty="0">
                  <a:latin typeface="造字工房悦黑演示版常规体" pitchFamily="50" charset="-122"/>
                  <a:ea typeface="造字工房悦黑演示版常规体" pitchFamily="50" charset="-122"/>
                  <a:cs typeface="+mj-cs"/>
                </a:rPr>
                <a:t>.</a:t>
              </a:r>
              <a:r>
                <a:rPr lang="zh-CN" altLang="en-US" b="1" cap="all" dirty="0">
                  <a:latin typeface="造字工房悦黑演示版常规体" pitchFamily="50" charset="-122"/>
                  <a:ea typeface="造字工房悦黑演示版常规体" pitchFamily="50" charset="-122"/>
                  <a:cs typeface="+mj-cs"/>
                </a:rPr>
                <a:t>代码示例</a:t>
              </a:r>
              <a:endParaRPr lang="en-US" altLang="zh-CN" b="1" cap="all" dirty="0">
                <a:latin typeface="造字工房悦黑演示版常规体" pitchFamily="50" charset="-122"/>
                <a:ea typeface="造字工房悦黑演示版常规体" pitchFamily="50" charset="-122"/>
                <a:cs typeface="+mj-cs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291043" y="3333133"/>
              <a:ext cx="3449092" cy="18652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class Bank:</a:t>
              </a:r>
            </a:p>
            <a:p>
              <a:pPr algn="just">
                <a:lnSpc>
                  <a:spcPct val="150000"/>
                </a:lnSpc>
              </a:pP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   def __</a:t>
              </a:r>
              <a:r>
                <a:rPr lang="en-US" altLang="zh-CN" dirty="0" err="1">
                  <a:solidFill>
                    <a:schemeClr val="bg1">
                      <a:lumMod val="50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init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__(self, name, limit): #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初始化银行，设定银行名称和交易限额</a:t>
              </a:r>
            </a:p>
            <a:p>
              <a:pPr algn="just">
                <a:lnSpc>
                  <a:spcPct val="150000"/>
                </a:lnSpc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       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self.name = name #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设定银行名称</a:t>
              </a:r>
            </a:p>
            <a:p>
              <a:pPr algn="just">
                <a:lnSpc>
                  <a:spcPct val="150000"/>
                </a:lnSpc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       </a:t>
              </a:r>
              <a:r>
                <a:rPr lang="en-US" altLang="zh-CN" dirty="0" err="1">
                  <a:solidFill>
                    <a:schemeClr val="bg1">
                      <a:lumMod val="50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self.limit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= limit #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设定交易限额</a:t>
              </a:r>
            </a:p>
            <a:p>
              <a:pPr algn="just">
                <a:lnSpc>
                  <a:spcPct val="150000"/>
                </a:lnSpc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       </a:t>
              </a:r>
              <a:r>
                <a:rPr lang="en-US" altLang="zh-CN" dirty="0" err="1">
                  <a:solidFill>
                    <a:schemeClr val="bg1">
                      <a:lumMod val="50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self.accounts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 = {} #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创建一个空的账户字典</a:t>
              </a:r>
              <a:endParaRPr lang="zh-CN" altLang="zh-CN" dirty="0">
                <a:solidFill>
                  <a:schemeClr val="bg1">
                    <a:lumMod val="5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仙人掌, 树, 植物, 餐桌&#10;&#10;已生成极高可信度的说明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-28575" y="4024174"/>
            <a:ext cx="12192000" cy="326136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536946" y="2120762"/>
            <a:ext cx="53848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8BA76F"/>
                </a:solidFill>
                <a:latin typeface="汉仪乐喵体简" panose="00020600040101010101" pitchFamily="18" charset="-122"/>
                <a:ea typeface="汉仪乐喵体简" panose="00020600040101010101" pitchFamily="18" charset="-122"/>
              </a:rPr>
              <a:t>02,</a:t>
            </a:r>
            <a:r>
              <a:rPr lang="zh-CN" altLang="en-US" sz="5400" b="1" dirty="0">
                <a:solidFill>
                  <a:srgbClr val="8BA76F"/>
                </a:solidFill>
                <a:latin typeface="汉仪乐喵体简" panose="00020600040101010101" pitchFamily="18" charset="-122"/>
                <a:ea typeface="汉仪乐喵体简" panose="00020600040101010101" pitchFamily="18" charset="-122"/>
              </a:rPr>
              <a:t>创建银行账户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3952875" y="1971675"/>
            <a:ext cx="4429125" cy="0"/>
          </a:xfrm>
          <a:prstGeom prst="line">
            <a:avLst/>
          </a:prstGeom>
          <a:ln>
            <a:solidFill>
              <a:srgbClr val="8AAE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5172075" y="876448"/>
            <a:ext cx="2198910" cy="10952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8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15" y="2152650"/>
            <a:ext cx="3465070" cy="3714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 cstate="email"/>
          <a:srcRect/>
          <a:stretch>
            <a:fillRect/>
          </a:stretch>
        </p:blipFill>
        <p:spPr>
          <a:xfrm>
            <a:off x="10396800" y="528734"/>
            <a:ext cx="1081676" cy="1493744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825621" y="2803462"/>
            <a:ext cx="6399106" cy="2413126"/>
            <a:chOff x="7634135" y="3690718"/>
            <a:chExt cx="6399106" cy="2413126"/>
          </a:xfrm>
        </p:grpSpPr>
        <p:sp>
          <p:nvSpPr>
            <p:cNvPr id="6" name="矩形 5"/>
            <p:cNvSpPr/>
            <p:nvPr/>
          </p:nvSpPr>
          <p:spPr>
            <a:xfrm>
              <a:off x="7690778" y="3690718"/>
              <a:ext cx="4485671" cy="540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>
                  <a:latin typeface="隶书" panose="02010509060101010101" pitchFamily="49" charset="-122"/>
                  <a:ea typeface="隶书" panose="02010509060101010101" pitchFamily="49" charset="-122"/>
                </a:rPr>
                <a:t>创建银行账户！</a:t>
              </a:r>
            </a:p>
          </p:txBody>
        </p:sp>
        <p:sp>
          <p:nvSpPr>
            <p:cNvPr id="7" name="MH_Text_1"/>
            <p:cNvSpPr/>
            <p:nvPr>
              <p:custDataLst>
                <p:tags r:id="rId1"/>
              </p:custDataLst>
            </p:nvPr>
          </p:nvSpPr>
          <p:spPr>
            <a:xfrm>
              <a:off x="7634135" y="4300116"/>
              <a:ext cx="6399106" cy="1803728"/>
            </a:xfrm>
            <a:prstGeom prst="rect">
              <a:avLst/>
            </a:prstGeom>
          </p:spPr>
          <p:txBody>
            <a:bodyPr vert="horz" wrap="square">
              <a:no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2400" b="0" i="0" dirty="0">
                  <a:solidFill>
                    <a:srgbClr val="24292F"/>
                  </a:solidFill>
                  <a:effectLst/>
                  <a:latin typeface="-apple-system"/>
                </a:rPr>
                <a:t>要想在银行存取钱，首先需要有一个属于自己的账户。每个账户都有一个特别的号码。</a:t>
              </a:r>
              <a:endPara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8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654111" y="1985126"/>
            <a:ext cx="9682583" cy="3667151"/>
          </a:xfrm>
          <a:prstGeom prst="rect">
            <a:avLst/>
          </a:prstGeom>
          <a:solidFill>
            <a:srgbClr val="DAE8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343732" y="2550700"/>
            <a:ext cx="8769027" cy="2285563"/>
            <a:chOff x="6291043" y="3037924"/>
            <a:chExt cx="3449092" cy="1131719"/>
          </a:xfrm>
        </p:grpSpPr>
        <p:sp>
          <p:nvSpPr>
            <p:cNvPr id="14" name="矩形 13"/>
            <p:cNvSpPr>
              <a:spLocks noChangeArrowheads="1"/>
            </p:cNvSpPr>
            <p:nvPr/>
          </p:nvSpPr>
          <p:spPr bwMode="auto">
            <a:xfrm>
              <a:off x="6382882" y="3037924"/>
              <a:ext cx="2076450" cy="25920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造字工房悦黑演示版常规体" pitchFamily="50" charset="-122"/>
                  <a:ea typeface="造字工房悦黑演示版常规体" pitchFamily="50" charset="-122"/>
                  <a:cs typeface="+mn-cs"/>
                </a:rPr>
                <a:t>０１</a:t>
              </a:r>
              <a:r>
                <a:rPr kumimoji="0" lang="en-US" altLang="zh-CN" sz="1800" b="1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造字工房悦黑演示版常规体" pitchFamily="50" charset="-122"/>
                  <a:ea typeface="造字工房悦黑演示版常规体" pitchFamily="50" charset="-122"/>
                  <a:cs typeface="+mn-cs"/>
                </a:rPr>
                <a:t>.</a:t>
              </a:r>
              <a:r>
                <a:rPr kumimoji="0" lang="zh-CN" altLang="en-US" sz="1800" b="1" i="0" u="none" strike="noStrike" kern="1200" cap="all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造字工房悦黑演示版常规体" pitchFamily="50" charset="-122"/>
                  <a:ea typeface="造字工房悦黑演示版常规体" pitchFamily="50" charset="-122"/>
                  <a:cs typeface="+mn-cs"/>
                </a:rPr>
                <a:t>代码示例</a:t>
              </a:r>
              <a:endParaRPr kumimoji="0" lang="en-US" altLang="zh-CN" sz="18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造字工房悦黑演示版常规体" pitchFamily="50" charset="-122"/>
                <a:ea typeface="造字工房悦黑演示版常规体" pitchFamily="50" charset="-122"/>
                <a:cs typeface="+mn-cs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291043" y="3333133"/>
              <a:ext cx="3449092" cy="8365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dirty="0">
                  <a:solidFill>
                    <a:prstClr val="white">
                      <a:lumMod val="50000"/>
                    </a:prstClr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d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ef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create_account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(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self,account_number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, name):</a:t>
              </a:r>
            </a:p>
            <a:p>
              <a:pPr marL="0" marR="0" lvl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    ...</a:t>
              </a:r>
            </a:p>
            <a:p>
              <a:pPr marL="0" marR="0" lvl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    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self.accounts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[</a:t>
              </a: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account_number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] = {"name": name, "balance": 0}</a:t>
              </a:r>
              <a:endPara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619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15" y="2152650"/>
            <a:ext cx="3465070" cy="3714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 cstate="email"/>
          <a:srcRect/>
          <a:stretch>
            <a:fillRect/>
          </a:stretch>
        </p:blipFill>
        <p:spPr>
          <a:xfrm>
            <a:off x="10396800" y="528734"/>
            <a:ext cx="1081676" cy="1493744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4825621" y="2803462"/>
            <a:ext cx="6399106" cy="2413126"/>
            <a:chOff x="7634135" y="3690718"/>
            <a:chExt cx="6399106" cy="2413126"/>
          </a:xfrm>
        </p:grpSpPr>
        <p:sp>
          <p:nvSpPr>
            <p:cNvPr id="6" name="矩形 5"/>
            <p:cNvSpPr/>
            <p:nvPr/>
          </p:nvSpPr>
          <p:spPr>
            <a:xfrm>
              <a:off x="7690778" y="3690718"/>
              <a:ext cx="4327049" cy="5407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b="1" i="0" dirty="0">
                  <a:solidFill>
                    <a:srgbClr val="24292F"/>
                  </a:solidFill>
                  <a:effectLst/>
                  <a:latin typeface="-apple-system"/>
                </a:rPr>
                <a:t>存钱入账户</a:t>
              </a:r>
              <a:r>
                <a:rPr lang="zh-CN" altLang="en-US" sz="2800" dirty="0">
                  <a:latin typeface="隶书" panose="02010509060101010101" pitchFamily="49" charset="-122"/>
                  <a:ea typeface="隶书" panose="02010509060101010101" pitchFamily="49" charset="-122"/>
                </a:rPr>
                <a:t>！</a:t>
              </a:r>
            </a:p>
          </p:txBody>
        </p:sp>
        <p:sp>
          <p:nvSpPr>
            <p:cNvPr id="7" name="MH_Text_1"/>
            <p:cNvSpPr/>
            <p:nvPr>
              <p:custDataLst>
                <p:tags r:id="rId1"/>
              </p:custDataLst>
            </p:nvPr>
          </p:nvSpPr>
          <p:spPr>
            <a:xfrm>
              <a:off x="7634135" y="4300116"/>
              <a:ext cx="6399106" cy="1803728"/>
            </a:xfrm>
            <a:prstGeom prst="rect">
              <a:avLst/>
            </a:prstGeom>
          </p:spPr>
          <p:txBody>
            <a:bodyPr vert="horz" wrap="square">
              <a:no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2400" b="0" i="0" dirty="0">
                  <a:solidFill>
                    <a:srgbClr val="24292F"/>
                  </a:solidFill>
                  <a:effectLst/>
                  <a:latin typeface="-apple-system"/>
                </a:rPr>
                <a:t>拿到钱后，可以把钱存入账户。存进去的钱，银行会帮我们保管起来。</a:t>
              </a:r>
              <a:endParaRPr lang="zh-CN" altLang="en-US" sz="24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  <a:sym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121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4145842"/>
  <p:tag name="MH_LIBRARY" val="GRAPHIC"/>
  <p:tag name="MH_TYPE" val="Text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4145842"/>
  <p:tag name="MH_LIBRARY" val="GRAPHIC"/>
  <p:tag name="MH_TYPE" val="Text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4145842"/>
  <p:tag name="MH_LIBRARY" val="GRAPHIC"/>
  <p:tag name="MH_TYPE" val="Text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4145842"/>
  <p:tag name="MH_LIBRARY" val="GRAPHIC"/>
  <p:tag name="MH_TYPE" val="Text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4145842"/>
  <p:tag name="MH_LIBRARY" val="GRAPHIC"/>
  <p:tag name="MH_TYPE" val="Text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524145842"/>
  <p:tag name="MH_LIBRARY" val="GRAPHIC"/>
  <p:tag name="MH_TYPE" val="Text"/>
  <p:tag name="MH_ORDER" val="1"/>
</p:tagLst>
</file>

<file path=ppt/theme/theme1.xml><?xml version="1.0" encoding="utf-8"?>
<a:theme xmlns:a="http://schemas.openxmlformats.org/drawingml/2006/main" name="www.2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560</Words>
  <Application>Microsoft Office PowerPoint</Application>
  <PresentationFormat>宽屏</PresentationFormat>
  <Paragraphs>82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-apple-system</vt:lpstr>
      <vt:lpstr>汉仪乐喵体简</vt:lpstr>
      <vt:lpstr>隶书</vt:lpstr>
      <vt:lpstr>微软雅黑</vt:lpstr>
      <vt:lpstr>微软雅黑 Light</vt:lpstr>
      <vt:lpstr>颜真卿颜体</vt:lpstr>
      <vt:lpstr>造字工房悦黑演示版常规体</vt:lpstr>
      <vt:lpstr>Arial</vt:lpstr>
      <vt:lpstr>Calibri</vt:lpstr>
      <vt:lpstr>Calibri Light</vt:lpstr>
      <vt:lpstr>www.2ppt.com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dc:description/>
  <cp:lastModifiedBy>志广 陈</cp:lastModifiedBy>
  <cp:revision>7</cp:revision>
  <dcterms:created xsi:type="dcterms:W3CDTF">2021-07-15T00:35:54Z</dcterms:created>
  <dcterms:modified xsi:type="dcterms:W3CDTF">2024-03-13T17:27:25Z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1EC235EE765F4EA6B8F551CCFE231168</vt:lpwstr>
  </property>
</Properties>
</file>