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napToObjects="1">
      <p:cViewPr>
        <p:scale>
          <a:sx n="82" d="100"/>
          <a:sy n="82" d="100"/>
        </p:scale>
        <p:origin x="1280" y="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3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18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0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4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787" y="1143000"/>
            <a:ext cx="5502233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Mountain Resort Pricing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1467" y="5443808"/>
            <a:ext cx="4688700" cy="86142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Zinab Jadidi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Springboard Guided Capstone Project</a:t>
            </a: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ooden house on the mountains">
            <a:extLst>
              <a:ext uri="{FF2B5EF4-FFF2-40B4-BE49-F238E27FC236}">
                <a16:creationId xmlns:a16="http://schemas.microsoft.com/office/drawing/2014/main" id="{ABE5D564-DEFF-2FB1-1EAC-23DE61AEFA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035" r="39370"/>
          <a:stretch>
            <a:fillRect/>
          </a:stretch>
        </p:blipFill>
        <p:spPr>
          <a:xfrm>
            <a:off x="20" y="10"/>
            <a:ext cx="33614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268C3-9806-0239-1550-40929AE7C6C3}"/>
              </a:ext>
            </a:extLst>
          </p:cNvPr>
          <p:cNvSpPr txBox="1"/>
          <p:nvPr/>
        </p:nvSpPr>
        <p:spPr>
          <a:xfrm>
            <a:off x="706237" y="2776896"/>
            <a:ext cx="7636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Big Mountain Resort aims to evaluate whether its existing weekend rates accurately represent the value of its services.</a:t>
            </a:r>
          </a:p>
          <a:p>
            <a:pPr marL="283464" indent="-283464" algn="l" rtl="0" eaLnBrk="1" latinLnBrk="0" hangingPunct="1"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3464" indent="-283464" algn="l" rtl="0" eaLnBrk="1" latinLnBrk="0" hangingPunct="1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000" b="1" u="sng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lang="en-US" sz="2000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Develop a predictive model incorporating facility and regional characteristics to inform pricing strategies and investment planning.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&amp;</a:t>
            </a:r>
            <a:b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554E6-A60D-3238-CAD6-26821F8B199E}"/>
              </a:ext>
            </a:extLst>
          </p:cNvPr>
          <p:cNvSpPr txBox="1"/>
          <p:nvPr/>
        </p:nvSpPr>
        <p:spPr>
          <a:xfrm>
            <a:off x="286718" y="2587999"/>
            <a:ext cx="85705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Big Mountain presently sets the adult weekend ticket price at $81.00.</a:t>
            </a:r>
          </a:p>
          <a:p>
            <a:pPr marL="283464" indent="-283464" algn="l" rtl="0" eaLnBrk="1" latinLnBrk="0" hangingPunct="1">
              <a:lnSpc>
                <a:spcPct val="90000"/>
              </a:lnSpc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3464" indent="-283464" algn="l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forecasted price: $95.87 (derived from comparable resort data).</a:t>
            </a:r>
          </a:p>
          <a:p>
            <a:pPr marL="283464" indent="-283464" algn="l" rtl="0" eaLnBrk="1" latinLnBrk="0" hangingPunct="1">
              <a:lnSpc>
                <a:spcPct val="90000"/>
              </a:lnSpc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3464" indent="-283464" algn="l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Variance: approximately $15, factoring in model MAE of $10.39.</a:t>
            </a:r>
          </a:p>
          <a:p>
            <a:pPr marL="283464" indent="-283464" algn="l" rtl="0" eaLnBrk="1" latinLnBrk="0" hangingPunct="1">
              <a:lnSpc>
                <a:spcPct val="90000"/>
              </a:lnSpc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3464" indent="-283464" algn="l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Conclusion: Robust facility profile justifies a price adjustment upward.</a:t>
            </a:r>
          </a:p>
          <a:p>
            <a:pPr marL="283464" indent="-283464" algn="l" rtl="0" eaLnBrk="1" latinLnBrk="0" hangingPunct="1">
              <a:lnSpc>
                <a:spcPct val="90000"/>
              </a:lnSpc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3464" indent="-283464" algn="l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u="sng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Recommendation:</a:t>
            </a: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Implement a moderate price increase to the $90–$95 range.</a:t>
            </a:r>
          </a:p>
          <a:p>
            <a:pPr marL="283464" indent="-283464" algn="l" rtl="0" eaLnBrk="1" latinLnBrk="0" hangingPunct="1">
              <a:lnSpc>
                <a:spcPct val="90000"/>
              </a:lnSpc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3464" indent="-283464" algn="l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Additionally, enhance brand presence and strengthen customer engagement efforts.</a:t>
            </a:r>
            <a:endParaRPr 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Exploratory Data Analysis</a:t>
            </a:r>
          </a:p>
        </p:txBody>
      </p:sp>
      <p:pic>
        <p:nvPicPr>
          <p:cNvPr id="5" name="Picture 4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24F85CAE-F3DE-E412-3A4F-A92F4B6C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16" y="2470066"/>
            <a:ext cx="4742845" cy="4338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211782-4B9F-1D24-DB83-FF007024254F}"/>
              </a:ext>
            </a:extLst>
          </p:cNvPr>
          <p:cNvSpPr txBox="1"/>
          <p:nvPr/>
        </p:nvSpPr>
        <p:spPr>
          <a:xfrm>
            <a:off x="219041" y="2588217"/>
            <a:ext cx="3574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Significant correlations were identified with vertical_drop, Runs, fastQuads, and Snow Making_ac.</a:t>
            </a:r>
          </a:p>
          <a:p>
            <a:pPr marL="283464" indent="-283464" algn="l" rtl="0" eaLnBrk="1" latinLnBrk="0" hangingPunct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Optimizing state-context ratios enhanced the quality of the features.</a:t>
            </a:r>
          </a:p>
          <a:p>
            <a:pPr marL="283464" indent="-283464" algn="l" rtl="0" eaLnBrk="1" latinLnBrk="0" hangingPunct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Principal Component Analysis (PCA) showed no significant patterns in the raw state labels.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&amp;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99196-D9D4-38B8-161A-FF61DDCE0D20}"/>
              </a:ext>
            </a:extLst>
          </p:cNvPr>
          <p:cNvSpPr txBox="1"/>
          <p:nvPr/>
        </p:nvSpPr>
        <p:spPr>
          <a:xfrm>
            <a:off x="594374" y="2708006"/>
            <a:ext cx="79552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Median imputation, scaling, and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SelectKBest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were applied for feature selection.</a:t>
            </a:r>
          </a:p>
          <a:p>
            <a:pPr algn="l" rtl="0" eaLnBrk="1" latinLnBrk="0" hangingPunct="1"/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7472" indent="-347472" algn="l" rtl="0" eaLnBrk="1" latinLnBrk="0" hangingPunct="1">
              <a:buNone/>
            </a:pPr>
            <a:r>
              <a:rPr lang="en-US" sz="200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Notable engineered features: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7472" indent="-347472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resort_skiable_area_ac_state_ratio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7472" indent="-347472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fastQuads_skiable_ratio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7472" indent="-347472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total_chairs_runs_ratio</a:t>
            </a:r>
            <a:endParaRPr 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6522A-120B-8C2C-F13B-2ED72E5879FE}"/>
              </a:ext>
            </a:extLst>
          </p:cNvPr>
          <p:cNvSpPr txBox="1"/>
          <p:nvPr/>
        </p:nvSpPr>
        <p:spPr>
          <a:xfrm>
            <a:off x="926401" y="2723132"/>
            <a:ext cx="7291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Wingdings" pitchFamily="2" charset="2"/>
              </a:rPr>
              <a:t>​</a:t>
            </a:r>
          </a:p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Linear Regression: MAE around $9 using the top 8 features.</a:t>
            </a:r>
          </a:p>
          <a:p>
            <a:pPr marL="283464" indent="-283464" algn="l" rtl="0" eaLnBrk="1" latinLnBrk="0" hangingPunct="1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Wingdings" pitchFamily="2" charset="2"/>
              </a:rPr>
              <a:t>​</a:t>
            </a:r>
          </a:p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 Forest: MAE close to $8, demonstrating improved performance and consistency.</a:t>
            </a:r>
          </a:p>
          <a:p>
            <a:pPr marL="283464" indent="-283464" algn="l" rtl="0" eaLnBrk="1" latinLnBrk="0" hangingPunct="1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Wingdings" pitchFamily="2" charset="2"/>
              </a:rPr>
              <a:t>​</a:t>
            </a:r>
          </a:p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Best-performing model: Random Forest, selected for its accuracy and reliability.</a:t>
            </a:r>
            <a:endParaRPr 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(Random Forest)</a:t>
            </a:r>
          </a:p>
        </p:txBody>
      </p:sp>
      <p:pic>
        <p:nvPicPr>
          <p:cNvPr id="4" name="Picture 3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146CC96F-1DBE-828D-1926-529F85D2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110" y="2658774"/>
            <a:ext cx="4576486" cy="370695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66C976-32B9-843E-965F-FBC6344B54C0}"/>
              </a:ext>
            </a:extLst>
          </p:cNvPr>
          <p:cNvSpPr txBox="1"/>
          <p:nvPr/>
        </p:nvSpPr>
        <p:spPr>
          <a:xfrm>
            <a:off x="495946" y="2897469"/>
            <a:ext cx="4076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-283464" algn="l" rtl="0" eaLnBrk="1" latinLnBrk="0" hangingPunct="1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factors influencing price prediction include:</a:t>
            </a:r>
          </a:p>
          <a:p>
            <a:pPr marL="0" indent="-283464" algn="l" rtl="0" eaLnBrk="1" latinLnBrk="0" hangingPunct="1">
              <a:buNone/>
            </a:pP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Vertical Drop</a:t>
            </a:r>
          </a:p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Snowmaking Capacity</a:t>
            </a:r>
          </a:p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Chairs</a:t>
            </a:r>
          </a:p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High-Speed Quad Lifts</a:t>
            </a:r>
            <a:endParaRPr 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ADAC1-50BA-9201-B4A0-BCFAF986E903}"/>
              </a:ext>
            </a:extLst>
          </p:cNvPr>
          <p:cNvSpPr txBox="1"/>
          <p:nvPr/>
        </p:nvSpPr>
        <p:spPr>
          <a:xfrm>
            <a:off x="700460" y="2757984"/>
            <a:ext cx="7743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Big Mountain provides significant value, with potential for price increases.</a:t>
            </a:r>
          </a:p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model facilitates data-informed pricing and investment strategies.</a:t>
            </a:r>
          </a:p>
          <a:p>
            <a:pPr marL="283464" indent="-283464" algn="l" rtl="0" eaLnBrk="1" latinLnBrk="0" hangingPunct="1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eaLnBrk="1" latinLnBrk="0" hangingPunct="1"/>
            <a:r>
              <a:rPr lang="en-US" sz="200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Future Directions: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Incorporate data on costs, profits, and customer satisfaction.</a:t>
            </a:r>
          </a:p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 a dashboard tailored for analysts.</a:t>
            </a:r>
          </a:p>
          <a:p>
            <a:pPr marL="283464" indent="-283464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Investigate clustering techniques for market segmentation.</a:t>
            </a:r>
            <a:endParaRPr 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357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Big Mountain Resort Pricing Strategy</vt:lpstr>
      <vt:lpstr>Problem Statement</vt:lpstr>
      <vt:lpstr>Recommendation &amp; Key Findings</vt:lpstr>
      <vt:lpstr>Exploratory Data Analysis</vt:lpstr>
      <vt:lpstr>Feature Engineering &amp; Preprocessing</vt:lpstr>
      <vt:lpstr>Model Comparison</vt:lpstr>
      <vt:lpstr>Feature Importance (Random Forest)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zinab jadidi</cp:lastModifiedBy>
  <cp:revision>4</cp:revision>
  <dcterms:created xsi:type="dcterms:W3CDTF">2013-01-27T09:14:16Z</dcterms:created>
  <dcterms:modified xsi:type="dcterms:W3CDTF">2025-08-06T21:17:43Z</dcterms:modified>
  <cp:category/>
</cp:coreProperties>
</file>