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  <p:sldId id="263" r:id="rId6"/>
    <p:sldId id="265" r:id="rId7"/>
    <p:sldId id="262" r:id="rId8"/>
    <p:sldId id="260" r:id="rId9"/>
    <p:sldId id="261" r:id="rId10"/>
    <p:sldId id="266" r:id="rId11"/>
    <p:sldId id="268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4E31-1A5F-434E-B13F-B00AC21FE132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0E43-6BFB-4353-84AD-9446822F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5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4E31-1A5F-434E-B13F-B00AC21FE132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0E43-6BFB-4353-84AD-9446822F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4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4E31-1A5F-434E-B13F-B00AC21FE132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0E43-6BFB-4353-84AD-9446822F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4E31-1A5F-434E-B13F-B00AC21FE132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0E43-6BFB-4353-84AD-9446822F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6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4E31-1A5F-434E-B13F-B00AC21FE132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0E43-6BFB-4353-84AD-9446822F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1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4E31-1A5F-434E-B13F-B00AC21FE132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0E43-6BFB-4353-84AD-9446822F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4E31-1A5F-434E-B13F-B00AC21FE132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0E43-6BFB-4353-84AD-9446822F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5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4E31-1A5F-434E-B13F-B00AC21FE132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0E43-6BFB-4353-84AD-9446822F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7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4E31-1A5F-434E-B13F-B00AC21FE132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0E43-6BFB-4353-84AD-9446822F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7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4E31-1A5F-434E-B13F-B00AC21FE132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0E43-6BFB-4353-84AD-9446822F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5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4E31-1A5F-434E-B13F-B00AC21FE132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0E43-6BFB-4353-84AD-9446822F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9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D4E31-1A5F-434E-B13F-B00AC21FE132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80E43-6BFB-4353-84AD-9446822F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1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590672"/>
              </p:ext>
            </p:extLst>
          </p:nvPr>
        </p:nvGraphicFramePr>
        <p:xfrm>
          <a:off x="1455353" y="1088491"/>
          <a:ext cx="5218182" cy="4735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798"/>
                <a:gridCol w="579798"/>
                <a:gridCol w="579798"/>
                <a:gridCol w="579798"/>
                <a:gridCol w="579798"/>
                <a:gridCol w="579798"/>
                <a:gridCol w="579798"/>
                <a:gridCol w="579798"/>
                <a:gridCol w="579798"/>
              </a:tblGrid>
              <a:tr h="591958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@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A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B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C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D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E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F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G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195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9195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78343" marR="78343" marT="39172" marB="39172" anchor="ctr" anchorCtr="1"/>
                </a:tc>
              </a:tr>
              <a:tr h="59195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78343" marR="78343" marT="39172" marB="39172" anchor="ctr" anchorCtr="1"/>
                </a:tc>
              </a:tr>
              <a:tr h="59195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</a:tr>
              <a:tr h="59195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4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78343" marR="78343" marT="39172" marB="39172" anchor="ctr" anchorCtr="1"/>
                </a:tc>
              </a:tr>
              <a:tr h="59195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</a:tr>
              <a:tr h="59195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621975" y="2280448"/>
            <a:ext cx="1155851" cy="1174899"/>
            <a:chOff x="2811445" y="2049779"/>
            <a:chExt cx="1349075" cy="137130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1445" y="2049780"/>
              <a:ext cx="663275" cy="685739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9960" y="2049779"/>
              <a:ext cx="670560" cy="68574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89960" y="2735519"/>
              <a:ext cx="670560" cy="685567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243840" y="-30838"/>
            <a:ext cx="6461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Chessboard representation 1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5353" y="5933176"/>
            <a:ext cx="294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a chessboard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3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034" y="12160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When find one tile which has three edges of the sam</a:t>
            </a:r>
            <a:r>
              <a:rPr lang="en-US" dirty="0" smtClean="0"/>
              <a:t>e color, this is an invalid move.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991" y="-30838"/>
            <a:ext cx="30971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Invalid Move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76" y="2434666"/>
            <a:ext cx="1819275" cy="28289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387" y="2434666"/>
            <a:ext cx="1838325" cy="2867025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1734019" y="3591698"/>
            <a:ext cx="998561" cy="3295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3525793" y="3558746"/>
            <a:ext cx="1449861" cy="3624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82185" y="3816377"/>
            <a:ext cx="105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Tile Placed by Player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38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034" y="1216025"/>
            <a:ext cx="78867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2957" y="-30838"/>
            <a:ext cx="2521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Dead cave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14" y="1803571"/>
            <a:ext cx="18288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1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0465" y="1721708"/>
            <a:ext cx="1581665" cy="691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Board Representor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10464" y="2846173"/>
            <a:ext cx="1581665" cy="691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Processor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10464" y="4077729"/>
            <a:ext cx="1581665" cy="691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Translator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10464" y="5309285"/>
            <a:ext cx="1581665" cy="691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10464" y="467498"/>
            <a:ext cx="1581665" cy="691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</a:p>
          <a:p>
            <a:pPr algn="ctr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00118" y="2846173"/>
            <a:ext cx="1581665" cy="691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2"/>
            <a:endCxn id="4" idx="0"/>
          </p:cNvCxnSpPr>
          <p:nvPr/>
        </p:nvCxnSpPr>
        <p:spPr>
          <a:xfrm>
            <a:off x="4201297" y="1159476"/>
            <a:ext cx="1" cy="56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4201297" y="3538151"/>
            <a:ext cx="0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4201297" y="4769707"/>
            <a:ext cx="0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1"/>
            <a:endCxn id="5" idx="3"/>
          </p:cNvCxnSpPr>
          <p:nvPr/>
        </p:nvCxnSpPr>
        <p:spPr>
          <a:xfrm flipH="1">
            <a:off x="4992129" y="3192162"/>
            <a:ext cx="1107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>
          <a:xfrm flipH="1">
            <a:off x="4201297" y="2413686"/>
            <a:ext cx="1" cy="43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24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40" y="-30838"/>
            <a:ext cx="6461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Chessboard representation 1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946475"/>
              </p:ext>
            </p:extLst>
          </p:nvPr>
        </p:nvGraphicFramePr>
        <p:xfrm>
          <a:off x="1455353" y="1088491"/>
          <a:ext cx="5218182" cy="4735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798"/>
                <a:gridCol w="579798"/>
                <a:gridCol w="579798"/>
                <a:gridCol w="579798"/>
                <a:gridCol w="579798"/>
                <a:gridCol w="579798"/>
                <a:gridCol w="579798"/>
                <a:gridCol w="579798"/>
                <a:gridCol w="579798"/>
              </a:tblGrid>
              <a:tr h="591958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@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A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B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C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D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E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F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G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195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9195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</a:tr>
              <a:tr h="59195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</a:tr>
              <a:tr h="59195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</a:tr>
              <a:tr h="59195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4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</a:tr>
              <a:tr h="59195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</a:tr>
              <a:tr h="59195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55353" y="5933176"/>
            <a:ext cx="4904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every space, </a:t>
            </a:r>
          </a:p>
          <a:p>
            <a:r>
              <a:rPr lang="en-US" dirty="0" smtClean="0"/>
              <a:t>if there is a tile, the space is labeled as ‘1’,  else ‘0’.</a:t>
            </a:r>
          </a:p>
          <a:p>
            <a:r>
              <a:rPr lang="en-US" dirty="0" smtClean="0"/>
              <a:t>Memory array size: 32*32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1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873763"/>
              </p:ext>
            </p:extLst>
          </p:nvPr>
        </p:nvGraphicFramePr>
        <p:xfrm>
          <a:off x="2529552" y="943970"/>
          <a:ext cx="6090507" cy="5527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23"/>
                <a:gridCol w="676723"/>
                <a:gridCol w="676723"/>
                <a:gridCol w="676723"/>
                <a:gridCol w="676723"/>
                <a:gridCol w="676723"/>
                <a:gridCol w="676723"/>
                <a:gridCol w="676723"/>
                <a:gridCol w="676723"/>
              </a:tblGrid>
              <a:tr h="69091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0916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09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</a:tr>
              <a:tr h="6909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</a:tr>
              <a:tr h="6909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</a:tr>
              <a:tr h="6909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</a:tr>
              <a:tr h="6909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</a:tr>
              <a:tr h="6909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43840" y="-30838"/>
            <a:ext cx="6461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Chessboard representation 2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3681833" y="2137326"/>
            <a:ext cx="1739091" cy="1775053"/>
            <a:chOff x="2610913" y="2021996"/>
            <a:chExt cx="1739091" cy="1775053"/>
          </a:xfrm>
        </p:grpSpPr>
        <p:grpSp>
          <p:nvGrpSpPr>
            <p:cNvPr id="33" name="Group 32"/>
            <p:cNvGrpSpPr/>
            <p:nvPr/>
          </p:nvGrpSpPr>
          <p:grpSpPr>
            <a:xfrm>
              <a:off x="2801487" y="2222247"/>
              <a:ext cx="1359035" cy="1371838"/>
              <a:chOff x="2801485" y="2222247"/>
              <a:chExt cx="1359035" cy="1371838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811445" y="2222777"/>
                <a:ext cx="1349075" cy="1371307"/>
                <a:chOff x="2811445" y="2049779"/>
                <a:chExt cx="1349075" cy="1371307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811445" y="2049780"/>
                  <a:ext cx="663275" cy="685739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89960" y="2049779"/>
                  <a:ext cx="670560" cy="685740"/>
                </a:xfrm>
                <a:prstGeom prst="rect">
                  <a:avLst/>
                </a:prstGeom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89960" y="2735519"/>
                  <a:ext cx="670560" cy="685567"/>
                </a:xfrm>
                <a:prstGeom prst="rect">
                  <a:avLst/>
                </a:prstGeom>
              </p:spPr>
            </p:pic>
          </p:grpSp>
          <p:cxnSp>
            <p:nvCxnSpPr>
              <p:cNvPr id="11" name="Straight Connector 10"/>
              <p:cNvCxnSpPr/>
              <p:nvPr/>
            </p:nvCxnSpPr>
            <p:spPr>
              <a:xfrm flipH="1">
                <a:off x="2809105" y="2222247"/>
                <a:ext cx="2340" cy="68627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153235" y="2222777"/>
                <a:ext cx="0" cy="1371307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2809105" y="2222247"/>
                <a:ext cx="1344130" cy="530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801485" y="2908253"/>
                <a:ext cx="688475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3489960" y="3592304"/>
                <a:ext cx="663275" cy="1781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3486150" y="2901181"/>
                <a:ext cx="1" cy="691123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>
              <a:off x="3819919" y="3455883"/>
              <a:ext cx="3361" cy="34116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022548" y="2560627"/>
              <a:ext cx="327456" cy="4755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008544" y="3244413"/>
              <a:ext cx="341460" cy="195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138043" y="2780026"/>
              <a:ext cx="3361" cy="34116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3136362" y="2021997"/>
              <a:ext cx="1681" cy="338705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3824960" y="2021996"/>
              <a:ext cx="1681" cy="338705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 flipV="1">
              <a:off x="2610913" y="2571957"/>
              <a:ext cx="318238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 flipV="1">
              <a:off x="3280485" y="3251300"/>
              <a:ext cx="318238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486710" y="4999727"/>
            <a:ext cx="224375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Memory element:</a:t>
            </a:r>
          </a:p>
          <a:p>
            <a:r>
              <a:rPr lang="en-US" sz="1400" dirty="0" smtClean="0"/>
              <a:t>Color Code + Direction Code</a:t>
            </a:r>
          </a:p>
          <a:p>
            <a:endParaRPr lang="en-US" sz="1200" dirty="0" smtClean="0"/>
          </a:p>
          <a:p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593124" y="1656898"/>
            <a:ext cx="1762898" cy="1026057"/>
            <a:chOff x="593124" y="956680"/>
            <a:chExt cx="1762898" cy="1026057"/>
          </a:xfrm>
        </p:grpSpPr>
        <p:grpSp>
          <p:nvGrpSpPr>
            <p:cNvPr id="88" name="Group 87"/>
            <p:cNvGrpSpPr/>
            <p:nvPr/>
          </p:nvGrpSpPr>
          <p:grpSpPr>
            <a:xfrm>
              <a:off x="674711" y="960578"/>
              <a:ext cx="1615250" cy="1022159"/>
              <a:chOff x="674711" y="960578"/>
              <a:chExt cx="1615250" cy="1022159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837395" y="1268667"/>
                <a:ext cx="1218271" cy="369332"/>
                <a:chOff x="837395" y="1268667"/>
                <a:chExt cx="1218271" cy="369332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837395" y="1408118"/>
                  <a:ext cx="79692" cy="9043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1683634" y="1408118"/>
                  <a:ext cx="79692" cy="9043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935006" y="126866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1753980" y="126866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674711" y="960578"/>
                <a:ext cx="1615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White      Black</a:t>
                </a:r>
                <a:endParaRPr 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95719" y="1613405"/>
                <a:ext cx="1220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Color Code</a:t>
                </a:r>
                <a:endParaRPr lang="en-US" dirty="0"/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593124" y="956680"/>
              <a:ext cx="1762898" cy="10098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81026" y="2779171"/>
            <a:ext cx="1762898" cy="1833426"/>
            <a:chOff x="613978" y="2078953"/>
            <a:chExt cx="1762898" cy="1833426"/>
          </a:xfrm>
        </p:grpSpPr>
        <p:grpSp>
          <p:nvGrpSpPr>
            <p:cNvPr id="67" name="Group 66"/>
            <p:cNvGrpSpPr/>
            <p:nvPr/>
          </p:nvGrpSpPr>
          <p:grpSpPr>
            <a:xfrm>
              <a:off x="679369" y="2078953"/>
              <a:ext cx="1615514" cy="1833426"/>
              <a:chOff x="134494" y="1044799"/>
              <a:chExt cx="1615514" cy="1833426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170537" y="2508893"/>
                <a:ext cx="1579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Direction Code</a:t>
                </a:r>
                <a:endParaRPr lang="en-US" dirty="0"/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134494" y="1044799"/>
                <a:ext cx="1572825" cy="1503049"/>
                <a:chOff x="134494" y="1044799"/>
                <a:chExt cx="1572825" cy="1503049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495671" y="1339563"/>
                  <a:ext cx="818592" cy="926524"/>
                  <a:chOff x="569812" y="1557205"/>
                  <a:chExt cx="626301" cy="708881"/>
                </a:xfrm>
              </p:grpSpPr>
              <p:cxnSp>
                <p:nvCxnSpPr>
                  <p:cNvPr id="47" name="Straight Arrow Connector 46"/>
                  <p:cNvCxnSpPr>
                    <a:endCxn id="61" idx="1"/>
                  </p:cNvCxnSpPr>
                  <p:nvPr/>
                </p:nvCxnSpPr>
                <p:spPr>
                  <a:xfrm>
                    <a:off x="880801" y="1917631"/>
                    <a:ext cx="315312" cy="105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/>
                  <p:nvPr/>
                </p:nvCxnSpPr>
                <p:spPr>
                  <a:xfrm flipV="1">
                    <a:off x="879812" y="1557205"/>
                    <a:ext cx="1681" cy="338705"/>
                  </a:xfrm>
                  <a:prstGeom prst="straightConnector1">
                    <a:avLst/>
                  </a:prstGeom>
                  <a:ln w="381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/>
                  <p:nvPr/>
                </p:nvCxnSpPr>
                <p:spPr>
                  <a:xfrm>
                    <a:off x="879812" y="1924920"/>
                    <a:ext cx="3361" cy="341166"/>
                  </a:xfrm>
                  <a:prstGeom prst="straightConnector1">
                    <a:avLst/>
                  </a:prstGeom>
                  <a:ln w="38100"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 flipV="1">
                    <a:off x="569812" y="1914617"/>
                    <a:ext cx="318238" cy="1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TextBox 60"/>
                <p:cNvSpPr txBox="1"/>
                <p:nvPr/>
              </p:nvSpPr>
              <p:spPr>
                <a:xfrm>
                  <a:off x="1314263" y="1642754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00</a:t>
                  </a:r>
                  <a:endParaRPr lang="en-US" sz="1600" b="1" dirty="0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715087" y="1044799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01</a:t>
                  </a:r>
                  <a:endParaRPr lang="en-US" sz="1600" b="1" dirty="0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709697" y="2209294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1</a:t>
                  </a:r>
                  <a:r>
                    <a:rPr lang="en-US" sz="1600" b="1" dirty="0" smtClean="0"/>
                    <a:t>1</a:t>
                  </a:r>
                  <a:endParaRPr lang="en-US" sz="1600" b="1" dirty="0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134494" y="1634516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1</a:t>
                  </a:r>
                  <a:r>
                    <a:rPr lang="en-US" sz="1600" b="1" dirty="0"/>
                    <a:t>0</a:t>
                  </a:r>
                </a:p>
              </p:txBody>
            </p:sp>
          </p:grpSp>
        </p:grpSp>
        <p:sp>
          <p:nvSpPr>
            <p:cNvPr id="91" name="Rectangle 90"/>
            <p:cNvSpPr/>
            <p:nvPr/>
          </p:nvSpPr>
          <p:spPr>
            <a:xfrm>
              <a:off x="613978" y="2102531"/>
              <a:ext cx="1762898" cy="18098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15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6710" y="4299509"/>
            <a:ext cx="619502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Memory element: edge</a:t>
            </a:r>
          </a:p>
          <a:p>
            <a:r>
              <a:rPr lang="en-US" sz="1400" dirty="0" smtClean="0"/>
              <a:t>Color Code + Direction Code + Position(</a:t>
            </a:r>
            <a:r>
              <a:rPr lang="en-US" sz="1400" dirty="0" err="1" smtClean="0"/>
              <a:t>row+column</a:t>
            </a:r>
            <a:r>
              <a:rPr lang="en-US" sz="1400" dirty="0" smtClean="0"/>
              <a:t>) + Path ID</a:t>
            </a:r>
          </a:p>
          <a:p>
            <a:endParaRPr lang="en-US" sz="1200" dirty="0" smtClean="0"/>
          </a:p>
          <a:p>
            <a:r>
              <a:rPr lang="en-US" i="1" dirty="0" smtClean="0"/>
              <a:t>Memory array:</a:t>
            </a:r>
          </a:p>
          <a:p>
            <a:r>
              <a:rPr lang="en-US" sz="1600" dirty="0" smtClean="0"/>
              <a:t>Edges are stored counter clock-wisely. The first element is called pointer. 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43840" y="-30838"/>
            <a:ext cx="6461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Chessboard representation 2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3124" y="956680"/>
            <a:ext cx="1762898" cy="1026057"/>
            <a:chOff x="593124" y="956680"/>
            <a:chExt cx="1762898" cy="1026057"/>
          </a:xfrm>
        </p:grpSpPr>
        <p:grpSp>
          <p:nvGrpSpPr>
            <p:cNvPr id="8" name="Group 7"/>
            <p:cNvGrpSpPr/>
            <p:nvPr/>
          </p:nvGrpSpPr>
          <p:grpSpPr>
            <a:xfrm>
              <a:off x="674711" y="960578"/>
              <a:ext cx="1615250" cy="1022159"/>
              <a:chOff x="674711" y="960578"/>
              <a:chExt cx="1615250" cy="102215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837395" y="1268667"/>
                <a:ext cx="1218271" cy="369332"/>
                <a:chOff x="837395" y="1268667"/>
                <a:chExt cx="1218271" cy="369332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837395" y="1408118"/>
                  <a:ext cx="79692" cy="9043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1683634" y="1408118"/>
                  <a:ext cx="79692" cy="9043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935006" y="126866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753980" y="126866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674711" y="960578"/>
                <a:ext cx="1615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White      Black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95719" y="1613405"/>
                <a:ext cx="1220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Color Code</a:t>
                </a:r>
                <a:endParaRPr lang="en-US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593124" y="956680"/>
              <a:ext cx="1762898" cy="10098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81026" y="2078953"/>
            <a:ext cx="1762898" cy="1833426"/>
            <a:chOff x="613978" y="2078953"/>
            <a:chExt cx="1762898" cy="1833426"/>
          </a:xfrm>
        </p:grpSpPr>
        <p:grpSp>
          <p:nvGrpSpPr>
            <p:cNvPr id="18" name="Group 17"/>
            <p:cNvGrpSpPr/>
            <p:nvPr/>
          </p:nvGrpSpPr>
          <p:grpSpPr>
            <a:xfrm>
              <a:off x="679369" y="2078953"/>
              <a:ext cx="1615514" cy="1833426"/>
              <a:chOff x="134494" y="1044799"/>
              <a:chExt cx="1615514" cy="1833426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70537" y="2508893"/>
                <a:ext cx="1579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Direction Code</a:t>
                </a:r>
                <a:endParaRPr lang="en-US" dirty="0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134494" y="1044799"/>
                <a:ext cx="1572825" cy="1503049"/>
                <a:chOff x="134494" y="1044799"/>
                <a:chExt cx="1572825" cy="1503049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495671" y="1339563"/>
                  <a:ext cx="818592" cy="926524"/>
                  <a:chOff x="569812" y="1557205"/>
                  <a:chExt cx="626301" cy="708881"/>
                </a:xfrm>
              </p:grpSpPr>
              <p:cxnSp>
                <p:nvCxnSpPr>
                  <p:cNvPr id="27" name="Straight Arrow Connector 26"/>
                  <p:cNvCxnSpPr>
                    <a:endCxn id="23" idx="1"/>
                  </p:cNvCxnSpPr>
                  <p:nvPr/>
                </p:nvCxnSpPr>
                <p:spPr>
                  <a:xfrm>
                    <a:off x="880801" y="1917631"/>
                    <a:ext cx="315312" cy="105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/>
                  <p:nvPr/>
                </p:nvCxnSpPr>
                <p:spPr>
                  <a:xfrm flipV="1">
                    <a:off x="879812" y="1557205"/>
                    <a:ext cx="1681" cy="338705"/>
                  </a:xfrm>
                  <a:prstGeom prst="straightConnector1">
                    <a:avLst/>
                  </a:prstGeom>
                  <a:ln w="381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879812" y="1924920"/>
                    <a:ext cx="3361" cy="341166"/>
                  </a:xfrm>
                  <a:prstGeom prst="straightConnector1">
                    <a:avLst/>
                  </a:prstGeom>
                  <a:ln w="38100"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 flipH="1" flipV="1">
                    <a:off x="569812" y="1914617"/>
                    <a:ext cx="318238" cy="1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TextBox 22"/>
                <p:cNvSpPr txBox="1"/>
                <p:nvPr/>
              </p:nvSpPr>
              <p:spPr>
                <a:xfrm>
                  <a:off x="1314263" y="1642754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00</a:t>
                  </a:r>
                  <a:endParaRPr lang="en-US" sz="1600" b="1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15087" y="1044799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01</a:t>
                  </a:r>
                  <a:endParaRPr lang="en-US" sz="1600" b="1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709697" y="2209294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1</a:t>
                  </a:r>
                  <a:r>
                    <a:rPr lang="en-US" sz="1600" b="1" dirty="0"/>
                    <a:t>0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34494" y="1634516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11</a:t>
                  </a:r>
                  <a:endParaRPr lang="en-US" sz="1600" b="1" dirty="0"/>
                </a:p>
              </p:txBody>
            </p:sp>
          </p:grpSp>
        </p:grpSp>
        <p:sp>
          <p:nvSpPr>
            <p:cNvPr id="19" name="Rectangle 18"/>
            <p:cNvSpPr/>
            <p:nvPr/>
          </p:nvSpPr>
          <p:spPr>
            <a:xfrm>
              <a:off x="613978" y="2102531"/>
              <a:ext cx="1762898" cy="18098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632718"/>
              </p:ext>
            </p:extLst>
          </p:nvPr>
        </p:nvGraphicFramePr>
        <p:xfrm>
          <a:off x="3799540" y="917222"/>
          <a:ext cx="3665259" cy="3326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51"/>
                <a:gridCol w="407251"/>
                <a:gridCol w="407251"/>
                <a:gridCol w="407251"/>
                <a:gridCol w="407251"/>
                <a:gridCol w="407251"/>
                <a:gridCol w="407251"/>
                <a:gridCol w="407251"/>
                <a:gridCol w="407251"/>
              </a:tblGrid>
              <a:tr h="415793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@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579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57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5028" marR="55028" marT="27514" marB="27514" anchor="ctr" anchorCtr="1"/>
                </a:tc>
              </a:tr>
              <a:tr h="4157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</a:tr>
              <a:tr h="4157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</a:tr>
              <a:tr h="4157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</a:tr>
              <a:tr h="4157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</a:tr>
              <a:tr h="4157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</a:tr>
            </a:tbl>
          </a:graphicData>
        </a:graphic>
      </p:graphicFrame>
      <p:grpSp>
        <p:nvGrpSpPr>
          <p:cNvPr id="72" name="Group 71"/>
          <p:cNvGrpSpPr/>
          <p:nvPr/>
        </p:nvGrpSpPr>
        <p:grpSpPr>
          <a:xfrm>
            <a:off x="3394645" y="1339472"/>
            <a:ext cx="2258292" cy="1476940"/>
            <a:chOff x="2266057" y="1339472"/>
            <a:chExt cx="2258292" cy="1476940"/>
          </a:xfrm>
        </p:grpSpPr>
        <p:grpSp>
          <p:nvGrpSpPr>
            <p:cNvPr id="32" name="Group 31"/>
            <p:cNvGrpSpPr/>
            <p:nvPr/>
          </p:nvGrpSpPr>
          <p:grpSpPr>
            <a:xfrm>
              <a:off x="3378565" y="1626972"/>
              <a:ext cx="1046584" cy="1068225"/>
              <a:chOff x="2610913" y="2021996"/>
              <a:chExt cx="1739091" cy="1775053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2801487" y="2222247"/>
                <a:ext cx="1359035" cy="1371838"/>
                <a:chOff x="2801485" y="2222247"/>
                <a:chExt cx="1359035" cy="1371838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2811445" y="2222777"/>
                  <a:ext cx="1349075" cy="1371307"/>
                  <a:chOff x="2811445" y="2049779"/>
                  <a:chExt cx="1349075" cy="1371307"/>
                </a:xfrm>
              </p:grpSpPr>
              <p:pic>
                <p:nvPicPr>
                  <p:cNvPr id="49" name="Picture 48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811445" y="2049780"/>
                    <a:ext cx="663275" cy="685739"/>
                  </a:xfrm>
                  <a:prstGeom prst="rect">
                    <a:avLst/>
                  </a:prstGeom>
                </p:spPr>
              </p:pic>
              <p:pic>
                <p:nvPicPr>
                  <p:cNvPr id="50" name="Picture 4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489960" y="2049779"/>
                    <a:ext cx="670560" cy="685740"/>
                  </a:xfrm>
                  <a:prstGeom prst="rect">
                    <a:avLst/>
                  </a:prstGeom>
                </p:spPr>
              </p:pic>
              <p:pic>
                <p:nvPicPr>
                  <p:cNvPr id="51" name="Picture 50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489960" y="2735519"/>
                    <a:ext cx="670560" cy="685567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2809105" y="2222247"/>
                  <a:ext cx="2340" cy="686270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4153235" y="2222777"/>
                  <a:ext cx="0" cy="1371307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V="1">
                  <a:off x="2809105" y="2222247"/>
                  <a:ext cx="1344130" cy="530"/>
                </a:xfrm>
                <a:prstGeom prst="line">
                  <a:avLst/>
                </a:prstGeom>
                <a:ln w="381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2801485" y="2908253"/>
                  <a:ext cx="688475" cy="0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V="1">
                  <a:off x="3489960" y="3592304"/>
                  <a:ext cx="663275" cy="1781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3486150" y="2901181"/>
                  <a:ext cx="1" cy="691123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Arrow Connector 33"/>
              <p:cNvCxnSpPr/>
              <p:nvPr/>
            </p:nvCxnSpPr>
            <p:spPr>
              <a:xfrm>
                <a:off x="3819919" y="3455883"/>
                <a:ext cx="3361" cy="341166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4022548" y="2560627"/>
                <a:ext cx="327456" cy="4755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008544" y="3244413"/>
                <a:ext cx="341460" cy="1954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3138043" y="2780026"/>
                <a:ext cx="3361" cy="341166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3136362" y="2021997"/>
                <a:ext cx="1681" cy="338705"/>
              </a:xfrm>
              <a:prstGeom prst="straightConnector1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1">
                <a:off x="3824960" y="2021996"/>
                <a:ext cx="1681" cy="338705"/>
              </a:xfrm>
              <a:prstGeom prst="straightConnector1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H="1" flipV="1">
                <a:off x="2610913" y="2571957"/>
                <a:ext cx="318238" cy="1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H="1" flipV="1">
                <a:off x="3280485" y="3251300"/>
                <a:ext cx="318238" cy="1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Arrow Connector 54"/>
            <p:cNvCxnSpPr/>
            <p:nvPr/>
          </p:nvCxnSpPr>
          <p:spPr>
            <a:xfrm>
              <a:off x="3538415" y="2816412"/>
              <a:ext cx="677709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3568277" y="1505142"/>
              <a:ext cx="617286" cy="114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 flipV="1">
              <a:off x="4523576" y="1798071"/>
              <a:ext cx="773" cy="7424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285784" y="1842948"/>
              <a:ext cx="1" cy="62623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73" idx="2"/>
            </p:cNvCxnSpPr>
            <p:nvPr/>
          </p:nvCxnSpPr>
          <p:spPr>
            <a:xfrm flipH="1" flipV="1">
              <a:off x="2266057" y="1339472"/>
              <a:ext cx="1208265" cy="5034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2744627" y="1000918"/>
            <a:ext cx="1300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First element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8641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3840" y="-30838"/>
            <a:ext cx="6461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Chessboard representation 2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133823"/>
              </p:ext>
            </p:extLst>
          </p:nvPr>
        </p:nvGraphicFramePr>
        <p:xfrm>
          <a:off x="510580" y="2742831"/>
          <a:ext cx="813914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734"/>
                <a:gridCol w="848497"/>
                <a:gridCol w="815546"/>
                <a:gridCol w="823784"/>
                <a:gridCol w="848321"/>
                <a:gridCol w="776866"/>
                <a:gridCol w="800767"/>
                <a:gridCol w="788817"/>
                <a:gridCol w="7888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Color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Direction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Position(row)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Position(column)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Path 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000001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10580" y="1338620"/>
            <a:ext cx="711932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Memory element: edge</a:t>
            </a:r>
          </a:p>
          <a:p>
            <a:r>
              <a:rPr lang="en-US" sz="1400" dirty="0" smtClean="0"/>
              <a:t>Color Code + Direction Code + Position(</a:t>
            </a:r>
            <a:r>
              <a:rPr lang="en-US" sz="1400" dirty="0" err="1" smtClean="0"/>
              <a:t>row+column</a:t>
            </a:r>
            <a:r>
              <a:rPr lang="en-US" sz="1400" dirty="0" smtClean="0"/>
              <a:t>)(optional) + Path ID</a:t>
            </a:r>
          </a:p>
          <a:p>
            <a:endParaRPr lang="en-US" sz="1200" dirty="0" smtClean="0"/>
          </a:p>
          <a:p>
            <a:r>
              <a:rPr lang="en-US" i="1" dirty="0" smtClean="0"/>
              <a:t>Memory array: contour</a:t>
            </a:r>
          </a:p>
          <a:p>
            <a:r>
              <a:rPr lang="en-US" sz="1600" dirty="0" smtClean="0"/>
              <a:t>Edges are stored counter clock-wisely. The first element of contour is called pointer.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1113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3840" y="-30838"/>
            <a:ext cx="6461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Chessboard representation 2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580" y="1338620"/>
            <a:ext cx="8522461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Multi-contour Situation</a:t>
            </a:r>
            <a:endParaRPr lang="en-US" sz="1400" dirty="0" smtClean="0"/>
          </a:p>
          <a:p>
            <a:endParaRPr lang="en-US" sz="12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Situation 1: </a:t>
            </a:r>
            <a:r>
              <a:rPr lang="en-US" sz="1600" dirty="0"/>
              <a:t>When </a:t>
            </a:r>
            <a:r>
              <a:rPr lang="en-US" sz="1600" dirty="0" smtClean="0"/>
              <a:t>(the </a:t>
            </a:r>
            <a:r>
              <a:rPr lang="en-US" sz="1600" dirty="0"/>
              <a:t>new tile’s surrounding tile existence is </a:t>
            </a:r>
            <a:r>
              <a:rPr lang="en-US" sz="1600" dirty="0" smtClean="0"/>
              <a:t>0001,0010,0100 or 1000) and (the</a:t>
            </a:r>
          </a:p>
          <a:p>
            <a:r>
              <a:rPr lang="en-US" sz="1600" dirty="0" smtClean="0"/>
              <a:t> tile existence of the corner at the other side of the existing tile is 1) ,</a:t>
            </a:r>
            <a:r>
              <a:rPr lang="en-US" sz="1600" dirty="0"/>
              <a:t> a new contour appears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r>
              <a:rPr lang="en-US" sz="1600" dirty="0" smtClean="0"/>
              <a:t>Situation 2: When the new tile’s surrounding tile existence is 0101 or 1010, a new contour appears.</a:t>
            </a:r>
          </a:p>
          <a:p>
            <a:endParaRPr lang="en-US" sz="1600" dirty="0"/>
          </a:p>
          <a:p>
            <a:r>
              <a:rPr lang="en-US" sz="1600" dirty="0" smtClean="0"/>
              <a:t>Contours are </a:t>
            </a:r>
            <a:r>
              <a:rPr lang="en-US" sz="1600" dirty="0" smtClean="0"/>
              <a:t>stored </a:t>
            </a:r>
            <a:r>
              <a:rPr lang="en-US" sz="1600" dirty="0" smtClean="0"/>
              <a:t>according to the order of their occurrence. </a:t>
            </a:r>
            <a:r>
              <a:rPr lang="en-US" sz="1600" dirty="0" smtClean="0"/>
              <a:t>The first element of contour is </a:t>
            </a:r>
            <a:r>
              <a:rPr lang="en-US" sz="1600" dirty="0" smtClean="0"/>
              <a:t>called</a:t>
            </a:r>
          </a:p>
          <a:p>
            <a:r>
              <a:rPr lang="en-US" sz="1600" dirty="0" smtClean="0"/>
              <a:t> </a:t>
            </a:r>
            <a:r>
              <a:rPr lang="en-US" sz="1600" dirty="0" smtClean="0"/>
              <a:t>pointer.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 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929" y="1844116"/>
            <a:ext cx="1800225" cy="2228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21" y="1905914"/>
            <a:ext cx="1800225" cy="17907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1713763" y="2123364"/>
            <a:ext cx="1037675" cy="109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508416" y="2148743"/>
            <a:ext cx="1364264" cy="1194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82879" y="2181695"/>
            <a:ext cx="94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Tile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948" y="1859630"/>
            <a:ext cx="17811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1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5590" y="-30838"/>
            <a:ext cx="47707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Memory Architecture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419180"/>
              </p:ext>
            </p:extLst>
          </p:nvPr>
        </p:nvGraphicFramePr>
        <p:xfrm>
          <a:off x="576646" y="894492"/>
          <a:ext cx="8254315" cy="5226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438"/>
                <a:gridCol w="1999697"/>
                <a:gridCol w="350318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Items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92" marR="108092" marT="54046" marB="54046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Memory size/bit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92" marR="108092" marT="54046" marB="54046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Chessboard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1</a:t>
                      </a:r>
                    </a:p>
                  </a:txBody>
                  <a:tcPr marL="108092" marR="108092" marT="54046" marB="5404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1024(32*32)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Existence</a:t>
                      </a:r>
                      <a:r>
                        <a:rPr lang="en-US" baseline="0" dirty="0" smtClean="0"/>
                        <a:t> of tiles on chessboard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Chessboard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2</a:t>
                      </a:r>
                    </a:p>
                  </a:txBody>
                  <a:tcPr marL="108092" marR="108092" marT="54046" marB="5404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348(3*32*4)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Path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590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7562336" y="1705233"/>
            <a:ext cx="922638" cy="4777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Check surrounding tiles</a:t>
            </a:r>
            <a:endParaRPr lang="en-US" sz="1100" dirty="0"/>
          </a:p>
        </p:txBody>
      </p:sp>
      <p:sp>
        <p:nvSpPr>
          <p:cNvPr id="5" name="Flowchart: Decision 4"/>
          <p:cNvSpPr/>
          <p:nvPr/>
        </p:nvSpPr>
        <p:spPr>
          <a:xfrm>
            <a:off x="7562336" y="2494007"/>
            <a:ext cx="922638" cy="5684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Number of tiles</a:t>
            </a:r>
            <a:endParaRPr lang="en-US" sz="900" dirty="0"/>
          </a:p>
        </p:txBody>
      </p:sp>
      <p:sp>
        <p:nvSpPr>
          <p:cNvPr id="7" name="Flowchart: Terminator 6"/>
          <p:cNvSpPr/>
          <p:nvPr/>
        </p:nvSpPr>
        <p:spPr>
          <a:xfrm>
            <a:off x="7562336" y="1015313"/>
            <a:ext cx="922638" cy="37894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7991" y="1204784"/>
            <a:ext cx="6497079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Check 4 surrounding spaces(up, down, left, right) of the new tile, get the number of tiles, save as </a:t>
            </a:r>
            <a:r>
              <a:rPr lang="en-US" sz="2400" b="1" i="1" dirty="0" smtClean="0"/>
              <a:t>N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Record the position for the first tile of the first row, save as </a:t>
            </a:r>
            <a:r>
              <a:rPr lang="en-US" sz="2400" b="1" i="1" dirty="0" smtClean="0"/>
              <a:t>P1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Update </a:t>
            </a:r>
            <a:r>
              <a:rPr lang="en-US" sz="2400" u="sng" dirty="0"/>
              <a:t>representation </a:t>
            </a:r>
            <a:r>
              <a:rPr lang="en-US" sz="2400" u="sng" dirty="0" smtClean="0"/>
              <a:t>1</a:t>
            </a:r>
            <a:r>
              <a:rPr lang="en-US" sz="2400" dirty="0" smtClean="0"/>
              <a:t>. Add the new tile to the </a:t>
            </a:r>
            <a:r>
              <a:rPr lang="en-US" sz="2400" u="sng" dirty="0" smtClean="0"/>
              <a:t>representation 1</a:t>
            </a:r>
            <a:r>
              <a:rPr lang="en-US" sz="2400" dirty="0" smtClean="0"/>
              <a:t> according to its position. If the new tile is put at </a:t>
            </a:r>
            <a:r>
              <a:rPr lang="en-US" sz="2400" b="1" i="1" dirty="0" smtClean="0"/>
              <a:t>Row 0</a:t>
            </a:r>
            <a:r>
              <a:rPr lang="en-US" sz="2400" dirty="0" smtClean="0"/>
              <a:t> or </a:t>
            </a:r>
            <a:r>
              <a:rPr lang="en-US" sz="2400" b="1" i="1" dirty="0" smtClean="0"/>
              <a:t>Column @ </a:t>
            </a:r>
            <a:r>
              <a:rPr lang="en-US" sz="2400" dirty="0" smtClean="0"/>
              <a:t>, shift the </a:t>
            </a:r>
            <a:r>
              <a:rPr lang="en-US" sz="2400" u="sng" dirty="0" smtClean="0"/>
              <a:t>representation 1</a:t>
            </a:r>
            <a:r>
              <a:rPr lang="en-US" sz="2400" dirty="0" smtClean="0"/>
              <a:t> and </a:t>
            </a:r>
            <a:r>
              <a:rPr lang="en-US" sz="2400" b="1" i="1" dirty="0" smtClean="0"/>
              <a:t>P1</a:t>
            </a:r>
            <a:r>
              <a:rPr lang="en-US" sz="2400" dirty="0" smtClean="0"/>
              <a:t> to the right or down by one tile.</a:t>
            </a:r>
            <a:endParaRPr lang="en-US" sz="2400" b="1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Match the elements of </a:t>
            </a:r>
            <a:r>
              <a:rPr lang="en-US" sz="2400" u="sng" dirty="0" smtClean="0"/>
              <a:t>representation 2</a:t>
            </a:r>
            <a:r>
              <a:rPr lang="en-US" sz="2400" dirty="0" smtClean="0"/>
              <a:t> in </a:t>
            </a:r>
            <a:r>
              <a:rPr lang="en-US" sz="2400" u="sng" dirty="0" smtClean="0"/>
              <a:t>representation 1</a:t>
            </a:r>
            <a:r>
              <a:rPr lang="en-US" sz="2400" dirty="0" smtClean="0"/>
              <a:t> in turns, starting from </a:t>
            </a:r>
            <a:r>
              <a:rPr lang="en-US" sz="2400" b="1" i="1" dirty="0" smtClean="0"/>
              <a:t>P1</a:t>
            </a:r>
            <a:r>
              <a:rPr lang="en-US" sz="2400" dirty="0" smtClean="0"/>
              <a:t>. If there is one element mismatched, stop matching.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Matching procedure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Update </a:t>
            </a:r>
            <a:r>
              <a:rPr lang="en-US" sz="2400" u="sng" dirty="0" smtClean="0"/>
              <a:t>representation 2</a:t>
            </a:r>
            <a:r>
              <a:rPr lang="en-US" sz="2400" dirty="0" smtClean="0"/>
              <a:t>. If N=3, delete 3 edge and add 1.</a:t>
            </a:r>
            <a:r>
              <a:rPr lang="en-US" sz="2400" dirty="0"/>
              <a:t> If </a:t>
            </a:r>
            <a:r>
              <a:rPr lang="en-US" sz="2400" dirty="0" smtClean="0"/>
              <a:t>N=2, </a:t>
            </a:r>
            <a:r>
              <a:rPr lang="en-US" sz="2400" dirty="0"/>
              <a:t>delete </a:t>
            </a:r>
            <a:r>
              <a:rPr lang="en-US" sz="2400" dirty="0" smtClean="0"/>
              <a:t>2 </a:t>
            </a:r>
            <a:r>
              <a:rPr lang="en-US" sz="2400" dirty="0"/>
              <a:t>edge and add </a:t>
            </a:r>
            <a:r>
              <a:rPr lang="en-US" sz="2400" dirty="0" smtClean="0"/>
              <a:t>2,</a:t>
            </a:r>
            <a:r>
              <a:rPr lang="en-US" sz="2400" dirty="0"/>
              <a:t> If </a:t>
            </a:r>
            <a:r>
              <a:rPr lang="en-US" sz="2400" dirty="0" smtClean="0"/>
              <a:t>N=1, </a:t>
            </a:r>
            <a:r>
              <a:rPr lang="en-US" sz="2400" dirty="0"/>
              <a:t>delete </a:t>
            </a:r>
            <a:r>
              <a:rPr lang="en-US" sz="2400" dirty="0" smtClean="0"/>
              <a:t>1 </a:t>
            </a:r>
            <a:r>
              <a:rPr lang="en-US" sz="2400" dirty="0"/>
              <a:t>edge and add 3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Backup the current representation 1 &amp; 2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-38435" y="-30838"/>
            <a:ext cx="72240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Process for updating chessboard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038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034" y="1216025"/>
            <a:ext cx="78867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Matching</a:t>
            </a:r>
          </a:p>
          <a:p>
            <a:pPr marL="0" indent="0">
              <a:buNone/>
            </a:pPr>
            <a:r>
              <a:rPr lang="en-US" dirty="0" smtClean="0"/>
              <a:t>First edge position </a:t>
            </a:r>
            <a:r>
              <a:rPr lang="en-US" dirty="0" smtClean="0">
                <a:sym typeface="Wingdings" panose="05000000000000000000" pitchFamily="2" charset="2"/>
              </a:rPr>
              <a:t>: (X,Y)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2565" y="-30838"/>
            <a:ext cx="47661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Process for matching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498973"/>
              </p:ext>
            </p:extLst>
          </p:nvPr>
        </p:nvGraphicFramePr>
        <p:xfrm>
          <a:off x="450442" y="2490928"/>
          <a:ext cx="7229230" cy="1916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612"/>
                <a:gridCol w="578234"/>
                <a:gridCol w="722923"/>
                <a:gridCol w="722923"/>
                <a:gridCol w="722923"/>
                <a:gridCol w="722923"/>
                <a:gridCol w="722923"/>
                <a:gridCol w="722923"/>
                <a:gridCol w="722923"/>
                <a:gridCol w="722923"/>
              </a:tblGrid>
              <a:tr h="63594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Two continuous edges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</a:tr>
              <a:tr h="39721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Second Edge Position</a:t>
                      </a:r>
                      <a:endParaRPr 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</a:p>
                    <a:p>
                      <a:r>
                        <a:rPr lang="en-US" altLang="zh-CN" dirty="0" smtClean="0"/>
                        <a:t>Y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</a:p>
                    <a:p>
                      <a:r>
                        <a:rPr lang="en-US" dirty="0" smtClean="0"/>
                        <a:t>Y+1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</a:p>
                    <a:p>
                      <a:r>
                        <a:rPr lang="en-US" dirty="0" smtClean="0"/>
                        <a:t>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Nil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X-1</a:t>
                      </a:r>
                    </a:p>
                    <a:p>
                      <a:r>
                        <a:rPr lang="en-US" dirty="0" smtClean="0"/>
                        <a:t>Y+1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X+1</a:t>
                      </a:r>
                    </a:p>
                    <a:p>
                      <a:r>
                        <a:rPr lang="en-US" dirty="0" smtClean="0"/>
                        <a:t>Y-1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Nil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X-1</a:t>
                      </a:r>
                    </a:p>
                    <a:p>
                      <a:r>
                        <a:rPr lang="en-US" dirty="0" smtClean="0"/>
                        <a:t>Y-1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X-1</a:t>
                      </a:r>
                    </a:p>
                    <a:p>
                      <a:r>
                        <a:rPr lang="en-US" dirty="0" smtClean="0"/>
                        <a:t>Y</a:t>
                      </a:r>
                    </a:p>
                  </a:txBody>
                  <a:tcPr anchor="ctr" anchorCtr="1"/>
                </a:tc>
              </a:tr>
              <a:tr h="39721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Detecting position</a:t>
                      </a:r>
                      <a:endParaRPr 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X-1</a:t>
                      </a:r>
                    </a:p>
                    <a:p>
                      <a:r>
                        <a:rPr lang="en-US" altLang="zh-CN" dirty="0" smtClean="0"/>
                        <a:t>Y</a:t>
                      </a:r>
                      <a:endParaRPr lang="en-US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X-1</a:t>
                      </a:r>
                    </a:p>
                    <a:p>
                      <a:r>
                        <a:rPr lang="en-US" dirty="0" smtClean="0"/>
                        <a:t>Y+1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</a:p>
                    <a:p>
                      <a:r>
                        <a:rPr lang="en-US" dirty="0" smtClean="0"/>
                        <a:t>Y</a:t>
                      </a:r>
                      <a:r>
                        <a:rPr lang="en-US" b="0" dirty="0" smtClean="0"/>
                        <a:t>+1</a:t>
                      </a:r>
                      <a:endParaRPr lang="en-US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X-1</a:t>
                      </a:r>
                    </a:p>
                    <a:p>
                      <a:r>
                        <a:rPr lang="en-US" dirty="0" smtClean="0"/>
                        <a:t>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X-1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Y</a:t>
                      </a:r>
                      <a:endParaRPr lang="en-US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</a:p>
                    <a:p>
                      <a:r>
                        <a:rPr lang="en-US" dirty="0" smtClean="0"/>
                        <a:t>Y-1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X-1</a:t>
                      </a:r>
                    </a:p>
                    <a:p>
                      <a:r>
                        <a:rPr lang="en-US" dirty="0" smtClean="0"/>
                        <a:t>Y-1</a:t>
                      </a:r>
                    </a:p>
                  </a:txBody>
                  <a:tcPr anchor="ctr" anchorCtr="1"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262406" y="498901"/>
            <a:ext cx="1762898" cy="1833426"/>
            <a:chOff x="613978" y="2078953"/>
            <a:chExt cx="1762898" cy="1833426"/>
          </a:xfrm>
        </p:grpSpPr>
        <p:grpSp>
          <p:nvGrpSpPr>
            <p:cNvPr id="7" name="Group 6"/>
            <p:cNvGrpSpPr/>
            <p:nvPr/>
          </p:nvGrpSpPr>
          <p:grpSpPr>
            <a:xfrm>
              <a:off x="679369" y="2078953"/>
              <a:ext cx="1615514" cy="1833426"/>
              <a:chOff x="134494" y="1044799"/>
              <a:chExt cx="1615514" cy="183342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0537" y="2508893"/>
                <a:ext cx="1579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Direction Code</a:t>
                </a:r>
                <a:endParaRPr lang="en-US" dirty="0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134494" y="1044799"/>
                <a:ext cx="1572825" cy="1503049"/>
                <a:chOff x="134494" y="1044799"/>
                <a:chExt cx="1572825" cy="1503049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95671" y="1339563"/>
                  <a:ext cx="818592" cy="926524"/>
                  <a:chOff x="569812" y="1557205"/>
                  <a:chExt cx="626301" cy="708881"/>
                </a:xfrm>
              </p:grpSpPr>
              <p:cxnSp>
                <p:nvCxnSpPr>
                  <p:cNvPr id="16" name="Straight Arrow Connector 15"/>
                  <p:cNvCxnSpPr>
                    <a:endCxn id="12" idx="1"/>
                  </p:cNvCxnSpPr>
                  <p:nvPr/>
                </p:nvCxnSpPr>
                <p:spPr>
                  <a:xfrm>
                    <a:off x="880801" y="1917631"/>
                    <a:ext cx="315312" cy="105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 flipV="1">
                    <a:off x="879812" y="1557205"/>
                    <a:ext cx="1681" cy="338705"/>
                  </a:xfrm>
                  <a:prstGeom prst="straightConnector1">
                    <a:avLst/>
                  </a:prstGeom>
                  <a:ln w="381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879812" y="1924920"/>
                    <a:ext cx="3361" cy="341166"/>
                  </a:xfrm>
                  <a:prstGeom prst="straightConnector1">
                    <a:avLst/>
                  </a:prstGeom>
                  <a:ln w="38100"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 flipH="1" flipV="1">
                    <a:off x="569812" y="1914617"/>
                    <a:ext cx="318238" cy="1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TextBox 11"/>
                <p:cNvSpPr txBox="1"/>
                <p:nvPr/>
              </p:nvSpPr>
              <p:spPr>
                <a:xfrm>
                  <a:off x="1314263" y="1642754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00</a:t>
                  </a:r>
                  <a:endParaRPr lang="en-US" sz="1600" b="1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715087" y="1044799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01</a:t>
                  </a:r>
                  <a:endParaRPr lang="en-US" sz="1600" b="1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709697" y="2209294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1</a:t>
                  </a:r>
                  <a:r>
                    <a:rPr lang="en-US" sz="1600" b="1" dirty="0"/>
                    <a:t>0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34494" y="1634516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1</a:t>
                  </a:r>
                  <a:r>
                    <a:rPr lang="en-US" sz="1600" b="1" dirty="0"/>
                    <a:t>1</a:t>
                  </a:r>
                </a:p>
              </p:txBody>
            </p:sp>
          </p:grpSp>
        </p:grpSp>
        <p:sp>
          <p:nvSpPr>
            <p:cNvPr id="8" name="Rectangle 7"/>
            <p:cNvSpPr/>
            <p:nvPr/>
          </p:nvSpPr>
          <p:spPr>
            <a:xfrm>
              <a:off x="613978" y="2102531"/>
              <a:ext cx="1762898" cy="18098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381969" y="2577916"/>
            <a:ext cx="6081331" cy="450839"/>
            <a:chOff x="1381969" y="2577916"/>
            <a:chExt cx="6081331" cy="450839"/>
          </a:xfrm>
        </p:grpSpPr>
        <p:cxnSp>
          <p:nvCxnSpPr>
            <p:cNvPr id="20" name="Straight Arrow Connector 19"/>
            <p:cNvCxnSpPr/>
            <p:nvPr/>
          </p:nvCxnSpPr>
          <p:spPr>
            <a:xfrm flipH="1" flipV="1">
              <a:off x="2024969" y="2712964"/>
              <a:ext cx="415945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2024968" y="2923102"/>
              <a:ext cx="415945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2630449" y="2712963"/>
              <a:ext cx="415945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153450" y="2578148"/>
              <a:ext cx="4393" cy="4459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3479148" y="2715679"/>
              <a:ext cx="415945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482972" y="2912515"/>
              <a:ext cx="412121" cy="138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4120309" y="2712963"/>
              <a:ext cx="415945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647763" y="2577917"/>
              <a:ext cx="2197" cy="442695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1381969" y="2923102"/>
              <a:ext cx="415945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4919416" y="2577917"/>
              <a:ext cx="2197" cy="442695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5755858" y="2577917"/>
              <a:ext cx="2197" cy="442695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6342963" y="2577916"/>
              <a:ext cx="2197" cy="442695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7179405" y="2584451"/>
              <a:ext cx="2197" cy="442695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5036759" y="2712962"/>
              <a:ext cx="415945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5973535" y="2582843"/>
              <a:ext cx="4393" cy="4459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6448219" y="2923102"/>
              <a:ext cx="412121" cy="138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7461103" y="2580291"/>
              <a:ext cx="2197" cy="442695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800746"/>
              </p:ext>
            </p:extLst>
          </p:nvPr>
        </p:nvGraphicFramePr>
        <p:xfrm>
          <a:off x="450441" y="4431112"/>
          <a:ext cx="6506307" cy="1916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612"/>
                <a:gridCol w="578234"/>
                <a:gridCol w="722923"/>
                <a:gridCol w="722923"/>
                <a:gridCol w="722923"/>
                <a:gridCol w="722923"/>
                <a:gridCol w="722923"/>
                <a:gridCol w="722923"/>
                <a:gridCol w="722923"/>
              </a:tblGrid>
              <a:tr h="63594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Two continuous edges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</a:tr>
              <a:tr h="39721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New Edge Position</a:t>
                      </a:r>
                      <a:endParaRPr 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Nil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X+1</a:t>
                      </a:r>
                    </a:p>
                    <a:p>
                      <a:r>
                        <a:rPr lang="en-US" dirty="0" smtClean="0"/>
                        <a:t>Y-1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</a:p>
                    <a:p>
                      <a:r>
                        <a:rPr lang="en-US" dirty="0" smtClean="0"/>
                        <a:t>Y-1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</a:p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X+1</a:t>
                      </a:r>
                    </a:p>
                    <a:p>
                      <a:r>
                        <a:rPr lang="en-US" dirty="0" smtClean="0"/>
                        <a:t>Y+1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X+1</a:t>
                      </a:r>
                    </a:p>
                    <a:p>
                      <a:r>
                        <a:rPr lang="en-US" dirty="0" smtClean="0"/>
                        <a:t>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</a:p>
                    <a:p>
                      <a:r>
                        <a:rPr lang="en-US" dirty="0" smtClean="0"/>
                        <a:t>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Nil</a:t>
                      </a:r>
                    </a:p>
                  </a:txBody>
                  <a:tcPr anchor="ctr" anchorCtr="1"/>
                </a:tc>
              </a:tr>
              <a:tr h="39721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Detecting position</a:t>
                      </a:r>
                      <a:endParaRPr 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X+1</a:t>
                      </a:r>
                    </a:p>
                    <a:p>
                      <a:r>
                        <a:rPr lang="en-US" dirty="0" smtClean="0"/>
                        <a:t>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X+1</a:t>
                      </a:r>
                    </a:p>
                    <a:p>
                      <a:r>
                        <a:rPr lang="en-US" dirty="0" smtClean="0"/>
                        <a:t>Y</a:t>
                      </a:r>
                      <a:r>
                        <a:rPr lang="en-US" b="0" dirty="0" smtClean="0"/>
                        <a:t>-1</a:t>
                      </a:r>
                      <a:endParaRPr lang="en-US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</a:p>
                    <a:p>
                      <a:r>
                        <a:rPr lang="en-US" dirty="0" smtClean="0"/>
                        <a:t>Y-1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</a:p>
                    <a:p>
                      <a:r>
                        <a:rPr lang="en-US" dirty="0" smtClean="0"/>
                        <a:t>Y+1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X+1</a:t>
                      </a:r>
                    </a:p>
                    <a:p>
                      <a:r>
                        <a:rPr lang="en-US" dirty="0" smtClean="0"/>
                        <a:t>Y+1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X+1</a:t>
                      </a:r>
                    </a:p>
                    <a:p>
                      <a:r>
                        <a:rPr lang="en-US" dirty="0" smtClean="0"/>
                        <a:t>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 anchor="ctr" anchorCtr="1"/>
                </a:tc>
              </a:tr>
            </a:tbl>
          </a:graphicData>
        </a:graphic>
      </p:graphicFrame>
      <p:grpSp>
        <p:nvGrpSpPr>
          <p:cNvPr id="63" name="Group 62"/>
          <p:cNvGrpSpPr/>
          <p:nvPr/>
        </p:nvGrpSpPr>
        <p:grpSpPr>
          <a:xfrm>
            <a:off x="1375797" y="4481408"/>
            <a:ext cx="5305291" cy="486330"/>
            <a:chOff x="1375797" y="4481408"/>
            <a:chExt cx="5305291" cy="48633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1385793" y="4638342"/>
              <a:ext cx="412121" cy="138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1375797" y="4839208"/>
              <a:ext cx="415945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1959064" y="4828255"/>
              <a:ext cx="412121" cy="138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3903891" y="4525043"/>
              <a:ext cx="2197" cy="442695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2762512" y="4645636"/>
              <a:ext cx="412121" cy="138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762673" y="4839208"/>
              <a:ext cx="412121" cy="138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3429669" y="4653278"/>
              <a:ext cx="412121" cy="138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2467798" y="4506003"/>
              <a:ext cx="4393" cy="4459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6678891" y="4497186"/>
              <a:ext cx="2197" cy="442695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4328281" y="4629069"/>
              <a:ext cx="415945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4952954" y="4489858"/>
              <a:ext cx="4393" cy="4459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625975" y="4481408"/>
              <a:ext cx="4393" cy="4459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6443826" y="4521826"/>
              <a:ext cx="4393" cy="4459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5228318" y="4486410"/>
              <a:ext cx="4393" cy="4459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232451" y="4521826"/>
              <a:ext cx="4393" cy="4459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5739029" y="4830469"/>
              <a:ext cx="412121" cy="138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5242958" y="533495"/>
            <a:ext cx="1762898" cy="1809848"/>
            <a:chOff x="5242958" y="533495"/>
            <a:chExt cx="1762898" cy="1809848"/>
          </a:xfrm>
        </p:grpSpPr>
        <p:sp>
          <p:nvSpPr>
            <p:cNvPr id="58" name="Rectangle 57"/>
            <p:cNvSpPr/>
            <p:nvPr/>
          </p:nvSpPr>
          <p:spPr>
            <a:xfrm>
              <a:off x="5242958" y="533495"/>
              <a:ext cx="1762898" cy="18098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5699337" y="1015012"/>
              <a:ext cx="91173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5699337" y="1015012"/>
              <a:ext cx="0" cy="8176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526854" y="1769479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X</a:t>
              </a:r>
              <a:endParaRPr lang="en-US" sz="2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544603" y="799580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489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1916</TotalTime>
  <Words>757</Words>
  <Application>Microsoft Office PowerPoint</Application>
  <PresentationFormat>On-screen Show (4:3)</PresentationFormat>
  <Paragraphs>349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LYU, Aaron [Student]</dc:creator>
  <cp:lastModifiedBy>LYU, Aaron [Student]</cp:lastModifiedBy>
  <cp:revision>40</cp:revision>
  <dcterms:created xsi:type="dcterms:W3CDTF">2016-03-13T06:46:39Z</dcterms:created>
  <dcterms:modified xsi:type="dcterms:W3CDTF">2016-03-20T02:54:08Z</dcterms:modified>
</cp:coreProperties>
</file>