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
  </p:notesMasterIdLst>
  <p:sldIdLst>
    <p:sldId id="257" r:id="rId2"/>
    <p:sldId id="258" r:id="rId3"/>
    <p:sldId id="259" r:id="rId4"/>
    <p:sldId id="280" r:id="rId5"/>
    <p:sldId id="288" r:id="rId6"/>
    <p:sldId id="289" r:id="rId7"/>
    <p:sldId id="290" r:id="rId8"/>
    <p:sldId id="285" r:id="rId9"/>
    <p:sldId id="291" r:id="rId10"/>
    <p:sldId id="292" r:id="rId11"/>
    <p:sldId id="286" r:id="rId12"/>
    <p:sldId id="293" r:id="rId13"/>
    <p:sldId id="294" r:id="rId14"/>
    <p:sldId id="287" r:id="rId15"/>
    <p:sldId id="295" r:id="rId16"/>
    <p:sldId id="296" r:id="rId17"/>
    <p:sldId id="297" r:id="rId18"/>
    <p:sldId id="298" r:id="rId19"/>
    <p:sldId id="299" r:id="rId20"/>
    <p:sldId id="300" r:id="rId21"/>
    <p:sldId id="284" r:id="rId22"/>
  </p:sldIdLst>
  <p:sldSz cx="9001125" cy="5040313"/>
  <p:notesSz cx="6858000" cy="9144000"/>
  <p:custDataLst>
    <p:tags r:id="rId24"/>
  </p:custDataLst>
  <p:defaultText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8">
          <p15:clr>
            <a:srgbClr val="A4A3A4"/>
          </p15:clr>
        </p15:guide>
        <p15:guide id="2" pos="28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0012"/>
    <a:srgbClr val="C00000"/>
    <a:srgbClr val="17375E"/>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5" autoAdjust="0"/>
    <p:restoredTop sz="94674"/>
  </p:normalViewPr>
  <p:slideViewPr>
    <p:cSldViewPr>
      <p:cViewPr varScale="1">
        <p:scale>
          <a:sx n="146" d="100"/>
          <a:sy n="146" d="100"/>
        </p:scale>
        <p:origin x="176" y="528"/>
      </p:cViewPr>
      <p:guideLst>
        <p:guide orient="horz" pos="1588"/>
        <p:guide pos="28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5EAB1-25CC-4F72-A2FC-3BABBE5A9D32}" type="datetimeFigureOut">
              <a:rPr lang="zh-CN" altLang="en-US" smtClean="0"/>
              <a:t>2020/1/3</a:t>
            </a:fld>
            <a:endParaRPr lang="zh-CN" altLang="en-US"/>
          </a:p>
        </p:txBody>
      </p:sp>
      <p:sp>
        <p:nvSpPr>
          <p:cNvPr id="4" name="幻灯片图像占位符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B8BA23-BD00-4857-B603-DD487FFC396E}" type="slidenum">
              <a:rPr lang="zh-CN" altLang="en-US" smtClean="0"/>
              <a:t>‹#›</a:t>
            </a:fld>
            <a:endParaRPr lang="zh-CN" altLang="en-US"/>
          </a:p>
        </p:txBody>
      </p:sp>
    </p:spTree>
    <p:extLst>
      <p:ext uri="{BB962C8B-B14F-4D97-AF65-F5344CB8AC3E}">
        <p14:creationId xmlns:p14="http://schemas.microsoft.com/office/powerpoint/2010/main" val="197591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1</a:t>
            </a:fld>
            <a:endParaRPr lang="zh-CN" altLang="en-US"/>
          </a:p>
        </p:txBody>
      </p:sp>
    </p:spTree>
    <p:extLst>
      <p:ext uri="{BB962C8B-B14F-4D97-AF65-F5344CB8AC3E}">
        <p14:creationId xmlns:p14="http://schemas.microsoft.com/office/powerpoint/2010/main" val="15239459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10</a:t>
            </a:fld>
            <a:endParaRPr lang="zh-CN" altLang="en-US"/>
          </a:p>
        </p:txBody>
      </p:sp>
    </p:spTree>
    <p:extLst>
      <p:ext uri="{BB962C8B-B14F-4D97-AF65-F5344CB8AC3E}">
        <p14:creationId xmlns:p14="http://schemas.microsoft.com/office/powerpoint/2010/main" val="746874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11</a:t>
            </a:fld>
            <a:endParaRPr lang="zh-CN" altLang="en-US"/>
          </a:p>
        </p:txBody>
      </p:sp>
    </p:spTree>
    <p:extLst>
      <p:ext uri="{BB962C8B-B14F-4D97-AF65-F5344CB8AC3E}">
        <p14:creationId xmlns:p14="http://schemas.microsoft.com/office/powerpoint/2010/main" val="1154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12</a:t>
            </a:fld>
            <a:endParaRPr lang="zh-CN" altLang="en-US"/>
          </a:p>
        </p:txBody>
      </p:sp>
    </p:spTree>
    <p:extLst>
      <p:ext uri="{BB962C8B-B14F-4D97-AF65-F5344CB8AC3E}">
        <p14:creationId xmlns:p14="http://schemas.microsoft.com/office/powerpoint/2010/main" val="1850298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13</a:t>
            </a:fld>
            <a:endParaRPr lang="zh-CN" altLang="en-US"/>
          </a:p>
        </p:txBody>
      </p:sp>
    </p:spTree>
    <p:extLst>
      <p:ext uri="{BB962C8B-B14F-4D97-AF65-F5344CB8AC3E}">
        <p14:creationId xmlns:p14="http://schemas.microsoft.com/office/powerpoint/2010/main" val="2878300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14</a:t>
            </a:fld>
            <a:endParaRPr lang="zh-CN" altLang="en-US"/>
          </a:p>
        </p:txBody>
      </p:sp>
    </p:spTree>
    <p:extLst>
      <p:ext uri="{BB962C8B-B14F-4D97-AF65-F5344CB8AC3E}">
        <p14:creationId xmlns:p14="http://schemas.microsoft.com/office/powerpoint/2010/main" val="3809077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15</a:t>
            </a:fld>
            <a:endParaRPr lang="zh-CN" altLang="en-US"/>
          </a:p>
        </p:txBody>
      </p:sp>
    </p:spTree>
    <p:extLst>
      <p:ext uri="{BB962C8B-B14F-4D97-AF65-F5344CB8AC3E}">
        <p14:creationId xmlns:p14="http://schemas.microsoft.com/office/powerpoint/2010/main" val="3397436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16</a:t>
            </a:fld>
            <a:endParaRPr lang="zh-CN" altLang="en-US"/>
          </a:p>
        </p:txBody>
      </p:sp>
    </p:spTree>
    <p:extLst>
      <p:ext uri="{BB962C8B-B14F-4D97-AF65-F5344CB8AC3E}">
        <p14:creationId xmlns:p14="http://schemas.microsoft.com/office/powerpoint/2010/main" val="23502407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17</a:t>
            </a:fld>
            <a:endParaRPr lang="zh-CN" altLang="en-US"/>
          </a:p>
        </p:txBody>
      </p:sp>
    </p:spTree>
    <p:extLst>
      <p:ext uri="{BB962C8B-B14F-4D97-AF65-F5344CB8AC3E}">
        <p14:creationId xmlns:p14="http://schemas.microsoft.com/office/powerpoint/2010/main" val="16096860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3B8BA23-BD00-4857-B603-DD487FFC396E}" type="slidenum">
              <a:rPr lang="zh-CN" altLang="en-US" smtClean="0"/>
              <a:t>18</a:t>
            </a:fld>
            <a:endParaRPr lang="zh-CN" altLang="en-US"/>
          </a:p>
        </p:txBody>
      </p:sp>
    </p:spTree>
    <p:extLst>
      <p:ext uri="{BB962C8B-B14F-4D97-AF65-F5344CB8AC3E}">
        <p14:creationId xmlns:p14="http://schemas.microsoft.com/office/powerpoint/2010/main" val="3094149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19</a:t>
            </a:fld>
            <a:endParaRPr lang="zh-CN" altLang="en-US"/>
          </a:p>
        </p:txBody>
      </p:sp>
    </p:spTree>
    <p:extLst>
      <p:ext uri="{BB962C8B-B14F-4D97-AF65-F5344CB8AC3E}">
        <p14:creationId xmlns:p14="http://schemas.microsoft.com/office/powerpoint/2010/main" val="1443490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2</a:t>
            </a:fld>
            <a:endParaRPr lang="zh-CN" altLang="en-US"/>
          </a:p>
        </p:txBody>
      </p:sp>
    </p:spTree>
    <p:extLst>
      <p:ext uri="{BB962C8B-B14F-4D97-AF65-F5344CB8AC3E}">
        <p14:creationId xmlns:p14="http://schemas.microsoft.com/office/powerpoint/2010/main" val="37323744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20</a:t>
            </a:fld>
            <a:endParaRPr lang="zh-CN" altLang="en-US"/>
          </a:p>
        </p:txBody>
      </p:sp>
    </p:spTree>
    <p:extLst>
      <p:ext uri="{BB962C8B-B14F-4D97-AF65-F5344CB8AC3E}">
        <p14:creationId xmlns:p14="http://schemas.microsoft.com/office/powerpoint/2010/main" val="29603735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21</a:t>
            </a:fld>
            <a:endParaRPr lang="zh-CN" altLang="en-US"/>
          </a:p>
        </p:txBody>
      </p:sp>
    </p:spTree>
    <p:extLst>
      <p:ext uri="{BB962C8B-B14F-4D97-AF65-F5344CB8AC3E}">
        <p14:creationId xmlns:p14="http://schemas.microsoft.com/office/powerpoint/2010/main" val="1420420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3</a:t>
            </a:fld>
            <a:endParaRPr lang="zh-CN" altLang="en-US"/>
          </a:p>
        </p:txBody>
      </p:sp>
    </p:spTree>
    <p:extLst>
      <p:ext uri="{BB962C8B-B14F-4D97-AF65-F5344CB8AC3E}">
        <p14:creationId xmlns:p14="http://schemas.microsoft.com/office/powerpoint/2010/main" val="2933788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4</a:t>
            </a:fld>
            <a:endParaRPr lang="zh-CN" altLang="en-US"/>
          </a:p>
        </p:txBody>
      </p:sp>
    </p:spTree>
    <p:extLst>
      <p:ext uri="{BB962C8B-B14F-4D97-AF65-F5344CB8AC3E}">
        <p14:creationId xmlns:p14="http://schemas.microsoft.com/office/powerpoint/2010/main" val="2739648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5</a:t>
            </a:fld>
            <a:endParaRPr lang="zh-CN" altLang="en-US"/>
          </a:p>
        </p:txBody>
      </p:sp>
    </p:spTree>
    <p:extLst>
      <p:ext uri="{BB962C8B-B14F-4D97-AF65-F5344CB8AC3E}">
        <p14:creationId xmlns:p14="http://schemas.microsoft.com/office/powerpoint/2010/main" val="1147457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6</a:t>
            </a:fld>
            <a:endParaRPr lang="zh-CN" altLang="en-US"/>
          </a:p>
        </p:txBody>
      </p:sp>
    </p:spTree>
    <p:extLst>
      <p:ext uri="{BB962C8B-B14F-4D97-AF65-F5344CB8AC3E}">
        <p14:creationId xmlns:p14="http://schemas.microsoft.com/office/powerpoint/2010/main" val="3455724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7</a:t>
            </a:fld>
            <a:endParaRPr lang="zh-CN" altLang="en-US"/>
          </a:p>
        </p:txBody>
      </p:sp>
    </p:spTree>
    <p:extLst>
      <p:ext uri="{BB962C8B-B14F-4D97-AF65-F5344CB8AC3E}">
        <p14:creationId xmlns:p14="http://schemas.microsoft.com/office/powerpoint/2010/main" val="1472278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8</a:t>
            </a:fld>
            <a:endParaRPr lang="zh-CN" altLang="en-US"/>
          </a:p>
        </p:txBody>
      </p:sp>
    </p:spTree>
    <p:extLst>
      <p:ext uri="{BB962C8B-B14F-4D97-AF65-F5344CB8AC3E}">
        <p14:creationId xmlns:p14="http://schemas.microsoft.com/office/powerpoint/2010/main" val="340028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3B8BA23-BD00-4857-B603-DD487FFC396E}" type="slidenum">
              <a:rPr lang="zh-CN" altLang="en-US" smtClean="0"/>
              <a:t>9</a:t>
            </a:fld>
            <a:endParaRPr lang="zh-CN" altLang="en-US"/>
          </a:p>
        </p:txBody>
      </p:sp>
    </p:spTree>
    <p:extLst>
      <p:ext uri="{BB962C8B-B14F-4D97-AF65-F5344CB8AC3E}">
        <p14:creationId xmlns:p14="http://schemas.microsoft.com/office/powerpoint/2010/main" val="175363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75085" y="1565764"/>
            <a:ext cx="7650956" cy="1080400"/>
          </a:xfrm>
        </p:spPr>
        <p:txBody>
          <a:bodyPr/>
          <a:lstStyle/>
          <a:p>
            <a:r>
              <a:rPr lang="zh-CN" altLang="en-US"/>
              <a:t>单击此处编辑母版标题样式</a:t>
            </a:r>
          </a:p>
        </p:txBody>
      </p:sp>
      <p:sp>
        <p:nvSpPr>
          <p:cNvPr id="3" name="副标题 2"/>
          <p:cNvSpPr>
            <a:spLocks noGrp="1"/>
          </p:cNvSpPr>
          <p:nvPr>
            <p:ph type="subTitle" idx="1"/>
          </p:nvPr>
        </p:nvSpPr>
        <p:spPr>
          <a:xfrm>
            <a:off x="1350169" y="2856177"/>
            <a:ext cx="6300788" cy="1288080"/>
          </a:xfrm>
        </p:spPr>
        <p:txBody>
          <a:bodyPr/>
          <a:lstStyle>
            <a:lvl1pPr marL="0" indent="0" algn="ctr">
              <a:buNone/>
              <a:defRPr>
                <a:solidFill>
                  <a:schemeClr val="tx1">
                    <a:tint val="75000"/>
                  </a:schemeClr>
                </a:solidFill>
              </a:defRPr>
            </a:lvl1pPr>
            <a:lvl2pPr marL="401147" indent="0" algn="ctr">
              <a:buNone/>
              <a:defRPr>
                <a:solidFill>
                  <a:schemeClr val="tx1">
                    <a:tint val="75000"/>
                  </a:schemeClr>
                </a:solidFill>
              </a:defRPr>
            </a:lvl2pPr>
            <a:lvl3pPr marL="802295" indent="0" algn="ctr">
              <a:buNone/>
              <a:defRPr>
                <a:solidFill>
                  <a:schemeClr val="tx1">
                    <a:tint val="75000"/>
                  </a:schemeClr>
                </a:solidFill>
              </a:defRPr>
            </a:lvl3pPr>
            <a:lvl4pPr marL="1203442" indent="0" algn="ctr">
              <a:buNone/>
              <a:defRPr>
                <a:solidFill>
                  <a:schemeClr val="tx1">
                    <a:tint val="75000"/>
                  </a:schemeClr>
                </a:solidFill>
              </a:defRPr>
            </a:lvl4pPr>
            <a:lvl5pPr marL="1604589" indent="0" algn="ctr">
              <a:buNone/>
              <a:defRPr>
                <a:solidFill>
                  <a:schemeClr val="tx1">
                    <a:tint val="75000"/>
                  </a:schemeClr>
                </a:solidFill>
              </a:defRPr>
            </a:lvl5pPr>
            <a:lvl6pPr marL="2005736" indent="0" algn="ctr">
              <a:buNone/>
              <a:defRPr>
                <a:solidFill>
                  <a:schemeClr val="tx1">
                    <a:tint val="75000"/>
                  </a:schemeClr>
                </a:solidFill>
              </a:defRPr>
            </a:lvl6pPr>
            <a:lvl7pPr marL="2406884" indent="0" algn="ctr">
              <a:buNone/>
              <a:defRPr>
                <a:solidFill>
                  <a:schemeClr val="tx1">
                    <a:tint val="75000"/>
                  </a:schemeClr>
                </a:solidFill>
              </a:defRPr>
            </a:lvl7pPr>
            <a:lvl8pPr marL="2808031" indent="0" algn="ctr">
              <a:buNone/>
              <a:defRPr>
                <a:solidFill>
                  <a:schemeClr val="tx1">
                    <a:tint val="75000"/>
                  </a:schemeClr>
                </a:solidFill>
              </a:defRPr>
            </a:lvl8pPr>
            <a:lvl9pPr marL="320917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816" y="201847"/>
            <a:ext cx="2025253" cy="4300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0056" y="201847"/>
            <a:ext cx="5925741" cy="4300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1027" y="3238868"/>
            <a:ext cx="7650956" cy="1001062"/>
          </a:xfrm>
        </p:spPr>
        <p:txBody>
          <a:bodyPr anchor="t"/>
          <a:lstStyle>
            <a:lvl1pPr algn="l">
              <a:defRPr sz="3500" b="1" cap="all"/>
            </a:lvl1pPr>
          </a:lstStyle>
          <a:p>
            <a:r>
              <a:rPr lang="zh-CN" altLang="en-US"/>
              <a:t>单击此处编辑母版标题样式</a:t>
            </a:r>
          </a:p>
        </p:txBody>
      </p:sp>
      <p:sp>
        <p:nvSpPr>
          <p:cNvPr id="3" name="文本占位符 2"/>
          <p:cNvSpPr>
            <a:spLocks noGrp="1"/>
          </p:cNvSpPr>
          <p:nvPr>
            <p:ph type="body" idx="1"/>
          </p:nvPr>
        </p:nvSpPr>
        <p:spPr>
          <a:xfrm>
            <a:off x="711027" y="2136300"/>
            <a:ext cx="7650956" cy="1102568"/>
          </a:xfrm>
        </p:spPr>
        <p:txBody>
          <a:bodyPr anchor="b"/>
          <a:lstStyle>
            <a:lvl1pPr marL="0" indent="0">
              <a:buNone/>
              <a:defRPr sz="1800">
                <a:solidFill>
                  <a:schemeClr val="tx1">
                    <a:tint val="75000"/>
                  </a:schemeClr>
                </a:solidFill>
              </a:defRPr>
            </a:lvl1pPr>
            <a:lvl2pPr marL="401147" indent="0">
              <a:buNone/>
              <a:defRPr sz="1600">
                <a:solidFill>
                  <a:schemeClr val="tx1">
                    <a:tint val="75000"/>
                  </a:schemeClr>
                </a:solidFill>
              </a:defRPr>
            </a:lvl2pPr>
            <a:lvl3pPr marL="802295" indent="0">
              <a:buNone/>
              <a:defRPr sz="1400">
                <a:solidFill>
                  <a:schemeClr val="tx1">
                    <a:tint val="75000"/>
                  </a:schemeClr>
                </a:solidFill>
              </a:defRPr>
            </a:lvl3pPr>
            <a:lvl4pPr marL="1203442" indent="0">
              <a:buNone/>
              <a:defRPr sz="1200">
                <a:solidFill>
                  <a:schemeClr val="tx1">
                    <a:tint val="75000"/>
                  </a:schemeClr>
                </a:solidFill>
              </a:defRPr>
            </a:lvl4pPr>
            <a:lvl5pPr marL="1604589" indent="0">
              <a:buNone/>
              <a:defRPr sz="1200">
                <a:solidFill>
                  <a:schemeClr val="tx1">
                    <a:tint val="75000"/>
                  </a:schemeClr>
                </a:solidFill>
              </a:defRPr>
            </a:lvl5pPr>
            <a:lvl6pPr marL="2005736" indent="0">
              <a:buNone/>
              <a:defRPr sz="1200">
                <a:solidFill>
                  <a:schemeClr val="tx1">
                    <a:tint val="75000"/>
                  </a:schemeClr>
                </a:solidFill>
              </a:defRPr>
            </a:lvl6pPr>
            <a:lvl7pPr marL="2406884" indent="0">
              <a:buNone/>
              <a:defRPr sz="1200">
                <a:solidFill>
                  <a:schemeClr val="tx1">
                    <a:tint val="75000"/>
                  </a:schemeClr>
                </a:solidFill>
              </a:defRPr>
            </a:lvl7pPr>
            <a:lvl8pPr marL="2808031" indent="0">
              <a:buNone/>
              <a:defRPr sz="1200">
                <a:solidFill>
                  <a:schemeClr val="tx1">
                    <a:tint val="75000"/>
                  </a:schemeClr>
                </a:solidFill>
              </a:defRPr>
            </a:lvl8pPr>
            <a:lvl9pPr marL="3209178"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0056"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5572"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2020/1/3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2020/1/3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0057" y="200679"/>
            <a:ext cx="2961308" cy="854053"/>
          </a:xfrm>
        </p:spPr>
        <p:txBody>
          <a:bodyPr anchor="b"/>
          <a:lstStyle>
            <a:lvl1pPr algn="l">
              <a:defRPr sz="1800" b="1"/>
            </a:lvl1pPr>
          </a:lstStyle>
          <a:p>
            <a:r>
              <a:rPr lang="zh-CN" altLang="en-US"/>
              <a:t>单击此处编辑母版标题样式</a:t>
            </a:r>
          </a:p>
        </p:txBody>
      </p:sp>
      <p:sp>
        <p:nvSpPr>
          <p:cNvPr id="3" name="内容占位符 2"/>
          <p:cNvSpPr>
            <a:spLocks noGrp="1"/>
          </p:cNvSpPr>
          <p:nvPr>
            <p:ph idx="1"/>
          </p:nvPr>
        </p:nvSpPr>
        <p:spPr>
          <a:xfrm>
            <a:off x="3519190" y="200679"/>
            <a:ext cx="5031879" cy="4301768"/>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0057" y="1054733"/>
            <a:ext cx="2961308" cy="3447714"/>
          </a:xfrm>
        </p:spPr>
        <p:txBody>
          <a:bodyPr/>
          <a:lstStyle>
            <a:lvl1pPr marL="0" indent="0">
              <a:buNone/>
              <a:defRPr sz="1200"/>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64284" y="3528219"/>
            <a:ext cx="5400675" cy="416526"/>
          </a:xfrm>
        </p:spPr>
        <p:txBody>
          <a:bodyPr anchor="b"/>
          <a:lstStyle>
            <a:lvl1pPr algn="l">
              <a:defRPr sz="1800" b="1"/>
            </a:lvl1pPr>
          </a:lstStyle>
          <a:p>
            <a:r>
              <a:rPr lang="zh-CN" altLang="en-US"/>
              <a:t>单击此处编辑母版标题样式</a:t>
            </a:r>
          </a:p>
        </p:txBody>
      </p:sp>
      <p:sp>
        <p:nvSpPr>
          <p:cNvPr id="3" name="图片占位符 2"/>
          <p:cNvSpPr>
            <a:spLocks noGrp="1"/>
          </p:cNvSpPr>
          <p:nvPr>
            <p:ph type="pic" idx="1"/>
          </p:nvPr>
        </p:nvSpPr>
        <p:spPr>
          <a:xfrm>
            <a:off x="1764284" y="450361"/>
            <a:ext cx="5400675" cy="3024188"/>
          </a:xfrm>
        </p:spPr>
        <p:txBody>
          <a:bodyPr/>
          <a:lstStyle>
            <a:lvl1pPr marL="0" indent="0">
              <a:buNone/>
              <a:defRPr sz="2800"/>
            </a:lvl1pPr>
            <a:lvl2pPr marL="401147" indent="0">
              <a:buNone/>
              <a:defRPr sz="2500"/>
            </a:lvl2pPr>
            <a:lvl3pPr marL="802295" indent="0">
              <a:buNone/>
              <a:defRPr sz="2100"/>
            </a:lvl3pPr>
            <a:lvl4pPr marL="1203442" indent="0">
              <a:buNone/>
              <a:defRPr sz="1800"/>
            </a:lvl4pPr>
            <a:lvl5pPr marL="1604589" indent="0">
              <a:buNone/>
              <a:defRPr sz="1800"/>
            </a:lvl5pPr>
            <a:lvl6pPr marL="2005736" indent="0">
              <a:buNone/>
              <a:defRPr sz="1800"/>
            </a:lvl6pPr>
            <a:lvl7pPr marL="2406884" indent="0">
              <a:buNone/>
              <a:defRPr sz="1800"/>
            </a:lvl7pPr>
            <a:lvl8pPr marL="2808031" indent="0">
              <a:buNone/>
              <a:defRPr sz="1800"/>
            </a:lvl8pPr>
            <a:lvl9pPr marL="3209178" indent="0">
              <a:buNone/>
              <a:defRPr sz="1800"/>
            </a:lvl9pPr>
          </a:lstStyle>
          <a:p>
            <a:endParaRPr lang="zh-CN" altLang="en-US"/>
          </a:p>
        </p:txBody>
      </p:sp>
      <p:sp>
        <p:nvSpPr>
          <p:cNvPr id="4" name="文本占位符 3"/>
          <p:cNvSpPr>
            <a:spLocks noGrp="1"/>
          </p:cNvSpPr>
          <p:nvPr>
            <p:ph type="body" sz="half" idx="2"/>
          </p:nvPr>
        </p:nvSpPr>
        <p:spPr>
          <a:xfrm>
            <a:off x="1764284" y="3944746"/>
            <a:ext cx="5400675" cy="591536"/>
          </a:xfrm>
        </p:spPr>
        <p:txBody>
          <a:bodyPr/>
          <a:lstStyle>
            <a:lvl1pPr marL="0" indent="0">
              <a:buNone/>
              <a:defRPr sz="1200"/>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0056" y="201846"/>
            <a:ext cx="8101013" cy="840052"/>
          </a:xfrm>
          <a:prstGeom prst="rect">
            <a:avLst/>
          </a:prstGeom>
        </p:spPr>
        <p:txBody>
          <a:bodyPr vert="horz" lIns="80229" tIns="40115" rIns="80229" bIns="40115"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0056" y="1176073"/>
            <a:ext cx="8101013" cy="3326374"/>
          </a:xfrm>
          <a:prstGeom prst="rect">
            <a:avLst/>
          </a:prstGeom>
        </p:spPr>
        <p:txBody>
          <a:bodyPr vert="horz" lIns="80229" tIns="40115" rIns="80229" bIns="40115"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0056" y="4671624"/>
            <a:ext cx="2100263" cy="268350"/>
          </a:xfrm>
          <a:prstGeom prst="rect">
            <a:avLst/>
          </a:prstGeom>
        </p:spPr>
        <p:txBody>
          <a:bodyPr vert="horz" lIns="80229" tIns="40115" rIns="80229" bIns="40115" rtlCol="0" anchor="ctr"/>
          <a:lstStyle>
            <a:lvl1pPr algn="l">
              <a:defRPr sz="1100">
                <a:solidFill>
                  <a:schemeClr val="tx1">
                    <a:tint val="75000"/>
                  </a:schemeClr>
                </a:solidFill>
                <a:ea typeface="微软雅黑" panose="020B0503020204020204" pitchFamily="34" charset="-122"/>
              </a:defRPr>
            </a:lvl1pPr>
          </a:lstStyle>
          <a:p>
            <a:fld id="{530820CF-B880-4189-942D-D702A7CBA730}" type="datetimeFigureOut">
              <a:rPr lang="zh-CN" altLang="en-US" smtClean="0"/>
              <a:pPr/>
              <a:t>2020/1/3</a:t>
            </a:fld>
            <a:endParaRPr lang="zh-CN" altLang="en-US" dirty="0"/>
          </a:p>
        </p:txBody>
      </p:sp>
      <p:sp>
        <p:nvSpPr>
          <p:cNvPr id="5" name="页脚占位符 4"/>
          <p:cNvSpPr>
            <a:spLocks noGrp="1"/>
          </p:cNvSpPr>
          <p:nvPr>
            <p:ph type="ftr" sz="quarter" idx="3"/>
          </p:nvPr>
        </p:nvSpPr>
        <p:spPr>
          <a:xfrm>
            <a:off x="3075385" y="4671624"/>
            <a:ext cx="2850356" cy="268350"/>
          </a:xfrm>
          <a:prstGeom prst="rect">
            <a:avLst/>
          </a:prstGeom>
        </p:spPr>
        <p:txBody>
          <a:bodyPr vert="horz" lIns="80229" tIns="40115" rIns="80229" bIns="40115" rtlCol="0" anchor="ctr"/>
          <a:lstStyle>
            <a:lvl1pPr algn="ctr">
              <a:defRPr sz="1100">
                <a:solidFill>
                  <a:schemeClr val="tx1">
                    <a:tint val="75000"/>
                  </a:schemeClr>
                </a:solidFill>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6450806" y="4671624"/>
            <a:ext cx="2100263" cy="268350"/>
          </a:xfrm>
          <a:prstGeom prst="rect">
            <a:avLst/>
          </a:prstGeom>
        </p:spPr>
        <p:txBody>
          <a:bodyPr vert="horz" lIns="80229" tIns="40115" rIns="80229" bIns="40115" rtlCol="0" anchor="ctr"/>
          <a:lstStyle>
            <a:lvl1pPr algn="r">
              <a:defRPr sz="1100">
                <a:solidFill>
                  <a:schemeClr val="tx1">
                    <a:tint val="75000"/>
                  </a:schemeClr>
                </a:solidFill>
                <a:ea typeface="微软雅黑" panose="020B0503020204020204" pitchFamily="34" charset="-122"/>
              </a:defRPr>
            </a:lvl1pPr>
          </a:lstStyle>
          <a:p>
            <a:fld id="{0C913308-F349-4B6D-A68A-DD1791B4A57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802295" rtl="0" eaLnBrk="1" latinLnBrk="0" hangingPunct="1">
        <a:spcBef>
          <a:spcPct val="0"/>
        </a:spcBef>
        <a:buNone/>
        <a:defRPr sz="3900" kern="1200">
          <a:solidFill>
            <a:schemeClr val="tx1"/>
          </a:solidFill>
          <a:latin typeface="+mj-lt"/>
          <a:ea typeface="微软雅黑" panose="020B0503020204020204" pitchFamily="34" charset="-122"/>
          <a:cs typeface="+mj-cs"/>
        </a:defRPr>
      </a:lvl1pPr>
    </p:titleStyle>
    <p:bodyStyle>
      <a:lvl1pPr marL="300860" indent="-300860" algn="l" defTabSz="802295" rtl="0" eaLnBrk="1" latinLnBrk="0" hangingPunct="1">
        <a:spcBef>
          <a:spcPct val="20000"/>
        </a:spcBef>
        <a:buFont typeface="Arial" pitchFamily="34" charset="0"/>
        <a:buChar char="•"/>
        <a:defRPr sz="2800" kern="1200">
          <a:solidFill>
            <a:schemeClr val="tx1"/>
          </a:solidFill>
          <a:latin typeface="+mn-lt"/>
          <a:ea typeface="微软雅黑" panose="020B0503020204020204" pitchFamily="34" charset="-122"/>
          <a:cs typeface="+mn-cs"/>
        </a:defRPr>
      </a:lvl1pPr>
      <a:lvl2pPr marL="651864" indent="-250717" algn="l" defTabSz="802295" rtl="0" eaLnBrk="1" latinLnBrk="0" hangingPunct="1">
        <a:spcBef>
          <a:spcPct val="20000"/>
        </a:spcBef>
        <a:buFont typeface="Arial" pitchFamily="34" charset="0"/>
        <a:buChar char="–"/>
        <a:defRPr sz="2500" kern="1200">
          <a:solidFill>
            <a:schemeClr val="tx1"/>
          </a:solidFill>
          <a:latin typeface="+mn-lt"/>
          <a:ea typeface="微软雅黑" panose="020B0503020204020204" pitchFamily="34" charset="-122"/>
          <a:cs typeface="+mn-cs"/>
        </a:defRPr>
      </a:lvl2pPr>
      <a:lvl3pPr marL="1002868" indent="-200574" algn="l" defTabSz="802295" rtl="0" eaLnBrk="1" latinLnBrk="0" hangingPunct="1">
        <a:spcBef>
          <a:spcPct val="20000"/>
        </a:spcBef>
        <a:buFont typeface="Arial" pitchFamily="34" charset="0"/>
        <a:buChar char="•"/>
        <a:defRPr sz="2100" kern="1200">
          <a:solidFill>
            <a:schemeClr val="tx1"/>
          </a:solidFill>
          <a:latin typeface="+mn-lt"/>
          <a:ea typeface="微软雅黑" panose="020B0503020204020204" pitchFamily="34" charset="-122"/>
          <a:cs typeface="+mn-cs"/>
        </a:defRPr>
      </a:lvl3pPr>
      <a:lvl4pPr marL="1404015" indent="-200574" algn="l" defTabSz="802295" rtl="0" eaLnBrk="1" latinLnBrk="0" hangingPunct="1">
        <a:spcBef>
          <a:spcPct val="20000"/>
        </a:spcBef>
        <a:buFont typeface="Arial" pitchFamily="34" charset="0"/>
        <a:buChar char="–"/>
        <a:defRPr sz="1800" kern="1200">
          <a:solidFill>
            <a:schemeClr val="tx1"/>
          </a:solidFill>
          <a:latin typeface="+mn-lt"/>
          <a:ea typeface="微软雅黑" panose="020B0503020204020204" pitchFamily="34" charset="-122"/>
          <a:cs typeface="+mn-cs"/>
        </a:defRPr>
      </a:lvl4pPr>
      <a:lvl5pPr marL="1805163" indent="-200574" algn="l" defTabSz="802295" rtl="0" eaLnBrk="1" latinLnBrk="0" hangingPunct="1">
        <a:spcBef>
          <a:spcPct val="20000"/>
        </a:spcBef>
        <a:buFont typeface="Arial" pitchFamily="34" charset="0"/>
        <a:buChar char="»"/>
        <a:defRPr sz="1800" kern="1200">
          <a:solidFill>
            <a:schemeClr val="tx1"/>
          </a:solidFill>
          <a:latin typeface="+mn-lt"/>
          <a:ea typeface="微软雅黑" panose="020B0503020204020204" pitchFamily="34" charset="-122"/>
          <a:cs typeface="+mn-cs"/>
        </a:defRPr>
      </a:lvl5pPr>
      <a:lvl6pPr marL="2206310"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07457"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08605"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09752"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notesSlide" Target="../notesSlides/notesSlide11.xml"/><Relationship Id="rId4"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notesSlide" Target="../notesSlides/notesSlide14.xml"/><Relationship Id="rId4"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notesSlide" Target="../notesSlides/notesSlide3.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slideLayout" Target="../slideLayouts/slideLayout1.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s>
</file>

<file path=ppt/slides/_rels/slide4.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notesSlide" Target="../notesSlides/notesSlide4.xml"/><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notesSlide" Target="../notesSlides/notesSlide8.xml"/><Relationship Id="rId4"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625" y="998868"/>
            <a:ext cx="9001125" cy="2520280"/>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dirty="0">
              <a:solidFill>
                <a:srgbClr val="C00000"/>
              </a:solidFill>
              <a:ea typeface="微软雅黑" panose="020B0503020204020204" pitchFamily="34" charset="-122"/>
            </a:endParaRPr>
          </a:p>
        </p:txBody>
      </p:sp>
      <p:sp>
        <p:nvSpPr>
          <p:cNvPr id="4" name="矩形 3"/>
          <p:cNvSpPr/>
          <p:nvPr/>
        </p:nvSpPr>
        <p:spPr>
          <a:xfrm>
            <a:off x="900160" y="1408295"/>
            <a:ext cx="7230053" cy="823821"/>
          </a:xfrm>
          <a:prstGeom prst="rect">
            <a:avLst/>
          </a:prstGeom>
        </p:spPr>
        <p:txBody>
          <a:bodyPr wrap="square" lIns="89858" tIns="44929" rIns="89858" bIns="44929">
            <a:spAutoFit/>
          </a:bodyPr>
          <a:lstStyle/>
          <a:p>
            <a:pPr algn="ctr">
              <a:lnSpc>
                <a:spcPct val="150000"/>
              </a:lnSpc>
            </a:pPr>
            <a:r>
              <a:rPr lang="zh-CN" altLang="en-US" sz="3600" b="1" dirty="0">
                <a:solidFill>
                  <a:schemeClr val="bg1"/>
                </a:solidFill>
                <a:latin typeface="微软雅黑" panose="020B0503020204020204" pitchFamily="34" charset="-122"/>
                <a:ea typeface="微软雅黑" panose="020B0503020204020204" pitchFamily="34" charset="-122"/>
              </a:rPr>
              <a:t>量子密码与量子同态加密</a:t>
            </a: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8475" y="4281642"/>
            <a:ext cx="1584176" cy="444964"/>
          </a:xfrm>
          <a:prstGeom prst="rect">
            <a:avLst/>
          </a:prstGeom>
        </p:spPr>
      </p:pic>
      <p:grpSp>
        <p:nvGrpSpPr>
          <p:cNvPr id="8" name="组合 7"/>
          <p:cNvGrpSpPr/>
          <p:nvPr/>
        </p:nvGrpSpPr>
        <p:grpSpPr>
          <a:xfrm>
            <a:off x="1440222" y="3029874"/>
            <a:ext cx="6120680" cy="369332"/>
            <a:chOff x="1476226" y="3422964"/>
            <a:chExt cx="6120680" cy="369332"/>
          </a:xfrm>
        </p:grpSpPr>
        <p:cxnSp>
          <p:nvCxnSpPr>
            <p:cNvPr id="13" name="直接连接符 12"/>
            <p:cNvCxnSpPr/>
            <p:nvPr/>
          </p:nvCxnSpPr>
          <p:spPr>
            <a:xfrm>
              <a:off x="1476226" y="3588119"/>
              <a:ext cx="61206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916386" y="3484729"/>
              <a:ext cx="3240360" cy="220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934388" y="3466799"/>
              <a:ext cx="3204356" cy="25652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880382" y="3422964"/>
              <a:ext cx="3240360" cy="369332"/>
            </a:xfrm>
            <a:prstGeom prst="rect">
              <a:avLst/>
            </a:prstGeom>
            <a:noFill/>
          </p:spPr>
          <p:txBody>
            <a:bodyPr wrap="square" rtlCol="0">
              <a:spAutoFit/>
            </a:bodyPr>
            <a:lstStyle/>
            <a:p>
              <a:pPr algn="ctr"/>
              <a:r>
                <a:rPr lang="zh-CN" altLang="en-US" sz="1800" b="1" dirty="0">
                  <a:solidFill>
                    <a:schemeClr val="bg1"/>
                  </a:solidFill>
                  <a:latin typeface="微软雅黑" panose="020B0503020204020204" pitchFamily="34" charset="-122"/>
                  <a:ea typeface="微软雅黑" panose="020B0503020204020204" pitchFamily="34" charset="-122"/>
                </a:rPr>
                <a:t>李凯轩 张津婵 张文默</a:t>
              </a:r>
            </a:p>
          </p:txBody>
        </p:sp>
      </p:grpSp>
    </p:spTree>
    <p:extLst>
      <p:ext uri="{BB962C8B-B14F-4D97-AF65-F5344CB8AC3E}">
        <p14:creationId xmlns:p14="http://schemas.microsoft.com/office/powerpoint/2010/main" val="2691015505"/>
      </p:ext>
    </p:extLst>
  </p:cSld>
  <p:clrMapOvr>
    <a:masterClrMapping/>
  </p:clrMapOvr>
  <p:extLst>
    <p:ext uri="{E180D4A7-C9FB-4DFB-919C-405C955672EB}">
      <p14:showEvtLst xmlns:p14="http://schemas.microsoft.com/office/powerpoint/2010/main">
        <p14:playEvt time="77" objId="10"/>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85369" y="862003"/>
            <a:ext cx="4591257" cy="437382"/>
          </a:xfrm>
          <a:prstGeom prst="rect">
            <a:avLst/>
          </a:prstGeom>
        </p:spPr>
        <p:txBody>
          <a:bodyPr wrap="square" lIns="67391" tIns="33696" rIns="67391" bIns="33696" anchor="ctr">
            <a:spAutoFit/>
          </a:bodyPr>
          <a:lstStyle/>
          <a:p>
            <a:r>
              <a:rPr lang="zh-CN" altLang="en-US" sz="2400" b="1" dirty="0">
                <a:solidFill>
                  <a:srgbClr val="8B0012"/>
                </a:solidFill>
                <a:latin typeface="微软雅黑" panose="020B0503020204020204" pitchFamily="34" charset="-122"/>
                <a:ea typeface="微软雅黑" panose="020B0503020204020204" pitchFamily="34" charset="-122"/>
              </a:rPr>
              <a:t>量子安全问题的影响范围</a:t>
            </a:r>
          </a:p>
        </p:txBody>
      </p:sp>
      <p:sp>
        <p:nvSpPr>
          <p:cNvPr id="35" name="矩形 34"/>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6" name="矩形 35"/>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68961" y="439694"/>
            <a:ext cx="2923489"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量子安全问题及其重要性</a:t>
            </a:r>
          </a:p>
        </p:txBody>
      </p:sp>
      <p:pic>
        <p:nvPicPr>
          <p:cNvPr id="39" name="图片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40" name="矩形 39"/>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pic>
        <p:nvPicPr>
          <p:cNvPr id="10" name="图片 3">
            <a:extLst>
              <a:ext uri="{FF2B5EF4-FFF2-40B4-BE49-F238E27FC236}">
                <a16:creationId xmlns:a16="http://schemas.microsoft.com/office/drawing/2014/main" id="{9794D8C9-71A5-CB4F-978F-0B277E563E6F}"/>
              </a:ext>
            </a:extLst>
          </p:cNvPr>
          <p:cNvPicPr>
            <a:picLocks noChangeAspect="1"/>
          </p:cNvPicPr>
          <p:nvPr/>
        </p:nvPicPr>
        <p:blipFill>
          <a:blip r:embed="rId4"/>
          <a:stretch>
            <a:fillRect/>
          </a:stretch>
        </p:blipFill>
        <p:spPr>
          <a:xfrm>
            <a:off x="2203132" y="1584052"/>
            <a:ext cx="4594860" cy="2305050"/>
          </a:xfrm>
          <a:prstGeom prst="rect">
            <a:avLst/>
          </a:prstGeom>
          <a:noFill/>
          <a:ln w="9525">
            <a:noFill/>
          </a:ln>
        </p:spPr>
      </p:pic>
    </p:spTree>
    <p:extLst>
      <p:ext uri="{BB962C8B-B14F-4D97-AF65-F5344CB8AC3E}">
        <p14:creationId xmlns:p14="http://schemas.microsoft.com/office/powerpoint/2010/main" val="3179807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0" y="1728068"/>
            <a:ext cx="9188653" cy="180162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dirty="0">
              <a:ea typeface="微软雅黑" panose="020B0503020204020204" pitchFamily="34" charset="-122"/>
            </a:endParaRPr>
          </a:p>
        </p:txBody>
      </p:sp>
      <p:sp>
        <p:nvSpPr>
          <p:cNvPr id="16" name="MH_SubTitle_1"/>
          <p:cNvSpPr/>
          <p:nvPr>
            <p:custDataLst>
              <p:tags r:id="rId2"/>
            </p:custDataLst>
          </p:nvPr>
        </p:nvSpPr>
        <p:spPr>
          <a:xfrm>
            <a:off x="540122" y="1874430"/>
            <a:ext cx="1503618" cy="1291450"/>
          </a:xfrm>
          <a:prstGeom prst="rect">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6600" dirty="0">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66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1"/>
          <p:cNvSpPr/>
          <p:nvPr>
            <p:custDataLst>
              <p:tags r:id="rId3"/>
            </p:custDataLst>
          </p:nvPr>
        </p:nvSpPr>
        <p:spPr>
          <a:xfrm>
            <a:off x="1853997" y="2212378"/>
            <a:ext cx="6624736"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algn="ctr" defTabSz="638367" fontAlgn="base">
              <a:spcBef>
                <a:spcPct val="0"/>
              </a:spcBef>
              <a:spcAft>
                <a:spcPct val="0"/>
              </a:spcAft>
            </a:pPr>
            <a:r>
              <a:rPr lang="zh-CN" altLang="en-US" sz="4000" dirty="0">
                <a:solidFill>
                  <a:schemeClr val="bg1"/>
                </a:solidFill>
                <a:latin typeface="Arial" panose="020B0604020202020204" pitchFamily="34" charset="0"/>
                <a:ea typeface="微软雅黑" panose="020B0503020204020204" pitchFamily="34" charset="-122"/>
                <a:sym typeface="Arial" panose="020B0604020202020204" pitchFamily="34" charset="0"/>
              </a:rPr>
              <a:t>后量子密码学与量子密钥分发</a:t>
            </a:r>
          </a:p>
        </p:txBody>
      </p:sp>
    </p:spTree>
    <p:custDataLst>
      <p:tags r:id="rId1"/>
    </p:custDataLst>
    <p:extLst>
      <p:ext uri="{BB962C8B-B14F-4D97-AF65-F5344CB8AC3E}">
        <p14:creationId xmlns:p14="http://schemas.microsoft.com/office/powerpoint/2010/main" val="3768936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85368" y="990020"/>
            <a:ext cx="4591257" cy="437382"/>
          </a:xfrm>
          <a:prstGeom prst="rect">
            <a:avLst/>
          </a:prstGeom>
        </p:spPr>
        <p:txBody>
          <a:bodyPr wrap="square" lIns="67391" tIns="33696" rIns="67391" bIns="33696" anchor="ctr">
            <a:spAutoFit/>
          </a:bodyPr>
          <a:lstStyle/>
          <a:p>
            <a:r>
              <a:rPr lang="zh-CN" altLang="en-US" sz="2400" b="1" dirty="0">
                <a:solidFill>
                  <a:srgbClr val="8B0012"/>
                </a:solidFill>
                <a:latin typeface="微软雅黑" panose="020B0503020204020204" pitchFamily="34" charset="-122"/>
                <a:ea typeface="微软雅黑" panose="020B0503020204020204" pitchFamily="34" charset="-122"/>
              </a:rPr>
              <a:t>后量子密码学（</a:t>
            </a:r>
            <a:r>
              <a:rPr lang="en" altLang="zh-CN" sz="2400" b="1" dirty="0">
                <a:solidFill>
                  <a:srgbClr val="8B0012"/>
                </a:solidFill>
                <a:latin typeface="微软雅黑" panose="020B0503020204020204" pitchFamily="34" charset="-122"/>
                <a:ea typeface="微软雅黑" panose="020B0503020204020204" pitchFamily="34" charset="-122"/>
              </a:rPr>
              <a:t>PQC</a:t>
            </a:r>
            <a:r>
              <a:rPr lang="zh-CN" altLang="en" sz="2400" b="1" dirty="0">
                <a:solidFill>
                  <a:srgbClr val="8B0012"/>
                </a:solidFill>
                <a:latin typeface="微软雅黑" panose="020B0503020204020204" pitchFamily="34" charset="-122"/>
                <a:ea typeface="微软雅黑" panose="020B0503020204020204" pitchFamily="34" charset="-122"/>
              </a:rPr>
              <a:t>）     </a:t>
            </a:r>
          </a:p>
        </p:txBody>
      </p:sp>
      <p:sp>
        <p:nvSpPr>
          <p:cNvPr id="35" name="矩形 34"/>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6" name="矩形 35"/>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68961" y="439694"/>
            <a:ext cx="4075617"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后量子密码学与量子密钥分发</a:t>
            </a:r>
          </a:p>
        </p:txBody>
      </p:sp>
      <p:pic>
        <p:nvPicPr>
          <p:cNvPr id="39" name="图片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40" name="矩形 39"/>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41" name="矩形 40">
            <a:extLst>
              <a:ext uri="{FF2B5EF4-FFF2-40B4-BE49-F238E27FC236}">
                <a16:creationId xmlns:a16="http://schemas.microsoft.com/office/drawing/2014/main" id="{879A899E-8D57-DE4E-A347-275DDCE10E07}"/>
              </a:ext>
            </a:extLst>
          </p:cNvPr>
          <p:cNvSpPr/>
          <p:nvPr/>
        </p:nvSpPr>
        <p:spPr>
          <a:xfrm>
            <a:off x="498661" y="1827807"/>
            <a:ext cx="8104626" cy="2222486"/>
          </a:xfrm>
          <a:prstGeom prst="rect">
            <a:avLst/>
          </a:prstGeom>
        </p:spPr>
        <p:txBody>
          <a:bodyPr wrap="square" lIns="67391" tIns="33696" rIns="67391" bIns="33696" anchor="ctr">
            <a:spAutoFit/>
          </a:bodyPr>
          <a:lstStyle/>
          <a:p>
            <a:pPr algn="just">
              <a:defRPr/>
            </a:pP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后量子密码是能够抵抗量子计算机对现有密码算法攻击的 新一代密码算法。</a:t>
            </a:r>
          </a:p>
          <a:p>
            <a:pPr algn="just">
              <a:defRPr/>
            </a:pP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所谓“后”，是因为量子计算机的出现，现有的绝大多数公钥密码算法（</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RSA</a:t>
            </a:r>
            <a:r>
              <a:rPr lang="zh-CN" altLang="en" sz="18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Diffie-Hellman</a:t>
            </a:r>
            <a:r>
              <a:rPr lang="zh-CN" altLang="en" sz="18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椭圆曲线等）能被足够大和稳定的量子计算机攻破，所以可以抵抗这种攻击的密码算法可以在量子计算和其之后时代存活下来，所以被称为“后”量子密码。也有人称之为“抗量子密码”，说的都是一个意思。英文中的表述是：</a:t>
            </a:r>
            <a:r>
              <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Post-quantum Cryptography (PQC)"</a:t>
            </a:r>
            <a:r>
              <a:rPr lang="zh-CN" altLang="en" sz="18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或者 </a:t>
            </a:r>
            <a:r>
              <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Quantum-resistant cryptography"</a:t>
            </a:r>
            <a:r>
              <a:rPr lang="zh-CN" altLang="en" sz="1800" kern="0" dirty="0">
                <a:solidFill>
                  <a:schemeClr val="tx1">
                    <a:lumMod val="75000"/>
                    <a:lumOff val="25000"/>
                  </a:schemeClr>
                </a:solidFill>
                <a:latin typeface="微软雅黑" panose="020B0503020204020204" pitchFamily="34" charset="-122"/>
                <a:ea typeface="微软雅黑" panose="020B0503020204020204" pitchFamily="34" charset="-122"/>
              </a:rPr>
              <a:t>。</a:t>
            </a:r>
          </a:p>
          <a:p>
            <a:pPr>
              <a:defRPr/>
            </a:pPr>
            <a:r>
              <a:rPr lang="zh-CN" altLang="en-US" sz="1400" kern="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14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004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85368" y="990020"/>
            <a:ext cx="4591257" cy="437382"/>
          </a:xfrm>
          <a:prstGeom prst="rect">
            <a:avLst/>
          </a:prstGeom>
        </p:spPr>
        <p:txBody>
          <a:bodyPr wrap="square" lIns="67391" tIns="33696" rIns="67391" bIns="33696" anchor="ctr">
            <a:spAutoFit/>
          </a:bodyPr>
          <a:lstStyle/>
          <a:p>
            <a:r>
              <a:rPr lang="zh-CN" altLang="en-US" sz="2400" b="1" dirty="0">
                <a:solidFill>
                  <a:srgbClr val="8B0012"/>
                </a:solidFill>
                <a:latin typeface="微软雅黑" panose="020B0503020204020204" pitchFamily="34" charset="-122"/>
                <a:ea typeface="微软雅黑" panose="020B0503020204020204" pitchFamily="34" charset="-122"/>
              </a:rPr>
              <a:t>量子密钥分发（</a:t>
            </a:r>
            <a:r>
              <a:rPr lang="en" altLang="zh-CN" sz="2400" b="1" dirty="0">
                <a:solidFill>
                  <a:srgbClr val="8B0012"/>
                </a:solidFill>
                <a:latin typeface="微软雅黑" panose="020B0503020204020204" pitchFamily="34" charset="-122"/>
                <a:ea typeface="微软雅黑" panose="020B0503020204020204" pitchFamily="34" charset="-122"/>
              </a:rPr>
              <a:t>QKD</a:t>
            </a:r>
            <a:r>
              <a:rPr lang="zh-CN" altLang="en" sz="2400" b="1" dirty="0">
                <a:solidFill>
                  <a:srgbClr val="8B0012"/>
                </a:solidFill>
                <a:latin typeface="微软雅黑" panose="020B0503020204020204" pitchFamily="34" charset="-122"/>
                <a:ea typeface="微软雅黑" panose="020B0503020204020204" pitchFamily="34" charset="-122"/>
              </a:rPr>
              <a:t>）</a:t>
            </a:r>
          </a:p>
        </p:txBody>
      </p:sp>
      <p:sp>
        <p:nvSpPr>
          <p:cNvPr id="35" name="矩形 34"/>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6" name="矩形 35"/>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68961" y="439694"/>
            <a:ext cx="4075617"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后量子密码学与量子密钥分发</a:t>
            </a:r>
          </a:p>
        </p:txBody>
      </p:sp>
      <p:pic>
        <p:nvPicPr>
          <p:cNvPr id="39" name="图片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40" name="矩形 39"/>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41" name="矩形 40">
            <a:extLst>
              <a:ext uri="{FF2B5EF4-FFF2-40B4-BE49-F238E27FC236}">
                <a16:creationId xmlns:a16="http://schemas.microsoft.com/office/drawing/2014/main" id="{879A899E-8D57-DE4E-A347-275DDCE10E07}"/>
              </a:ext>
            </a:extLst>
          </p:cNvPr>
          <p:cNvSpPr/>
          <p:nvPr/>
        </p:nvSpPr>
        <p:spPr>
          <a:xfrm>
            <a:off x="561643" y="1608335"/>
            <a:ext cx="8104626" cy="2838039"/>
          </a:xfrm>
          <a:prstGeom prst="rect">
            <a:avLst/>
          </a:prstGeom>
        </p:spPr>
        <p:txBody>
          <a:bodyPr wrap="square" lIns="67391" tIns="33696" rIns="67391" bIns="33696" anchor="ctr">
            <a:spAutoFit/>
          </a:bodyPr>
          <a:lstStyle/>
          <a:p>
            <a:pPr algn="just">
              <a:defRPr/>
            </a:pP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发送方称为</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Alice</a:t>
            </a:r>
            <a:r>
              <a:rPr lang="zh-CN" altLang="en" sz="18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接收方称为</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Bob</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量子密码分发过程如下所示：</a:t>
            </a:r>
          </a:p>
          <a:p>
            <a:pPr algn="just">
              <a:defRPr/>
            </a:pP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Alice</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随机生成一段序列，比如</a:t>
            </a:r>
            <a:r>
              <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011010101</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，然后为序列的每个值随机选择</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A</a:t>
            </a:r>
            <a:r>
              <a:rPr lang="zh-CN" altLang="en" sz="18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B</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方案中的一个发送光子，即量子比特</a:t>
            </a:r>
            <a:r>
              <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Qubits)</a:t>
            </a:r>
            <a:r>
              <a:rPr lang="zh-CN" altLang="en" sz="18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Alice</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只要记住这串随机序列，以及发送每个数值时使用的方案就可以了。</a:t>
            </a:r>
          </a:p>
          <a:p>
            <a:pPr algn="just">
              <a:defRPr/>
            </a:pP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Bob</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随机使用</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A</a:t>
            </a:r>
            <a:r>
              <a:rPr lang="zh-CN" altLang="en" sz="18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B</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两套方案检测光子，并记录光信息到底是</a:t>
            </a:r>
            <a:r>
              <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0</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还是</a:t>
            </a:r>
            <a:r>
              <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a:t>
            </a:r>
          </a:p>
          <a:p>
            <a:pPr algn="just">
              <a:defRPr/>
            </a:pP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）待所有量子比特传送完之后，</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Alice</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Bob</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通过公开的方式进行通话，</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Bob</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依次告诉</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Alice</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每一个量子比特的测量方式，不需要说明具体的测量值，</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Alice</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则只需要告诉</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Bob</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哪些量子比特测量的方法是正确的就可以了。</a:t>
            </a:r>
          </a:p>
          <a:p>
            <a:pPr algn="just">
              <a:defRPr/>
            </a:pP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）最后</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Bob</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自然就知道哪些量子比特测对了，</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Alice</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也知道</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Bob</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测对了哪些量子比特，于是两个人就可以使用这些测对的信息作为双方的密码了。</a:t>
            </a:r>
          </a:p>
        </p:txBody>
      </p:sp>
    </p:spTree>
    <p:extLst>
      <p:ext uri="{BB962C8B-B14F-4D97-AF65-F5344CB8AC3E}">
        <p14:creationId xmlns:p14="http://schemas.microsoft.com/office/powerpoint/2010/main" val="1165619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93765" y="1707901"/>
            <a:ext cx="9188653" cy="180162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dirty="0">
              <a:ea typeface="微软雅黑" panose="020B0503020204020204" pitchFamily="34" charset="-122"/>
            </a:endParaRPr>
          </a:p>
        </p:txBody>
      </p:sp>
      <p:sp>
        <p:nvSpPr>
          <p:cNvPr id="16" name="MH_SubTitle_1"/>
          <p:cNvSpPr/>
          <p:nvPr>
            <p:custDataLst>
              <p:tags r:id="rId2"/>
            </p:custDataLst>
          </p:nvPr>
        </p:nvSpPr>
        <p:spPr>
          <a:xfrm>
            <a:off x="1458683" y="1874431"/>
            <a:ext cx="1503618" cy="1291450"/>
          </a:xfrm>
          <a:prstGeom prst="rect">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6600" dirty="0">
                <a:solidFill>
                  <a:srgbClr val="FFFFFF"/>
                </a:solidFill>
                <a:latin typeface="Arial" panose="020B0604020202020204" pitchFamily="34" charset="0"/>
                <a:ea typeface="微软雅黑" panose="020B0503020204020204" pitchFamily="34" charset="-122"/>
                <a:sym typeface="Arial" panose="020B0604020202020204" pitchFamily="34" charset="0"/>
              </a:rPr>
              <a:t>04</a:t>
            </a:r>
            <a:endParaRPr lang="zh-CN" altLang="en-US" sz="66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1"/>
          <p:cNvSpPr/>
          <p:nvPr>
            <p:custDataLst>
              <p:tags r:id="rId3"/>
            </p:custDataLst>
          </p:nvPr>
        </p:nvSpPr>
        <p:spPr>
          <a:xfrm>
            <a:off x="2772370" y="2212379"/>
            <a:ext cx="5256584"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zh-CN" altLang="en-US" sz="4000" dirty="0">
                <a:solidFill>
                  <a:schemeClr val="bg1"/>
                </a:solidFill>
                <a:latin typeface="Arial" panose="020B0604020202020204" pitchFamily="34" charset="0"/>
                <a:ea typeface="微软雅黑" panose="020B0503020204020204" pitchFamily="34" charset="-122"/>
                <a:sym typeface="Arial" panose="020B0604020202020204" pitchFamily="34" charset="0"/>
              </a:rPr>
              <a:t>量子同态加密框架 </a:t>
            </a:r>
          </a:p>
        </p:txBody>
      </p:sp>
    </p:spTree>
    <p:custDataLst>
      <p:tags r:id="rId1"/>
    </p:custDataLst>
    <p:extLst>
      <p:ext uri="{BB962C8B-B14F-4D97-AF65-F5344CB8AC3E}">
        <p14:creationId xmlns:p14="http://schemas.microsoft.com/office/powerpoint/2010/main" val="1244478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85368" y="990020"/>
            <a:ext cx="4591257" cy="437382"/>
          </a:xfrm>
          <a:prstGeom prst="rect">
            <a:avLst/>
          </a:prstGeom>
        </p:spPr>
        <p:txBody>
          <a:bodyPr wrap="square" lIns="67391" tIns="33696" rIns="67391" bIns="33696" anchor="ctr">
            <a:spAutoFit/>
          </a:bodyPr>
          <a:lstStyle/>
          <a:p>
            <a:r>
              <a:rPr lang="zh-CN" altLang="en-US" sz="2400" b="1" dirty="0">
                <a:solidFill>
                  <a:srgbClr val="8B0012"/>
                </a:solidFill>
                <a:latin typeface="微软雅黑" panose="020B0503020204020204" pitchFamily="34" charset="-122"/>
                <a:ea typeface="微软雅黑" panose="020B0503020204020204" pitchFamily="34" charset="-122"/>
              </a:rPr>
              <a:t>框架介绍</a:t>
            </a:r>
            <a:endParaRPr lang="zh-CN" altLang="en" sz="2400" b="1" dirty="0">
              <a:solidFill>
                <a:srgbClr val="8B0012"/>
              </a:solidFill>
              <a:latin typeface="微软雅黑" panose="020B0503020204020204" pitchFamily="34" charset="-122"/>
              <a:ea typeface="微软雅黑" panose="020B0503020204020204" pitchFamily="34" charset="-122"/>
            </a:endParaRPr>
          </a:p>
        </p:txBody>
      </p:sp>
      <p:sp>
        <p:nvSpPr>
          <p:cNvPr id="35" name="矩形 34"/>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6" name="矩形 35"/>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68961" y="439694"/>
            <a:ext cx="4075617"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量子同态加密框架 </a:t>
            </a:r>
          </a:p>
        </p:txBody>
      </p:sp>
      <p:pic>
        <p:nvPicPr>
          <p:cNvPr id="39" name="图片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40" name="矩形 39"/>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41" name="矩形 40">
            <a:extLst>
              <a:ext uri="{FF2B5EF4-FFF2-40B4-BE49-F238E27FC236}">
                <a16:creationId xmlns:a16="http://schemas.microsoft.com/office/drawing/2014/main" id="{879A899E-8D57-DE4E-A347-275DDCE10E07}"/>
              </a:ext>
            </a:extLst>
          </p:cNvPr>
          <p:cNvSpPr/>
          <p:nvPr/>
        </p:nvSpPr>
        <p:spPr>
          <a:xfrm>
            <a:off x="568961" y="1877601"/>
            <a:ext cx="8104626" cy="1730044"/>
          </a:xfrm>
          <a:prstGeom prst="rect">
            <a:avLst/>
          </a:prstGeom>
        </p:spPr>
        <p:txBody>
          <a:bodyPr wrap="square" lIns="67391" tIns="33696" rIns="67391" bIns="33696" anchor="ctr">
            <a:spAutoFit/>
          </a:bodyPr>
          <a:lstStyle/>
          <a:p>
            <a:pPr algn="just">
              <a:defRPr/>
            </a:pP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一个量子同态加密</a:t>
            </a:r>
            <a:r>
              <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quantum homomorphic encryption</a:t>
            </a:r>
            <a:r>
              <a:rPr lang="zh-CN" altLang="en" sz="18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QHE)</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方案由四部分构成：密钥产生算法、加密算法、解密算法和评估算法。</a:t>
            </a:r>
            <a:endPar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defRPr/>
            </a:pPr>
            <a:endPar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defRPr/>
            </a:pP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和一般的量子加密算法相比，</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QHE</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多了一个评估算法。该算法的作用是构造相应的量子同态算子，并在加密数据上执行这些同态算子。当用户对其输出执行解密操作时，将得到相应操作在明文态上执行的结果。</a:t>
            </a:r>
          </a:p>
        </p:txBody>
      </p:sp>
    </p:spTree>
    <p:extLst>
      <p:ext uri="{BB962C8B-B14F-4D97-AF65-F5344CB8AC3E}">
        <p14:creationId xmlns:p14="http://schemas.microsoft.com/office/powerpoint/2010/main" val="974903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85368" y="990020"/>
            <a:ext cx="4591257" cy="437382"/>
          </a:xfrm>
          <a:prstGeom prst="rect">
            <a:avLst/>
          </a:prstGeom>
        </p:spPr>
        <p:txBody>
          <a:bodyPr wrap="square" lIns="67391" tIns="33696" rIns="67391" bIns="33696" anchor="ctr">
            <a:spAutoFit/>
          </a:bodyPr>
          <a:lstStyle/>
          <a:p>
            <a:r>
              <a:rPr lang="zh-CN" altLang="en-US" sz="2400" b="1" dirty="0">
                <a:solidFill>
                  <a:srgbClr val="8B0012"/>
                </a:solidFill>
                <a:latin typeface="微软雅黑" panose="020B0503020204020204" pitchFamily="34" charset="-122"/>
                <a:ea typeface="微软雅黑" panose="020B0503020204020204" pitchFamily="34" charset="-122"/>
              </a:rPr>
              <a:t>框架介绍</a:t>
            </a:r>
            <a:endParaRPr lang="zh-CN" altLang="en" sz="2400" b="1" dirty="0">
              <a:solidFill>
                <a:srgbClr val="8B0012"/>
              </a:solidFill>
              <a:latin typeface="微软雅黑" panose="020B0503020204020204" pitchFamily="34" charset="-122"/>
              <a:ea typeface="微软雅黑" panose="020B0503020204020204" pitchFamily="34" charset="-122"/>
            </a:endParaRPr>
          </a:p>
        </p:txBody>
      </p:sp>
      <p:sp>
        <p:nvSpPr>
          <p:cNvPr id="35" name="矩形 34"/>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6" name="矩形 35"/>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68961" y="439694"/>
            <a:ext cx="4075617"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量子同态加密框架 </a:t>
            </a:r>
          </a:p>
        </p:txBody>
      </p:sp>
      <p:pic>
        <p:nvPicPr>
          <p:cNvPr id="39" name="图片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40" name="矩形 39"/>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41" name="矩形 40">
            <a:extLst>
              <a:ext uri="{FF2B5EF4-FFF2-40B4-BE49-F238E27FC236}">
                <a16:creationId xmlns:a16="http://schemas.microsoft.com/office/drawing/2014/main" id="{879A899E-8D57-DE4E-A347-275DDCE10E07}"/>
              </a:ext>
            </a:extLst>
          </p:cNvPr>
          <p:cNvSpPr/>
          <p:nvPr/>
        </p:nvSpPr>
        <p:spPr>
          <a:xfrm>
            <a:off x="592265" y="2498989"/>
            <a:ext cx="8104626" cy="2007042"/>
          </a:xfrm>
          <a:prstGeom prst="rect">
            <a:avLst/>
          </a:prstGeom>
        </p:spPr>
        <p:txBody>
          <a:bodyPr wrap="square" lIns="67391" tIns="33696" rIns="67391" bIns="33696" anchor="ctr">
            <a:spAutoFit/>
          </a:bodyPr>
          <a:lstStyle/>
          <a:p>
            <a:pPr algn="just">
              <a:defRPr/>
            </a:pPr>
            <a:r>
              <a:rPr lang="el-GR"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ρ</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c </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和 </a:t>
            </a:r>
            <a:r>
              <a:rPr lang="el-GR"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σ</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m </a:t>
            </a:r>
            <a:r>
              <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密文和明文的量子态表示形式 </a:t>
            </a:r>
            <a:endPar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defRPr/>
            </a:pPr>
            <a:r>
              <a:rPr lang="en" altLang="zh-CN" sz="1800" kern="0" dirty="0" err="1">
                <a:solidFill>
                  <a:schemeClr val="tx1">
                    <a:lumMod val="75000"/>
                    <a:lumOff val="25000"/>
                  </a:schemeClr>
                </a:solidFill>
                <a:latin typeface="微软雅黑" panose="020B0503020204020204" pitchFamily="34" charset="-122"/>
                <a:ea typeface="微软雅黑" panose="020B0503020204020204" pitchFamily="34" charset="-122"/>
              </a:rPr>
              <a:t>KeyGenA</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密钥产生算法</a:t>
            </a:r>
            <a:endPar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defRPr/>
            </a:pPr>
            <a:r>
              <a:rPr lang="en" altLang="zh-CN" sz="1800" kern="0" dirty="0" err="1">
                <a:solidFill>
                  <a:schemeClr val="tx1">
                    <a:lumMod val="75000"/>
                    <a:lumOff val="25000"/>
                  </a:schemeClr>
                </a:solidFill>
                <a:latin typeface="微软雅黑" panose="020B0503020204020204" pitchFamily="34" charset="-122"/>
                <a:ea typeface="微软雅黑" panose="020B0503020204020204" pitchFamily="34" charset="-122"/>
              </a:rPr>
              <a:t>EncryptA</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加密算法</a:t>
            </a:r>
            <a:endPar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defRPr/>
            </a:pPr>
            <a:r>
              <a:rPr lang="en" altLang="zh-CN" sz="1800" kern="0" dirty="0" err="1">
                <a:solidFill>
                  <a:schemeClr val="tx1">
                    <a:lumMod val="75000"/>
                    <a:lumOff val="25000"/>
                  </a:schemeClr>
                </a:solidFill>
                <a:latin typeface="微软雅黑" panose="020B0503020204020204" pitchFamily="34" charset="-122"/>
                <a:ea typeface="微软雅黑" panose="020B0503020204020204" pitchFamily="34" charset="-122"/>
              </a:rPr>
              <a:t>DecryptA</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解密算法</a:t>
            </a:r>
            <a:endPar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defRPr/>
            </a:pPr>
            <a:r>
              <a:rPr lang="en" altLang="zh-CN" sz="1800" kern="0" dirty="0" err="1">
                <a:solidFill>
                  <a:schemeClr val="tx1">
                    <a:lumMod val="75000"/>
                    <a:lumOff val="25000"/>
                  </a:schemeClr>
                </a:solidFill>
                <a:latin typeface="微软雅黑" panose="020B0503020204020204" pitchFamily="34" charset="-122"/>
                <a:ea typeface="微软雅黑" panose="020B0503020204020204" pitchFamily="34" charset="-122"/>
              </a:rPr>
              <a:t>EualuateA</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评估算法</a:t>
            </a:r>
            <a:endPar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defRPr/>
            </a:pP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U</a:t>
            </a:r>
            <a:r>
              <a:rPr lang="el-GR"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Δ </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是 一组可允许执行的量子操作集合，存在一个</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U∈U</a:t>
            </a:r>
            <a:r>
              <a:rPr lang="el-GR"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Δ </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密 钥 </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k ∈{</a:t>
            </a:r>
            <a:r>
              <a:rPr lang="en" altLang="zh-CN" sz="1800" kern="0" dirty="0" err="1">
                <a:solidFill>
                  <a:schemeClr val="tx1">
                    <a:lumMod val="75000"/>
                    <a:lumOff val="25000"/>
                  </a:schemeClr>
                </a:solidFill>
                <a:latin typeface="微软雅黑" panose="020B0503020204020204" pitchFamily="34" charset="-122"/>
                <a:ea typeface="微软雅黑" panose="020B0503020204020204" pitchFamily="34" charset="-122"/>
              </a:rPr>
              <a:t>KeyGen</a:t>
            </a:r>
            <a:r>
              <a:rPr lang="el-GR"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Δ}  </a:t>
            </a:r>
            <a:endPar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defRPr/>
            </a:pP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则 有 </a:t>
            </a:r>
            <a:r>
              <a:rPr lang="el-GR"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ρ</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c = </a:t>
            </a:r>
            <a:r>
              <a:rPr lang="en" altLang="zh-CN" sz="1800" kern="0" dirty="0" err="1">
                <a:solidFill>
                  <a:schemeClr val="tx1">
                    <a:lumMod val="75000"/>
                    <a:lumOff val="25000"/>
                  </a:schemeClr>
                </a:solidFill>
                <a:latin typeface="微软雅黑" panose="020B0503020204020204" pitchFamily="34" charset="-122"/>
                <a:ea typeface="微软雅黑" panose="020B0503020204020204" pitchFamily="34" charset="-122"/>
              </a:rPr>
              <a:t>EncryptA</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el-GR"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σ</a:t>
            </a:r>
            <a:r>
              <a:rPr lang="en" altLang="zh-CN" sz="1800" kern="0" dirty="0" err="1">
                <a:solidFill>
                  <a:schemeClr val="tx1">
                    <a:lumMod val="75000"/>
                    <a:lumOff val="25000"/>
                  </a:schemeClr>
                </a:solidFill>
                <a:latin typeface="微软雅黑" panose="020B0503020204020204" pitchFamily="34" charset="-122"/>
                <a:ea typeface="微软雅黑" panose="020B0503020204020204" pitchFamily="34" charset="-122"/>
              </a:rPr>
              <a:t>m,k</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和 </a:t>
            </a:r>
            <a:r>
              <a:rPr lang="el-GR"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σ</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m = </a:t>
            </a:r>
            <a:r>
              <a:rPr lang="en" altLang="zh-CN" sz="1800" kern="0" dirty="0" err="1">
                <a:solidFill>
                  <a:schemeClr val="tx1">
                    <a:lumMod val="75000"/>
                    <a:lumOff val="25000"/>
                  </a:schemeClr>
                </a:solidFill>
                <a:latin typeface="微软雅黑" panose="020B0503020204020204" pitchFamily="34" charset="-122"/>
                <a:ea typeface="微软雅黑" panose="020B0503020204020204" pitchFamily="34" charset="-122"/>
              </a:rPr>
              <a:t>DecryptA</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el-GR"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ρ</a:t>
            </a:r>
            <a:r>
              <a:rPr lang="en" altLang="zh-CN" sz="1800" kern="0" dirty="0" err="1">
                <a:solidFill>
                  <a:schemeClr val="tx1">
                    <a:lumMod val="75000"/>
                    <a:lumOff val="25000"/>
                  </a:schemeClr>
                </a:solidFill>
                <a:latin typeface="微软雅黑" panose="020B0503020204020204" pitchFamily="34" charset="-122"/>
                <a:ea typeface="微软雅黑" panose="020B0503020204020204" pitchFamily="34" charset="-122"/>
              </a:rPr>
              <a:t>c,k</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 sz="1800" kern="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7246B686-CD15-F344-9A29-0108887F7CF4}"/>
              </a:ext>
            </a:extLst>
          </p:cNvPr>
          <p:cNvPicPr/>
          <p:nvPr/>
        </p:nvPicPr>
        <p:blipFill>
          <a:blip r:embed="rId4">
            <a:extLst>
              <a:ext uri="{28A0092B-C50C-407E-A947-70E740481C1C}">
                <a14:useLocalDpi xmlns:a14="http://schemas.microsoft.com/office/drawing/2010/main" val="0"/>
              </a:ext>
            </a:extLst>
          </a:blip>
          <a:stretch>
            <a:fillRect/>
          </a:stretch>
        </p:blipFill>
        <p:spPr>
          <a:xfrm>
            <a:off x="2412330" y="1669951"/>
            <a:ext cx="4990326" cy="579436"/>
          </a:xfrm>
          <a:prstGeom prst="rect">
            <a:avLst/>
          </a:prstGeom>
        </p:spPr>
      </p:pic>
    </p:spTree>
    <p:extLst>
      <p:ext uri="{BB962C8B-B14F-4D97-AF65-F5344CB8AC3E}">
        <p14:creationId xmlns:p14="http://schemas.microsoft.com/office/powerpoint/2010/main" val="148886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85368" y="990020"/>
            <a:ext cx="4591257" cy="437382"/>
          </a:xfrm>
          <a:prstGeom prst="rect">
            <a:avLst/>
          </a:prstGeom>
        </p:spPr>
        <p:txBody>
          <a:bodyPr wrap="square" lIns="67391" tIns="33696" rIns="67391" bIns="33696" anchor="ctr">
            <a:spAutoFit/>
          </a:bodyPr>
          <a:lstStyle/>
          <a:p>
            <a:r>
              <a:rPr lang="zh-CN" altLang="en-US" sz="2400" b="1" dirty="0">
                <a:solidFill>
                  <a:srgbClr val="8B0012"/>
                </a:solidFill>
                <a:latin typeface="微软雅黑" panose="020B0503020204020204" pitchFamily="34" charset="-122"/>
                <a:ea typeface="微软雅黑" panose="020B0503020204020204" pitchFamily="34" charset="-122"/>
              </a:rPr>
              <a:t>框架介绍</a:t>
            </a:r>
            <a:endParaRPr lang="zh-CN" altLang="en" sz="2400" b="1" dirty="0">
              <a:solidFill>
                <a:srgbClr val="8B0012"/>
              </a:solidFill>
              <a:latin typeface="微软雅黑" panose="020B0503020204020204" pitchFamily="34" charset="-122"/>
              <a:ea typeface="微软雅黑" panose="020B0503020204020204" pitchFamily="34" charset="-122"/>
            </a:endParaRPr>
          </a:p>
        </p:txBody>
      </p:sp>
      <p:sp>
        <p:nvSpPr>
          <p:cNvPr id="35" name="矩形 34"/>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6" name="矩形 35"/>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68961" y="439694"/>
            <a:ext cx="4075617"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量子同态加密框架 </a:t>
            </a:r>
          </a:p>
        </p:txBody>
      </p:sp>
      <p:pic>
        <p:nvPicPr>
          <p:cNvPr id="39" name="图片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40" name="矩形 39"/>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41" name="矩形 40">
            <a:extLst>
              <a:ext uri="{FF2B5EF4-FFF2-40B4-BE49-F238E27FC236}">
                <a16:creationId xmlns:a16="http://schemas.microsoft.com/office/drawing/2014/main" id="{879A899E-8D57-DE4E-A347-275DDCE10E07}"/>
              </a:ext>
            </a:extLst>
          </p:cNvPr>
          <p:cNvSpPr/>
          <p:nvPr/>
        </p:nvSpPr>
        <p:spPr>
          <a:xfrm>
            <a:off x="592265" y="2775988"/>
            <a:ext cx="8104626" cy="1453045"/>
          </a:xfrm>
          <a:prstGeom prst="rect">
            <a:avLst/>
          </a:prstGeom>
        </p:spPr>
        <p:txBody>
          <a:bodyPr wrap="square" lIns="67391" tIns="33696" rIns="67391" bIns="33696" anchor="ctr">
            <a:spAutoFit/>
          </a:bodyPr>
          <a:lstStyle/>
          <a:p>
            <a:pPr algn="just">
              <a:defRPr/>
            </a:pP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对于式</a:t>
            </a:r>
            <a:r>
              <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，在同态算子 </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U′</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的计算过程中，有如下几点说明：</a:t>
            </a:r>
            <a:r>
              <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代理方需要知道用户的加密密钥</a:t>
            </a:r>
            <a:r>
              <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没有调用解密过程</a:t>
            </a:r>
            <a:r>
              <a:rPr lang="en" altLang="zh-CN" sz="1800" kern="0" dirty="0" err="1">
                <a:solidFill>
                  <a:schemeClr val="tx1">
                    <a:lumMod val="75000"/>
                    <a:lumOff val="25000"/>
                  </a:schemeClr>
                </a:solidFill>
                <a:latin typeface="微软雅黑" panose="020B0503020204020204" pitchFamily="34" charset="-122"/>
                <a:ea typeface="微软雅黑" panose="020B0503020204020204" pitchFamily="34" charset="-122"/>
              </a:rPr>
              <a:t>DecryptA</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 ;(3)</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假定代理方是诚信的</a:t>
            </a:r>
            <a:r>
              <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加密算子都是酉矩阵</a:t>
            </a:r>
            <a:r>
              <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注意矩阵运算规则。基于前三点，在量子同态算子的构造过程中，用户数据的私密性得到了很好的保护，而且代理方会 正确执行用户的委托计算，满足</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QHE </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的定义。</a:t>
            </a:r>
          </a:p>
        </p:txBody>
      </p:sp>
      <p:pic>
        <p:nvPicPr>
          <p:cNvPr id="10" name="图片 9">
            <a:extLst>
              <a:ext uri="{FF2B5EF4-FFF2-40B4-BE49-F238E27FC236}">
                <a16:creationId xmlns:a16="http://schemas.microsoft.com/office/drawing/2014/main" id="{30E5C95A-7DE9-314F-BB0B-C3D1729D4DED}"/>
              </a:ext>
            </a:extLst>
          </p:cNvPr>
          <p:cNvPicPr/>
          <p:nvPr/>
        </p:nvPicPr>
        <p:blipFill>
          <a:blip r:embed="rId4">
            <a:extLst>
              <a:ext uri="{28A0092B-C50C-407E-A947-70E740481C1C}">
                <a14:useLocalDpi xmlns:a14="http://schemas.microsoft.com/office/drawing/2010/main" val="0"/>
              </a:ext>
            </a:extLst>
          </a:blip>
          <a:stretch>
            <a:fillRect/>
          </a:stretch>
        </p:blipFill>
        <p:spPr>
          <a:xfrm>
            <a:off x="2291909" y="1608335"/>
            <a:ext cx="4417305" cy="668654"/>
          </a:xfrm>
          <a:prstGeom prst="rect">
            <a:avLst/>
          </a:prstGeom>
        </p:spPr>
      </p:pic>
    </p:spTree>
    <p:extLst>
      <p:ext uri="{BB962C8B-B14F-4D97-AF65-F5344CB8AC3E}">
        <p14:creationId xmlns:p14="http://schemas.microsoft.com/office/powerpoint/2010/main" val="4163504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85368" y="990020"/>
            <a:ext cx="4591257" cy="437382"/>
          </a:xfrm>
          <a:prstGeom prst="rect">
            <a:avLst/>
          </a:prstGeom>
        </p:spPr>
        <p:txBody>
          <a:bodyPr wrap="square" lIns="67391" tIns="33696" rIns="67391" bIns="33696" anchor="ctr">
            <a:spAutoFit/>
          </a:bodyPr>
          <a:lstStyle/>
          <a:p>
            <a:r>
              <a:rPr lang="zh-CN" altLang="en-US" sz="2400" b="1" dirty="0">
                <a:solidFill>
                  <a:srgbClr val="8B0012"/>
                </a:solidFill>
                <a:latin typeface="微软雅黑" panose="020B0503020204020204" pitchFamily="34" charset="-122"/>
                <a:ea typeface="微软雅黑" panose="020B0503020204020204" pitchFamily="34" charset="-122"/>
              </a:rPr>
              <a:t>框架介绍</a:t>
            </a:r>
            <a:endParaRPr lang="zh-CN" altLang="en" sz="2400" b="1" dirty="0">
              <a:solidFill>
                <a:srgbClr val="8B0012"/>
              </a:solidFill>
              <a:latin typeface="微软雅黑" panose="020B0503020204020204" pitchFamily="34" charset="-122"/>
              <a:ea typeface="微软雅黑" panose="020B0503020204020204" pitchFamily="34" charset="-122"/>
            </a:endParaRPr>
          </a:p>
        </p:txBody>
      </p:sp>
      <p:sp>
        <p:nvSpPr>
          <p:cNvPr id="35" name="矩形 34"/>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6" name="矩形 35"/>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68961" y="439694"/>
            <a:ext cx="4075617"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量子同态加密框架 </a:t>
            </a:r>
          </a:p>
        </p:txBody>
      </p:sp>
      <p:pic>
        <p:nvPicPr>
          <p:cNvPr id="39" name="图片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40" name="矩形 39"/>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41" name="矩形 40">
            <a:extLst>
              <a:ext uri="{FF2B5EF4-FFF2-40B4-BE49-F238E27FC236}">
                <a16:creationId xmlns:a16="http://schemas.microsoft.com/office/drawing/2014/main" id="{879A899E-8D57-DE4E-A347-275DDCE10E07}"/>
              </a:ext>
            </a:extLst>
          </p:cNvPr>
          <p:cNvSpPr/>
          <p:nvPr/>
        </p:nvSpPr>
        <p:spPr>
          <a:xfrm>
            <a:off x="595645" y="2808188"/>
            <a:ext cx="8104626" cy="1453045"/>
          </a:xfrm>
          <a:prstGeom prst="rect">
            <a:avLst/>
          </a:prstGeom>
        </p:spPr>
        <p:txBody>
          <a:bodyPr wrap="square" lIns="67391" tIns="33696" rIns="67391" bIns="33696" anchor="ctr">
            <a:spAutoFit/>
          </a:bodyPr>
          <a:lstStyle/>
          <a:p>
            <a:pPr algn="just">
              <a:defRPr/>
            </a:pP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其中，</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pk </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和 </a:t>
            </a:r>
            <a:r>
              <a:rPr lang="en" altLang="zh-CN" sz="1800" kern="0" dirty="0" err="1">
                <a:solidFill>
                  <a:schemeClr val="tx1">
                    <a:lumMod val="75000"/>
                    <a:lumOff val="25000"/>
                  </a:schemeClr>
                </a:solidFill>
                <a:latin typeface="微软雅黑" panose="020B0503020204020204" pitchFamily="34" charset="-122"/>
                <a:ea typeface="微软雅黑" panose="020B0503020204020204" pitchFamily="34" charset="-122"/>
              </a:rPr>
              <a:t>sk</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分别代表量子公钥加密体系中的公钥 和私钥。从式</a:t>
            </a:r>
            <a:r>
              <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(6)</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可以得到，推广后的非对称的</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QHE</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框架中，计算量子同态算子的过程只需要加密密钥 而不需要解密密钥，而且是独立于解密过程的。它 不再需要假定代理方是诚信的，扩大了</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QHE</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方案的 适用范围。相比较于式</a:t>
            </a:r>
            <a:r>
              <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的对称</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QHE</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框架，式</a:t>
            </a:r>
            <a:r>
              <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(6)</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的非对称</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QHE</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框架，具有更高的安全性和更广阔的适用范围。</a:t>
            </a:r>
          </a:p>
        </p:txBody>
      </p:sp>
      <p:pic>
        <p:nvPicPr>
          <p:cNvPr id="3" name="图片 2">
            <a:extLst>
              <a:ext uri="{FF2B5EF4-FFF2-40B4-BE49-F238E27FC236}">
                <a16:creationId xmlns:a16="http://schemas.microsoft.com/office/drawing/2014/main" id="{6CD03EA3-97B5-3940-B4FF-AE9D277511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8" y="1051207"/>
            <a:ext cx="5588000" cy="1524000"/>
          </a:xfrm>
          <a:prstGeom prst="rect">
            <a:avLst/>
          </a:prstGeom>
        </p:spPr>
      </p:pic>
    </p:spTree>
    <p:extLst>
      <p:ext uri="{BB962C8B-B14F-4D97-AF65-F5344CB8AC3E}">
        <p14:creationId xmlns:p14="http://schemas.microsoft.com/office/powerpoint/2010/main" val="2814610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85368" y="990020"/>
            <a:ext cx="4591257" cy="437382"/>
          </a:xfrm>
          <a:prstGeom prst="rect">
            <a:avLst/>
          </a:prstGeom>
        </p:spPr>
        <p:txBody>
          <a:bodyPr wrap="square" lIns="67391" tIns="33696" rIns="67391" bIns="33696" anchor="ctr">
            <a:spAutoFit/>
          </a:bodyPr>
          <a:lstStyle/>
          <a:p>
            <a:r>
              <a:rPr lang="zh-CN" altLang="en-US" sz="2400" b="1" dirty="0">
                <a:solidFill>
                  <a:srgbClr val="8B0012"/>
                </a:solidFill>
                <a:latin typeface="微软雅黑" panose="020B0503020204020204" pitchFamily="34" charset="-122"/>
                <a:ea typeface="微软雅黑" panose="020B0503020204020204" pitchFamily="34" charset="-122"/>
              </a:rPr>
              <a:t>安全性</a:t>
            </a:r>
            <a:endParaRPr lang="zh-CN" altLang="en" sz="2400" b="1" dirty="0">
              <a:solidFill>
                <a:srgbClr val="8B0012"/>
              </a:solidFill>
              <a:latin typeface="微软雅黑" panose="020B0503020204020204" pitchFamily="34" charset="-122"/>
              <a:ea typeface="微软雅黑" panose="020B0503020204020204" pitchFamily="34" charset="-122"/>
            </a:endParaRPr>
          </a:p>
        </p:txBody>
      </p:sp>
      <p:sp>
        <p:nvSpPr>
          <p:cNvPr id="35" name="矩形 34"/>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6" name="矩形 35"/>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68961" y="439694"/>
            <a:ext cx="4075617"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量子同态加密框架 </a:t>
            </a:r>
          </a:p>
        </p:txBody>
      </p:sp>
      <p:pic>
        <p:nvPicPr>
          <p:cNvPr id="39" name="图片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40" name="矩形 39"/>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41" name="矩形 40">
            <a:extLst>
              <a:ext uri="{FF2B5EF4-FFF2-40B4-BE49-F238E27FC236}">
                <a16:creationId xmlns:a16="http://schemas.microsoft.com/office/drawing/2014/main" id="{879A899E-8D57-DE4E-A347-275DDCE10E07}"/>
              </a:ext>
            </a:extLst>
          </p:cNvPr>
          <p:cNvSpPr/>
          <p:nvPr/>
        </p:nvSpPr>
        <p:spPr>
          <a:xfrm>
            <a:off x="466398" y="1661577"/>
            <a:ext cx="8388547" cy="2284041"/>
          </a:xfrm>
          <a:prstGeom prst="rect">
            <a:avLst/>
          </a:prstGeom>
        </p:spPr>
        <p:txBody>
          <a:bodyPr wrap="square" lIns="67391" tIns="33696" rIns="67391" bIns="33696" anchor="ctr">
            <a:spAutoFit/>
          </a:bodyPr>
          <a:lstStyle/>
          <a:p>
            <a:pPr algn="just">
              <a:defRPr/>
            </a:pP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）该框架中的加解密密钥都是只使用一次的，类似于一次一密方案。密钥串的获取可以基于重发机制的量子密钥分发协议得到，而且分发过程是无条件安全的。</a:t>
            </a:r>
            <a:endPar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defRPr/>
            </a:pPr>
            <a:endPar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defRPr/>
            </a:pP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）其次，基于量子测不准原理和量子不可克隆原理，任何强行测量未知量子态 的做法，都只能得到一些随机的量子比特串，而非私密信息。</a:t>
            </a:r>
            <a:endPar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defRPr/>
            </a:pPr>
            <a:endPar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defRPr/>
            </a:pP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）最后，只要密钥的拥有者不泄露密钥的任何私密信息的话，任何窃听者都将无法获得有效的私密信息。 </a:t>
            </a:r>
          </a:p>
        </p:txBody>
      </p:sp>
    </p:spTree>
    <p:extLst>
      <p:ext uri="{BB962C8B-B14F-4D97-AF65-F5344CB8AC3E}">
        <p14:creationId xmlns:p14="http://schemas.microsoft.com/office/powerpoint/2010/main" val="4148177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6339" y="4001988"/>
            <a:ext cx="7229250" cy="7056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dirty="0">
              <a:ea typeface="微软雅黑" panose="020B0503020204020204" pitchFamily="34" charset="-122"/>
            </a:endParaRPr>
          </a:p>
        </p:txBody>
      </p:sp>
      <p:sp>
        <p:nvSpPr>
          <p:cNvPr id="3" name="矩形 2"/>
          <p:cNvSpPr/>
          <p:nvPr/>
        </p:nvSpPr>
        <p:spPr>
          <a:xfrm>
            <a:off x="886339" y="1184687"/>
            <a:ext cx="7229250" cy="2817301"/>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89842" tIns="44920" rIns="89842" bIns="44920" rtlCol="0" anchor="ctr"/>
          <a:lstStyle/>
          <a:p>
            <a:pPr algn="ctr"/>
            <a:endParaRPr lang="zh-CN" altLang="en-US" dirty="0">
              <a:ea typeface="微软雅黑" panose="020B0503020204020204" pitchFamily="34" charset="-122"/>
            </a:endParaRPr>
          </a:p>
        </p:txBody>
      </p:sp>
      <p:sp>
        <p:nvSpPr>
          <p:cNvPr id="4" name="矩形 3"/>
          <p:cNvSpPr/>
          <p:nvPr/>
        </p:nvSpPr>
        <p:spPr>
          <a:xfrm>
            <a:off x="1083612" y="1871366"/>
            <a:ext cx="6763822" cy="1893840"/>
          </a:xfrm>
          <a:prstGeom prst="rect">
            <a:avLst/>
          </a:prstGeom>
        </p:spPr>
        <p:txBody>
          <a:bodyPr wrap="square" lIns="89842" tIns="44920" rIns="89842" bIns="44920">
            <a:spAutoFit/>
          </a:bodyPr>
          <a:lstStyle/>
          <a:p>
            <a:pPr indent="449290">
              <a:lnSpc>
                <a:spcPct val="150000"/>
              </a:lnSpc>
            </a:pPr>
            <a:r>
              <a:rPr lang="zh-CN" altLang="en-US" dirty="0">
                <a:solidFill>
                  <a:schemeClr val="bg1"/>
                </a:solidFill>
                <a:latin typeface="微软雅黑" panose="020B0503020204020204" pitchFamily="34" charset="-122"/>
                <a:ea typeface="微软雅黑" panose="020B0503020204020204" pitchFamily="34" charset="-122"/>
              </a:rPr>
              <a:t>量子技术与信息技术深度融合，促进了以量子通信、量子计算和量子测量为代表的第二次量子革命蓬勃兴起。量子密钥分发是量子通信的典型应用，有望为信息安全领域带来可实现的长期安全性保障。量子同态加密中没有执行数据解密操作，保护了数据的私密性，实现了用户的委托计算。 </a:t>
            </a:r>
          </a:p>
          <a:p>
            <a:pPr indent="449290">
              <a:lnSpc>
                <a:spcPct val="150000"/>
              </a:lnSpc>
            </a:pP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 name="11 Rectángulo"/>
          <p:cNvSpPr/>
          <p:nvPr/>
        </p:nvSpPr>
        <p:spPr>
          <a:xfrm>
            <a:off x="1311813" y="826635"/>
            <a:ext cx="1594688" cy="776197"/>
          </a:xfrm>
          <a:prstGeom prst="parallelogram">
            <a:avLst/>
          </a:prstGeom>
          <a:solidFill>
            <a:srgbClr val="8B0012"/>
          </a:solidFill>
          <a:ln w="38100">
            <a:solidFill>
              <a:schemeClr val="bg1"/>
            </a:solidFill>
          </a:ln>
          <a:effectLst/>
        </p:spPr>
        <p:style>
          <a:lnRef idx="3">
            <a:schemeClr val="lt1"/>
          </a:lnRef>
          <a:fillRef idx="1">
            <a:schemeClr val="accent4"/>
          </a:fillRef>
          <a:effectRef idx="1">
            <a:schemeClr val="accent4"/>
          </a:effectRef>
          <a:fontRef idx="minor">
            <a:schemeClr val="lt1"/>
          </a:fontRef>
        </p:style>
        <p:txBody>
          <a:bodyPr lIns="89858" tIns="44929" rIns="89858" bIns="44929" anchor="ctr"/>
          <a:lstStyle/>
          <a:p>
            <a:pPr algn="ctr">
              <a:defRPr/>
            </a:pPr>
            <a:endParaRPr lang="es-ES" dirty="0">
              <a:solidFill>
                <a:schemeClr val="bg1">
                  <a:lumMod val="65000"/>
                </a:schemeClr>
              </a:solidFill>
            </a:endParaRPr>
          </a:p>
        </p:txBody>
      </p:sp>
      <p:sp>
        <p:nvSpPr>
          <p:cNvPr id="6" name="TextBox 5"/>
          <p:cNvSpPr txBox="1"/>
          <p:nvPr/>
        </p:nvSpPr>
        <p:spPr>
          <a:xfrm>
            <a:off x="1487684" y="879595"/>
            <a:ext cx="1277051" cy="670278"/>
          </a:xfrm>
          <a:prstGeom prst="rect">
            <a:avLst/>
          </a:prstGeom>
          <a:noFill/>
          <a:ln>
            <a:noFill/>
          </a:ln>
        </p:spPr>
        <p:txBody>
          <a:bodyPr wrap="square" lIns="89858" tIns="44929" rIns="89858" bIns="44929" rtlCol="0">
            <a:no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前 言</a:t>
            </a:r>
            <a:endParaRPr lang="en-US" altLang="zh-CN" sz="2400" b="1" dirty="0">
              <a:solidFill>
                <a:schemeClr val="bg1"/>
              </a:solidFill>
              <a:latin typeface="微软雅黑" panose="020B0503020204020204" pitchFamily="34" charset="-122"/>
              <a:ea typeface="微软雅黑" panose="020B0503020204020204" pitchFamily="34" charset="-122"/>
            </a:endParaRPr>
          </a:p>
          <a:p>
            <a:pPr algn="ctr"/>
            <a:r>
              <a:rPr lang="en-US" altLang="zh-CN" sz="1600" dirty="0">
                <a:solidFill>
                  <a:schemeClr val="bg1"/>
                </a:solidFill>
                <a:ea typeface="微软雅黑" panose="020B0503020204020204" pitchFamily="34" charset="-122"/>
              </a:rPr>
              <a:t>Introduction</a:t>
            </a:r>
            <a:endParaRPr lang="zh-CN" altLang="en-US" sz="1600" dirty="0">
              <a:solidFill>
                <a:schemeClr val="bg1"/>
              </a:solidFill>
              <a:ea typeface="微软雅黑" panose="020B0503020204020204" pitchFamily="34" charset="-122"/>
            </a:endParaRPr>
          </a:p>
          <a:p>
            <a:pPr algn="ctr"/>
            <a:endParaRPr lang="zh-CN" altLang="en-US" sz="1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1015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6339" y="4001988"/>
            <a:ext cx="7229250" cy="70563"/>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dirty="0">
              <a:ea typeface="微软雅黑" panose="020B0503020204020204" pitchFamily="34" charset="-122"/>
            </a:endParaRPr>
          </a:p>
        </p:txBody>
      </p:sp>
      <p:sp>
        <p:nvSpPr>
          <p:cNvPr id="3" name="矩形 2"/>
          <p:cNvSpPr/>
          <p:nvPr/>
        </p:nvSpPr>
        <p:spPr>
          <a:xfrm>
            <a:off x="886339" y="1184687"/>
            <a:ext cx="7229250" cy="2817301"/>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89842" tIns="44920" rIns="89842" bIns="44920" rtlCol="0" anchor="ctr"/>
          <a:lstStyle/>
          <a:p>
            <a:pPr algn="ctr"/>
            <a:endParaRPr lang="zh-CN" altLang="en-US" dirty="0">
              <a:ea typeface="微软雅黑" panose="020B0503020204020204" pitchFamily="34" charset="-122"/>
            </a:endParaRPr>
          </a:p>
        </p:txBody>
      </p:sp>
      <p:sp>
        <p:nvSpPr>
          <p:cNvPr id="4" name="矩形 3"/>
          <p:cNvSpPr/>
          <p:nvPr/>
        </p:nvSpPr>
        <p:spPr>
          <a:xfrm>
            <a:off x="1118651" y="1809379"/>
            <a:ext cx="6763822" cy="2263172"/>
          </a:xfrm>
          <a:prstGeom prst="rect">
            <a:avLst/>
          </a:prstGeom>
        </p:spPr>
        <p:txBody>
          <a:bodyPr wrap="square" lIns="89842" tIns="44920" rIns="89842" bIns="44920">
            <a:spAutoFit/>
          </a:bodyPr>
          <a:lstStyle/>
          <a:p>
            <a:pPr indent="449290">
              <a:lnSpc>
                <a:spcPct val="150000"/>
              </a:lnSpc>
            </a:pPr>
            <a:r>
              <a:rPr lang="zh-CN" altLang="en-US" dirty="0">
                <a:solidFill>
                  <a:schemeClr val="bg1"/>
                </a:solidFill>
                <a:latin typeface="微软雅黑" panose="020B0503020204020204" pitchFamily="34" charset="-122"/>
                <a:ea typeface="微软雅黑" panose="020B0503020204020204" pitchFamily="34" charset="-122"/>
              </a:rPr>
              <a:t>量子同态加密方案可以实现委托的量子计算，主要是指代理方可以构造出基于用户加密密钥和指定操作的 同态算子，使其作用在用户加密数据上。当用户对评估函数的输出结果进行解密时，用户将得到原始操作在明文态上执行的效果。这个过程中没有执行数据解密操作，保护了数据的私密性，实现了用户的委托计算。</a:t>
            </a:r>
          </a:p>
          <a:p>
            <a:pPr indent="449290">
              <a:lnSpc>
                <a:spcPct val="150000"/>
              </a:lnSpc>
            </a:pP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5" name="11 Rectángulo"/>
          <p:cNvSpPr/>
          <p:nvPr/>
        </p:nvSpPr>
        <p:spPr>
          <a:xfrm>
            <a:off x="1311813" y="826635"/>
            <a:ext cx="1594688" cy="776197"/>
          </a:xfrm>
          <a:prstGeom prst="parallelogram">
            <a:avLst/>
          </a:prstGeom>
          <a:solidFill>
            <a:srgbClr val="8B0012"/>
          </a:solidFill>
          <a:ln w="38100">
            <a:solidFill>
              <a:schemeClr val="bg1"/>
            </a:solidFill>
          </a:ln>
          <a:effectLst/>
        </p:spPr>
        <p:style>
          <a:lnRef idx="3">
            <a:schemeClr val="lt1"/>
          </a:lnRef>
          <a:fillRef idx="1">
            <a:schemeClr val="accent4"/>
          </a:fillRef>
          <a:effectRef idx="1">
            <a:schemeClr val="accent4"/>
          </a:effectRef>
          <a:fontRef idx="minor">
            <a:schemeClr val="lt1"/>
          </a:fontRef>
        </p:style>
        <p:txBody>
          <a:bodyPr lIns="89858" tIns="44929" rIns="89858" bIns="44929" anchor="ctr"/>
          <a:lstStyle/>
          <a:p>
            <a:pPr algn="ctr">
              <a:defRPr/>
            </a:pPr>
            <a:endParaRPr lang="es-ES" dirty="0">
              <a:solidFill>
                <a:schemeClr val="bg1">
                  <a:lumMod val="65000"/>
                </a:schemeClr>
              </a:solidFill>
            </a:endParaRPr>
          </a:p>
        </p:txBody>
      </p:sp>
      <p:sp>
        <p:nvSpPr>
          <p:cNvPr id="6" name="TextBox 5"/>
          <p:cNvSpPr txBox="1"/>
          <p:nvPr/>
        </p:nvSpPr>
        <p:spPr>
          <a:xfrm>
            <a:off x="1470631" y="960075"/>
            <a:ext cx="1277051" cy="670278"/>
          </a:xfrm>
          <a:prstGeom prst="rect">
            <a:avLst/>
          </a:prstGeom>
          <a:noFill/>
          <a:ln>
            <a:noFill/>
          </a:ln>
        </p:spPr>
        <p:txBody>
          <a:bodyPr wrap="square" lIns="89858" tIns="44929" rIns="89858" bIns="44929" rtlCol="0">
            <a:no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结束语</a:t>
            </a:r>
            <a:endParaRPr lang="zh-CN" altLang="en-US" sz="16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7397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9801" y="1399280"/>
            <a:ext cx="9001125" cy="180162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dirty="0">
              <a:ea typeface="微软雅黑" panose="020B0503020204020204" pitchFamily="34" charset="-122"/>
            </a:endParaRPr>
          </a:p>
        </p:txBody>
      </p:sp>
      <p:sp>
        <p:nvSpPr>
          <p:cNvPr id="4" name="矩形 3"/>
          <p:cNvSpPr/>
          <p:nvPr/>
        </p:nvSpPr>
        <p:spPr>
          <a:xfrm>
            <a:off x="1116186" y="1885393"/>
            <a:ext cx="7230053" cy="829399"/>
          </a:xfrm>
          <a:prstGeom prst="rect">
            <a:avLst/>
          </a:prstGeom>
        </p:spPr>
        <p:txBody>
          <a:bodyPr wrap="square" lIns="89858" tIns="44929" rIns="89858" bIns="44929">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汇报完毕  感谢您的聆听</a:t>
            </a:r>
          </a:p>
        </p:txBody>
      </p: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36466" y="4322581"/>
            <a:ext cx="1584176" cy="444964"/>
          </a:xfrm>
          <a:prstGeom prst="rect">
            <a:avLst/>
          </a:prstGeom>
        </p:spPr>
      </p:pic>
    </p:spTree>
    <p:extLst>
      <p:ext uri="{BB962C8B-B14F-4D97-AF65-F5344CB8AC3E}">
        <p14:creationId xmlns:p14="http://schemas.microsoft.com/office/powerpoint/2010/main" val="288351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41" presetClass="entr" presetSubtype="0"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2" dur="500" fill="hold"/>
                                        <p:tgtEl>
                                          <p:spTgt spid="4"/>
                                        </p:tgtEl>
                                        <p:attrNameLst>
                                          <p:attrName>ppt_y</p:attrName>
                                        </p:attrNameLst>
                                      </p:cBhvr>
                                      <p:tavLst>
                                        <p:tav tm="0">
                                          <p:val>
                                            <p:strVal val="#ppt_y"/>
                                          </p:val>
                                        </p:tav>
                                        <p:tav tm="100000">
                                          <p:val>
                                            <p:strVal val="#ppt_y"/>
                                          </p:val>
                                        </p:tav>
                                      </p:tavLst>
                                    </p:anim>
                                    <p:anim calcmode="lin" valueType="num">
                                      <p:cBhvr>
                                        <p:cTn id="13"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4"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5" dur="500" tmFilter="0,0; .5, 1; 1, 1"/>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18473" y="344356"/>
            <a:ext cx="366837" cy="365183"/>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a:defRPr/>
            </a:pPr>
            <a:endParaRPr lang="zh-CN" altLang="en-US" dirty="0">
              <a:ea typeface="微软雅黑" panose="020B0503020204020204" pitchFamily="34" charset="-122"/>
            </a:endParaRPr>
          </a:p>
        </p:txBody>
      </p:sp>
      <p:sp>
        <p:nvSpPr>
          <p:cNvPr id="3" name="矩形 2"/>
          <p:cNvSpPr/>
          <p:nvPr/>
        </p:nvSpPr>
        <p:spPr>
          <a:xfrm>
            <a:off x="499212" y="540163"/>
            <a:ext cx="244558" cy="24345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a:defRPr/>
            </a:pPr>
            <a:endParaRPr lang="zh-CN" altLang="en-US" dirty="0">
              <a:ea typeface="微软雅黑" panose="020B0503020204020204" pitchFamily="34" charset="-122"/>
            </a:endParaRPr>
          </a:p>
        </p:txBody>
      </p:sp>
      <p:sp>
        <p:nvSpPr>
          <p:cNvPr id="4" name="MH_Other_1"/>
          <p:cNvSpPr/>
          <p:nvPr>
            <p:custDataLst>
              <p:tags r:id="rId2"/>
            </p:custDataLst>
          </p:nvPr>
        </p:nvSpPr>
        <p:spPr>
          <a:xfrm flipV="1">
            <a:off x="4013195" y="1598125"/>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5" name="MH_Other_2"/>
          <p:cNvSpPr/>
          <p:nvPr>
            <p:custDataLst>
              <p:tags r:id="rId3"/>
            </p:custDataLst>
          </p:nvPr>
        </p:nvSpPr>
        <p:spPr>
          <a:xfrm>
            <a:off x="4013195" y="1190956"/>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MH_Other_3"/>
          <p:cNvSpPr/>
          <p:nvPr>
            <p:custDataLst>
              <p:tags r:id="rId4"/>
            </p:custDataLst>
          </p:nvPr>
        </p:nvSpPr>
        <p:spPr>
          <a:xfrm flipV="1">
            <a:off x="4013195" y="2279464"/>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MH_Other_4"/>
          <p:cNvSpPr/>
          <p:nvPr>
            <p:custDataLst>
              <p:tags r:id="rId5"/>
            </p:custDataLst>
          </p:nvPr>
        </p:nvSpPr>
        <p:spPr>
          <a:xfrm>
            <a:off x="4013195" y="1872294"/>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MH_Other_5"/>
          <p:cNvSpPr/>
          <p:nvPr>
            <p:custDataLst>
              <p:tags r:id="rId6"/>
            </p:custDataLst>
          </p:nvPr>
        </p:nvSpPr>
        <p:spPr>
          <a:xfrm flipV="1">
            <a:off x="4013195" y="2959635"/>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MH_Other_6"/>
          <p:cNvSpPr/>
          <p:nvPr>
            <p:custDataLst>
              <p:tags r:id="rId7"/>
            </p:custDataLst>
          </p:nvPr>
        </p:nvSpPr>
        <p:spPr>
          <a:xfrm>
            <a:off x="4013195" y="2553632"/>
            <a:ext cx="82037" cy="73501"/>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MH_Other_7"/>
          <p:cNvSpPr/>
          <p:nvPr>
            <p:custDataLst>
              <p:tags r:id="rId8"/>
            </p:custDataLst>
          </p:nvPr>
        </p:nvSpPr>
        <p:spPr>
          <a:xfrm flipV="1">
            <a:off x="4013195" y="3640973"/>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1" name="MH_Other_8"/>
          <p:cNvSpPr/>
          <p:nvPr>
            <p:custDataLst>
              <p:tags r:id="rId9"/>
            </p:custDataLst>
          </p:nvPr>
        </p:nvSpPr>
        <p:spPr>
          <a:xfrm>
            <a:off x="4013195" y="3233804"/>
            <a:ext cx="82037" cy="74667"/>
          </a:xfrm>
          <a:prstGeom prst="rtTriangle">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MH_Other_9"/>
          <p:cNvSpPr/>
          <p:nvPr>
            <p:custDataLst>
              <p:tags r:id="rId10"/>
            </p:custDataLst>
          </p:nvPr>
        </p:nvSpPr>
        <p:spPr>
          <a:xfrm>
            <a:off x="3394401" y="1265623"/>
            <a:ext cx="1205105" cy="407170"/>
          </a:xfrm>
          <a:prstGeom prst="rightArrow">
            <a:avLst>
              <a:gd name="adj1" fmla="val 72581"/>
              <a:gd name="adj2" fmla="val 46774"/>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MH_Other_10"/>
          <p:cNvSpPr/>
          <p:nvPr>
            <p:custDataLst>
              <p:tags r:id="rId11"/>
            </p:custDataLst>
          </p:nvPr>
        </p:nvSpPr>
        <p:spPr>
          <a:xfrm>
            <a:off x="3394401" y="1946961"/>
            <a:ext cx="1205105" cy="407170"/>
          </a:xfrm>
          <a:prstGeom prst="rightArrow">
            <a:avLst>
              <a:gd name="adj1" fmla="val 72581"/>
              <a:gd name="adj2" fmla="val 46774"/>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MH_Other_11"/>
          <p:cNvSpPr/>
          <p:nvPr>
            <p:custDataLst>
              <p:tags r:id="rId12"/>
            </p:custDataLst>
          </p:nvPr>
        </p:nvSpPr>
        <p:spPr>
          <a:xfrm>
            <a:off x="3394401" y="2628118"/>
            <a:ext cx="1205105" cy="406184"/>
          </a:xfrm>
          <a:prstGeom prst="rightArrow">
            <a:avLst>
              <a:gd name="adj1" fmla="val 72581"/>
              <a:gd name="adj2" fmla="val 46774"/>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Other_12"/>
          <p:cNvSpPr/>
          <p:nvPr>
            <p:custDataLst>
              <p:tags r:id="rId13"/>
            </p:custDataLst>
          </p:nvPr>
        </p:nvSpPr>
        <p:spPr>
          <a:xfrm>
            <a:off x="3394401" y="3308471"/>
            <a:ext cx="1205105" cy="407169"/>
          </a:xfrm>
          <a:prstGeom prst="rightArrow">
            <a:avLst>
              <a:gd name="adj1" fmla="val 72581"/>
              <a:gd name="adj2" fmla="val 46774"/>
            </a:avLst>
          </a:prstGeom>
          <a:solidFill>
            <a:srgbClr val="FFC000"/>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anchor="ctr"/>
          <a:lstStyle/>
          <a:p>
            <a:pPr algn="ctr" defTabSz="638367" fontAlgn="base">
              <a:spcBef>
                <a:spcPct val="0"/>
              </a:spcBef>
              <a:spcAft>
                <a:spcPct val="0"/>
              </a:spcAft>
              <a:defRPr/>
            </a:pPr>
            <a:endParaRPr lang="zh-CN" altLang="en-US" sz="1400">
              <a:solidFill>
                <a:prstClr val="white"/>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MH_SubTitle_1"/>
          <p:cNvSpPr/>
          <p:nvPr>
            <p:custDataLst>
              <p:tags r:id="rId14"/>
            </p:custDataLst>
          </p:nvPr>
        </p:nvSpPr>
        <p:spPr>
          <a:xfrm>
            <a:off x="3188150" y="1265623"/>
            <a:ext cx="825045" cy="407170"/>
          </a:xfrm>
          <a:prstGeom prst="rect">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1700" dirty="0">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lang="zh-CN" altLang="en-US" sz="17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MH_SubTitle_2"/>
          <p:cNvSpPr/>
          <p:nvPr>
            <p:custDataLst>
              <p:tags r:id="rId15"/>
            </p:custDataLst>
          </p:nvPr>
        </p:nvSpPr>
        <p:spPr>
          <a:xfrm>
            <a:off x="3188150" y="1946961"/>
            <a:ext cx="825045" cy="407170"/>
          </a:xfrm>
          <a:prstGeom prst="rect">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1700" dirty="0">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17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SubTitle_3"/>
          <p:cNvSpPr/>
          <p:nvPr>
            <p:custDataLst>
              <p:tags r:id="rId16"/>
            </p:custDataLst>
          </p:nvPr>
        </p:nvSpPr>
        <p:spPr>
          <a:xfrm>
            <a:off x="3188150" y="2628118"/>
            <a:ext cx="825045" cy="406184"/>
          </a:xfrm>
          <a:prstGeom prst="rect">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1700" dirty="0">
                <a:solidFill>
                  <a:srgbClr val="FFFFFF"/>
                </a:solidFill>
                <a:latin typeface="Arial" panose="020B0604020202020204" pitchFamily="34" charset="0"/>
                <a:ea typeface="微软雅黑" panose="020B0503020204020204" pitchFamily="34" charset="-122"/>
                <a:sym typeface="Arial" panose="020B0604020202020204" pitchFamily="34" charset="0"/>
              </a:rPr>
              <a:t>03</a:t>
            </a:r>
            <a:endParaRPr lang="zh-CN" altLang="en-US" sz="17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9" name="MH_SubTitle_4"/>
          <p:cNvSpPr/>
          <p:nvPr>
            <p:custDataLst>
              <p:tags r:id="rId17"/>
            </p:custDataLst>
          </p:nvPr>
        </p:nvSpPr>
        <p:spPr>
          <a:xfrm>
            <a:off x="3188150" y="3308471"/>
            <a:ext cx="825045" cy="407169"/>
          </a:xfrm>
          <a:prstGeom prst="rect">
            <a:avLst/>
          </a:prstGeom>
          <a:solidFill>
            <a:srgbClr val="8B0012"/>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1700" dirty="0">
                <a:solidFill>
                  <a:srgbClr val="FFFFFF"/>
                </a:solidFill>
                <a:latin typeface="Arial" panose="020B0604020202020204" pitchFamily="34" charset="0"/>
                <a:ea typeface="微软雅黑" panose="020B0503020204020204" pitchFamily="34" charset="-122"/>
                <a:sym typeface="Arial" panose="020B0604020202020204" pitchFamily="34" charset="0"/>
              </a:rPr>
              <a:t>04</a:t>
            </a:r>
            <a:endParaRPr lang="zh-CN" altLang="en-US" sz="17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1"/>
          <p:cNvSpPr/>
          <p:nvPr>
            <p:custDataLst>
              <p:tags r:id="rId18"/>
            </p:custDataLst>
          </p:nvPr>
        </p:nvSpPr>
        <p:spPr>
          <a:xfrm>
            <a:off x="4907792" y="1330179"/>
            <a:ext cx="2689114"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zh-CN" altLang="en-US" sz="2000" dirty="0">
                <a:solidFill>
                  <a:srgbClr val="8B0012"/>
                </a:solidFill>
                <a:latin typeface="Arial" panose="020B0604020202020204" pitchFamily="34" charset="0"/>
                <a:ea typeface="微软雅黑" panose="020B0503020204020204" pitchFamily="34" charset="-122"/>
                <a:sym typeface="Arial" panose="020B0604020202020204" pitchFamily="34" charset="0"/>
              </a:rPr>
              <a:t>从经典密码到量子密码</a:t>
            </a:r>
            <a:endParaRPr lang="zh-CN" altLang="en-US" sz="900" dirty="0">
              <a:solidFill>
                <a:srgbClr val="8B0012"/>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MH_Entry_2"/>
          <p:cNvSpPr/>
          <p:nvPr>
            <p:custDataLst>
              <p:tags r:id="rId19"/>
            </p:custDataLst>
          </p:nvPr>
        </p:nvSpPr>
        <p:spPr>
          <a:xfrm>
            <a:off x="4907792" y="2024662"/>
            <a:ext cx="3012446"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zh-CN" altLang="en-US" sz="2000" dirty="0">
                <a:solidFill>
                  <a:srgbClr val="8B0012"/>
                </a:solidFill>
                <a:latin typeface="Arial" panose="020B0604020202020204" pitchFamily="34" charset="0"/>
                <a:ea typeface="微软雅黑" panose="020B0503020204020204" pitchFamily="34" charset="-122"/>
                <a:sym typeface="Arial" panose="020B0604020202020204" pitchFamily="34" charset="0"/>
              </a:rPr>
              <a:t>量子安全问题及其重要性 </a:t>
            </a:r>
            <a:endParaRPr lang="zh-CN" altLang="en-US" sz="900" dirty="0">
              <a:solidFill>
                <a:srgbClr val="8B0012"/>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MH_Entry_3"/>
          <p:cNvSpPr/>
          <p:nvPr>
            <p:custDataLst>
              <p:tags r:id="rId20"/>
            </p:custDataLst>
          </p:nvPr>
        </p:nvSpPr>
        <p:spPr>
          <a:xfrm>
            <a:off x="4889040" y="2731156"/>
            <a:ext cx="3859994"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zh-CN" altLang="en-US" sz="2000" dirty="0">
                <a:solidFill>
                  <a:srgbClr val="8B0012"/>
                </a:solidFill>
                <a:latin typeface="Arial" panose="020B0604020202020204" pitchFamily="34" charset="0"/>
                <a:ea typeface="微软雅黑" panose="020B0503020204020204" pitchFamily="34" charset="-122"/>
                <a:sym typeface="Arial" panose="020B0604020202020204" pitchFamily="34" charset="0"/>
              </a:rPr>
              <a:t>后量子密码学与量子密钥分发</a:t>
            </a:r>
            <a:endParaRPr lang="zh-CN" altLang="en-US" sz="900" dirty="0">
              <a:solidFill>
                <a:srgbClr val="8B0012"/>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MH_Entry_4"/>
          <p:cNvSpPr/>
          <p:nvPr>
            <p:custDataLst>
              <p:tags r:id="rId21"/>
            </p:custDataLst>
          </p:nvPr>
        </p:nvSpPr>
        <p:spPr>
          <a:xfrm>
            <a:off x="4907792" y="3394953"/>
            <a:ext cx="4130776" cy="30777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zh-CN" altLang="en-US" sz="2000" dirty="0">
                <a:solidFill>
                  <a:srgbClr val="8B0012"/>
                </a:solidFill>
                <a:latin typeface="Arial" panose="020B0604020202020204" pitchFamily="34" charset="0"/>
                <a:ea typeface="微软雅黑" panose="020B0503020204020204" pitchFamily="34" charset="-122"/>
                <a:sym typeface="Arial" panose="020B0604020202020204" pitchFamily="34" charset="0"/>
              </a:rPr>
              <a:t>量子同态加密框架 </a:t>
            </a:r>
            <a:endParaRPr lang="zh-CN" altLang="en-US" sz="900" dirty="0">
              <a:solidFill>
                <a:srgbClr val="8B0012"/>
              </a:solidFill>
              <a:latin typeface="Arial" panose="020B0604020202020204" pitchFamily="34" charset="0"/>
              <a:ea typeface="微软雅黑" panose="020B0503020204020204" pitchFamily="34" charset="-122"/>
              <a:sym typeface="Arial" panose="020B0604020202020204" pitchFamily="34" charset="0"/>
            </a:endParaRPr>
          </a:p>
        </p:txBody>
      </p:sp>
      <p:sp>
        <p:nvSpPr>
          <p:cNvPr id="24" name="MH_Others_1"/>
          <p:cNvSpPr txBox="1"/>
          <p:nvPr>
            <p:custDataLst>
              <p:tags r:id="rId22"/>
            </p:custDataLst>
          </p:nvPr>
        </p:nvSpPr>
        <p:spPr>
          <a:xfrm>
            <a:off x="1080887" y="644489"/>
            <a:ext cx="907941" cy="2644243"/>
          </a:xfrm>
          <a:prstGeom prst="rect">
            <a:avLst/>
          </a:prstGeom>
          <a:noFill/>
        </p:spPr>
        <p:txBody>
          <a:bodyPr vert="eaVert" wrap="square" lIns="0" tIns="0" rIns="0" bIns="0" rtlCol="0" anchor="ctr" anchorCtr="0">
            <a:spAutoFit/>
          </a:bodyPr>
          <a:lstStyle/>
          <a:p>
            <a:pPr algn="ctr" defTabSz="638367" fontAlgn="base">
              <a:spcBef>
                <a:spcPct val="0"/>
              </a:spcBef>
              <a:spcAft>
                <a:spcPct val="0"/>
              </a:spcAft>
            </a:pPr>
            <a:r>
              <a:rPr lang="zh-CN" altLang="en-US" sz="5900" b="1" dirty="0">
                <a:solidFill>
                  <a:srgbClr val="8B0012"/>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25" name="MH_Others_2"/>
          <p:cNvSpPr txBox="1"/>
          <p:nvPr>
            <p:custDataLst>
              <p:tags r:id="rId23"/>
            </p:custDataLst>
          </p:nvPr>
        </p:nvSpPr>
        <p:spPr>
          <a:xfrm rot="5400000">
            <a:off x="-272383" y="1816815"/>
            <a:ext cx="2299098" cy="338554"/>
          </a:xfrm>
          <a:prstGeom prst="rect">
            <a:avLst/>
          </a:prstGeom>
          <a:noFill/>
        </p:spPr>
        <p:txBody>
          <a:bodyPr wrap="square" lIns="0" tIns="0" rIns="0" bIns="0">
            <a:spAutoFit/>
          </a:bodyPr>
          <a:lstStyle/>
          <a:p>
            <a:pPr algn="ctr" defTabSz="638367" fontAlgn="base">
              <a:spcBef>
                <a:spcPct val="0"/>
              </a:spcBef>
              <a:spcAft>
                <a:spcPct val="0"/>
              </a:spcAft>
              <a:defRPr/>
            </a:pPr>
            <a:r>
              <a:rPr lang="en-US" altLang="zh-CN" sz="2200" dirty="0">
                <a:solidFill>
                  <a:srgbClr val="FFC000"/>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200" dirty="0">
              <a:solidFill>
                <a:srgbClr val="FFC000"/>
              </a:solidFill>
              <a:latin typeface="Arial" panose="020B0604020202020204" pitchFamily="34" charset="0"/>
              <a:ea typeface="微软雅黑" panose="020B0503020204020204" pitchFamily="34" charset="-122"/>
              <a:sym typeface="Arial" panose="020B0604020202020204" pitchFamily="34" charset="0"/>
            </a:endParaRPr>
          </a:p>
        </p:txBody>
      </p:sp>
    </p:spTree>
    <p:custDataLst>
      <p:tags r:id="rId1"/>
    </p:custDataLst>
    <p:extLst>
      <p:ext uri="{BB962C8B-B14F-4D97-AF65-F5344CB8AC3E}">
        <p14:creationId xmlns:p14="http://schemas.microsoft.com/office/powerpoint/2010/main" val="2691015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93765" y="1707901"/>
            <a:ext cx="9188653" cy="180162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dirty="0">
              <a:ea typeface="微软雅黑" panose="020B0503020204020204" pitchFamily="34" charset="-122"/>
            </a:endParaRPr>
          </a:p>
        </p:txBody>
      </p:sp>
      <p:sp>
        <p:nvSpPr>
          <p:cNvPr id="16" name="MH_SubTitle_1"/>
          <p:cNvSpPr/>
          <p:nvPr>
            <p:custDataLst>
              <p:tags r:id="rId2"/>
            </p:custDataLst>
          </p:nvPr>
        </p:nvSpPr>
        <p:spPr>
          <a:xfrm>
            <a:off x="1458683" y="1874431"/>
            <a:ext cx="1503618" cy="1291450"/>
          </a:xfrm>
          <a:prstGeom prst="rect">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6600" dirty="0">
                <a:solidFill>
                  <a:srgbClr val="FFFFFF"/>
                </a:solidFill>
                <a:latin typeface="Arial" panose="020B0604020202020204" pitchFamily="34" charset="0"/>
                <a:ea typeface="微软雅黑" panose="020B0503020204020204" pitchFamily="34" charset="-122"/>
                <a:sym typeface="Arial" panose="020B0604020202020204" pitchFamily="34" charset="0"/>
              </a:rPr>
              <a:t>01</a:t>
            </a:r>
            <a:endParaRPr lang="zh-CN" altLang="en-US" sz="66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1"/>
          <p:cNvSpPr/>
          <p:nvPr>
            <p:custDataLst>
              <p:tags r:id="rId3"/>
            </p:custDataLst>
          </p:nvPr>
        </p:nvSpPr>
        <p:spPr>
          <a:xfrm>
            <a:off x="2772370" y="2212379"/>
            <a:ext cx="5256584"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zh-CN" altLang="en-US" sz="4000" dirty="0">
                <a:solidFill>
                  <a:schemeClr val="bg1"/>
                </a:solidFill>
                <a:latin typeface="Arial" panose="020B0604020202020204" pitchFamily="34" charset="0"/>
                <a:ea typeface="微软雅黑" panose="020B0503020204020204" pitchFamily="34" charset="-122"/>
                <a:sym typeface="Arial" panose="020B0604020202020204" pitchFamily="34" charset="0"/>
              </a:rPr>
              <a:t>从经典密码到量子密码</a:t>
            </a:r>
          </a:p>
        </p:txBody>
      </p:sp>
    </p:spTree>
    <p:custDataLst>
      <p:tags r:id="rId1"/>
    </p:custDataLst>
    <p:extLst>
      <p:ext uri="{BB962C8B-B14F-4D97-AF65-F5344CB8AC3E}">
        <p14:creationId xmlns:p14="http://schemas.microsoft.com/office/powerpoint/2010/main" val="2500141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85369" y="990020"/>
            <a:ext cx="2087427" cy="437382"/>
          </a:xfrm>
          <a:prstGeom prst="rect">
            <a:avLst/>
          </a:prstGeom>
        </p:spPr>
        <p:txBody>
          <a:bodyPr wrap="square" lIns="67391" tIns="33696" rIns="67391" bIns="33696" anchor="ctr">
            <a:spAutoFit/>
          </a:bodyPr>
          <a:lstStyle/>
          <a:p>
            <a:pPr algn="r"/>
            <a:r>
              <a:rPr lang="zh-CN" altLang="en-US" sz="2400" b="1" dirty="0">
                <a:solidFill>
                  <a:srgbClr val="8B0012"/>
                </a:solidFill>
                <a:latin typeface="微软雅黑" panose="020B0503020204020204" pitchFamily="34" charset="-122"/>
                <a:ea typeface="微软雅黑" panose="020B0503020204020204" pitchFamily="34" charset="-122"/>
              </a:rPr>
              <a:t>一次性密码本</a:t>
            </a:r>
          </a:p>
        </p:txBody>
      </p:sp>
      <p:sp>
        <p:nvSpPr>
          <p:cNvPr id="35" name="矩形 34"/>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6" name="矩形 35"/>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68961" y="439694"/>
            <a:ext cx="2923489"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从经典密码到量子密码</a:t>
            </a:r>
          </a:p>
        </p:txBody>
      </p:sp>
      <p:pic>
        <p:nvPicPr>
          <p:cNvPr id="39" name="图片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40" name="矩形 39"/>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41" name="矩形 40">
            <a:extLst>
              <a:ext uri="{FF2B5EF4-FFF2-40B4-BE49-F238E27FC236}">
                <a16:creationId xmlns:a16="http://schemas.microsoft.com/office/drawing/2014/main" id="{879A899E-8D57-DE4E-A347-275DDCE10E07}"/>
              </a:ext>
            </a:extLst>
          </p:cNvPr>
          <p:cNvSpPr/>
          <p:nvPr/>
        </p:nvSpPr>
        <p:spPr>
          <a:xfrm>
            <a:off x="500392" y="1613650"/>
            <a:ext cx="8104626" cy="2099375"/>
          </a:xfrm>
          <a:prstGeom prst="rect">
            <a:avLst/>
          </a:prstGeom>
        </p:spPr>
        <p:txBody>
          <a:bodyPr wrap="square" lIns="67391" tIns="33696" rIns="67391" bIns="33696" anchor="ctr">
            <a:spAutoFit/>
          </a:bodyPr>
          <a:lstStyle/>
          <a:p>
            <a:pPr algn="just">
              <a:defRPr/>
            </a:pPr>
            <a:r>
              <a:rPr lang="zh-CN" altLang="en-US" sz="1400" kern="0" dirty="0">
                <a:solidFill>
                  <a:schemeClr val="tx1">
                    <a:lumMod val="75000"/>
                    <a:lumOff val="25000"/>
                  </a:schemeClr>
                </a:solidFill>
                <a:latin typeface="微软雅黑" panose="020B0503020204020204" pitchFamily="34" charset="-122"/>
                <a:ea typeface="微软雅黑" panose="020B0503020204020204" pitchFamily="34" charset="-122"/>
              </a:rPr>
              <a:t>                                    </a:t>
            </a:r>
          </a:p>
          <a:p>
            <a:pPr>
              <a:defRPr/>
            </a:pP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密码学的终极目标是开发出“绝对安全”的密码方案，即假使敌手拥有无限强的计算能力，仍然无法破译这种密码，也就是所谓的无条件安全性。</a:t>
            </a:r>
            <a:r>
              <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1917 </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年 ，</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Gilbert </a:t>
            </a:r>
            <a:r>
              <a:rPr lang="en" altLang="zh-CN" sz="1800" kern="0" dirty="0" err="1">
                <a:solidFill>
                  <a:schemeClr val="tx1">
                    <a:lumMod val="75000"/>
                    <a:lumOff val="25000"/>
                  </a:schemeClr>
                </a:solidFill>
                <a:latin typeface="微软雅黑" panose="020B0503020204020204" pitchFamily="34" charset="-122"/>
                <a:ea typeface="微软雅黑" panose="020B0503020204020204" pitchFamily="34" charset="-122"/>
              </a:rPr>
              <a:t>Vernam</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发明一次性密码本（</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OTP</a:t>
            </a:r>
            <a:r>
              <a:rPr lang="zh-CN" altLang="en" sz="18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时就已实现了该目标。</a:t>
            </a:r>
            <a:endPar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endParaRPr>
          </a:p>
          <a:p>
            <a:pPr>
              <a:defRPr/>
            </a:pPr>
            <a:endPar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endParaRPr>
          </a:p>
          <a:p>
            <a:pPr>
              <a:defRPr/>
            </a:pP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美中不足之处是需要印刷大量的密码本，且实际分发操作难度很大。</a:t>
            </a:r>
          </a:p>
          <a:p>
            <a:pPr>
              <a:defRPr/>
            </a:pPr>
            <a:endParaRPr lang="zh-CN" altLang="en-US" sz="1400" kern="0" dirty="0">
              <a:solidFill>
                <a:schemeClr val="tx1">
                  <a:lumMod val="75000"/>
                  <a:lumOff val="25000"/>
                </a:schemeClr>
              </a:solidFill>
              <a:latin typeface="微软雅黑" panose="020B0503020204020204" pitchFamily="34" charset="-122"/>
              <a:ea typeface="微软雅黑" panose="020B0503020204020204" pitchFamily="34" charset="-122"/>
            </a:endParaRPr>
          </a:p>
          <a:p>
            <a:pPr>
              <a:defRPr/>
            </a:pPr>
            <a:r>
              <a:rPr lang="zh-CN" altLang="en-US" sz="1400" kern="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14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0536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85369" y="990020"/>
            <a:ext cx="3510996" cy="437382"/>
          </a:xfrm>
          <a:prstGeom prst="rect">
            <a:avLst/>
          </a:prstGeom>
        </p:spPr>
        <p:txBody>
          <a:bodyPr wrap="square" lIns="67391" tIns="33696" rIns="67391" bIns="33696" anchor="ctr">
            <a:spAutoFit/>
          </a:bodyPr>
          <a:lstStyle/>
          <a:p>
            <a:pPr algn="r"/>
            <a:r>
              <a:rPr lang="zh-CN" altLang="en-US" sz="2400" b="1" dirty="0">
                <a:solidFill>
                  <a:srgbClr val="8B0012"/>
                </a:solidFill>
                <a:latin typeface="微软雅黑" panose="020B0503020204020204" pitchFamily="34" charset="-122"/>
                <a:ea typeface="微软雅黑" panose="020B0503020204020204" pitchFamily="34" charset="-122"/>
              </a:rPr>
              <a:t>密钥分发难题与公钥密码 </a:t>
            </a:r>
          </a:p>
        </p:txBody>
      </p:sp>
      <p:sp>
        <p:nvSpPr>
          <p:cNvPr id="35" name="矩形 34"/>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6" name="矩形 35"/>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68961" y="439694"/>
            <a:ext cx="2923489"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从经典密码到量子密码</a:t>
            </a:r>
          </a:p>
        </p:txBody>
      </p:sp>
      <p:pic>
        <p:nvPicPr>
          <p:cNvPr id="39" name="图片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40" name="矩形 39"/>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41" name="矩形 40">
            <a:extLst>
              <a:ext uri="{FF2B5EF4-FFF2-40B4-BE49-F238E27FC236}">
                <a16:creationId xmlns:a16="http://schemas.microsoft.com/office/drawing/2014/main" id="{879A899E-8D57-DE4E-A347-275DDCE10E07}"/>
              </a:ext>
            </a:extLst>
          </p:cNvPr>
          <p:cNvSpPr/>
          <p:nvPr/>
        </p:nvSpPr>
        <p:spPr>
          <a:xfrm>
            <a:off x="555156" y="1746834"/>
            <a:ext cx="8104626" cy="2714929"/>
          </a:xfrm>
          <a:prstGeom prst="rect">
            <a:avLst/>
          </a:prstGeom>
        </p:spPr>
        <p:txBody>
          <a:bodyPr wrap="square" lIns="67391" tIns="33696" rIns="67391" bIns="33696" anchor="ctr">
            <a:spAutoFit/>
          </a:bodyPr>
          <a:lstStyle/>
          <a:p>
            <a:pPr algn="just">
              <a:defRPr/>
            </a:pP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密钥分发难题，它涉及到经典物理中两个不可实现的任务：</a:t>
            </a:r>
            <a:endPar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defRPr/>
            </a:pP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一是如何生成真正完全随机的密钥</a:t>
            </a:r>
            <a:endPar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endParaRPr>
          </a:p>
          <a:p>
            <a:pPr algn="just">
              <a:defRPr/>
            </a:pP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二是如何在不安全的公共信道上无条件安全地分发密钥</a:t>
            </a:r>
            <a:endPar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endParaRPr>
          </a:p>
          <a:p>
            <a:pPr>
              <a:defRPr/>
            </a:pPr>
            <a:endParaRPr lang="en-US" altLang="zh-CN" sz="1800" kern="0" dirty="0">
              <a:solidFill>
                <a:schemeClr val="tx1">
                  <a:lumMod val="75000"/>
                  <a:lumOff val="25000"/>
                </a:schemeClr>
              </a:solidFill>
              <a:latin typeface="微软雅黑" panose="020B0503020204020204" pitchFamily="34" charset="-122"/>
              <a:ea typeface="微软雅黑" panose="020B0503020204020204" pitchFamily="34" charset="-122"/>
            </a:endParaRPr>
          </a:p>
          <a:p>
            <a:pPr>
              <a:defRPr/>
            </a:pP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公钥密码算法克服了密钥分发问题，但由于其运算量大，加密效率较低，通常用于加密传递（或称分发）对称密码的密钥。公钥密码学的安全性依赖于一定的数学假设，只要第一台大型量子计算机开机，当前大多数密码系统就可能在一夜之间崩溃。</a:t>
            </a:r>
          </a:p>
          <a:p>
            <a:pPr>
              <a:defRPr/>
            </a:pPr>
            <a:endParaRPr lang="zh-CN" altLang="en-US" sz="1400" kern="0" dirty="0">
              <a:solidFill>
                <a:schemeClr val="tx1">
                  <a:lumMod val="75000"/>
                  <a:lumOff val="25000"/>
                </a:schemeClr>
              </a:solidFill>
              <a:latin typeface="微软雅黑" panose="020B0503020204020204" pitchFamily="34" charset="-122"/>
              <a:ea typeface="微软雅黑" panose="020B0503020204020204" pitchFamily="34" charset="-122"/>
            </a:endParaRPr>
          </a:p>
          <a:p>
            <a:pPr>
              <a:defRPr/>
            </a:pPr>
            <a:r>
              <a:rPr lang="zh-CN" altLang="en-US" sz="1400" kern="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14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6244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85369" y="990020"/>
            <a:ext cx="3510996" cy="437382"/>
          </a:xfrm>
          <a:prstGeom prst="rect">
            <a:avLst/>
          </a:prstGeom>
        </p:spPr>
        <p:txBody>
          <a:bodyPr wrap="square" lIns="67391" tIns="33696" rIns="67391" bIns="33696" anchor="ctr">
            <a:spAutoFit/>
          </a:bodyPr>
          <a:lstStyle/>
          <a:p>
            <a:r>
              <a:rPr lang="zh-CN" altLang="en-US" sz="2400" b="1" dirty="0">
                <a:solidFill>
                  <a:srgbClr val="8B0012"/>
                </a:solidFill>
                <a:latin typeface="微软雅黑" panose="020B0503020204020204" pitchFamily="34" charset="-122"/>
                <a:ea typeface="微软雅黑" panose="020B0503020204020204" pitchFamily="34" charset="-122"/>
              </a:rPr>
              <a:t>量子密码的提出</a:t>
            </a:r>
          </a:p>
        </p:txBody>
      </p:sp>
      <p:sp>
        <p:nvSpPr>
          <p:cNvPr id="35" name="矩形 34"/>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6" name="矩形 35"/>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68961" y="439694"/>
            <a:ext cx="2923489"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从经典密码到量子密码</a:t>
            </a:r>
          </a:p>
        </p:txBody>
      </p:sp>
      <p:pic>
        <p:nvPicPr>
          <p:cNvPr id="39" name="图片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40" name="矩形 39"/>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41" name="矩形 40">
            <a:extLst>
              <a:ext uri="{FF2B5EF4-FFF2-40B4-BE49-F238E27FC236}">
                <a16:creationId xmlns:a16="http://schemas.microsoft.com/office/drawing/2014/main" id="{879A899E-8D57-DE4E-A347-275DDCE10E07}"/>
              </a:ext>
            </a:extLst>
          </p:cNvPr>
          <p:cNvSpPr/>
          <p:nvPr/>
        </p:nvSpPr>
        <p:spPr>
          <a:xfrm>
            <a:off x="514208" y="1962911"/>
            <a:ext cx="8104626" cy="1114490"/>
          </a:xfrm>
          <a:prstGeom prst="rect">
            <a:avLst/>
          </a:prstGeom>
        </p:spPr>
        <p:txBody>
          <a:bodyPr wrap="square" lIns="67391" tIns="33696" rIns="67391" bIns="33696" anchor="ctr">
            <a:spAutoFit/>
          </a:bodyPr>
          <a:lstStyle/>
          <a:p>
            <a:pPr algn="just">
              <a:defRPr/>
            </a:pP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量子密钥分发（</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Quantum Key Distribution</a:t>
            </a:r>
            <a:r>
              <a:rPr lang="zh-CN" altLang="en" sz="18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QKD</a:t>
            </a:r>
            <a:r>
              <a:rPr lang="zh-CN" altLang="en" sz="18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基于量子物理的基本原理，</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QKD</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提供了一种理论上无条件安全的密钥分发方式，即使通过不安全的信道分发密钥也无法被窃听。</a:t>
            </a:r>
            <a:endParaRPr lang="zh-CN" altLang="en-US" sz="1400" kern="0" dirty="0">
              <a:solidFill>
                <a:schemeClr val="tx1">
                  <a:lumMod val="75000"/>
                  <a:lumOff val="25000"/>
                </a:schemeClr>
              </a:solidFill>
              <a:latin typeface="微软雅黑" panose="020B0503020204020204" pitchFamily="34" charset="-122"/>
              <a:ea typeface="微软雅黑" panose="020B0503020204020204" pitchFamily="34" charset="-122"/>
            </a:endParaRPr>
          </a:p>
          <a:p>
            <a:pPr>
              <a:defRPr/>
            </a:pPr>
            <a:r>
              <a:rPr lang="zh-CN" altLang="en-US" sz="1400" kern="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14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672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93765" y="1707901"/>
            <a:ext cx="9188653" cy="1801626"/>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89858" tIns="44929" rIns="89858" bIns="44929" rtlCol="0" anchor="ctr"/>
          <a:lstStyle/>
          <a:p>
            <a:pPr algn="ctr"/>
            <a:endParaRPr lang="zh-CN" altLang="en-US" dirty="0">
              <a:ea typeface="微软雅黑" panose="020B0503020204020204" pitchFamily="34" charset="-122"/>
            </a:endParaRPr>
          </a:p>
        </p:txBody>
      </p:sp>
      <p:sp>
        <p:nvSpPr>
          <p:cNvPr id="16" name="MH_SubTitle_1"/>
          <p:cNvSpPr/>
          <p:nvPr>
            <p:custDataLst>
              <p:tags r:id="rId2"/>
            </p:custDataLst>
          </p:nvPr>
        </p:nvSpPr>
        <p:spPr>
          <a:xfrm>
            <a:off x="1458683" y="1874431"/>
            <a:ext cx="1503618" cy="1291450"/>
          </a:xfrm>
          <a:prstGeom prst="rect">
            <a:avLst/>
          </a:prstGeom>
          <a:noFill/>
          <a:ln w="12700" cmpd="sng">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defTabSz="638367" fontAlgn="base">
              <a:spcBef>
                <a:spcPct val="0"/>
              </a:spcBef>
              <a:spcAft>
                <a:spcPct val="0"/>
              </a:spcAft>
              <a:defRPr/>
            </a:pPr>
            <a:r>
              <a:rPr lang="en-US" altLang="zh-CN" sz="6600" dirty="0">
                <a:solidFill>
                  <a:srgbClr val="FFFFFF"/>
                </a:solidFill>
                <a:latin typeface="Arial" panose="020B0604020202020204" pitchFamily="34" charset="0"/>
                <a:ea typeface="微软雅黑" panose="020B0503020204020204" pitchFamily="34" charset="-122"/>
                <a:sym typeface="Arial" panose="020B0604020202020204" pitchFamily="34" charset="0"/>
              </a:rPr>
              <a:t>02</a:t>
            </a:r>
            <a:endParaRPr lang="zh-CN" altLang="en-US" sz="66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MH_Entry_1"/>
          <p:cNvSpPr/>
          <p:nvPr>
            <p:custDataLst>
              <p:tags r:id="rId3"/>
            </p:custDataLst>
          </p:nvPr>
        </p:nvSpPr>
        <p:spPr>
          <a:xfrm>
            <a:off x="2772370" y="2212379"/>
            <a:ext cx="5688632" cy="61555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3175" cap="sq">
            <a:no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spAutoFit/>
          </a:bodyPr>
          <a:lstStyle/>
          <a:p>
            <a:pPr defTabSz="638367" fontAlgn="base">
              <a:spcBef>
                <a:spcPct val="0"/>
              </a:spcBef>
              <a:spcAft>
                <a:spcPct val="0"/>
              </a:spcAft>
            </a:pPr>
            <a:r>
              <a:rPr lang="zh-CN" altLang="en-US" sz="4000" dirty="0">
                <a:solidFill>
                  <a:schemeClr val="bg1"/>
                </a:solidFill>
                <a:latin typeface="Arial" panose="020B0604020202020204" pitchFamily="34" charset="0"/>
                <a:ea typeface="微软雅黑" panose="020B0503020204020204" pitchFamily="34" charset="-122"/>
                <a:sym typeface="Arial" panose="020B0604020202020204" pitchFamily="34" charset="0"/>
              </a:rPr>
              <a:t>量子安全问题及其重要性 </a:t>
            </a:r>
          </a:p>
        </p:txBody>
      </p:sp>
    </p:spTree>
    <p:custDataLst>
      <p:tags r:id="rId1"/>
    </p:custDataLst>
    <p:extLst>
      <p:ext uri="{BB962C8B-B14F-4D97-AF65-F5344CB8AC3E}">
        <p14:creationId xmlns:p14="http://schemas.microsoft.com/office/powerpoint/2010/main" val="100627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85369" y="862003"/>
            <a:ext cx="4591257" cy="437382"/>
          </a:xfrm>
          <a:prstGeom prst="rect">
            <a:avLst/>
          </a:prstGeom>
        </p:spPr>
        <p:txBody>
          <a:bodyPr wrap="square" lIns="67391" tIns="33696" rIns="67391" bIns="33696" anchor="ctr">
            <a:spAutoFit/>
          </a:bodyPr>
          <a:lstStyle/>
          <a:p>
            <a:r>
              <a:rPr lang="zh-CN" altLang="en-US" sz="2400" b="1" dirty="0">
                <a:solidFill>
                  <a:srgbClr val="8B0012"/>
                </a:solidFill>
                <a:latin typeface="微软雅黑" panose="020B0503020204020204" pitchFamily="34" charset="-122"/>
                <a:ea typeface="微软雅黑" panose="020B0503020204020204" pitchFamily="34" charset="-122"/>
              </a:rPr>
              <a:t>量子计算机对经典密码的影响</a:t>
            </a:r>
          </a:p>
        </p:txBody>
      </p:sp>
      <p:sp>
        <p:nvSpPr>
          <p:cNvPr id="35" name="矩形 34"/>
          <p:cNvSpPr/>
          <p:nvPr/>
        </p:nvSpPr>
        <p:spPr>
          <a:xfrm>
            <a:off x="-5228" y="315160"/>
            <a:ext cx="292359"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6" name="矩形 35"/>
          <p:cNvSpPr/>
          <p:nvPr/>
        </p:nvSpPr>
        <p:spPr>
          <a:xfrm>
            <a:off x="364819" y="315143"/>
            <a:ext cx="120550" cy="49394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sp>
        <p:nvSpPr>
          <p:cNvPr id="37" name="TextBox 8"/>
          <p:cNvSpPr txBox="1"/>
          <p:nvPr/>
        </p:nvSpPr>
        <p:spPr>
          <a:xfrm>
            <a:off x="568961" y="439694"/>
            <a:ext cx="2923489" cy="307777"/>
          </a:xfrm>
          <a:prstGeom prst="rect">
            <a:avLst/>
          </a:prstGeom>
          <a:noFill/>
        </p:spPr>
        <p:txBody>
          <a:bodyPr wrap="square" lIns="0" tIns="0" rIns="0" bIns="0" rtlCol="0" anchor="ctr">
            <a:spAutoFit/>
          </a:bodyPr>
          <a:lstStyle/>
          <a:p>
            <a:pPr defTabSz="638367" fontAlgn="base">
              <a:spcBef>
                <a:spcPct val="0"/>
              </a:spcBef>
              <a:spcAft>
                <a:spcPct val="0"/>
              </a:spcAft>
            </a:pPr>
            <a:r>
              <a:rPr lang="zh-CN" altLang="en-US" sz="2000" b="1" dirty="0">
                <a:solidFill>
                  <a:prstClr val="black">
                    <a:lumMod val="65000"/>
                    <a:lumOff val="35000"/>
                  </a:prstClr>
                </a:solidFill>
                <a:ea typeface="微软雅黑" panose="020B0503020204020204" pitchFamily="34" charset="-122"/>
                <a:sym typeface="Arial" panose="020B0604020202020204" pitchFamily="34" charset="0"/>
              </a:rPr>
              <a:t>量子安全问题及其重要性</a:t>
            </a:r>
          </a:p>
        </p:txBody>
      </p:sp>
      <p:pic>
        <p:nvPicPr>
          <p:cNvPr id="39" name="图片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3446" y="320459"/>
            <a:ext cx="1720710" cy="483313"/>
          </a:xfrm>
          <a:prstGeom prst="rect">
            <a:avLst/>
          </a:prstGeom>
        </p:spPr>
      </p:pic>
      <p:sp>
        <p:nvSpPr>
          <p:cNvPr id="40" name="矩形 39"/>
          <p:cNvSpPr/>
          <p:nvPr/>
        </p:nvSpPr>
        <p:spPr>
          <a:xfrm>
            <a:off x="8854946" y="315143"/>
            <a:ext cx="146180" cy="493944"/>
          </a:xfrm>
          <a:prstGeom prst="rect">
            <a:avLst/>
          </a:prstGeom>
          <a:solidFill>
            <a:srgbClr val="8B0012"/>
          </a:solidFill>
          <a:ln>
            <a:noFill/>
          </a:ln>
        </p:spPr>
        <p:style>
          <a:lnRef idx="2">
            <a:schemeClr val="accent1">
              <a:shade val="50000"/>
            </a:schemeClr>
          </a:lnRef>
          <a:fillRef idx="1">
            <a:schemeClr val="accent1"/>
          </a:fillRef>
          <a:effectRef idx="0">
            <a:schemeClr val="accent1"/>
          </a:effectRef>
          <a:fontRef idx="minor">
            <a:schemeClr val="lt1"/>
          </a:fontRef>
        </p:style>
        <p:txBody>
          <a:bodyPr lIns="67389" tIns="33694" rIns="67389" bIns="33694" rtlCol="0" anchor="ctr"/>
          <a:lstStyle/>
          <a:p>
            <a:pPr algn="ctr" defTabSz="673312"/>
            <a:endParaRPr lang="zh-CN" altLang="en-US" sz="1700" dirty="0">
              <a:solidFill>
                <a:srgbClr val="4E639C"/>
              </a:solidFill>
              <a:ea typeface="微软雅黑" panose="020B0503020204020204" pitchFamily="34" charset="-122"/>
            </a:endParaRPr>
          </a:p>
        </p:txBody>
      </p:sp>
      <p:pic>
        <p:nvPicPr>
          <p:cNvPr id="9" name="图片 -2147482624">
            <a:extLst>
              <a:ext uri="{FF2B5EF4-FFF2-40B4-BE49-F238E27FC236}">
                <a16:creationId xmlns:a16="http://schemas.microsoft.com/office/drawing/2014/main" id="{116E13A6-F8C3-C549-9D18-BB95EDA4ABFF}"/>
              </a:ext>
            </a:extLst>
          </p:cNvPr>
          <p:cNvPicPr>
            <a:picLocks noChangeAspect="1"/>
          </p:cNvPicPr>
          <p:nvPr/>
        </p:nvPicPr>
        <p:blipFill>
          <a:blip r:embed="rId4"/>
          <a:stretch>
            <a:fillRect/>
          </a:stretch>
        </p:blipFill>
        <p:spPr>
          <a:xfrm>
            <a:off x="1334620" y="1584052"/>
            <a:ext cx="6548755" cy="2492375"/>
          </a:xfrm>
          <a:prstGeom prst="rect">
            <a:avLst/>
          </a:prstGeom>
          <a:noFill/>
          <a:ln w="9525">
            <a:noFill/>
          </a:ln>
        </p:spPr>
      </p:pic>
      <p:sp>
        <p:nvSpPr>
          <p:cNvPr id="10" name="矩形 9">
            <a:extLst>
              <a:ext uri="{FF2B5EF4-FFF2-40B4-BE49-F238E27FC236}">
                <a16:creationId xmlns:a16="http://schemas.microsoft.com/office/drawing/2014/main" id="{2EDA940D-ECEB-394C-B56F-854DB9772680}"/>
              </a:ext>
            </a:extLst>
          </p:cNvPr>
          <p:cNvSpPr/>
          <p:nvPr/>
        </p:nvSpPr>
        <p:spPr>
          <a:xfrm>
            <a:off x="485369" y="4043374"/>
            <a:ext cx="8104626" cy="1114490"/>
          </a:xfrm>
          <a:prstGeom prst="rect">
            <a:avLst/>
          </a:prstGeom>
        </p:spPr>
        <p:txBody>
          <a:bodyPr wrap="square" lIns="67391" tIns="33696" rIns="67391" bIns="33696" anchor="ctr">
            <a:spAutoFit/>
          </a:bodyPr>
          <a:lstStyle/>
          <a:p>
            <a:pPr algn="just">
              <a:defRPr/>
            </a:pP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量子计算机能够以特定的计算方式有效解决一些经典计算机无法解决的数学问题。目前，最著名的量子算法是</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Shor </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算法和</a:t>
            </a:r>
            <a:r>
              <a:rPr lang="en" altLang="zh-CN" sz="1800" kern="0" dirty="0">
                <a:solidFill>
                  <a:schemeClr val="tx1">
                    <a:lumMod val="75000"/>
                    <a:lumOff val="25000"/>
                  </a:schemeClr>
                </a:solidFill>
                <a:latin typeface="微软雅黑" panose="020B0503020204020204" pitchFamily="34" charset="-122"/>
                <a:ea typeface="微软雅黑" panose="020B0503020204020204" pitchFamily="34" charset="-122"/>
              </a:rPr>
              <a:t>Grover</a:t>
            </a:r>
            <a:r>
              <a:rPr lang="zh-CN" altLang="en-US" sz="1800" kern="0" dirty="0">
                <a:solidFill>
                  <a:schemeClr val="tx1">
                    <a:lumMod val="75000"/>
                    <a:lumOff val="25000"/>
                  </a:schemeClr>
                </a:solidFill>
                <a:latin typeface="微软雅黑" panose="020B0503020204020204" pitchFamily="34" charset="-122"/>
                <a:ea typeface="微软雅黑" panose="020B0503020204020204" pitchFamily="34" charset="-122"/>
              </a:rPr>
              <a:t>算法，已经能够威胁到当前广泛应用的密码体系。</a:t>
            </a:r>
          </a:p>
          <a:p>
            <a:pPr>
              <a:defRPr/>
            </a:pPr>
            <a:r>
              <a:rPr lang="zh-CN" altLang="en-US" sz="1400" kern="0" dirty="0">
                <a:solidFill>
                  <a:schemeClr val="tx1">
                    <a:lumMod val="75000"/>
                    <a:lumOff val="25000"/>
                  </a:schemeClr>
                </a:solidFill>
                <a:latin typeface="微软雅黑" panose="020B0503020204020204" pitchFamily="34" charset="-122"/>
                <a:ea typeface="微软雅黑" panose="020B0503020204020204" pitchFamily="34" charset="-122"/>
              </a:rPr>
              <a:t>      </a:t>
            </a:r>
            <a:endParaRPr lang="en-US" altLang="zh-CN" sz="1400" kern="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53005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OK6.pptx12312121"/>
</p:tagLst>
</file>

<file path=ppt/tags/tag10.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8"/>
</p:tagLst>
</file>

<file path=ppt/tags/tag11.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9"/>
</p:tagLst>
</file>

<file path=ppt/tags/tag12.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0"/>
</p:tagLst>
</file>

<file path=ppt/tags/tag13.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1"/>
</p:tagLst>
</file>

<file path=ppt/tags/tag1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2"/>
</p:tagLst>
</file>

<file path=ppt/tags/tag1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3"/>
</p:tagLst>
</file>

<file path=ppt/tags/tag1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4"/>
</p:tagLst>
</file>

<file path=ppt/tags/tag1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xml><?xml version="1.0" encoding="utf-8"?>
<p:tagLst xmlns:a="http://schemas.openxmlformats.org/drawingml/2006/main" xmlns:r="http://schemas.openxmlformats.org/officeDocument/2006/relationships" xmlns:p="http://schemas.openxmlformats.org/presentationml/2006/main">
  <p:tag name="TIMING" val="|3.3|2.5|1.4|1|1.8|1"/>
</p:tagLst>
</file>

<file path=ppt/tags/tag2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3"/>
</p:tagLst>
</file>

<file path=ppt/tags/tag2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4"/>
</p:tagLst>
</file>

<file path=ppt/tags/tag2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5.xml><?xml version="1.0" encoding="utf-8"?>
<p:tagLst xmlns:a="http://schemas.openxmlformats.org/drawingml/2006/main" xmlns:r="http://schemas.openxmlformats.org/officeDocument/2006/relationships" xmlns:p="http://schemas.openxmlformats.org/presentationml/2006/main">
  <p:tag name="TIMING" val="|1.6"/>
</p:tagLst>
</file>

<file path=ppt/tags/tag2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TIMING" val="|1.6"/>
</p:tagLst>
</file>

<file path=ppt/tags/tag2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TIMING" val="|1.6"/>
</p:tagLst>
</file>

<file path=ppt/tags/tag32.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34.xml><?xml version="1.0" encoding="utf-8"?>
<p:tagLst xmlns:a="http://schemas.openxmlformats.org/drawingml/2006/main" xmlns:r="http://schemas.openxmlformats.org/officeDocument/2006/relationships" xmlns:p="http://schemas.openxmlformats.org/presentationml/2006/main">
  <p:tag name="TIMING" val="|1.6"/>
</p:tagLst>
</file>

<file path=ppt/tags/tag3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SubTitle"/>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ENTRY"/>
  <p:tag name="ID" val="553512"/>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3"/>
</p:tagLst>
</file>

<file path=ppt/tags/tag6.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5"/>
</p:tagLst>
</file>

<file path=ppt/tags/tag8.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6"/>
</p:tagLst>
</file>

<file path=ppt/tags/tag9.xml><?xml version="1.0" encoding="utf-8"?>
<p:tagLst xmlns:a="http://schemas.openxmlformats.org/drawingml/2006/main" xmlns:r="http://schemas.openxmlformats.org/officeDocument/2006/relationships" xmlns:p="http://schemas.openxmlformats.org/presentationml/2006/main">
  <p:tag name="MH" val="20161022203059"/>
  <p:tag name="MH_LIBRARY" val="GRAPHIC"/>
  <p:tag name="MH_TYPE" val="Other"/>
  <p:tag name="MH_ORDER" val="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1503</Words>
  <Application>Microsoft Macintosh PowerPoint</Application>
  <PresentationFormat>自定义</PresentationFormat>
  <Paragraphs>113</Paragraphs>
  <Slides>21</Slides>
  <Notes>21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等线</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http:/www.ypppt.com</cp:keywords>
  <cp:lastModifiedBy/>
  <cp:revision>1</cp:revision>
  <dcterms:modified xsi:type="dcterms:W3CDTF">2020-01-03T11:35:53Z</dcterms:modified>
</cp:coreProperties>
</file>