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1" r:id="rId3"/>
    <p:sldId id="349" r:id="rId4"/>
    <p:sldId id="409" r:id="rId5"/>
    <p:sldId id="390" r:id="rId7"/>
    <p:sldId id="410" r:id="rId8"/>
    <p:sldId id="350" r:id="rId9"/>
    <p:sldId id="351" r:id="rId10"/>
    <p:sldId id="381" r:id="rId11"/>
    <p:sldId id="337" r:id="rId12"/>
    <p:sldId id="358" r:id="rId13"/>
    <p:sldId id="359" r:id="rId14"/>
    <p:sldId id="355" r:id="rId15"/>
    <p:sldId id="322" r:id="rId16"/>
    <p:sldId id="346" r:id="rId17"/>
    <p:sldId id="380" r:id="rId18"/>
    <p:sldId id="412" r:id="rId19"/>
    <p:sldId id="323" r:id="rId20"/>
    <p:sldId id="342" r:id="rId21"/>
    <p:sldId id="365" r:id="rId22"/>
    <p:sldId id="360" r:id="rId23"/>
    <p:sldId id="364" r:id="rId24"/>
    <p:sldId id="366" r:id="rId25"/>
    <p:sldId id="368" r:id="rId26"/>
    <p:sldId id="413" r:id="rId27"/>
    <p:sldId id="370" r:id="rId28"/>
    <p:sldId id="371" r:id="rId29"/>
    <p:sldId id="372" r:id="rId30"/>
    <p:sldId id="339" r:id="rId31"/>
    <p:sldId id="340" r:id="rId32"/>
    <p:sldId id="341" r:id="rId33"/>
    <p:sldId id="373" r:id="rId34"/>
    <p:sldId id="369" r:id="rId35"/>
    <p:sldId id="414" r:id="rId36"/>
    <p:sldId id="375" r:id="rId37"/>
    <p:sldId id="376" r:id="rId38"/>
    <p:sldId id="377" r:id="rId39"/>
    <p:sldId id="378" r:id="rId40"/>
    <p:sldId id="415" r:id="rId41"/>
    <p:sldId id="330" r:id="rId42"/>
    <p:sldId id="331" r:id="rId43"/>
    <p:sldId id="332" r:id="rId44"/>
    <p:sldId id="333" r:id="rId45"/>
    <p:sldId id="334" r:id="rId46"/>
    <p:sldId id="335" r:id="rId47"/>
    <p:sldId id="325" r:id="rId48"/>
    <p:sldId id="423" r:id="rId49"/>
    <p:sldId id="326" r:id="rId50"/>
    <p:sldId id="416" r:id="rId51"/>
    <p:sldId id="392" r:id="rId52"/>
    <p:sldId id="402" r:id="rId53"/>
    <p:sldId id="401" r:id="rId54"/>
    <p:sldId id="384" r:id="rId55"/>
    <p:sldId id="385" r:id="rId56"/>
    <p:sldId id="386" r:id="rId57"/>
    <p:sldId id="387" r:id="rId58"/>
    <p:sldId id="388" r:id="rId59"/>
    <p:sldId id="389" r:id="rId60"/>
    <p:sldId id="417" r:id="rId61"/>
    <p:sldId id="347" r:id="rId62"/>
    <p:sldId id="393" r:id="rId63"/>
    <p:sldId id="394" r:id="rId64"/>
    <p:sldId id="396" r:id="rId65"/>
    <p:sldId id="397" r:id="rId66"/>
    <p:sldId id="395" r:id="rId67"/>
    <p:sldId id="400" r:id="rId68"/>
    <p:sldId id="398" r:id="rId69"/>
    <p:sldId id="399" r:id="rId70"/>
    <p:sldId id="418" r:id="rId71"/>
    <p:sldId id="420" r:id="rId72"/>
    <p:sldId id="407" r:id="rId73"/>
    <p:sldId id="408" r:id="rId74"/>
    <p:sldId id="343" r:id="rId75"/>
    <p:sldId id="419" r:id="rId7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80604020202020204" charset="0"/>
      <a:defRPr kern="120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80604020202020204" charset="0"/>
      <a:defRPr kern="120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80604020202020204" charset="0"/>
      <a:defRPr kern="120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80604020202020204" charset="0"/>
      <a:defRPr kern="120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80604020202020204" charset="0"/>
      <a:defRPr kern="120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1A205E"/>
    <a:srgbClr val="192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356" autoAdjust="0"/>
    <p:restoredTop sz="95733" autoAdjust="0"/>
  </p:normalViewPr>
  <p:slideViewPr>
    <p:cSldViewPr>
      <p:cViewPr>
        <p:scale>
          <a:sx n="100" d="100"/>
          <a:sy n="100" d="100"/>
        </p:scale>
        <p:origin x="-264" y="-306"/>
      </p:cViewPr>
      <p:guideLst>
        <p:guide orient="horz" pos="1628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4" cy="72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F3D08A-CEEB-4DC0-85BF-53A781F4542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FB5288-3415-4BF4-85B3-58201A9457C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22FB5288-3415-4BF4-85B3-58201A9457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>
                <a:solidFill>
                  <a:schemeClr val="bg1"/>
                </a:solidFill>
              </a:rPr>
            </a:fld>
            <a:endParaRPr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654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081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081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081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6106120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6106120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6106120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6106120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docs.docker.com/terms/layer/" TargetMode="Externa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28662" y="357172"/>
            <a:ext cx="7343772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Docker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 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介绍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Calibri" pitchFamily="34" charset="0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500166" y="1207106"/>
            <a:ext cx="5602408" cy="2436214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928662" y="3786196"/>
            <a:ext cx="7343772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843" y="838359"/>
          <a:ext cx="8715438" cy="3821536"/>
        </p:xfrm>
        <a:graphic>
          <a:graphicData uri="http://schemas.openxmlformats.org/drawingml/2006/table">
            <a:tbl>
              <a:tblPr/>
              <a:tblGrid>
                <a:gridCol w="1255615"/>
                <a:gridCol w="3610505"/>
                <a:gridCol w="3849318"/>
              </a:tblGrid>
              <a:tr h="427530">
                <a:tc>
                  <a:txBody>
                    <a:bodyPr/>
                    <a:lstStyle/>
                    <a:p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物理容器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Docker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9346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内容无关</a:t>
                      </a:r>
                      <a:r>
                        <a:rPr lang="zh-CN" altLang="en-US" sz="2000" u="none" strike="noStrike" dirty="0" smtClean="0">
                          <a:latin typeface="黑体" pitchFamily="49" charset="-122"/>
                          <a:ea typeface="黑体" pitchFamily="49" charset="-122"/>
                        </a:rPr>
                        <a:t>性</a:t>
                      </a:r>
                      <a:endParaRPr 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相同的集装箱可以容纳几乎任何类型的货物 </a:t>
                      </a:r>
                      <a:b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可以封装任何有效负载及其依赖项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1546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硬件无关</a:t>
                      </a:r>
                      <a:r>
                        <a:rPr lang="zh-CN" altLang="en-US" sz="2000" u="none" strike="noStrike" dirty="0" smtClean="0">
                          <a:latin typeface="黑体" pitchFamily="49" charset="-122"/>
                          <a:ea typeface="黑体" pitchFamily="49" charset="-122"/>
                        </a:rPr>
                        <a:t>性</a:t>
                      </a:r>
                      <a:endParaRPr 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同一标准的容器允许把货物从船上运输到火车、卡车上，直到运输到仓库，整个过程无需整理货物或打开容器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使用操作系统基元（例如：</a:t>
                      </a:r>
                      <a:r>
                        <a:rPr lang="en-US" altLang="zh-CN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LXC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）几乎可以在任何平台上运行</a:t>
                      </a:r>
                      <a:r>
                        <a:rPr lang="en-US" altLang="zh-CN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——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虚拟机、裸机、</a:t>
                      </a:r>
                      <a:r>
                        <a:rPr lang="en-US" altLang="zh-CN" sz="2000" u="none" strike="noStrike" dirty="0" err="1">
                          <a:latin typeface="黑体" pitchFamily="49" charset="-122"/>
                          <a:ea typeface="黑体" pitchFamily="49" charset="-122"/>
                        </a:rPr>
                        <a:t>OpenStack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、公共</a:t>
                      </a:r>
                      <a:r>
                        <a:rPr lang="en-US" altLang="zh-CN" sz="2000" u="none" strike="noStrike" dirty="0" err="1">
                          <a:latin typeface="黑体" pitchFamily="49" charset="-122"/>
                          <a:ea typeface="黑体" pitchFamily="49" charset="-122"/>
                        </a:rPr>
                        <a:t>IaaS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等，并且无需修改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9346"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内容隔离和交互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无需担心铁压在香蕉上，容器可以堆积运输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资源、网络和内容隔离，避免</a:t>
                      </a:r>
                      <a:r>
                        <a:rPr lang="zh-CN" altLang="en-US" sz="2000" u="none" strike="noStrike" dirty="0" smtClean="0">
                          <a:latin typeface="黑体" pitchFamily="49" charset="-122"/>
                          <a:ea typeface="黑体" pitchFamily="49" charset="-122"/>
                        </a:rPr>
                        <a:t>依赖</a:t>
                      </a:r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ounded Rectangle 7"/>
          <p:cNvSpPr/>
          <p:nvPr/>
        </p:nvSpPr>
        <p:spPr>
          <a:xfrm>
            <a:off x="971750" y="195585"/>
            <a:ext cx="371647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sz="2400" b="1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zh-CN" sz="2400" b="1" dirty="0" smtClean="0">
                <a:solidFill>
                  <a:srgbClr val="333333"/>
                </a:solidFill>
                <a:latin typeface="Arial" panose="02080604020202020204" charset="0"/>
                <a:ea typeface="Helvetica"/>
                <a:cs typeface="宋体" pitchFamily="2" charset="-122"/>
              </a:rPr>
              <a:t>主要功能特征</a:t>
            </a:r>
            <a:endParaRPr lang="zh-CN" altLang="zh-CN" sz="2400" dirty="0" smtClean="0">
              <a:solidFill>
                <a:schemeClr val="tx1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843" y="428610"/>
          <a:ext cx="8715438" cy="3821536"/>
        </p:xfrm>
        <a:graphic>
          <a:graphicData uri="http://schemas.openxmlformats.org/drawingml/2006/table">
            <a:tbl>
              <a:tblPr/>
              <a:tblGrid>
                <a:gridCol w="1255615"/>
                <a:gridCol w="3610505"/>
                <a:gridCol w="3849318"/>
              </a:tblGrid>
              <a:tr h="427530">
                <a:tc>
                  <a:txBody>
                    <a:bodyPr/>
                    <a:lstStyle/>
                    <a:p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物理容器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Docker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79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自动化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标准的接口使其易于实现自动化装卸、搬运等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运行、启动、停止、提交、搜索等都有标准的操作，非常适合</a:t>
                      </a:r>
                      <a:r>
                        <a:rPr lang="en-US" altLang="zh-CN" sz="2000" u="none" strike="noStrike">
                          <a:latin typeface="黑体" pitchFamily="49" charset="-122"/>
                          <a:ea typeface="黑体" pitchFamily="49" charset="-122"/>
                        </a:rPr>
                        <a:t>devops</a:t>
                      </a:r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：</a:t>
                      </a:r>
                      <a:r>
                        <a:rPr lang="en-US" altLang="zh-CN" sz="2000" u="none" strike="noStrike">
                          <a:latin typeface="黑体" pitchFamily="49" charset="-122"/>
                          <a:ea typeface="黑体" pitchFamily="49" charset="-122"/>
                        </a:rPr>
                        <a:t>CI</a:t>
                      </a:r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、</a:t>
                      </a:r>
                      <a:r>
                        <a:rPr lang="en-US" altLang="zh-CN" sz="2000" u="none" strike="noStrike">
                          <a:latin typeface="黑体" pitchFamily="49" charset="-122"/>
                          <a:ea typeface="黑体" pitchFamily="49" charset="-122"/>
                        </a:rPr>
                        <a:t>CD</a:t>
                      </a:r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、自动扩展、混合云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13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高效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无需打开或修改，可以在起始两地快速地移动</a:t>
                      </a:r>
                      <a:r>
                        <a:rPr lang="en-US" altLang="zh-CN" sz="2000" u="none" strike="noStrike"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运输 </a:t>
                      </a:r>
                      <a:b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 smtClean="0">
                          <a:latin typeface="黑体" pitchFamily="49" charset="-122"/>
                          <a:ea typeface="黑体" pitchFamily="49" charset="-122"/>
                        </a:rPr>
                        <a:t>轻量级，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可以进行快速移动和操作 </a:t>
                      </a:r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9346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职责分离 </a:t>
                      </a:r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托运人担心盒子内部、承运人担心盒子外部 </a:t>
                      </a:r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开发人员担心代码，运营人员担心基础设施 </a:t>
                      </a: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275660"/>
            <a:ext cx="45053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755" y="198959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27990" y="1275660"/>
            <a:ext cx="45053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100" y="199571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830" y="199571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35" y="84363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170" y="198959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57290" y="857238"/>
            <a:ext cx="784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软件运行的单元（例如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tomcat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软件）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4133E-6 L 0.47847 -3.041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59 -0.00062 L 0.46459 -0.000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42976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容器介绍</a:t>
            </a:r>
            <a:endParaRPr lang="en-US" sz="20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214428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（容器）技术其实早在多年前就出现了。从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2005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Solaris Containers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2008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LXC 0.1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版本的推出。再到后来的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推出开源的容器管理工具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lmctfy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，也将近经历了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年的发展。它仅仅只是一个虚拟化的技术，相比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KVM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XEM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没有太多的优势。</a:t>
            </a:r>
            <a:endParaRPr lang="zh-CN" altLang="en-US" sz="2400" kern="0" dirty="0" smtClean="0"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直到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的出现。才代表着容器技术一个新的时代的来临。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5720" y="357172"/>
            <a:ext cx="8643998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从技术角度看，传统容器只解决了容器执行（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run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）问题，而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定义了一套容器构建（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build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）分发（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ship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）执行（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run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00789" y="2132349"/>
            <a:ext cx="2428892" cy="24288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57979" y="1203655"/>
            <a:ext cx="1500198" cy="1500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0" dirty="0" smtClean="0">
                <a:solidFill>
                  <a:srgbClr val="384C54"/>
                </a:solidFill>
              </a:rPr>
              <a:t>容器</a:t>
            </a:r>
            <a:endParaRPr lang="en-US" altLang="zh-CN" sz="1700" dirty="0" smtClean="0">
              <a:solidFill>
                <a:srgbClr val="384C54"/>
              </a:solidFill>
            </a:endParaRPr>
          </a:p>
          <a:p>
            <a:pPr algn="ctr"/>
            <a:r>
              <a:rPr lang="en-US" altLang="zh-CN" sz="1700" dirty="0" smtClean="0">
                <a:solidFill>
                  <a:srgbClr val="384C54"/>
                </a:solidFill>
              </a:rPr>
              <a:t>Container</a:t>
            </a:r>
            <a:endParaRPr lang="zh-CN" altLang="en-US" sz="1700" dirty="0">
              <a:solidFill>
                <a:srgbClr val="384C54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43533" y="3132481"/>
            <a:ext cx="1500198" cy="15001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镜像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images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8177" y="3132481"/>
            <a:ext cx="1500198" cy="15001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300" dirty="0" smtClean="0">
                <a:solidFill>
                  <a:schemeClr val="tx1"/>
                </a:solidFill>
              </a:rPr>
              <a:t>Repositories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3764" y="1707690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执行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3681721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构建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1751" y="3643320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分发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28596" y="785800"/>
            <a:ext cx="1785950" cy="19288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28926" y="785800"/>
            <a:ext cx="2571768" cy="32861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215074" y="757225"/>
            <a:ext cx="1500198" cy="10715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428596" y="428610"/>
            <a:ext cx="1785950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Client</a:t>
            </a:r>
            <a:endParaRPr lang="zh-CN" altLang="zh-CN" sz="2400" dirty="0" smtClean="0">
              <a:solidFill>
                <a:schemeClr val="tx1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28926" y="400035"/>
            <a:ext cx="2571768" cy="357190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Docker_host1</a:t>
            </a:r>
            <a:endParaRPr lang="zh-CN" altLang="zh-CN" sz="2400" dirty="0" smtClean="0">
              <a:solidFill>
                <a:schemeClr val="tx1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6215074" y="357172"/>
            <a:ext cx="2357454" cy="357190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Registry(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仓库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2400" dirty="0" smtClean="0">
              <a:solidFill>
                <a:schemeClr val="tx1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ounded Rectangle 7"/>
          <p:cNvSpPr/>
          <p:nvPr/>
        </p:nvSpPr>
        <p:spPr>
          <a:xfrm>
            <a:off x="500034" y="1285866"/>
            <a:ext cx="1643074" cy="285752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run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500034" y="2000246"/>
            <a:ext cx="164307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 err="1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push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ounded Rectangle 7"/>
          <p:cNvSpPr/>
          <p:nvPr/>
        </p:nvSpPr>
        <p:spPr>
          <a:xfrm>
            <a:off x="500034" y="928676"/>
            <a:ext cx="164307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 err="1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pull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ounded Rectangle 7"/>
          <p:cNvSpPr/>
          <p:nvPr/>
        </p:nvSpPr>
        <p:spPr>
          <a:xfrm>
            <a:off x="3214678" y="928676"/>
            <a:ext cx="2000264" cy="285752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engine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5" name="Picture 3" descr="D:\360安全浏览器下载\docker\u=3337054638,110947177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29388" y="1328729"/>
            <a:ext cx="333370" cy="333370"/>
          </a:xfrm>
          <a:prstGeom prst="rect">
            <a:avLst/>
          </a:prstGeom>
          <a:noFill/>
        </p:spPr>
      </p:pic>
      <p:pic>
        <p:nvPicPr>
          <p:cNvPr id="3076" name="Picture 4" descr="D:\360安全浏览器下载\docker\u=1865410769,232590617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900101"/>
            <a:ext cx="285752" cy="285752"/>
          </a:xfrm>
          <a:prstGeom prst="rect">
            <a:avLst/>
          </a:prstGeom>
          <a:noFill/>
        </p:spPr>
      </p:pic>
      <p:sp>
        <p:nvSpPr>
          <p:cNvPr id="18" name="Rounded Rectangle 7"/>
          <p:cNvSpPr/>
          <p:nvPr/>
        </p:nvSpPr>
        <p:spPr>
          <a:xfrm>
            <a:off x="3000364" y="1428742"/>
            <a:ext cx="857256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rgbClr val="FF0000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容器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4500562" y="1428742"/>
            <a:ext cx="92869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镜像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Rounded Rectangle 7"/>
          <p:cNvSpPr/>
          <p:nvPr/>
        </p:nvSpPr>
        <p:spPr>
          <a:xfrm>
            <a:off x="4572000" y="1857370"/>
            <a:ext cx="857256" cy="857256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3000364" y="1857370"/>
            <a:ext cx="1000132" cy="2071702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2" name="Picture 3" descr="D:\360安全浏览器下载\docker\u=3337054638,110947177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3438" y="1928808"/>
            <a:ext cx="333370" cy="333370"/>
          </a:xfrm>
          <a:prstGeom prst="rect">
            <a:avLst/>
          </a:prstGeom>
          <a:noFill/>
        </p:spPr>
      </p:pic>
      <p:sp>
        <p:nvSpPr>
          <p:cNvPr id="26" name="Rounded Rectangle 7"/>
          <p:cNvSpPr/>
          <p:nvPr/>
        </p:nvSpPr>
        <p:spPr>
          <a:xfrm>
            <a:off x="500034" y="1643056"/>
            <a:ext cx="164307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 err="1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build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328729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900101"/>
            <a:ext cx="571504" cy="2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928808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357436"/>
            <a:ext cx="571504" cy="2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192880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228599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264318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300037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335756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 descr="D:\360安全浏览器下载\docker\u=3337054638,110947177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4678" y="1928808"/>
            <a:ext cx="333370" cy="333370"/>
          </a:xfrm>
          <a:prstGeom prst="rect">
            <a:avLst/>
          </a:prstGeom>
          <a:noFill/>
        </p:spPr>
      </p:pic>
      <p:pic>
        <p:nvPicPr>
          <p:cNvPr id="32" name="Picture 3" descr="D:\360安全浏览器下载\docker\u=3337054638,110947177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4678" y="2309818"/>
            <a:ext cx="333370" cy="333370"/>
          </a:xfrm>
          <a:prstGeom prst="rect">
            <a:avLst/>
          </a:prstGeom>
          <a:noFill/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2632" y="2714626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071816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462358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Rounded Rectangle 7"/>
          <p:cNvSpPr/>
          <p:nvPr/>
        </p:nvSpPr>
        <p:spPr>
          <a:xfrm>
            <a:off x="6215074" y="1928808"/>
            <a:ext cx="2214578" cy="447339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Docker_host2</a:t>
            </a:r>
            <a:endParaRPr lang="zh-CN" altLang="zh-CN" sz="2400" dirty="0" smtClean="0">
              <a:solidFill>
                <a:schemeClr val="tx1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215074" y="2428874"/>
            <a:ext cx="2571768" cy="25003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44" name="Rounded Rectangle 7"/>
          <p:cNvSpPr/>
          <p:nvPr/>
        </p:nvSpPr>
        <p:spPr>
          <a:xfrm>
            <a:off x="6500826" y="2571750"/>
            <a:ext cx="2000264" cy="285752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engine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5" name="Rounded Rectangle 7"/>
          <p:cNvSpPr/>
          <p:nvPr/>
        </p:nvSpPr>
        <p:spPr>
          <a:xfrm>
            <a:off x="7643834" y="3000378"/>
            <a:ext cx="92869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chemeClr val="tx1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镜像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6" name="Rounded Rectangle 7"/>
          <p:cNvSpPr/>
          <p:nvPr/>
        </p:nvSpPr>
        <p:spPr>
          <a:xfrm>
            <a:off x="6572264" y="3000378"/>
            <a:ext cx="857256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rgbClr val="FF0000"/>
                </a:solidFill>
                <a:latin typeface="Arial" panose="02080604020202020204" charset="0"/>
                <a:ea typeface="宋体" pitchFamily="2" charset="-122"/>
                <a:cs typeface="宋体" pitchFamily="2" charset="-122"/>
              </a:rPr>
              <a:t>容器</a:t>
            </a:r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7" name="Rounded Rectangle 7"/>
          <p:cNvSpPr/>
          <p:nvPr/>
        </p:nvSpPr>
        <p:spPr>
          <a:xfrm>
            <a:off x="7715272" y="3429006"/>
            <a:ext cx="857256" cy="857256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48" y="3929072"/>
            <a:ext cx="571504" cy="2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ounded Rectangle 7"/>
          <p:cNvSpPr/>
          <p:nvPr/>
        </p:nvSpPr>
        <p:spPr>
          <a:xfrm>
            <a:off x="6500826" y="3357568"/>
            <a:ext cx="1000132" cy="150019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000" dirty="0" smtClean="0">
              <a:solidFill>
                <a:srgbClr val="FF0000"/>
              </a:solidFill>
              <a:latin typeface="Arial" panose="0208060402020202020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3668" y="4314849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4386287"/>
            <a:ext cx="571504" cy="2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4" descr="D:\360安全浏览器下载\docker\u=1865410769,232590617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3500444"/>
            <a:ext cx="285752" cy="285752"/>
          </a:xfrm>
          <a:prstGeom prst="rect">
            <a:avLst/>
          </a:prstGeom>
          <a:noFill/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3429006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4" descr="D:\360安全浏览器下载\docker\u=1865410769,232590617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429006"/>
            <a:ext cx="285752" cy="285752"/>
          </a:xfrm>
          <a:prstGeom prst="rect">
            <a:avLst/>
          </a:prstGeom>
          <a:noFill/>
        </p:spPr>
      </p:pic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3668" y="3857634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4" descr="D:\360安全浏览器下载\docker\u=1865410769,232590617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929072"/>
            <a:ext cx="285752" cy="285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1" grpId="0" animBg="1"/>
      <p:bldP spid="20" grpId="0" animBg="1"/>
      <p:bldP spid="2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428610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三、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与虚拟机对比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0002" y="1285866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虚拟机和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有什么区别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g.blog.csdn.net/2014030609482870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472" y="871998"/>
            <a:ext cx="7387436" cy="3571882"/>
          </a:xfrm>
          <a:prstGeom prst="rect">
            <a:avLst/>
          </a:prstGeom>
          <a:noFill/>
        </p:spPr>
      </p:pic>
      <p:sp>
        <p:nvSpPr>
          <p:cNvPr id="3" name="圆角矩形 2"/>
          <p:cNvSpPr/>
          <p:nvPr/>
        </p:nvSpPr>
        <p:spPr bwMode="auto">
          <a:xfrm>
            <a:off x="1331775" y="4083855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331775" y="3761930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31775" y="3445335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331775" y="2052860"/>
            <a:ext cx="2376165" cy="1368095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31775" y="1592255"/>
            <a:ext cx="2376165" cy="43203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331775" y="915634"/>
            <a:ext cx="2376165" cy="648045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128990" y="4108235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114135" y="3776785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14135" y="3579821"/>
            <a:ext cx="2016140" cy="216014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148039" y="2859770"/>
            <a:ext cx="1944136" cy="72005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2844" y="1000114"/>
            <a:ext cx="9001156" cy="3168641"/>
          </a:xfrm>
          <a:prstGeom prst="rect">
            <a:avLst/>
          </a:prstGeom>
        </p:spPr>
        <p:txBody>
          <a:bodyPr/>
          <a:lstStyle/>
          <a:p>
            <a:pPr lvl="0" eaLnBrk="0" hangingPunct="0">
              <a:spcBef>
                <a:spcPct val="20000"/>
              </a:spcBef>
              <a:defRPr/>
            </a:pP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作为一种轻量级的虚拟化方式，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在运行应用上跟传统的虚拟机方式相比具有显著优势：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容器很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快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，启动和停止可以在秒级实现，这相比传统的虚拟机方式要快得多。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容器对系统资源需求很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少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，一台主机上可以同时运行数千个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通过类似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的操作来方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便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用户获取、分发和更新应用镜像，指令简明，学习成本较低。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971550" y="267335"/>
            <a:ext cx="5033010" cy="571500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Docker--轻量级虚拟化容器技术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953522"/>
            <a:ext cx="81365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Dockerfile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配置文件来支持灵活的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自动化创建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部署机制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，提高工作效率。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容器除了运行其中的应用之外，基本不消耗额外的系统资源，保证应用性能的同时，尽量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减小系统开销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。传统虚拟机方式运行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个不同的应用就要启动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个虚拟机（每个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虚拟机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需要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单独分配独占的内存、磁盘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等资源），而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只需要启动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个隔离的容器，并将应用放到容器内即可。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2185" y="267335"/>
            <a:ext cx="4722495" cy="571500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Docker--轻量级虚拟化容器技术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428610"/>
            <a:ext cx="8643998" cy="39703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hangingPunct="0"/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一、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案例介绍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二、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概念介绍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三、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与虚拟机对比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四、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应用场景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五、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的实用性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lvl="0" eaLnBrk="0" hangingPunct="0"/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六、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基本原理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七、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基本命令介绍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八、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调度工具介绍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lvl="0" eaLnBrk="0" hangingPunct="0"/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九、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最佳实践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4541" y="785800"/>
          <a:ext cx="8856615" cy="3933725"/>
        </p:xfrm>
        <a:graphic>
          <a:graphicData uri="http://schemas.openxmlformats.org/drawingml/2006/table">
            <a:tbl>
              <a:tblPr/>
              <a:tblGrid>
                <a:gridCol w="1368095"/>
                <a:gridCol w="3916620"/>
                <a:gridCol w="3571900"/>
              </a:tblGrid>
              <a:tr h="288020">
                <a:tc>
                  <a:txBody>
                    <a:bodyPr/>
                    <a:lstStyle/>
                    <a:p>
                      <a:endParaRPr lang="zh-CN" sz="2000" kern="1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Docker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虚拟机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启动速度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秒级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分钟级</a:t>
                      </a: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复杂度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基于内核的</a:t>
                      </a:r>
                      <a:r>
                        <a:rPr lang="en-US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namespace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技术，对现有基础设施的侵入较少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部署</a:t>
                      </a: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复杂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度较高，并且很多基础设施不兼容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执行性能</a:t>
                      </a: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在内核中实现，所以性能几乎与原生一致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对比内核级实现，</a:t>
                      </a: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性能较差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可控性</a:t>
                      </a: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依赖简单，与进程无本质区别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依赖复杂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，并且存在跨部门问题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体积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与业务代码发布版本大小相</a:t>
                      </a:r>
                      <a:r>
                        <a:rPr lang="zh-CN" sz="2000" kern="0" dirty="0" smtClean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当</a:t>
                      </a:r>
                      <a:endParaRPr lang="en-US" altLang="zh-CN" sz="2000" kern="0" dirty="0" smtClean="0">
                        <a:latin typeface="黑体" pitchFamily="49" charset="-122"/>
                        <a:ea typeface="黑体" pitchFamily="49" charset="-122"/>
                        <a:cs typeface="宋体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MB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级别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GB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级别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并发性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可以启动几百几千个容器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最多几十个虚拟机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资源利用率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高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低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7"/>
          <p:cNvSpPr/>
          <p:nvPr/>
        </p:nvSpPr>
        <p:spPr>
          <a:xfrm>
            <a:off x="971749" y="267590"/>
            <a:ext cx="2664185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特点对比</a:t>
            </a:r>
            <a:endParaRPr lang="zh-CN" altLang="en-US" sz="2000" b="1" dirty="0" smtClean="0">
              <a:solidFill>
                <a:schemeClr val="tx1"/>
              </a:solidFill>
              <a:latin typeface="Arial" panose="02080604020202020204" charset="0"/>
              <a:cs typeface="宋体" pitchFamily="2" charset="-12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7u2qr4.com1.z0.glb.clouddn.com/blog_%E5%9B%BE%E7%89%873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1138247"/>
            <a:ext cx="38862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79695" y="929238"/>
            <a:ext cx="37442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以下的数据均是在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IBM x3650 M4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服务器测得，其主要的硬件参数是：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颗英特尔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xeon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E5-2655 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处理器，主频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2.4-3.0 GHz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。每颗处理器有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个核，因此总共有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个核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256 GB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RAM.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在测试中是通过运算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Linpack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程序来获得计算能力数据的。结果如下图所示：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971749" y="267590"/>
            <a:ext cx="1599987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性能对比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627615"/>
            <a:ext cx="91440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资源隔离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方面不如虚拟机，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是利用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cgroup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实现资源限制的，只能限制资源消耗的最大值，而不能隔绝其他程序占用自己的资源。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安全性问题。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目前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并不能分辨具体执行指令的用户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，只要一个用户拥有执行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的权限，那么他就可以对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的容器进行所有操作，不管该容器是否是由该用户创建。比如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都拥有执行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的权限，由于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端并不会具体判断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client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是由哪个用户发起的，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可以删除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创建的容器，存在一定的安全风险。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3.docker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目前还在版本的快速更新中，细节功能调整比较大。一些核心模块依赖于高版本内核，存在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版本兼容问题</a:t>
            </a:r>
            <a:endParaRPr lang="zh-CN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4600383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Docker相对虚拟机不足之处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857238"/>
            <a:ext cx="8534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有些激进的言论声称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将是现有虚拟机技术的终结者，个人觉得此言论有些浮夸了。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是面向应用的，其终极目标是构建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PAAS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平台，而现有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虚拟机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主要目的是提供一个灵活的计算资源池，是面向架构的，其终极目标是构建一个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IAAS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，或者是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SDDC(Software Defined Data Center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软件定义的数据中心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并且，两者相辅相成。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的老东家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dotCloud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PAAS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服务便基于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Amazon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AWS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服务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，因此，虚拟机是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的土壤，而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则向用户展现了业务。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1099921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结论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4138" y="195565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四、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应用场景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430" y="1392220"/>
            <a:ext cx="8643998" cy="2651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2400" b="1" dirty="0" smtClean="0">
              <a:latin typeface="黑体" pitchFamily="49" charset="-122"/>
              <a:ea typeface="黑体" pitchFamily="49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400" b="1" dirty="0" smtClean="0">
                <a:latin typeface="黑体" pitchFamily="49" charset="-122"/>
                <a:ea typeface="黑体" pitchFamily="49" charset="-122"/>
                <a:sym typeface="+mn-ea"/>
              </a:rPr>
              <a:t>对应用进行自动打包和部署</a:t>
            </a:r>
            <a:endParaRPr lang="zh-CN" altLang="zh-CN" sz="2400" b="1" dirty="0" smtClean="0">
              <a:latin typeface="黑体" pitchFamily="49" charset="-122"/>
              <a:ea typeface="黑体" pitchFamily="49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400" b="1" dirty="0" smtClean="0">
                <a:sym typeface="+mn-ea"/>
              </a:rPr>
              <a:t>创建轻量、私有的</a:t>
            </a:r>
            <a:r>
              <a:rPr lang="en-US" altLang="zh-CN" sz="2400" b="1" dirty="0" smtClean="0">
                <a:sym typeface="+mn-ea"/>
              </a:rPr>
              <a:t>PAAS</a:t>
            </a:r>
            <a:r>
              <a:rPr lang="zh-CN" altLang="zh-CN" sz="2400" b="1" dirty="0" smtClean="0">
                <a:sym typeface="+mn-ea"/>
              </a:rPr>
              <a:t>环境</a:t>
            </a:r>
            <a:endParaRPr lang="zh-CN" altLang="zh-CN" sz="2400" b="1" dirty="0" smtClean="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400" b="1" dirty="0" smtClean="0">
                <a:sym typeface="+mn-ea"/>
              </a:rPr>
              <a:t>自动化测试和持续整合与部署</a:t>
            </a:r>
            <a:endParaRPr lang="zh-CN" altLang="zh-CN" sz="2400" b="1" dirty="0" smtClean="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400" b="1" dirty="0" smtClean="0">
                <a:sym typeface="+mn-ea"/>
              </a:rPr>
              <a:t>部署和扩展</a:t>
            </a:r>
            <a:r>
              <a:rPr lang="en-US" altLang="zh-CN" sz="2400" b="1" dirty="0" smtClean="0">
                <a:sym typeface="+mn-ea"/>
              </a:rPr>
              <a:t>Web</a:t>
            </a:r>
            <a:r>
              <a:rPr lang="zh-CN" altLang="zh-CN" sz="2400" b="1" dirty="0" smtClean="0">
                <a:sym typeface="+mn-ea"/>
              </a:rPr>
              <a:t>应用、数据库和后端服务</a:t>
            </a:r>
            <a:endParaRPr lang="zh-CN" altLang="zh-CN" sz="2400" b="1" dirty="0" smtClean="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2400" b="1" dirty="0" smtClean="0">
              <a:latin typeface="黑体" pitchFamily="49" charset="-122"/>
              <a:ea typeface="黑体" pitchFamily="49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705" y="285735"/>
            <a:ext cx="8136564" cy="106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000" b="1" dirty="0" smtClean="0">
                <a:latin typeface="黑体" pitchFamily="49" charset="-122"/>
                <a:ea typeface="黑体" pitchFamily="49" charset="-122"/>
              </a:rPr>
              <a:t>1、</a:t>
            </a:r>
            <a:r>
              <a:rPr lang="zh-CN" altLang="zh-CN" sz="2000" b="1" dirty="0" smtClean="0">
                <a:latin typeface="黑体" pitchFamily="49" charset="-122"/>
                <a:ea typeface="黑体" pitchFamily="49" charset="-122"/>
              </a:rPr>
              <a:t>对应用进行自动打包和部署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(Automating the packaging and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deployment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of applications)</a:t>
            </a:r>
            <a:br>
              <a:rPr lang="en-US" altLang="zh-CN" sz="2000" b="1" dirty="0" smtClean="0">
                <a:latin typeface="黑体" pitchFamily="49" charset="-122"/>
                <a:ea typeface="黑体" pitchFamily="49" charset="-122"/>
              </a:rPr>
            </a:b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844" y="1071552"/>
            <a:ext cx="32147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对于应用依赖封装完整，同一镜像可重复的在测试、集成、生产等环境部署，做到“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一次构建，处处运行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”，适用于持续集成、持续部署流程。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 descr="D:\360安全浏览器下载\docker\11411463c-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43240" y="1142990"/>
            <a:ext cx="5715000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00" y="339595"/>
            <a:ext cx="8136564" cy="155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b="1" dirty="0" smtClean="0"/>
              <a:t>2、</a:t>
            </a:r>
            <a:r>
              <a:rPr lang="zh-CN" altLang="zh-CN" sz="2400" b="1" dirty="0" smtClean="0"/>
              <a:t>创建轻量、私有的</a:t>
            </a:r>
            <a:r>
              <a:rPr lang="en-US" altLang="zh-CN" sz="2400" b="1" dirty="0" smtClean="0"/>
              <a:t>PAAS</a:t>
            </a:r>
            <a:r>
              <a:rPr lang="zh-CN" altLang="zh-CN" sz="2400" b="1" dirty="0" smtClean="0"/>
              <a:t>环境</a:t>
            </a:r>
            <a:r>
              <a:rPr lang="en-US" altLang="zh-CN" sz="2400" b="1" dirty="0" smtClean="0"/>
              <a:t>(Creation of lightweight, private PAAS environments)</a:t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3" name="图片 2" descr="D:\360安全浏览器下载\306000d977920e0c7cf.jp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86116" y="1142990"/>
            <a:ext cx="5274310" cy="387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705" y="214296"/>
            <a:ext cx="8136564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b="1" dirty="0" smtClean="0"/>
              <a:t>3、</a:t>
            </a:r>
            <a:r>
              <a:rPr lang="zh-CN" altLang="zh-CN" sz="2400" b="1" dirty="0" smtClean="0"/>
              <a:t>自动化测试和持续整合与部署</a:t>
            </a:r>
            <a:r>
              <a:rPr lang="en-US" altLang="zh-CN" sz="2400" b="1" dirty="0" smtClean="0"/>
              <a:t>(Automated testing and continuous integration/deployment )</a:t>
            </a:r>
            <a:endParaRPr lang="zh-CN" altLang="en-US" sz="2400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699605" y="1482958"/>
            <a:ext cx="1943100" cy="431800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搭建开发环境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98018" y="1913170"/>
            <a:ext cx="1944687" cy="358775"/>
          </a:xfrm>
          <a:prstGeom prst="flowChartProcess">
            <a:avLst/>
          </a:prstGeom>
          <a:solidFill>
            <a:schemeClr val="folHlink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安装web容器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9605" y="2256070"/>
            <a:ext cx="1943100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安装数据库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018" y="2598970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分配网络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714143" y="2056045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506305" y="1479783"/>
            <a:ext cx="1943100" cy="431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开发测试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506305" y="1922463"/>
            <a:ext cx="1943100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编码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506305" y="2273533"/>
            <a:ext cx="1943100" cy="360362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测试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206643" y="1895708"/>
            <a:ext cx="1944687" cy="360362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安装web容器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208230" y="2240195"/>
            <a:ext cx="1943100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安装数据库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6206643" y="2583095"/>
            <a:ext cx="1944687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分配网络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5495443" y="2068512"/>
            <a:ext cx="674687" cy="288925"/>
          </a:xfrm>
          <a:prstGeom prst="rightArrow">
            <a:avLst>
              <a:gd name="adj1" fmla="val 50000"/>
              <a:gd name="adj2" fmla="val 5837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216168" y="1463908"/>
            <a:ext cx="1943100" cy="43021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上线生产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685318" y="1482958"/>
            <a:ext cx="1944687" cy="431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搭建开发环境</a:t>
            </a: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83730" y="1913170"/>
            <a:ext cx="1944688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安装web容器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685318" y="2256070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安装数据库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83730" y="2598970"/>
            <a:ext cx="1944688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分配网络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725537" y="3783024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3517700" y="3298152"/>
            <a:ext cx="1944687" cy="43021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SAP</a:t>
            </a:r>
            <a:r>
              <a:rPr lang="zh-CN" altLang="en-US" dirty="0" smtClean="0"/>
              <a:t>测试环境</a:t>
            </a:r>
            <a:endParaRPr lang="zh-CN" altLang="en-US" dirty="0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3517700" y="3714077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SAP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3517700" y="4065603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6218037" y="3714077"/>
            <a:ext cx="1944688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SAP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6219625" y="4056977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生产</a:t>
            </a:r>
            <a:endParaRPr lang="zh-CN" altLang="en-US" dirty="0"/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>
            <a:off x="6227562" y="3280690"/>
            <a:ext cx="1944688" cy="431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SAP</a:t>
            </a:r>
            <a:r>
              <a:rPr lang="zh-CN" altLang="en-US" dirty="0" smtClean="0"/>
              <a:t>生产环境</a:t>
            </a:r>
            <a:endParaRPr lang="zh-CN" altLang="en-US" dirty="0"/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698300" y="3301327"/>
            <a:ext cx="1943100" cy="43021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SAP</a:t>
            </a:r>
            <a:r>
              <a:rPr lang="zh-CN" altLang="en-US" dirty="0" smtClean="0"/>
              <a:t>开发</a:t>
            </a:r>
            <a:r>
              <a:rPr lang="zh-CN" altLang="en-US" dirty="0"/>
              <a:t>环境</a:t>
            </a:r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696712" y="3729952"/>
            <a:ext cx="1944688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SAP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auto">
          <a:xfrm>
            <a:off x="698300" y="4072852"/>
            <a:ext cx="1943100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5508425" y="3783024"/>
            <a:ext cx="674687" cy="288925"/>
          </a:xfrm>
          <a:prstGeom prst="rightArrow">
            <a:avLst>
              <a:gd name="adj1" fmla="val 50000"/>
              <a:gd name="adj2" fmla="val 5837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AutoShape 34"/>
          <p:cNvSpPr>
            <a:spLocks noChangeArrowheads="1"/>
          </p:cNvSpPr>
          <p:nvPr/>
        </p:nvSpPr>
        <p:spPr bwMode="auto">
          <a:xfrm>
            <a:off x="690535" y="4425966"/>
            <a:ext cx="7488520" cy="431800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共享</a:t>
            </a:r>
            <a:r>
              <a:rPr lang="en-US" altLang="zh-CN" dirty="0" smtClean="0"/>
              <a:t>NFS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2" name="AutoShape 35"/>
          <p:cNvSpPr>
            <a:spLocks noChangeArrowheads="1"/>
          </p:cNvSpPr>
          <p:nvPr/>
        </p:nvSpPr>
        <p:spPr bwMode="auto">
          <a:xfrm>
            <a:off x="3506305" y="2633895"/>
            <a:ext cx="1944688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版本管理</a:t>
            </a:r>
          </a:p>
        </p:txBody>
      </p:sp>
      <p:sp>
        <p:nvSpPr>
          <p:cNvPr id="33" name="矩形 32"/>
          <p:cNvSpPr/>
          <p:nvPr/>
        </p:nvSpPr>
        <p:spPr>
          <a:xfrm>
            <a:off x="2714612" y="3497272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97304" y="3497272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76105" y="967077"/>
            <a:ext cx="813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传统型软件开发、测试、上线过程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5720" y="928676"/>
            <a:ext cx="885828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1、资源利用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效率低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2、单物理机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多应用无法有效隔离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（进程空间，cpu资源，磁盘）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3、运维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部署不便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4、测试、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版本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管理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复杂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5、迁移成本高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6、传统虚拟机，空间占用大，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启动慢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，管理复杂</a:t>
            </a:r>
          </a:p>
        </p:txBody>
      </p:sp>
      <p:sp>
        <p:nvSpPr>
          <p:cNvPr id="4" name="Rounded Rectangle 7"/>
          <p:cNvSpPr/>
          <p:nvPr/>
        </p:nvSpPr>
        <p:spPr>
          <a:xfrm>
            <a:off x="900311" y="357172"/>
            <a:ext cx="6386333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传统型软件开发、测试、上线过程</a:t>
            </a: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不足之处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-32" y="402902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85918" y="571486"/>
            <a:ext cx="8686800" cy="571496"/>
          </a:xfrm>
          <a:prstGeom prst="rect">
            <a:avLst/>
          </a:prstGeom>
        </p:spPr>
        <p:txBody>
          <a:bodyPr/>
          <a:lstStyle/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260475" y="1000103"/>
            <a:ext cx="6913563" cy="1079500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492500" y="1069953"/>
            <a:ext cx="2808288" cy="288925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rgbClr val="C4DBDB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Docker仓库群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27313" y="1358878"/>
            <a:ext cx="1150937" cy="647700"/>
          </a:xfrm>
          <a:prstGeom prst="flowChartMultidocumen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圆环 311"/>
          <p:cNvSpPr/>
          <p:nvPr/>
        </p:nvSpPr>
        <p:spPr bwMode="auto">
          <a:xfrm>
            <a:off x="2843213" y="157477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圆环 311"/>
          <p:cNvSpPr/>
          <p:nvPr/>
        </p:nvSpPr>
        <p:spPr bwMode="auto">
          <a:xfrm>
            <a:off x="3203575" y="157477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26163" y="1341416"/>
            <a:ext cx="1152525" cy="647700"/>
          </a:xfrm>
          <a:prstGeom prst="flowChartMultidocumen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圆环 311"/>
          <p:cNvSpPr/>
          <p:nvPr/>
        </p:nvSpPr>
        <p:spPr bwMode="auto">
          <a:xfrm>
            <a:off x="6343650" y="1557316"/>
            <a:ext cx="287338" cy="287337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圆环 311"/>
          <p:cNvSpPr/>
          <p:nvPr/>
        </p:nvSpPr>
        <p:spPr bwMode="auto">
          <a:xfrm>
            <a:off x="6702425" y="1557316"/>
            <a:ext cx="288925" cy="287337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403350" y="3014641"/>
            <a:ext cx="1368425" cy="360362"/>
          </a:xfrm>
          <a:prstGeom prst="flowChartProcess">
            <a:avLst/>
          </a:prstGeom>
          <a:solidFill>
            <a:schemeClr val="bg2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开发(本地)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403350" y="3375003"/>
            <a:ext cx="1368425" cy="3603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获取镜像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403350" y="3735366"/>
            <a:ext cx="1368425" cy="3603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开发测试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403350" y="4095728"/>
            <a:ext cx="1368425" cy="35877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提交仓库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rot="16200000" flipH="1">
            <a:off x="1367632" y="2474097"/>
            <a:ext cx="935037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 rot="5460000" flipH="1">
            <a:off x="1727994" y="2474097"/>
            <a:ext cx="935037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114800" y="2998766"/>
            <a:ext cx="1368425" cy="360362"/>
          </a:xfrm>
          <a:prstGeom prst="flowChartProcess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测试机(公用)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4114800" y="3359128"/>
            <a:ext cx="1368425" cy="35877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获取镜像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114800" y="3717903"/>
            <a:ext cx="1368425" cy="3603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验证测试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 rot="16200000" flipH="1">
            <a:off x="4364832" y="2458222"/>
            <a:ext cx="935037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6680200" y="3054328"/>
            <a:ext cx="1368425" cy="358775"/>
          </a:xfrm>
          <a:prstGeom prst="flowChartProcess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生产机集群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6680200" y="3413103"/>
            <a:ext cx="1368425" cy="3603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获取镜像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 rot="16200000" flipH="1">
            <a:off x="6931819" y="2513784"/>
            <a:ext cx="935038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4" name="圆环 311"/>
          <p:cNvSpPr/>
          <p:nvPr/>
        </p:nvSpPr>
        <p:spPr bwMode="auto">
          <a:xfrm>
            <a:off x="1463675" y="241932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5" name="圆环 311"/>
          <p:cNvSpPr/>
          <p:nvPr/>
        </p:nvSpPr>
        <p:spPr bwMode="auto">
          <a:xfrm>
            <a:off x="4478338" y="241932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圆环 311"/>
          <p:cNvSpPr/>
          <p:nvPr/>
        </p:nvSpPr>
        <p:spPr bwMode="auto">
          <a:xfrm>
            <a:off x="7061200" y="241932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圆环 311"/>
          <p:cNvSpPr/>
          <p:nvPr/>
        </p:nvSpPr>
        <p:spPr bwMode="auto">
          <a:xfrm>
            <a:off x="2254250" y="241932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Rectangle 28"/>
          <p:cNvSpPr txBox="1">
            <a:spLocks noChangeArrowheads="1"/>
          </p:cNvSpPr>
          <p:nvPr/>
        </p:nvSpPr>
        <p:spPr>
          <a:xfrm>
            <a:off x="828675" y="4743428"/>
            <a:ext cx="8229600" cy="8239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zh-CN" altLang="en-US" sz="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6680200" y="3773466"/>
            <a:ext cx="1368425" cy="3603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部署</a:t>
            </a:r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6681802" y="4132276"/>
            <a:ext cx="1368425" cy="35877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备份</a:t>
            </a: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 rot="5460000" flipH="1">
            <a:off x="7236619" y="2487992"/>
            <a:ext cx="935038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圆环 311"/>
          <p:cNvSpPr/>
          <p:nvPr/>
        </p:nvSpPr>
        <p:spPr bwMode="auto">
          <a:xfrm>
            <a:off x="7762875" y="2401866"/>
            <a:ext cx="288925" cy="287337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 rot="10740000" flipH="1">
            <a:off x="2774950" y="3629003"/>
            <a:ext cx="1365250" cy="142875"/>
          </a:xfrm>
          <a:prstGeom prst="rightArrow">
            <a:avLst>
              <a:gd name="adj1" fmla="val 50000"/>
              <a:gd name="adj2" fmla="val 238889"/>
            </a:avLst>
          </a:prstGeom>
          <a:solidFill>
            <a:srgbClr val="D7C71F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35" name="AutoShape 35"/>
          <p:cNvSpPr>
            <a:spLocks noChangeArrowheads="1"/>
          </p:cNvSpPr>
          <p:nvPr/>
        </p:nvSpPr>
        <p:spPr bwMode="auto">
          <a:xfrm rot="10860000" flipH="1">
            <a:off x="5508625" y="3589316"/>
            <a:ext cx="1152525" cy="142875"/>
          </a:xfrm>
          <a:prstGeom prst="rightArrow">
            <a:avLst>
              <a:gd name="adj1" fmla="val 50000"/>
              <a:gd name="adj2" fmla="val 201667"/>
            </a:avLst>
          </a:prstGeom>
          <a:solidFill>
            <a:srgbClr val="D7C71F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36" name="Rounded Rectangle 7"/>
          <p:cNvSpPr/>
          <p:nvPr/>
        </p:nvSpPr>
        <p:spPr>
          <a:xfrm>
            <a:off x="857225" y="357172"/>
            <a:ext cx="53578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以Docker为单位的开发部署流程设计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37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-32" y="402902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282" y="74904"/>
            <a:ext cx="8643998" cy="944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hangingPunct="0"/>
            <a:endParaRPr lang="zh-CN" altLang="en-US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hangingPunct="0"/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一、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案例介绍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430" y="-131445"/>
            <a:ext cx="8643998" cy="5212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hangingPunct="0"/>
            <a:b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</a:br>
            <a:endParaRPr lang="zh-CN" altLang="en-US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hangingPunct="0"/>
            <a:endParaRPr lang="zh-CN" altLang="en-US" sz="2400" dirty="0" smtClean="0">
              <a:latin typeface="黑体" pitchFamily="49" charset="-122"/>
              <a:ea typeface="黑体" pitchFamily="49" charset="-122"/>
              <a:cs typeface="宋体" pitchFamily="2" charset="-122"/>
              <a:sym typeface="+mn-ea"/>
            </a:endParaRPr>
          </a:p>
          <a:p>
            <a:pPr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  <a:sym typeface="+mn-ea"/>
              </a:rPr>
              <a:t>眼见为实</a:t>
            </a:r>
            <a:r>
              <a:rPr lang="x-none" altLang="zh-CN" sz="2400" dirty="0" smtClean="0">
                <a:latin typeface="黑体" pitchFamily="49" charset="-122"/>
                <a:ea typeface="黑体" pitchFamily="49" charset="-122"/>
                <a:cs typeface="宋体" pitchFamily="2" charset="-122"/>
                <a:sym typeface="+mn-ea"/>
              </a:rPr>
              <a:t>——邮件服务器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  <a:sym typeface="+mn-ea"/>
              </a:rPr>
              <a:t>的搭建</a:t>
            </a:r>
            <a:r>
              <a:rPr lang="x-none" altLang="zh-CN" sz="2400" dirty="0" smtClean="0">
                <a:latin typeface="黑体" pitchFamily="49" charset="-122"/>
                <a:ea typeface="黑体" pitchFamily="49" charset="-122"/>
                <a:cs typeface="宋体" pitchFamily="2" charset="-122"/>
                <a:sym typeface="+mn-ea"/>
              </a:rPr>
              <a:t>：</a:t>
            </a:r>
            <a:endParaRPr lang="x-none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  <a:sym typeface="+mn-ea"/>
            </a:endParaRPr>
          </a:p>
          <a:p>
            <a:pPr eaLnBrk="0" hangingPunct="0"/>
            <a:endParaRPr lang="zh-CN" altLang="en-US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hangingPunct="0"/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 run -d --name mail --restart=always -p 443:443 -p 8081:80 -p 25:25 -p 110:110 -p587:587 -p995:995 -P -h mail.example.com cema/iredmail:example  init 2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hangingPunct="0"/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hangingPunct="0"/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访问：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hangingPunct="0"/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邮箱: https://localhost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hangingPunct="0"/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管理后台：https://localhost/iredadmin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hangingPunct="0"/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With login: postmaster@example.com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eaLnBrk="0" hangingPunct="0"/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And password: password_pm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/>
        </p:nvSpPr>
        <p:spPr bwMode="auto">
          <a:xfrm>
            <a:off x="71406" y="571486"/>
            <a:ext cx="8572560" cy="44291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以docker为单位的开发测试部署流程,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简化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了环境搭建的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步骤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提高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了资源利用效率和开发测试部署的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速度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降低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了迁移的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成本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更快速的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交付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部署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。使用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，开发人员可以使用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来快速构建一套标准的开发环境；开发完成之后，测试和运维人员可以直接使用相同环境来部署代码。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可以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快速创建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删除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容器，实现快速迭代，大量节约开发、测试、部署的时间。并且，各个步骤都有明确的配置和操作，整个过程全程可见，使团队更容易理解应用的创建和工作过程。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357172"/>
            <a:ext cx="8501122" cy="448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b="1" dirty="0" smtClean="0"/>
              <a:t>4、</a:t>
            </a:r>
            <a:r>
              <a:rPr lang="zh-CN" altLang="zh-CN" sz="2400" b="1" dirty="0" smtClean="0"/>
              <a:t>部署和扩展</a:t>
            </a:r>
            <a:r>
              <a:rPr lang="en-US" altLang="zh-CN" sz="2400" b="1" dirty="0" smtClean="0"/>
              <a:t>Web</a:t>
            </a:r>
            <a:r>
              <a:rPr lang="zh-CN" altLang="zh-CN" sz="2400" b="1" dirty="0" smtClean="0"/>
              <a:t>应用、数据库和后端服务</a:t>
            </a:r>
            <a:r>
              <a:rPr lang="en-US" altLang="zh-CN" sz="2400" b="1" dirty="0" smtClean="0"/>
              <a:t>(Deploying and scaling web apps, databases and backend services)</a:t>
            </a:r>
            <a:endParaRPr lang="en-US" altLang="zh-CN" sz="2400" b="1" dirty="0" smtClean="0"/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案例：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微博红包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羊年春晚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集群成功的为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1.02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亿用户刷微博、抢红包提供了可靠的服务。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微博平台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集群的规模情况：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集群规模达到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1000+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节点 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QPS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（每秒查询率）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峰值达到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800K/s 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的服务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SLA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达到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150ms 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共覆盖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23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个核心服务 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春晚共调度近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300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节点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完成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动态扩容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871355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由此可见，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的目的是让用户用简单的“集装箱”方式，快速的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部署大量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的、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标准化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的应用运行环境，所以，只要是这类的需求，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都比较适合。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1099921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结论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42861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五、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的实用性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20" y="1214428"/>
            <a:ext cx="864399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成熟度、适用性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能在企业里面用么？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3574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hangingPunct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稳定性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 eaLnBrk="0" hangingPunct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可管理性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 eaLnBrk="0" hangingPunct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业务高可用和可恢复能力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769702"/>
            <a:ext cx="8534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从稳定性上看，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日发布了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1.0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版本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，把该版本称为一个“里程碑”，并声称“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1.0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的发布表明在质量、功能完整、后台兼容和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API 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稳定性方面已经提升了一个级别，达到企业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IT 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标准”。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但在此之前，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dotCloud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一直警告用户“不要在生产环境中运行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”，在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RHEL 7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中，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的版本为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0.11.1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，这是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1.0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发布前的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RC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版本，虽然红帽会将之后的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更新和补丁修复更新到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0.11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版本中，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目前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的版本是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1.9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版本。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但是，企业客户在使用这样一个较新的软件版本时，仍需承担不小的稳定性风险的。而在很多企业客户的软件版本选择规范上，都有“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需采用已经发布超过半年的稳定版本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”的要求。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1528549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稳定性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785800"/>
            <a:ext cx="87868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可管理性方面，企业的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运维人员需要所使用的软件具有很好的可视化管理能力，并且具有可行的监控手段。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目前的集中化管理主要有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DockerUI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Dockland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Shipyard 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的主要作用是应用的发布和运行，但是，看起来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Shipyard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Application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管理上还很粗糙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，并且，整个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管理思路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并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不是以应用为中心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的，这可能会给企业在集中管理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的时候，带来了一定的“麻烦”。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监控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的主要目的是快速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了解系统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、运行的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建康状况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，对风险状态进行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告警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，这方面，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较为缺乏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，还需要企业针对相关环境进行定制化的监控实现。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1528549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可管理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性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695" y="843630"/>
            <a:ext cx="88220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在企业中任何一个业务都是需要高度可用的，因此，企业业务平台都要考虑三个事情：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本地高可用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数据备份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远程灾难恢复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当然，在使用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的时候，也许需要从另一个角度考虑问题，在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的应用场景中，提倡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“无状态”应用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，也就是说，业务数据仅在数据层进行存储，而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业务层不关注任何数据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。业务层的高可用就可以通过快速的重新部署来实现，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数据层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仍然采用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传统模式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，或者借助于传统的方式实现高可用和可恢复性。但这需要时间进行方案摸索和验证，其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可行性和可靠性需要时间来去证明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3456241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业务高可用和可恢复性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357172"/>
            <a:ext cx="86054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综上所述，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大规模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的企业环境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还有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不少的路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要走，但是，它所带来的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便利性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仍然不可小视，这将是革命性的改变，“不足”换种说法就是“机会”，这需要大量了解企业业务的合作伙伴围绕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推出相应的解决方案，而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的开放性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给这种努力带来了极大的便利性。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而对于企业来说，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对开发、测试团队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带来的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便利性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非常巨大，而开发、测试环境对之上所讨论到的缺点并不关注，所以，在开发、测试团队大胆的推广、使用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无疑能够获得极大的收益。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705" y="41160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六、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基本原理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700" y="103001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基本概念及基本原理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/>
          <p:cNvSpPr/>
          <p:nvPr/>
        </p:nvSpPr>
        <p:spPr>
          <a:xfrm>
            <a:off x="971750" y="267590"/>
            <a:ext cx="331223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基本概念（三大核心）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11433" y="1916334"/>
            <a:ext cx="2428892" cy="24288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68623" y="987640"/>
            <a:ext cx="1500198" cy="1500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0" dirty="0" smtClean="0">
                <a:solidFill>
                  <a:srgbClr val="384C54"/>
                </a:solidFill>
              </a:rPr>
              <a:t>容器</a:t>
            </a:r>
            <a:endParaRPr lang="en-US" altLang="zh-CN" sz="1700" dirty="0" smtClean="0">
              <a:solidFill>
                <a:srgbClr val="384C54"/>
              </a:solidFill>
            </a:endParaRPr>
          </a:p>
          <a:p>
            <a:pPr algn="ctr"/>
            <a:r>
              <a:rPr lang="en-US" altLang="zh-CN" sz="1700" dirty="0" smtClean="0">
                <a:solidFill>
                  <a:srgbClr val="384C54"/>
                </a:solidFill>
              </a:rPr>
              <a:t>Container</a:t>
            </a:r>
            <a:endParaRPr lang="zh-CN" altLang="en-US" sz="1700" dirty="0">
              <a:solidFill>
                <a:srgbClr val="384C5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54177" y="2916466"/>
            <a:ext cx="1500198" cy="15001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镜像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images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68821" y="2916466"/>
            <a:ext cx="1500198" cy="15001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300" dirty="0" smtClean="0">
                <a:solidFill>
                  <a:schemeClr val="tx1"/>
                </a:solidFill>
              </a:rPr>
              <a:t>Repositories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49190" y="2844800"/>
            <a:ext cx="3776980" cy="1643380"/>
            <a:chOff x="4923805" y="3286124"/>
            <a:chExt cx="2862905" cy="1643074"/>
          </a:xfrm>
        </p:grpSpPr>
        <p:sp>
          <p:nvSpPr>
            <p:cNvPr id="11" name="圆角矩形 10"/>
            <p:cNvSpPr/>
            <p:nvPr/>
          </p:nvSpPr>
          <p:spPr>
            <a:xfrm>
              <a:off x="6072198" y="3286124"/>
              <a:ext cx="1714512" cy="5715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 err="1" smtClean="0">
                  <a:solidFill>
                    <a:srgbClr val="384C54"/>
                  </a:solidFill>
                </a:rPr>
                <a:t>docker</a:t>
              </a:r>
              <a:r>
                <a:rPr lang="en-US" altLang="zh-CN" sz="1700" dirty="0" smtClean="0">
                  <a:solidFill>
                    <a:srgbClr val="384C54"/>
                  </a:solidFill>
                </a:rPr>
                <a:t> Hub</a:t>
              </a:r>
              <a:endParaRPr lang="en-US" altLang="zh-CN" sz="1700" dirty="0" smtClean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1700" dirty="0" smtClean="0">
                  <a:solidFill>
                    <a:srgbClr val="384C54"/>
                  </a:solidFill>
                </a:rPr>
                <a:t>(public registry)</a:t>
              </a:r>
              <a:endParaRPr lang="zh-CN" altLang="en-US" sz="1700" dirty="0" smtClean="0">
                <a:solidFill>
                  <a:srgbClr val="384C54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072198" y="4357694"/>
              <a:ext cx="1714512" cy="571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 err="1" smtClean="0">
                  <a:solidFill>
                    <a:srgbClr val="384C54"/>
                  </a:solidFill>
                </a:rPr>
                <a:t>Docker</a:t>
              </a:r>
              <a:r>
                <a:rPr lang="en-US" altLang="zh-CN" sz="1700" dirty="0" smtClean="0">
                  <a:solidFill>
                    <a:srgbClr val="384C54"/>
                  </a:solidFill>
                </a:rPr>
                <a:t>-registry</a:t>
              </a:r>
              <a:endParaRPr lang="en-US" altLang="zh-CN" sz="1700" dirty="0" smtClean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1700" dirty="0" smtClean="0">
                  <a:solidFill>
                    <a:srgbClr val="384C54"/>
                  </a:solidFill>
                </a:rPr>
                <a:t>(private registry)</a:t>
              </a:r>
              <a:endParaRPr lang="zh-CN" altLang="en-US" sz="1700" dirty="0" smtClean="0">
                <a:solidFill>
                  <a:srgbClr val="384C54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7"/>
              <a:endCxn id="11" idx="1"/>
            </p:cNvCxnSpPr>
            <p:nvPr/>
          </p:nvCxnSpPr>
          <p:spPr>
            <a:xfrm>
              <a:off x="4923805" y="3505256"/>
              <a:ext cx="1148393" cy="6662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5"/>
              <a:endCxn id="12" idx="1"/>
            </p:cNvCxnSpPr>
            <p:nvPr/>
          </p:nvCxnSpPr>
          <p:spPr>
            <a:xfrm>
              <a:off x="4923805" y="4566056"/>
              <a:ext cx="1148393" cy="7739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782554" y="1500180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执行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94" y="3474211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构建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0541" y="3435810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分发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m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361315"/>
            <a:ext cx="10058400" cy="586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596" y="857238"/>
            <a:ext cx="8229600" cy="17145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Docker 的镜像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类似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虚拟机的模板，但是更轻量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例如：一个镜像可以包含一个完整的 Linux 操作系统环境，里面仅安装了 Tomcat或用户需要的其它应用程序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镜像可以用来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创建容器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971750" y="267590"/>
            <a:ext cx="1080076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镜像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5720" y="928676"/>
            <a:ext cx="8533441" cy="229849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等同于从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模板中创建虚拟机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容器是从镜像创建的运行实例。它可以被启动、开始、停止、删除。每个容器都是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相互隔离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的、保证安全的平台。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可以把容器看做是一个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简易版的 Linux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环境（包括root用户权限、进程空间、用户空间和网络空间等）和运行在其中的应用程序。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971750" y="267590"/>
            <a:ext cx="1080076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容器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1285852" y="2366952"/>
            <a:ext cx="1871662" cy="649287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镜像 #0</a:t>
            </a:r>
            <a:endParaRPr lang="zh-CN" altLang="en-US"/>
          </a:p>
          <a:p>
            <a:pPr algn="ctr"/>
            <a:r>
              <a:rPr lang="zh-CN" altLang="en-US"/>
              <a:t>Linux +tomcat</a:t>
            </a:r>
          </a:p>
        </p:txBody>
      </p:sp>
      <p:cxnSp>
        <p:nvCxnSpPr>
          <p:cNvPr id="3" name="AutoShape 3"/>
          <p:cNvCxnSpPr>
            <a:cxnSpLocks noChangeShapeType="1"/>
            <a:stCxn id="2" idx="3"/>
            <a:endCxn id="4" idx="1"/>
          </p:cNvCxnSpPr>
          <p:nvPr/>
        </p:nvCxnSpPr>
        <p:spPr bwMode="auto">
          <a:xfrm flipV="1">
            <a:off x="3157514" y="1431914"/>
            <a:ext cx="1152525" cy="1258888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310039" y="1071552"/>
            <a:ext cx="1944688" cy="720725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容器 #1</a:t>
            </a:r>
            <a:endParaRPr lang="zh-CN" altLang="en-US"/>
          </a:p>
          <a:p>
            <a:pPr algn="ctr"/>
            <a:r>
              <a:rPr lang="zh-CN" altLang="en-US"/>
              <a:t>Linux + tomcat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94164" y="2274877"/>
            <a:ext cx="1943100" cy="72072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容器 #2</a:t>
            </a:r>
            <a:endParaRPr lang="zh-CN" altLang="en-US"/>
          </a:p>
          <a:p>
            <a:pPr algn="ctr"/>
            <a:r>
              <a:rPr lang="zh-CN" altLang="en-US"/>
              <a:t>Linux + tomcat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78289" y="3478202"/>
            <a:ext cx="1943100" cy="72072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容器 </a:t>
            </a:r>
            <a:r>
              <a:rPr lang="zh-CN" altLang="en-US" dirty="0" smtClean="0"/>
              <a:t>#</a:t>
            </a:r>
            <a:r>
              <a:rPr lang="en-US" altLang="zh-CN" dirty="0" smtClean="0"/>
              <a:t>3</a:t>
            </a:r>
            <a:endParaRPr lang="zh-CN" altLang="en-US" dirty="0"/>
          </a:p>
          <a:p>
            <a:pPr algn="ctr"/>
            <a:r>
              <a:rPr lang="zh-CN" altLang="en-US" dirty="0"/>
              <a:t>Linux + tomcat </a:t>
            </a:r>
          </a:p>
        </p:txBody>
      </p:sp>
      <p:cxnSp>
        <p:nvCxnSpPr>
          <p:cNvPr id="7" name="AutoShape 7"/>
          <p:cNvCxnSpPr>
            <a:cxnSpLocks noChangeShapeType="1"/>
            <a:endCxn id="5" idx="1"/>
          </p:cNvCxnSpPr>
          <p:nvPr/>
        </p:nvCxnSpPr>
        <p:spPr bwMode="auto">
          <a:xfrm flipV="1">
            <a:off x="3157514" y="2635239"/>
            <a:ext cx="1136650" cy="20638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8" name="AutoShape 8"/>
          <p:cNvCxnSpPr>
            <a:cxnSpLocks noChangeShapeType="1"/>
            <a:endCxn id="6" idx="1"/>
          </p:cNvCxnSpPr>
          <p:nvPr/>
        </p:nvCxnSpPr>
        <p:spPr bwMode="auto">
          <a:xfrm>
            <a:off x="3157514" y="2655877"/>
            <a:ext cx="1120775" cy="1182687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457200" y="274638"/>
            <a:ext cx="8229600" cy="511162"/>
          </a:xfrm>
          <a:prstGeom prst="rect">
            <a:avLst/>
          </a:prstGeom>
        </p:spPr>
        <p:txBody>
          <a:bodyPr/>
          <a:lstStyle/>
          <a:p>
            <a:pPr marL="914400" marR="0" lvl="0" indent="-914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Calibri" pitchFamily="34" charset="0"/>
              </a:rPr>
              <a:t>从同一个镜像启动多个容器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143240" y="71420"/>
            <a:ext cx="2643206" cy="500066"/>
          </a:xfrm>
          <a:prstGeom prst="rect">
            <a:avLst/>
          </a:prstGeom>
        </p:spPr>
        <p:txBody>
          <a:bodyPr/>
          <a:lstStyle/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Calibri" pitchFamily="34" charset="0"/>
              </a:rPr>
              <a:t>容器端口映射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  <a:sym typeface="Calibri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828675" y="571486"/>
            <a:ext cx="7559675" cy="4392613"/>
          </a:xfrm>
          <a:prstGeom prst="flowChartProcess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87450" y="644511"/>
            <a:ext cx="1368425" cy="574675"/>
          </a:xfrm>
          <a:prstGeom prst="flowChartProcess">
            <a:avLst/>
          </a:prstGeom>
          <a:solidFill>
            <a:srgbClr val="95BF95"/>
          </a:solidFill>
          <a:ln w="9525" cmpd="sng">
            <a:solidFill>
              <a:srgbClr val="95BF95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800"/>
              <a:t>主机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87450" y="1508111"/>
            <a:ext cx="2665413" cy="1079500"/>
          </a:xfrm>
          <a:prstGeom prst="flowChartProcess">
            <a:avLst/>
          </a:prstGeom>
          <a:solidFill>
            <a:srgbClr val="C00000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镜像名称：image:01</a:t>
            </a:r>
            <a:endParaRPr lang="zh-CN" altLang="en-US"/>
          </a:p>
          <a:p>
            <a:r>
              <a:rPr lang="zh-CN" altLang="en-US"/>
              <a:t>镜像ID：e7fig83jgf8</a:t>
            </a:r>
            <a:endParaRPr lang="zh-CN" altLang="en-US"/>
          </a:p>
          <a:p>
            <a:r>
              <a:rPr lang="zh-CN" altLang="en-US"/>
              <a:t>Linux+tomcat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71575" y="3141649"/>
            <a:ext cx="2663825" cy="1081087"/>
          </a:xfrm>
          <a:prstGeom prst="flowChartProcess">
            <a:avLst/>
          </a:prstGeom>
          <a:solidFill>
            <a:srgbClr val="00B050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镜像名称：image:02</a:t>
            </a:r>
            <a:endParaRPr lang="zh-CN" altLang="en-US"/>
          </a:p>
          <a:p>
            <a:r>
              <a:rPr lang="zh-CN" altLang="en-US"/>
              <a:t>镜像ID：v8fkfg8gkd</a:t>
            </a:r>
            <a:endParaRPr lang="zh-CN" altLang="en-US"/>
          </a:p>
          <a:p>
            <a:r>
              <a:rPr lang="zh-CN" altLang="en-US"/>
              <a:t>Linux+oracle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5025" y="715949"/>
            <a:ext cx="3024188" cy="936625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容器名称：myapp1</a:t>
            </a:r>
            <a:endParaRPr lang="zh-CN" altLang="en-US"/>
          </a:p>
          <a:p>
            <a:r>
              <a:rPr lang="zh-CN" altLang="en-US"/>
              <a:t>容器ID：44adg8d9mdf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圆角矩形3 141"/>
          <p:cNvSpPr>
            <a:spLocks noChangeArrowheads="1"/>
          </p:cNvSpPr>
          <p:nvPr/>
        </p:nvSpPr>
        <p:spPr bwMode="auto">
          <a:xfrm>
            <a:off x="5722938" y="1652574"/>
            <a:ext cx="863600" cy="287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r>
              <a:rPr lang="zh-CN" altLang="en-US" sz="1200"/>
              <a:t>port:8080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722938" y="1436674"/>
            <a:ext cx="862012" cy="215900"/>
          </a:xfrm>
          <a:prstGeom prst="flowChartProcess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/>
              <a:t>port:80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627563" y="2206611"/>
            <a:ext cx="3024187" cy="93662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容器名称：myapp_db</a:t>
            </a:r>
            <a:endParaRPr lang="zh-CN" altLang="en-US"/>
          </a:p>
          <a:p>
            <a:r>
              <a:rPr lang="zh-CN" altLang="en-US"/>
              <a:t>容器ID：35gif8jr9fgnhkf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圆角矩形3 141"/>
          <p:cNvSpPr>
            <a:spLocks noChangeArrowheads="1"/>
          </p:cNvSpPr>
          <p:nvPr/>
        </p:nvSpPr>
        <p:spPr bwMode="auto">
          <a:xfrm>
            <a:off x="5705475" y="3143236"/>
            <a:ext cx="865188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r>
              <a:rPr lang="zh-CN" altLang="en-US" sz="1200"/>
              <a:t>port:1521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705475" y="2927336"/>
            <a:ext cx="863600" cy="215900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/>
              <a:t>port:1521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627563" y="3641711"/>
            <a:ext cx="3024187" cy="93662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容器名称：myapp2</a:t>
            </a:r>
            <a:endParaRPr lang="zh-CN" altLang="en-US"/>
          </a:p>
          <a:p>
            <a:r>
              <a:rPr lang="zh-CN" altLang="en-US"/>
              <a:t>容器ID：9gjd8jd9gkdh9g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圆角矩形3 141"/>
          <p:cNvSpPr>
            <a:spLocks noChangeArrowheads="1"/>
          </p:cNvSpPr>
          <p:nvPr/>
        </p:nvSpPr>
        <p:spPr bwMode="auto">
          <a:xfrm>
            <a:off x="5705475" y="4578336"/>
            <a:ext cx="865188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r>
              <a:rPr lang="zh-CN" altLang="en-US" sz="1200"/>
              <a:t>port:8081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705475" y="4362436"/>
            <a:ext cx="863600" cy="215900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400"/>
              <a:t>port:80</a:t>
            </a:r>
          </a:p>
        </p:txBody>
      </p:sp>
      <p:cxnSp>
        <p:nvCxnSpPr>
          <p:cNvPr id="16" name="AutoShape 16"/>
          <p:cNvCxnSpPr>
            <a:cxnSpLocks noChangeShapeType="1"/>
            <a:stCxn id="5" idx="3"/>
            <a:endCxn id="7" idx="1"/>
          </p:cNvCxnSpPr>
          <p:nvPr/>
        </p:nvCxnSpPr>
        <p:spPr bwMode="auto">
          <a:xfrm flipV="1">
            <a:off x="3852863" y="1184261"/>
            <a:ext cx="792162" cy="863600"/>
          </a:xfrm>
          <a:prstGeom prst="straightConnector1">
            <a:avLst/>
          </a:prstGeom>
          <a:noFill/>
          <a:ln w="25400" cmpd="sng">
            <a:solidFill>
              <a:srgbClr val="C00000"/>
            </a:solidFill>
            <a:rou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endCxn id="13" idx="1"/>
          </p:cNvCxnSpPr>
          <p:nvPr/>
        </p:nvCxnSpPr>
        <p:spPr bwMode="auto">
          <a:xfrm>
            <a:off x="3852863" y="2084374"/>
            <a:ext cx="774700" cy="2025650"/>
          </a:xfrm>
          <a:prstGeom prst="straightConnector1">
            <a:avLst/>
          </a:prstGeom>
          <a:noFill/>
          <a:ln w="25400" cmpd="sng">
            <a:solidFill>
              <a:srgbClr val="C00000"/>
            </a:solidFill>
            <a:round/>
            <a:tailEnd type="triangle" w="med" len="med"/>
          </a:ln>
          <a:effectLst/>
        </p:spPr>
      </p:cxnSp>
      <p:cxnSp>
        <p:nvCxnSpPr>
          <p:cNvPr id="18" name="AutoShape 18"/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3835400" y="2674924"/>
            <a:ext cx="792163" cy="1008062"/>
          </a:xfrm>
          <a:prstGeom prst="straightConnector1">
            <a:avLst/>
          </a:prstGeom>
          <a:noFill/>
          <a:ln w="25400" cmpd="sng">
            <a:solidFill>
              <a:srgbClr val="00B050"/>
            </a:solidFill>
            <a:rou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2071670" y="3071816"/>
            <a:ext cx="857256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715140" y="3071816"/>
            <a:ext cx="857256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785800"/>
            <a:ext cx="8443914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仓库是集中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存放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镜像文件的场所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仓库注册服务器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上往往存放着多个仓库，每个仓库中又包含了多个镜像，每个镜像有不同的标签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仓库分为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公开仓库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（Public）和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私有仓库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（Private）两种形式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push 镜像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到仓库,从仓库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pull下镜像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71802" y="3000378"/>
            <a:ext cx="3070221" cy="168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357568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357568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601313" y="38576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latin typeface="黑体" pitchFamily="49" charset="-122"/>
                <a:ea typeface="黑体" pitchFamily="49" charset="-122"/>
                <a:sym typeface="Calibri" pitchFamily="34" charset="0"/>
              </a:rPr>
              <a:t>push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5074" y="38576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latin typeface="黑体" pitchFamily="49" charset="-122"/>
                <a:ea typeface="黑体" pitchFamily="49" charset="-122"/>
                <a:sym typeface="Calibri" pitchFamily="34" charset="0"/>
              </a:rPr>
              <a:t>pull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357568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6854627" y="3059674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主机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1157" y="3000378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主机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ounded Rectangle 7"/>
          <p:cNvSpPr/>
          <p:nvPr/>
        </p:nvSpPr>
        <p:spPr>
          <a:xfrm>
            <a:off x="971749" y="267590"/>
            <a:ext cx="4248296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仓库及仓库注册服务器</a:t>
            </a:r>
            <a:endParaRPr lang="zh-CN" altLang="en-US" sz="28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16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750" y="3348043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34568E-6 L 0.14965 2.34568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9"/>
          <p:cNvCxnSpPr/>
          <p:nvPr/>
        </p:nvCxnSpPr>
        <p:spPr>
          <a:xfrm>
            <a:off x="464949" y="3980642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42844" y="428610"/>
            <a:ext cx="3425825" cy="3852245"/>
            <a:chOff x="5063724" y="1617350"/>
            <a:chExt cx="4400099" cy="3852245"/>
          </a:xfrm>
        </p:grpSpPr>
        <p:grpSp>
          <p:nvGrpSpPr>
            <p:cNvPr id="5" name="组合 12"/>
            <p:cNvGrpSpPr/>
            <p:nvPr/>
          </p:nvGrpSpPr>
          <p:grpSpPr>
            <a:xfrm>
              <a:off x="5063724" y="1617350"/>
              <a:ext cx="4400099" cy="3852245"/>
              <a:chOff x="-33588" y="1617350"/>
              <a:chExt cx="5945091" cy="3852245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-33588" y="1617350"/>
                <a:ext cx="5826671" cy="3852245"/>
                <a:chOff x="25606" y="1617351"/>
                <a:chExt cx="4899298" cy="3813955"/>
              </a:xfrm>
            </p:grpSpPr>
            <p:sp>
              <p:nvSpPr>
                <p:cNvPr id="9" name="Rounded Rectangle 9"/>
                <p:cNvSpPr/>
                <p:nvPr/>
              </p:nvSpPr>
              <p:spPr>
                <a:xfrm>
                  <a:off x="338328" y="2279347"/>
                  <a:ext cx="4201378" cy="3151959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anose="0208060402020202020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pid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进程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net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网络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ipc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消息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mnt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文件系统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uts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分时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user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用户</a:t>
                  </a:r>
                  <a:endParaRPr 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5606" y="1617351"/>
                  <a:ext cx="4899298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8" name="Content Placeholder 2"/>
              <p:cNvSpPr txBox="1"/>
              <p:nvPr/>
            </p:nvSpPr>
            <p:spPr>
              <a:xfrm>
                <a:off x="92036" y="1724030"/>
                <a:ext cx="5819467" cy="464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pPr lvl="0" algn="ctr">
                  <a:spcBef>
                    <a:spcPct val="20000"/>
                  </a:spcBef>
                  <a:defRPr/>
                </a:pPr>
                <a:r>
                  <a:rPr lang="zh-CN" altLang="en-US" sz="2400" b="1" dirty="0" smtClean="0">
                    <a:solidFill>
                      <a:srgbClr val="384C54"/>
                    </a:solidFill>
                    <a:latin typeface="黑体" pitchFamily="49" charset="-122"/>
                    <a:ea typeface="黑体" pitchFamily="49" charset="-122"/>
                  </a:rPr>
                  <a:t>容器</a:t>
                </a:r>
                <a:r>
                  <a:rPr lang="en-US" sz="2400" b="1" dirty="0" smtClean="0">
                    <a:solidFill>
                      <a:srgbClr val="384C54"/>
                    </a:solidFill>
                    <a:latin typeface="黑体" pitchFamily="49" charset="-122"/>
                    <a:ea typeface="黑体" pitchFamily="49" charset="-122"/>
                  </a:rPr>
                  <a:t>Namespace</a:t>
                </a:r>
                <a:r>
                  <a:rPr lang="zh-CN" altLang="en-US" sz="2400" b="1" dirty="0" smtClean="0">
                    <a:solidFill>
                      <a:srgbClr val="384C54"/>
                    </a:solidFill>
                    <a:latin typeface="黑体" pitchFamily="49" charset="-122"/>
                    <a:ea typeface="黑体" pitchFamily="49" charset="-122"/>
                  </a:rPr>
                  <a:t>资源隔离</a:t>
                </a:r>
                <a:endPara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714876" y="500048"/>
            <a:ext cx="785818" cy="3929090"/>
          </a:xfrm>
          <a:prstGeom prst="rect">
            <a:avLst/>
          </a:prstGeom>
          <a:solidFill>
            <a:srgbClr val="E6E6E6"/>
          </a:solidFill>
          <a:ln>
            <a:solidFill>
              <a:srgbClr val="384C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LinuxKernel</a:t>
            </a:r>
            <a:endParaRPr lang="zh-CN" altLang="en-US" sz="1400" b="1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43570" y="500048"/>
            <a:ext cx="3143272" cy="1928826"/>
            <a:chOff x="5643570" y="1500174"/>
            <a:chExt cx="3143272" cy="1928826"/>
          </a:xfrm>
        </p:grpSpPr>
        <p:sp>
          <p:nvSpPr>
            <p:cNvPr id="13" name="圆角矩形 12"/>
            <p:cNvSpPr/>
            <p:nvPr/>
          </p:nvSpPr>
          <p:spPr>
            <a:xfrm>
              <a:off x="5643570" y="1500174"/>
              <a:ext cx="3143272" cy="192882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0826" y="1571612"/>
              <a:ext cx="14463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/>
                <a:t>root namespace</a:t>
              </a:r>
              <a:endParaRPr lang="zh-CN" altLang="en-US" sz="1500" dirty="0"/>
            </a:p>
          </p:txBody>
        </p:sp>
        <p:grpSp>
          <p:nvGrpSpPr>
            <p:cNvPr id="15" name="组合 26"/>
            <p:cNvGrpSpPr/>
            <p:nvPr/>
          </p:nvGrpSpPr>
          <p:grpSpPr>
            <a:xfrm>
              <a:off x="5786446" y="1928802"/>
              <a:ext cx="2928958" cy="1357322"/>
              <a:chOff x="5786446" y="3643314"/>
              <a:chExt cx="2928958" cy="135732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786578" y="3643314"/>
                <a:ext cx="857256" cy="50006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init</a:t>
                </a:r>
                <a:endParaRPr lang="en-US" altLang="zh-CN" sz="1300" b="1" dirty="0" smtClean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=1</a:t>
                </a:r>
                <a:endParaRPr lang="zh-CN" altLang="en-US" sz="1300" b="1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786446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init</a:t>
                </a:r>
                <a:endParaRPr lang="en-US" altLang="zh-CN" sz="1300" b="1" dirty="0" smtClean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=2</a:t>
                </a:r>
                <a:endParaRPr lang="zh-CN" altLang="en-US" sz="1300" b="1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6786578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bash</a:t>
                </a:r>
                <a:endParaRPr lang="en-US" altLang="zh-CN" sz="1300" b="1" dirty="0" smtClean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=3</a:t>
                </a:r>
                <a:endParaRPr lang="zh-CN" altLang="en-US" sz="1300" b="1" dirty="0" smtClean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786710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bash</a:t>
                </a:r>
                <a:endParaRPr lang="en-US" altLang="zh-CN" sz="1300" b="1" dirty="0" smtClean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=4</a:t>
                </a:r>
                <a:endParaRPr lang="zh-CN" altLang="en-US" sz="1300" b="1" dirty="0">
                  <a:solidFill>
                    <a:srgbClr val="384C54"/>
                  </a:solidFill>
                </a:endParaRPr>
              </a:p>
            </p:txBody>
          </p:sp>
          <p:cxnSp>
            <p:nvCxnSpPr>
              <p:cNvPr id="20" name="直接箭头连接符 19"/>
              <p:cNvCxnSpPr>
                <a:endCxn id="17" idx="0"/>
              </p:cNvCxnSpPr>
              <p:nvPr/>
            </p:nvCxnSpPr>
            <p:spPr>
              <a:xfrm rot="5400000">
                <a:off x="6554405" y="3839769"/>
                <a:ext cx="357190" cy="964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endCxn id="18" idx="0"/>
              </p:cNvCxnSpPr>
              <p:nvPr/>
            </p:nvCxnSpPr>
            <p:spPr>
              <a:xfrm rot="16200000" flipH="1">
                <a:off x="7054470" y="4304115"/>
                <a:ext cx="357190" cy="35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9" idx="0"/>
              </p:cNvCxnSpPr>
              <p:nvPr/>
            </p:nvCxnSpPr>
            <p:spPr>
              <a:xfrm rot="16200000" flipH="1">
                <a:off x="7554536" y="3804049"/>
                <a:ext cx="357190" cy="1035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5715008" y="2500312"/>
            <a:ext cx="3071834" cy="1928826"/>
            <a:chOff x="5715008" y="3500438"/>
            <a:chExt cx="3071834" cy="1928826"/>
          </a:xfrm>
        </p:grpSpPr>
        <p:sp>
          <p:nvSpPr>
            <p:cNvPr id="24" name="圆角矩形 23"/>
            <p:cNvSpPr/>
            <p:nvPr/>
          </p:nvSpPr>
          <p:spPr>
            <a:xfrm>
              <a:off x="5715008" y="3500438"/>
              <a:ext cx="3071834" cy="192882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71313" y="3643314"/>
              <a:ext cx="12153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/>
                <a:t>X namespace</a:t>
              </a:r>
              <a:endParaRPr lang="zh-CN" altLang="en-US" sz="15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6000760" y="4572008"/>
              <a:ext cx="928694" cy="5000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384C54"/>
                  </a:solidFill>
                </a:rPr>
                <a:t>init</a:t>
              </a:r>
              <a:endParaRPr lang="en-US" altLang="zh-CN" sz="1300" b="1" dirty="0" smtClean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1300" b="1" dirty="0" err="1" smtClean="0">
                  <a:solidFill>
                    <a:srgbClr val="384C54"/>
                  </a:solidFill>
                </a:rPr>
                <a:t>pid</a:t>
              </a:r>
              <a:r>
                <a:rPr lang="en-US" altLang="zh-CN" sz="1300" b="1" dirty="0" smtClean="0">
                  <a:solidFill>
                    <a:srgbClr val="384C54"/>
                  </a:solidFill>
                </a:rPr>
                <a:t>=1</a:t>
              </a:r>
              <a:endParaRPr lang="zh-CN" altLang="en-US" sz="1300" b="1" dirty="0">
                <a:solidFill>
                  <a:srgbClr val="384C54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500958" y="4572008"/>
              <a:ext cx="928694" cy="50006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384C54"/>
                  </a:solidFill>
                </a:rPr>
                <a:t>bash</a:t>
              </a:r>
              <a:endParaRPr lang="en-US" altLang="zh-CN" sz="1300" b="1" dirty="0" smtClean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1300" b="1" dirty="0" err="1" smtClean="0">
                  <a:solidFill>
                    <a:srgbClr val="384C54"/>
                  </a:solidFill>
                </a:rPr>
                <a:t>pid</a:t>
              </a:r>
              <a:r>
                <a:rPr lang="en-US" altLang="zh-CN" sz="1300" b="1" dirty="0" smtClean="0">
                  <a:solidFill>
                    <a:srgbClr val="384C54"/>
                  </a:solidFill>
                </a:rPr>
                <a:t>=2</a:t>
              </a:r>
              <a:endParaRPr lang="zh-CN" altLang="en-US" sz="1300" b="1" dirty="0">
                <a:solidFill>
                  <a:srgbClr val="384C54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6" idx="6"/>
              <a:endCxn id="27" idx="2"/>
            </p:cNvCxnSpPr>
            <p:nvPr/>
          </p:nvCxnSpPr>
          <p:spPr>
            <a:xfrm>
              <a:off x="6929454" y="4822041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/>
          <p:nvPr/>
        </p:nvCxnSpPr>
        <p:spPr>
          <a:xfrm>
            <a:off x="1500166" y="1500180"/>
            <a:ext cx="3071834" cy="1000132"/>
          </a:xfrm>
          <a:prstGeom prst="straightConnector1">
            <a:avLst/>
          </a:prstGeom>
          <a:ln w="28575">
            <a:solidFill>
              <a:srgbClr val="384C5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250793" y="2212764"/>
            <a:ext cx="1714512" cy="1359118"/>
            <a:chOff x="6250793" y="3212890"/>
            <a:chExt cx="1714512" cy="1359118"/>
          </a:xfrm>
        </p:grpSpPr>
        <p:cxnSp>
          <p:nvCxnSpPr>
            <p:cNvPr id="31" name="直接连接符 30"/>
            <p:cNvCxnSpPr/>
            <p:nvPr/>
          </p:nvCxnSpPr>
          <p:spPr>
            <a:xfrm rot="16200000" flipH="1">
              <a:off x="5715008" y="3821909"/>
              <a:ext cx="1285884" cy="21431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H="1">
              <a:off x="7092728" y="3699430"/>
              <a:ext cx="1359117" cy="38603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87764" y="428610"/>
            <a:ext cx="3598549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文件系统是如何工作的</a:t>
            </a:r>
            <a:endParaRPr 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000114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镜像被存储在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一系列的只读层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。当我们开启一个容器，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读取只读镜像并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一个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读写层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在顶部。如果正在运行的容器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修改了现有的文件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，该文件将被拷贝出底层的只读层到最顶层的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读写层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。在读写层中的旧版本文件隐藏于该文件之下，但并没有被不破坏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它仍然存在于镜像以下。当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的容器被删除，然后重新启动镜像时，将开启一个没有任何更改的新的容器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这些更改会丢失。此只读层及在顶部的读写层的组合被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称为 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hlinkClick r:id="rId2"/>
              </a:rPr>
              <a:t>Union File System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（联合文件系统）。 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lvl="0"/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9"/>
          <p:cNvCxnSpPr/>
          <p:nvPr/>
        </p:nvCxnSpPr>
        <p:spPr>
          <a:xfrm>
            <a:off x="464949" y="4195193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5"/>
          <p:cNvGrpSpPr/>
          <p:nvPr/>
        </p:nvGrpSpPr>
        <p:grpSpPr>
          <a:xfrm>
            <a:off x="285720" y="500048"/>
            <a:ext cx="3500462" cy="4000528"/>
            <a:chOff x="5338987" y="1617350"/>
            <a:chExt cx="3761928" cy="4000528"/>
          </a:xfrm>
        </p:grpSpPr>
        <p:grpSp>
          <p:nvGrpSpPr>
            <p:cNvPr id="5" name="组合 12"/>
            <p:cNvGrpSpPr/>
            <p:nvPr/>
          </p:nvGrpSpPr>
          <p:grpSpPr>
            <a:xfrm>
              <a:off x="5338987" y="1617350"/>
              <a:ext cx="3719397" cy="4000528"/>
              <a:chOff x="338327" y="1617350"/>
              <a:chExt cx="5025376" cy="4000528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9" name="Rounded Rectangle 9"/>
                <p:cNvSpPr/>
                <p:nvPr/>
              </p:nvSpPr>
              <p:spPr>
                <a:xfrm>
                  <a:off x="338328" y="2279347"/>
                  <a:ext cx="4201377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anose="0208060402020202020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镜像位于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bootfs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之上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每一层镜像的下面一层称为其父镜像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(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父子关系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)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第一层镜像为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Base Image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容器在最顶层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其下的所有层都为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readonly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8060402020202020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将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readonly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的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FS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层称作 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"image"</a:t>
                  </a:r>
                  <a:endParaRPr 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8" name="Content Placeholder 2"/>
              <p:cNvSpPr txBox="1"/>
              <p:nvPr/>
            </p:nvSpPr>
            <p:spPr>
              <a:xfrm>
                <a:off x="514282" y="1723732"/>
                <a:ext cx="4772098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algn="ctr">
                  <a:spcBef>
                    <a:spcPct val="20000"/>
                  </a:spcBef>
                  <a:defRPr/>
                </a:pPr>
                <a:r>
                  <a:rPr lang="en-US" altLang="zh-CN" sz="2200" b="1" dirty="0" err="1" smtClean="0">
                    <a:solidFill>
                      <a:srgbClr val="384C54"/>
                    </a:solidFill>
                  </a:rPr>
                  <a:t>Docker</a:t>
                </a:r>
                <a:r>
                  <a:rPr lang="en-US" altLang="zh-CN" sz="2200" b="1" dirty="0" smtClean="0">
                    <a:solidFill>
                      <a:srgbClr val="384C54"/>
                    </a:solidFill>
                  </a:rPr>
                  <a:t> AUFS</a:t>
                </a: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特性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57620" y="571723"/>
            <a:ext cx="50482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700" y="41160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七、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基本命令介绍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8302" y="88600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怎么操作？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pic>
        <p:nvPicPr>
          <p:cNvPr id="4" name="Picture 2" descr="http://www.itclips.net/wp-content/plugins/RSSPoster_PRO/cache/0c6aa_solomon_hykes_twitt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7940" y="483605"/>
            <a:ext cx="4071966" cy="4088255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87765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基本命令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000114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z="2400" i="1" dirty="0" smtClean="0"/>
              <a:t>下载</a:t>
            </a:r>
            <a:r>
              <a:rPr lang="en-US" sz="2400" i="1" dirty="0" smtClean="0"/>
              <a:t>image</a:t>
            </a:r>
            <a:endParaRPr lang="en-US" sz="2400" dirty="0" smtClean="0"/>
          </a:p>
          <a:p>
            <a:pPr lvl="0"/>
            <a:r>
              <a:rPr lang="en-US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pull</a:t>
            </a:r>
            <a:r>
              <a:rPr lang="en-US" sz="2400" dirty="0" smtClean="0"/>
              <a:t> </a:t>
            </a:r>
            <a:r>
              <a:rPr lang="en-US" sz="2400" dirty="0" err="1" smtClean="0"/>
              <a:t>image_name</a:t>
            </a:r>
            <a:endParaRPr lang="en-US" sz="2400" dirty="0" smtClean="0"/>
          </a:p>
          <a:p>
            <a:pPr lvl="0"/>
            <a:endParaRPr lang="en-US" altLang="zh-CN" sz="2400" i="1" dirty="0" smtClean="0"/>
          </a:p>
          <a:p>
            <a:pPr lvl="0"/>
            <a:r>
              <a:rPr lang="zh-CN" altLang="en-US" sz="2400" i="1" dirty="0" smtClean="0"/>
              <a:t>列出镜像列表</a:t>
            </a:r>
            <a:r>
              <a:rPr lang="en-US" altLang="zh-CN" sz="2400" i="1" dirty="0" smtClean="0"/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r>
              <a:rPr lang="en-US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images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0"/>
            <a:endParaRPr lang="en-US" altLang="zh-CN" sz="2400" i="1" dirty="0" smtClean="0"/>
          </a:p>
          <a:p>
            <a:pPr lvl="0"/>
            <a:r>
              <a:rPr lang="zh-CN" altLang="en-US" sz="2400" i="1" dirty="0" smtClean="0"/>
              <a:t>在容器中运行</a:t>
            </a:r>
            <a:r>
              <a:rPr lang="en-US" altLang="zh-CN" sz="2400" i="1" dirty="0" smtClean="0"/>
              <a:t>"</a:t>
            </a:r>
            <a:r>
              <a:rPr lang="en-US" sz="2400" i="1" dirty="0" smtClean="0"/>
              <a:t>echo"</a:t>
            </a:r>
            <a:r>
              <a:rPr lang="zh-CN" altLang="en-US" sz="2400" i="1" dirty="0" smtClean="0"/>
              <a:t>命令，输出</a:t>
            </a:r>
            <a:r>
              <a:rPr lang="en-US" altLang="zh-CN" sz="2400" i="1" dirty="0" smtClean="0"/>
              <a:t>"</a:t>
            </a:r>
            <a:r>
              <a:rPr lang="en-US" sz="2400" i="1" dirty="0" smtClean="0"/>
              <a:t>hello word"</a:t>
            </a:r>
            <a:endParaRPr lang="en-US" sz="2400" dirty="0" smtClean="0"/>
          </a:p>
          <a:p>
            <a:pPr lvl="0"/>
            <a:r>
              <a:rPr lang="en-US" altLang="zh-CN" sz="2400" dirty="0" smtClean="0"/>
              <a:t>$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run</a:t>
            </a:r>
            <a:r>
              <a:rPr lang="en-US" sz="2400" dirty="0" smtClean="0"/>
              <a:t> </a:t>
            </a:r>
            <a:r>
              <a:rPr lang="en-US" sz="2400" dirty="0" err="1" smtClean="0"/>
              <a:t>image_name</a:t>
            </a:r>
            <a:r>
              <a:rPr lang="en-US" sz="2400" dirty="0" smtClean="0"/>
              <a:t> </a:t>
            </a:r>
            <a:r>
              <a:rPr lang="en-US" sz="2400" b="1" dirty="0" smtClean="0"/>
              <a:t>echo</a:t>
            </a:r>
            <a:r>
              <a:rPr lang="en-US" sz="2400" dirty="0" smtClean="0"/>
              <a:t> "hello word“</a:t>
            </a:r>
            <a:endParaRPr lang="en-US" sz="2400" dirty="0" smtClean="0"/>
          </a:p>
          <a:p>
            <a:pPr lvl="0"/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428610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二、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概念介绍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0002" y="1285866"/>
            <a:ext cx="864399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什么是容器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?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什么是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000114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z="2400" i="1" dirty="0" smtClean="0"/>
              <a:t>列出当前所有正在运行的</a:t>
            </a:r>
            <a:r>
              <a:rPr lang="en-US" sz="2400" i="1" dirty="0" smtClean="0"/>
              <a:t>container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0"/>
            <a:r>
              <a:rPr lang="en-US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ps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altLang="zh-CN" sz="2400" i="1" dirty="0" smtClean="0"/>
          </a:p>
          <a:p>
            <a:r>
              <a:rPr lang="zh-CN" altLang="en-US" sz="2400" i="1" dirty="0" smtClean="0"/>
              <a:t>利用</a:t>
            </a:r>
            <a:r>
              <a:rPr lang="en-US" altLang="zh-CN" sz="2400" i="1" dirty="0" err="1" smtClean="0"/>
              <a:t>dockerfile</a:t>
            </a:r>
            <a:r>
              <a:rPr lang="zh-CN" altLang="en-US" sz="2400" i="1" dirty="0" smtClean="0"/>
              <a:t>建立新的镜像</a:t>
            </a:r>
            <a:endParaRPr lang="en-US" sz="2400" dirty="0" smtClean="0"/>
          </a:p>
          <a:p>
            <a:pPr lvl="0"/>
            <a:r>
              <a:rPr lang="en-US" altLang="zh-CN" sz="2400" kern="0" dirty="0" smtClean="0">
                <a:sym typeface="Calibri" pitchFamily="34" charset="0"/>
              </a:rPr>
              <a:t>$</a:t>
            </a:r>
            <a:r>
              <a:rPr lang="de-DE" sz="2400" dirty="0" smtClean="0"/>
              <a:t>docker </a:t>
            </a:r>
            <a:r>
              <a:rPr lang="de-DE" sz="2400" dirty="0" smtClean="0">
                <a:solidFill>
                  <a:srgbClr val="FF0000"/>
                </a:solidFill>
              </a:rPr>
              <a:t>build</a:t>
            </a:r>
            <a:r>
              <a:rPr lang="de-DE" sz="2400" dirty="0" smtClean="0"/>
              <a:t> -t image_name Dockerfile_path</a:t>
            </a:r>
            <a:endParaRPr lang="en-US" altLang="zh-CN" sz="2400" kern="0" dirty="0" smtClean="0">
              <a:sym typeface="Calibri" pitchFamily="34" charset="0"/>
            </a:endParaRPr>
          </a:p>
          <a:p>
            <a:pPr lvl="0"/>
            <a:endParaRPr lang="en-US" sz="2400" kern="0" dirty="0" smtClean="0">
              <a:sym typeface="Calibri" pitchFamily="34" charset="0"/>
            </a:endParaRPr>
          </a:p>
          <a:p>
            <a:pPr lvl="0"/>
            <a:r>
              <a:rPr lang="zh-CN" altLang="en-US" sz="2400" i="1" dirty="0" smtClean="0"/>
              <a:t>发布</a:t>
            </a:r>
            <a:r>
              <a:rPr lang="en-US" sz="2400" i="1" dirty="0" err="1" smtClean="0"/>
              <a:t>docker</a:t>
            </a:r>
            <a:r>
              <a:rPr lang="zh-CN" altLang="en-US" sz="2400" i="1" dirty="0" smtClean="0"/>
              <a:t>镜像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push</a:t>
            </a:r>
            <a:r>
              <a:rPr lang="en-US" sz="2400" dirty="0" smtClean="0"/>
              <a:t> </a:t>
            </a:r>
            <a:r>
              <a:rPr lang="en-US" sz="2400" dirty="0" err="1" smtClean="0"/>
              <a:t>new_image_name</a:t>
            </a:r>
            <a:endParaRPr lang="en-US" sz="2400" dirty="0" smtClean="0"/>
          </a:p>
          <a:p>
            <a:pPr lvl="0"/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1187765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基本命令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87765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操作案例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142991"/>
            <a:ext cx="8643998" cy="2857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、新建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dockerfile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文件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、使用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dockerfile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创建新镜像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、新建新容器</a:t>
            </a:r>
            <a:endParaRPr lang="sv-SE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endParaRPr lang="sv-SE" sz="2400" dirty="0" smtClean="0"/>
          </a:p>
          <a:p>
            <a:pPr lvl="0"/>
            <a:r>
              <a:rPr lang="sv-SE" sz="2400" dirty="0" smtClean="0"/>
              <a:t>ubuntu@ubuntu:~$ </a:t>
            </a:r>
            <a:r>
              <a:rPr lang="sv-SE" sz="2400" dirty="0" smtClean="0">
                <a:solidFill>
                  <a:srgbClr val="00B050"/>
                </a:solidFill>
              </a:rPr>
              <a:t>mkdir dockerfile</a:t>
            </a:r>
            <a:endParaRPr lang="sv-SE" sz="2400" dirty="0" smtClean="0">
              <a:solidFill>
                <a:srgbClr val="00B050"/>
              </a:solidFill>
            </a:endParaRPr>
          </a:p>
          <a:p>
            <a:pPr lvl="0"/>
            <a:r>
              <a:rPr lang="sv-SE" sz="2400" dirty="0" smtClean="0"/>
              <a:t>ubuntu@ubuntu:~$ </a:t>
            </a:r>
            <a:r>
              <a:rPr lang="sv-SE" sz="2400" dirty="0" smtClean="0">
                <a:solidFill>
                  <a:srgbClr val="00B050"/>
                </a:solidFill>
              </a:rPr>
              <a:t>cd dockerfile</a:t>
            </a:r>
            <a:endParaRPr lang="sv-SE" sz="2400" dirty="0" smtClean="0">
              <a:solidFill>
                <a:srgbClr val="00B050"/>
              </a:solidFill>
            </a:endParaRPr>
          </a:p>
          <a:p>
            <a:pPr lvl="0"/>
            <a:r>
              <a:rPr lang="sv-SE" sz="2400" dirty="0" smtClean="0"/>
              <a:t>ubuntu@ubuntu:~/dockerfile</a:t>
            </a:r>
            <a:r>
              <a:rPr lang="sv-SE" sz="2400" dirty="0" smtClean="0">
                <a:solidFill>
                  <a:srgbClr val="00B050"/>
                </a:solidFill>
              </a:rPr>
              <a:t>$ vi dockerfile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15760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容器介绍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214428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sz="2400" dirty="0" smtClean="0"/>
              <a:t>ubuntu@ubuntu:~$ mkdir dockerfile</a:t>
            </a:r>
            <a:endParaRPr lang="sv-SE" sz="2400" dirty="0" smtClean="0"/>
          </a:p>
          <a:p>
            <a:pPr lvl="0"/>
            <a:r>
              <a:rPr lang="sv-SE" sz="2400" dirty="0" smtClean="0"/>
              <a:t>ubuntu@ubuntu:~$ cd dockerfile</a:t>
            </a:r>
            <a:endParaRPr lang="sv-SE" sz="2400" dirty="0" smtClean="0"/>
          </a:p>
          <a:p>
            <a:pPr lvl="0"/>
            <a:r>
              <a:rPr lang="sv-SE" sz="2400" dirty="0" smtClean="0"/>
              <a:t>ubuntu@ubuntu:~/dockerfile$ vi dockerfile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802942"/>
            <a:ext cx="8858280" cy="29289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smtClean="0">
                <a:solidFill>
                  <a:srgbClr val="00B050"/>
                </a:solidFill>
              </a:rPr>
              <a:t>FROM ubuntu:12.04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apt-get update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apt-get install -y nginx zip curl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echo "daemon off;" &gt;&gt; /etc/nginx/nginx.conf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curl -o /usr/share/nginx/www/master.zip -L https://codeload.github.com/gabrielecirulli/2048/zip/master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cd /usr/share/nginx/www/ &amp;&amp; unzip master.zip &amp;&amp; mv 2048-master/* . &amp;&amp; rm -rf 2048-master master.zip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EXPOSE 80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CMD ["/usr/sbin/nginx", "-c", "/etc/nginx/nginx.conf"]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172812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脚本介绍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701" y="843630"/>
            <a:ext cx="8712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基于</a:t>
            </a:r>
            <a:r>
              <a:rPr lang="en-US" altLang="zh-CN" sz="2000" dirty="0" smtClean="0"/>
              <a:t>ubuntu12.04</a:t>
            </a:r>
            <a:r>
              <a:rPr lang="zh-CN" altLang="en-US" sz="2000" dirty="0" smtClean="0"/>
              <a:t>，先来一个更新，然后安装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zip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curl</a:t>
            </a:r>
            <a:r>
              <a:rPr lang="zh-CN" altLang="en-US" sz="2000" dirty="0" smtClean="0"/>
              <a:t>，配置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，下载</a:t>
            </a:r>
            <a:r>
              <a:rPr lang="en-US" altLang="zh-CN" sz="2000" dirty="0" smtClean="0"/>
              <a:t>2048</a:t>
            </a:r>
            <a:r>
              <a:rPr lang="zh-CN" altLang="en-US" sz="2000" dirty="0" smtClean="0"/>
              <a:t>代码，解压再放到指定位置，删除原始文件，抛出</a:t>
            </a:r>
            <a:r>
              <a:rPr lang="en-US" altLang="zh-CN" sz="2000" dirty="0" smtClean="0"/>
              <a:t>80</a:t>
            </a:r>
            <a:r>
              <a:rPr lang="zh-CN" altLang="en-US" sz="2000" dirty="0" smtClean="0"/>
              <a:t>端口，最后是执行命令。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690" y="866877"/>
            <a:ext cx="8858280" cy="29289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kern="0" dirty="0" err="1" smtClean="0">
                <a:latin typeface="+mn-lt"/>
                <a:ea typeface="+mn-ea"/>
                <a:sym typeface="Calibri" pitchFamily="34" charset="0"/>
              </a:rPr>
              <a:t>ubuntu@ubuntu:~/dockerfile</a:t>
            </a:r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$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sudo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build -t two-eight .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Sending build context to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daemon 2.048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kB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Sending build context to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daemon 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0 : FROM ubuntu:12.04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5c97af892079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1 : RUN apt-get update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c327c23fca5c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2 : RUN apt-get install -y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zip curl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672d58dcb0a3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3 : RUN echo "daemon off;" &gt;&gt; /etc/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nginx.conf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dc4b8f42854c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172812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执行脚本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690" y="375317"/>
            <a:ext cx="8858280" cy="4500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4 : RUN curl -o 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/share/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/www/master.zip -L https://codeload.github.com/gabrielecirulli/2048/zip/master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a73692e9d747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5 : RUN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cd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/share/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/www/ &amp;&amp; unzip master.zip &amp;&amp;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mv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2048-master/* . &amp;&amp;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rm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rf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2048-master master.zip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c454b6cfda95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6 : EXPOSE 80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90a36ee1a682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7 : CMD 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-c /etc/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nginx.conf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ab656c34b790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Successfully built ab656c34b790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849867"/>
            <a:ext cx="8858280" cy="7858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kern="0" dirty="0" err="1" smtClean="0">
                <a:latin typeface="+mn-lt"/>
                <a:ea typeface="+mn-ea"/>
                <a:sym typeface="Calibri" pitchFamily="34" charset="0"/>
              </a:rPr>
              <a:t>ubuntu@ubuntu</a:t>
            </a:r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:~/</a:t>
            </a:r>
            <a:r>
              <a:rPr lang="en-US" altLang="zh-CN" kern="0" dirty="0" err="1" smtClean="0">
                <a:latin typeface="+mn-lt"/>
                <a:ea typeface="+mn-ea"/>
                <a:sym typeface="Calibri" pitchFamily="34" charset="0"/>
              </a:rPr>
              <a:t>dockerfile</a:t>
            </a:r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$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sudo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run -d -p 8016:80 two-eight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F85f1d378c3aa3d50a4ae4643ef149f7d6650aa880cf4f3183733427c19333af</a:t>
            </a:r>
            <a:endParaRPr lang="en-US" altLang="zh-CN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172812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新建容器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735342"/>
            <a:ext cx="8858280" cy="4500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ubuntu@ubuntu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:~/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dockerfile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$ </a:t>
            </a:r>
            <a:r>
              <a:rPr lang="en-US" altLang="zh-CN" sz="16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sudo</a:t>
            </a:r>
            <a:r>
              <a:rPr lang="en-US" altLang="zh-CN" sz="16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16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sz="16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16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ps</a:t>
            </a:r>
            <a:endParaRPr lang="en-US" altLang="zh-CN" sz="1600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CONTAINER ID        IMAGE               COMMAND                CREATED             STATUS              PORTS                              NAMES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f85f1d378c3a        two-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eight:latest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    "/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 -c    12 seconds ago      Up 11 seconds       0.0.0.0:8016-&gt;80/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happy_brattain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      </a:t>
            </a:r>
            <a:endParaRPr lang="en-US" altLang="zh-CN" sz="1600" kern="0" dirty="0" smtClean="0">
              <a:solidFill>
                <a:srgbClr val="FF000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083e0b625f1d        two-eight:v5        "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-g 'daemon of   5 days ago          Up 5 days           0.0.0.0:8015-&gt;80/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hungry_kirch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05f67d439202        two-eight:v4        "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-g 'daemon of   5 days ago          Up 5 days           0.0.0.0:8014-&gt;80/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berserk_kirch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e22e3622bc03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mytwo:latest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"/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-c    5 days ago          Up 5 days           0.0.0.0:8013-&gt;80/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adoring_lumiere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372f7bf88fce        tomcat7:latest      "/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/share/tomcat7/   7 weeks ago         Up 7 weeks          9000/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, 0.0.0.0:8120-&gt;8080/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ecstatic_tesla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46efd96497df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mytwo:latest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"/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-c    11 weeks ago        Up 11 weeks         0.0.0.0:8012-&gt;80/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admiring_hodgkin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4d750597e720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mytwo:latest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"/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-c    11 weeks ago        Up 11 weeks         0.0.0.0:8011-&gt;80/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goofy_poincare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</a:t>
            </a:r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   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172812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查看容器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700" y="380823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八、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调度工具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介绍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695" y="958005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怎么才能用好？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5720" y="617537"/>
            <a:ext cx="8643998" cy="37401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很多人将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等同于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，其实这是不对的，就像传统的集装箱运输体系一样，集装箱只是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其中一个最核心的部件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。用它来代表整个以集装箱为核心的运输体系。那么</a:t>
            </a:r>
            <a:r>
              <a:rPr lang="en-US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其实就是以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容器为核心的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交付与运行体系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它包括了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Engine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（容器的运行管理）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Registry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（容器的分发管理）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以及相关的一系列的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接口。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包括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Machine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Compose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 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所以可以看做是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一套以容器为核心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的创建，分发，和运行的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标准化体系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cms.csdnimg.cn/article/201401/27/52e603ba54d5f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725" y="994695"/>
            <a:ext cx="5934075" cy="3305175"/>
          </a:xfrm>
          <a:prstGeom prst="rect">
            <a:avLst/>
          </a:prstGeom>
          <a:noFill/>
        </p:spPr>
      </p:pic>
      <p:sp>
        <p:nvSpPr>
          <p:cNvPr id="3" name="Rounded Rectangle 7"/>
          <p:cNvSpPr/>
          <p:nvPr/>
        </p:nvSpPr>
        <p:spPr>
          <a:xfrm>
            <a:off x="974585" y="339595"/>
            <a:ext cx="3240225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Helvetica"/>
              </a:rPr>
              <a:t>1960</a:t>
            </a:r>
            <a:r>
              <a:rPr lang="zh-CN" alt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年之前的货运情况</a:t>
            </a:r>
            <a:endParaRPr lang="zh-CN" altLang="en-US" sz="2000" b="1" dirty="0" smtClean="0">
              <a:solidFill>
                <a:schemeClr val="tx1"/>
              </a:solidFill>
              <a:latin typeface="Arial" panose="02080604020202020204" charset="0"/>
              <a:cs typeface="宋体" pitchFamily="2" charset="-12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-32" y="384758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700" y="916330"/>
            <a:ext cx="8643998" cy="331153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调度工具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主要任务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就是负责在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最合适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的主机上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启动容器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，并且将它们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关联起来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。它必须能够通过自动的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故障转移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fail-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overs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）来处理错误，并且当一个实例不足以处理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计算数据时，它能够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扩展容器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来解决问题。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四个主流容器调度框架：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Apache 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Mesos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running the Marathon framework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and Google 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CoreOS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Fleet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21601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容器调度简介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700" y="555610"/>
            <a:ext cx="8643998" cy="137817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是一个由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开发的调度框架。由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自身开发的好处之一就是标准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API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的使用。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Picture 2" descr="D:\360安全浏览器下载\640.webp (1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14480" y="2285998"/>
            <a:ext cx="5562600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428610"/>
            <a:ext cx="8643998" cy="2314238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是一个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容器的编排系统，它使用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label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的概念来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将容器换分为逻辑单元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Pods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是同地协作（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co-located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）容器的集合，这些容器被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共同部署和调度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，形成了一个服务，这是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和其他两个框架的主要区别。相比于基于相似度的容器调度方式（就像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），这个方法简化了对集群的管理。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360安全浏览器下载\wKiom1aJ50OSq0olAAMwW876iyg07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00166" y="373645"/>
            <a:ext cx="6096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2844" y="285734"/>
            <a:ext cx="8643998" cy="137817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的目的就是建立一个高效可扩展的系统，并且这个系统能够支持很多各种各样的框架，不管是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现在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的还是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未来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的框架，它都能支持。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0" name="Picture 2" descr="D:\360安全浏览器下载\201601090925553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28860" y="1142990"/>
            <a:ext cx="5767400" cy="38840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2844" y="214296"/>
            <a:ext cx="8643998" cy="159702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Fleet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是一个来自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CoreOS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的集群管理工具，自诩为低级别的集群引擎，也就意味着，它可支持从基础层到高层解决方案如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098" name="Picture 2" descr="D:\360安全浏览器下载\fig_12-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7422" y="1142990"/>
            <a:ext cx="5429250" cy="346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882753"/>
            <a:ext cx="8643998" cy="492922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1. 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的优点和缺点都是使用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标准的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接口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，使用简单，容易集成到现有系统，但是更困难支持更复杂的调度，比如以定制接口方式定义的调度。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2.Fleet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低层次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且相当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简单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的管理指挥层，能作为运行高级别管理工具如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的基础。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3.Kubernetes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自成体系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的管理工具，有自己的服务发现和复制，需要对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现有应用的重新设计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，但是能支持失败冗余和扩展系统。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是由谷歌的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Borg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容器管理工具简化的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开源版本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6" name="Rounded Rectangle 7"/>
          <p:cNvSpPr/>
          <p:nvPr/>
        </p:nvSpPr>
        <p:spPr>
          <a:xfrm>
            <a:off x="1115760" y="267590"/>
            <a:ext cx="21601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总结比较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695" y="987640"/>
            <a:ext cx="8643998" cy="492922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4.Mesos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是低级别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battle-hardened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调度器，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支持几种容器管理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框架如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Marathon,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, and 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，现在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稳定性超过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，在扩展性方面，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已经被证明支持超大规模的系统，比如数百数千台主机，但是，如果你需要小的集群，比如少于一打数量的节点服务器数量，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也许过于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了。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则由开源社区在谷歌公开出的技术原理上开发出来，但可以适应更大规模的分布式集群系统。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6" name="Rounded Rectangle 7"/>
          <p:cNvSpPr/>
          <p:nvPr/>
        </p:nvSpPr>
        <p:spPr>
          <a:xfrm>
            <a:off x="1115760" y="267590"/>
            <a:ext cx="21601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总结比较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700" y="41160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九、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最佳实践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700" y="896183"/>
            <a:ext cx="8496590" cy="2585323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介绍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项目如何通过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实现持续部署（只需简单四步）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，全程无需运维人员参与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即：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开发人员通过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push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上传代码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经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Jenkins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配合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自动完成程序部署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发布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642924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其他变通的方案，把代码放在宿主机上，让容器通过卷组映射来读取。这种方法不建议的原因是，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将代码拆分出容器，这违背了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的集装箱原则。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从货运工人角度考虑，整体才是最经济的。这样，也才能实现真正意义的容器级迁移。 或者说，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容器时代，抛弃过去文件分发的思想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容器即进程。我们采用上述方案做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持续部署的原因和意义，也在于此。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容器的生命周期，应该远远短于虚拟机，容器出现问题，应该是立即杀掉，而不是试图恢复。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http://cms.csdnimg.cn/article/201401/27/52e608859ce9b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1538" y="1077015"/>
            <a:ext cx="6115050" cy="2790825"/>
          </a:xfrm>
          <a:prstGeom prst="rect">
            <a:avLst/>
          </a:prstGeom>
          <a:noFill/>
        </p:spPr>
      </p:pic>
      <p:sp>
        <p:nvSpPr>
          <p:cNvPr id="3" name="Rounded Rectangle 7"/>
          <p:cNvSpPr/>
          <p:nvPr/>
        </p:nvSpPr>
        <p:spPr>
          <a:xfrm>
            <a:off x="1071538" y="285734"/>
            <a:ext cx="6380662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通过集装箱的运货方式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(1960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年之后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)</a:t>
            </a:r>
            <a:endParaRPr lang="zh-CN" altLang="en-US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2844" y="785800"/>
            <a:ext cx="8643998" cy="4000528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作为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开源代码库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以及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版本控制系统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Github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拥有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140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多万开发者用户。随着越来越多的应用程序转移到了云上，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Github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已经成为了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管理软件开发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以及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发现已有代码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的首选方法。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Jenkins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是基于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开发的一种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继续集成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Continuous integration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）工具，简称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它倡导团队开发成员必须经常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集成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他们的工作，甚至每天都可能发生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多次集成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。而每次的集成都是通过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自动化的构建来验证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，包括自动编译、发布和测试，从而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尽快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地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发现集成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错误，让团队能够更快的开发内聚的软件。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6" name="Rounded Rectangle 7"/>
          <p:cNvSpPr/>
          <p:nvPr/>
        </p:nvSpPr>
        <p:spPr>
          <a:xfrm>
            <a:off x="1115760" y="267590"/>
            <a:ext cx="21601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知识点介绍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D:\360安全浏览器下载\docker\55ae105fcc9b4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1604" y="1214428"/>
            <a:ext cx="5715000" cy="324802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00034" y="285734"/>
            <a:ext cx="7858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图示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项目如何通过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实现持续部署即： 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开发人员通过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git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push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上传代码，经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Jenkins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配合，自动完成程序部署、发布，全程无需运维人员参与。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643042" y="2428874"/>
            <a:ext cx="1143008" cy="857256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52739" y="1766882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29124" y="1785932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91248" y="3143254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429124" y="3143254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947976" y="3133729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974745"/>
            <a:ext cx="8786874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一个IT系统应该包含如下几个层次: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应用程序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运行时平台（bin/framework/lib）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操作系统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硬件（基础设施）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开发人员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的主要工作是应用程序的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编码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构建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测试和发布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，涉及应用程序和运行时平台这两层。而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运维人员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的工作则涉及从硬件、操作系统到运行时平台的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安装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配置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运行监控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升级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优化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等工作。docker提供了一种运行时环境,隔离了上层应用于下层操作系统和硬件的关联,使得术业有专攻。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345624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开发和运维的有效隔离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428610"/>
            <a:ext cx="81365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是基于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Linux 64bit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的，无法在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32bit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linux/Windows/unix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环境下使用</a:t>
            </a: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LXC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是基于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cgroup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kernel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功能的，因此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guest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系统只能是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base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zh-CN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隔离性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相比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KVM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之类的虚拟化方案还是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有些欠缺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，所有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公用一部分的运行库</a:t>
            </a: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网络管理相对简单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，主要是基于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namespace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隔离</a:t>
            </a: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cgroup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cpuset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提供的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功能相比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KVM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的等虚拟化方案相比难以度量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所以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dotcloud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主要是按内存收费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disk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的管理比较有限</a:t>
            </a:r>
            <a:endParaRPr lang="zh-CN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随着用户进程的停止而销毁，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等用户数据不便收集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285734"/>
            <a:ext cx="922251" cy="401042"/>
          </a:xfrm>
          <a:prstGeom prst="rect">
            <a:avLst/>
          </a:prstGeom>
        </p:spPr>
      </p:pic>
      <p:sp>
        <p:nvSpPr>
          <p:cNvPr id="4" name="Rounded Rectangle 7"/>
          <p:cNvSpPr/>
          <p:nvPr/>
        </p:nvSpPr>
        <p:spPr>
          <a:xfrm>
            <a:off x="1115760" y="214296"/>
            <a:ext cx="4384934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目前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在着以下几个缺点</a:t>
            </a:r>
            <a:endParaRPr 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360安全浏览器下载\docker\u=1244765090,131972946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357172"/>
            <a:ext cx="3152775" cy="2095500"/>
          </a:xfrm>
          <a:prstGeom prst="rect">
            <a:avLst/>
          </a:prstGeom>
          <a:noFill/>
        </p:spPr>
      </p:pic>
      <p:pic>
        <p:nvPicPr>
          <p:cNvPr id="1028" name="Picture 4" descr="D:\360安全浏览器下载\docker\u=2874090843,2089931153&amp;fm=15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42990"/>
            <a:ext cx="4857750" cy="2095500"/>
          </a:xfrm>
          <a:prstGeom prst="rect">
            <a:avLst/>
          </a:prstGeom>
          <a:noFill/>
        </p:spPr>
      </p:pic>
      <p:pic>
        <p:nvPicPr>
          <p:cNvPr id="1026" name="Picture 2" descr="D:\360安全浏览器下载\docker\u=1227651472,3071099835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143122"/>
            <a:ext cx="3019425" cy="2095500"/>
          </a:xfrm>
          <a:prstGeom prst="rect">
            <a:avLst/>
          </a:prstGeom>
          <a:noFill/>
        </p:spPr>
      </p:pic>
      <p:pic>
        <p:nvPicPr>
          <p:cNvPr id="1027" name="Picture 3" descr="D:\360安全浏览器下载\docker\u=1708600359,915566651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857502"/>
            <a:ext cx="5019675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2844" y="331803"/>
            <a:ext cx="8643998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Docker基于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容器技术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轻量级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虚拟化解决方案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Docker是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容器引擎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，把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Linux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cgroup、namespace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等容器底层技术进行封装抽象，为用户提供了创建和管理容器的便捷界面（包括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命令行和API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Docker 是一个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开源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项目，诞生于 2013 年初，基于 Google 公司推出的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Go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 语言实现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微软，红帽Linux，IBM，Oracle等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主流IT厂商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已经在自己的产品里增加对Docker的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支持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Google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每周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启动超过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20亿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个容器进行业务服务，于上个世纪90年代已经开始大规模使用容器技术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12429</Words>
  <Application>Kingsoft Office WPP</Application>
  <PresentationFormat>全屏显示(16:9)</PresentationFormat>
  <Paragraphs>733</Paragraphs>
  <Slides>73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zllonger@msn.com</dc:creator>
  <cp:lastModifiedBy>clouder</cp:lastModifiedBy>
  <cp:revision>548</cp:revision>
  <dcterms:created xsi:type="dcterms:W3CDTF">2017-11-24T09:29:08Z</dcterms:created>
  <dcterms:modified xsi:type="dcterms:W3CDTF">2017-11-24T09:29:08Z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