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01" r:id="rId5"/>
    <p:sldId id="307" r:id="rId6"/>
    <p:sldId id="303" r:id="rId7"/>
    <p:sldId id="259" r:id="rId8"/>
    <p:sldId id="302" r:id="rId9"/>
    <p:sldId id="322" r:id="rId10"/>
    <p:sldId id="323" r:id="rId11"/>
    <p:sldId id="260" r:id="rId12"/>
    <p:sldId id="304" r:id="rId13"/>
    <p:sldId id="324" r:id="rId14"/>
    <p:sldId id="325" r:id="rId15"/>
    <p:sldId id="326" r:id="rId16"/>
    <p:sldId id="327" r:id="rId17"/>
    <p:sldId id="320" r:id="rId18"/>
    <p:sldId id="261" r:id="rId19"/>
    <p:sldId id="319" r:id="rId20"/>
    <p:sldId id="328" r:id="rId21"/>
    <p:sldId id="321" r:id="rId22"/>
    <p:sldId id="329" r:id="rId23"/>
    <p:sldId id="284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EB7B1"/>
    <a:srgbClr val="ECE2E1"/>
    <a:srgbClr val="E2D3D1"/>
    <a:srgbClr val="D9C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25" autoAdjust="0"/>
  </p:normalViewPr>
  <p:slideViewPr>
    <p:cSldViewPr snapToGrid="0">
      <p:cViewPr>
        <p:scale>
          <a:sx n="75" d="100"/>
          <a:sy n="7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2D3D1"/>
            </a:gs>
            <a:gs pos="30000">
              <a:srgbClr val="D9C5C2"/>
            </a:gs>
            <a:gs pos="72000">
              <a:srgbClr val="ECE2E1"/>
            </a:gs>
            <a:gs pos="100000">
              <a:srgbClr val="CEB7B1"/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-5715"/>
            <a:ext cx="3949065" cy="2959100"/>
          </a:xfrm>
          <a:prstGeom prst="rect">
            <a:avLst/>
          </a:prstGeom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109595"/>
            <a:ext cx="4863465" cy="36449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706178" y="1811655"/>
            <a:ext cx="4779645" cy="2842260"/>
            <a:chOff x="5701" y="2719"/>
            <a:chExt cx="7527" cy="4476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8799" y="3859"/>
              <a:ext cx="1531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4" name="组合 269"/>
            <p:cNvGrpSpPr/>
            <p:nvPr/>
          </p:nvGrpSpPr>
          <p:grpSpPr>
            <a:xfrm>
              <a:off x="9838" y="3360"/>
              <a:ext cx="1157" cy="1157"/>
              <a:chOff x="0" y="0"/>
              <a:chExt cx="690562" cy="692150"/>
            </a:xfrm>
          </p:grpSpPr>
          <p:sp>
            <p:nvSpPr>
              <p:cNvPr id="3595" name="Oval 10"/>
              <p:cNvSpPr/>
              <p:nvPr/>
            </p:nvSpPr>
            <p:spPr>
              <a:xfrm>
                <a:off x="0" y="0"/>
                <a:ext cx="690562" cy="6921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outerShdw blurRad="177800" dist="88900" dir="2700000" algn="tl" rotWithShape="0">
                  <a:prstClr val="black">
                    <a:alpha val="55000"/>
                  </a:prstClr>
                </a:outerShdw>
              </a:effectLst>
            </p:spPr>
            <p:txBody>
              <a:bodyPr wrap="square" lIns="68580" tIns="34290" rIns="68580" bIns="34290" anchor="t"/>
              <a:lstStyle/>
              <a:p>
                <a:pPr lvl="0"/>
                <a:endPara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6" name="Freeform 32"/>
              <p:cNvSpPr>
                <a:spLocks noEditPoints="1"/>
              </p:cNvSpPr>
              <p:nvPr/>
            </p:nvSpPr>
            <p:spPr>
              <a:xfrm>
                <a:off x="130175" y="131763"/>
                <a:ext cx="422275" cy="423862"/>
              </a:xfrm>
              <a:custGeom>
                <a:avLst/>
                <a:gdLst/>
                <a:ahLst/>
                <a:cxnLst>
                  <a:cxn ang="0">
                    <a:pos x="410964" y="135036"/>
                  </a:cxn>
                  <a:cxn ang="0">
                    <a:pos x="395883" y="108779"/>
                  </a:cxn>
                  <a:cxn ang="0">
                    <a:pos x="226219" y="3751"/>
                  </a:cxn>
                  <a:cxn ang="0">
                    <a:pos x="196056" y="0"/>
                  </a:cxn>
                  <a:cxn ang="0">
                    <a:pos x="26392" y="108779"/>
                  </a:cxn>
                  <a:cxn ang="0">
                    <a:pos x="22622" y="116281"/>
                  </a:cxn>
                  <a:cxn ang="0">
                    <a:pos x="15081" y="135036"/>
                  </a:cxn>
                  <a:cxn ang="0">
                    <a:pos x="0" y="198803"/>
                  </a:cxn>
                  <a:cxn ang="0">
                    <a:pos x="0" y="225059"/>
                  </a:cxn>
                  <a:cxn ang="0">
                    <a:pos x="11311" y="288826"/>
                  </a:cxn>
                  <a:cxn ang="0">
                    <a:pos x="26392" y="315083"/>
                  </a:cxn>
                  <a:cxn ang="0">
                    <a:pos x="196056" y="423862"/>
                  </a:cxn>
                  <a:cxn ang="0">
                    <a:pos x="226219" y="423862"/>
                  </a:cxn>
                  <a:cxn ang="0">
                    <a:pos x="395883" y="315083"/>
                  </a:cxn>
                  <a:cxn ang="0">
                    <a:pos x="399653" y="307581"/>
                  </a:cxn>
                  <a:cxn ang="0">
                    <a:pos x="407194" y="288826"/>
                  </a:cxn>
                  <a:cxn ang="0">
                    <a:pos x="422275" y="225059"/>
                  </a:cxn>
                  <a:cxn ang="0">
                    <a:pos x="422275" y="198803"/>
                  </a:cxn>
                  <a:cxn ang="0">
                    <a:pos x="131961" y="48763"/>
                  </a:cxn>
                  <a:cxn ang="0">
                    <a:pos x="60325" y="108779"/>
                  </a:cxn>
                  <a:cxn ang="0">
                    <a:pos x="45244" y="135036"/>
                  </a:cxn>
                  <a:cxn ang="0">
                    <a:pos x="86717" y="198803"/>
                  </a:cxn>
                  <a:cxn ang="0">
                    <a:pos x="45244" y="135036"/>
                  </a:cxn>
                  <a:cxn ang="0">
                    <a:pos x="26392" y="225059"/>
                  </a:cxn>
                  <a:cxn ang="0">
                    <a:pos x="94258" y="288826"/>
                  </a:cxn>
                  <a:cxn ang="0">
                    <a:pos x="60325" y="315083"/>
                  </a:cxn>
                  <a:cxn ang="0">
                    <a:pos x="131961" y="375099"/>
                  </a:cxn>
                  <a:cxn ang="0">
                    <a:pos x="196056" y="393854"/>
                  </a:cxn>
                  <a:cxn ang="0">
                    <a:pos x="196056" y="315083"/>
                  </a:cxn>
                  <a:cxn ang="0">
                    <a:pos x="196056" y="288826"/>
                  </a:cxn>
                  <a:cxn ang="0">
                    <a:pos x="116880" y="225059"/>
                  </a:cxn>
                  <a:cxn ang="0">
                    <a:pos x="196056" y="288826"/>
                  </a:cxn>
                  <a:cxn ang="0">
                    <a:pos x="116880" y="198803"/>
                  </a:cxn>
                  <a:cxn ang="0">
                    <a:pos x="196056" y="135036"/>
                  </a:cxn>
                  <a:cxn ang="0">
                    <a:pos x="196056" y="108779"/>
                  </a:cxn>
                  <a:cxn ang="0">
                    <a:pos x="196056" y="30008"/>
                  </a:cxn>
                  <a:cxn ang="0">
                    <a:pos x="361950" y="108779"/>
                  </a:cxn>
                  <a:cxn ang="0">
                    <a:pos x="290314" y="48763"/>
                  </a:cxn>
                  <a:cxn ang="0">
                    <a:pos x="226219" y="30008"/>
                  </a:cxn>
                  <a:cxn ang="0">
                    <a:pos x="226219" y="108779"/>
                  </a:cxn>
                  <a:cxn ang="0">
                    <a:pos x="226219" y="135036"/>
                  </a:cxn>
                  <a:cxn ang="0">
                    <a:pos x="305395" y="198803"/>
                  </a:cxn>
                  <a:cxn ang="0">
                    <a:pos x="226219" y="135036"/>
                  </a:cxn>
                  <a:cxn ang="0">
                    <a:pos x="305395" y="225059"/>
                  </a:cxn>
                  <a:cxn ang="0">
                    <a:pos x="226219" y="288826"/>
                  </a:cxn>
                  <a:cxn ang="0">
                    <a:pos x="226219" y="393854"/>
                  </a:cxn>
                  <a:cxn ang="0">
                    <a:pos x="290314" y="315083"/>
                  </a:cxn>
                  <a:cxn ang="0">
                    <a:pos x="290314" y="375099"/>
                  </a:cxn>
                  <a:cxn ang="0">
                    <a:pos x="361950" y="315083"/>
                  </a:cxn>
                  <a:cxn ang="0">
                    <a:pos x="377031" y="288826"/>
                  </a:cxn>
                  <a:cxn ang="0">
                    <a:pos x="335558" y="225059"/>
                  </a:cxn>
                  <a:cxn ang="0">
                    <a:pos x="377031" y="288826"/>
                  </a:cxn>
                  <a:cxn ang="0">
                    <a:pos x="328017" y="135036"/>
                  </a:cxn>
                  <a:cxn ang="0">
                    <a:pos x="392113" y="198803"/>
                  </a:cxn>
                </a:cxnLst>
                <a:rect l="0" t="0" r="0" b="0"/>
                <a:pathLst>
                  <a:path w="112" h="113">
                    <a:moveTo>
                      <a:pt x="108" y="36"/>
                    </a:moveTo>
                    <a:cubicBezTo>
                      <a:pt x="109" y="36"/>
                      <a:pt x="109" y="36"/>
                      <a:pt x="109" y="36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95" y="12"/>
                      <a:pt x="78" y="2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33" y="2"/>
                      <a:pt x="17" y="12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1" y="41"/>
                      <a:pt x="0" y="47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1" y="72"/>
                      <a:pt x="4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7" y="101"/>
                      <a:pt x="33" y="111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78" y="111"/>
                      <a:pt x="95" y="101"/>
                      <a:pt x="105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10" y="72"/>
                      <a:pt x="112" y="66"/>
                      <a:pt x="112" y="60"/>
                    </a:cubicBezTo>
                    <a:cubicBezTo>
                      <a:pt x="112" y="60"/>
                      <a:pt x="112" y="60"/>
                      <a:pt x="112" y="60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47"/>
                      <a:pt x="110" y="41"/>
                      <a:pt x="108" y="36"/>
                    </a:cubicBezTo>
                    <a:close/>
                    <a:moveTo>
                      <a:pt x="35" y="13"/>
                    </a:moveTo>
                    <a:cubicBezTo>
                      <a:pt x="32" y="17"/>
                      <a:pt x="29" y="22"/>
                      <a:pt x="2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1" y="22"/>
                      <a:pt x="28" y="16"/>
                      <a:pt x="35" y="13"/>
                    </a:cubicBezTo>
                    <a:close/>
                    <a:moveTo>
                      <a:pt x="12" y="36"/>
                    </a:move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41"/>
                      <a:pt x="23" y="47"/>
                      <a:pt x="23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8" y="47"/>
                      <a:pt x="9" y="41"/>
                      <a:pt x="12" y="36"/>
                    </a:cubicBezTo>
                    <a:close/>
                    <a:moveTo>
                      <a:pt x="12" y="77"/>
                    </a:moveTo>
                    <a:cubicBezTo>
                      <a:pt x="9" y="72"/>
                      <a:pt x="8" y="66"/>
                      <a:pt x="7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6"/>
                      <a:pt x="24" y="72"/>
                      <a:pt x="25" y="77"/>
                    </a:cubicBezTo>
                    <a:lnTo>
                      <a:pt x="12" y="77"/>
                    </a:lnTo>
                    <a:close/>
                    <a:moveTo>
                      <a:pt x="16" y="84"/>
                    </a:moveTo>
                    <a:cubicBezTo>
                      <a:pt x="27" y="84"/>
                      <a:pt x="27" y="84"/>
                      <a:pt x="27" y="84"/>
                    </a:cubicBezTo>
                    <a:cubicBezTo>
                      <a:pt x="29" y="91"/>
                      <a:pt x="32" y="96"/>
                      <a:pt x="35" y="100"/>
                    </a:cubicBezTo>
                    <a:cubicBezTo>
                      <a:pt x="28" y="97"/>
                      <a:pt x="21" y="91"/>
                      <a:pt x="16" y="84"/>
                    </a:cubicBezTo>
                    <a:close/>
                    <a:moveTo>
                      <a:pt x="52" y="105"/>
                    </a:moveTo>
                    <a:cubicBezTo>
                      <a:pt x="45" y="103"/>
                      <a:pt x="39" y="95"/>
                      <a:pt x="35" y="84"/>
                    </a:cubicBezTo>
                    <a:cubicBezTo>
                      <a:pt x="52" y="84"/>
                      <a:pt x="52" y="84"/>
                      <a:pt x="52" y="84"/>
                    </a:cubicBezTo>
                    <a:lnTo>
                      <a:pt x="52" y="105"/>
                    </a:lnTo>
                    <a:close/>
                    <a:moveTo>
                      <a:pt x="52" y="77"/>
                    </a:moveTo>
                    <a:cubicBezTo>
                      <a:pt x="33" y="77"/>
                      <a:pt x="33" y="77"/>
                      <a:pt x="33" y="77"/>
                    </a:cubicBezTo>
                    <a:cubicBezTo>
                      <a:pt x="32" y="72"/>
                      <a:pt x="31" y="66"/>
                      <a:pt x="31" y="60"/>
                    </a:cubicBezTo>
                    <a:cubicBezTo>
                      <a:pt x="52" y="60"/>
                      <a:pt x="52" y="60"/>
                      <a:pt x="52" y="60"/>
                    </a:cubicBezTo>
                    <a:lnTo>
                      <a:pt x="52" y="77"/>
                    </a:lnTo>
                    <a:close/>
                    <a:moveTo>
                      <a:pt x="52" y="53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7"/>
                      <a:pt x="32" y="41"/>
                      <a:pt x="33" y="36"/>
                    </a:cubicBezTo>
                    <a:cubicBezTo>
                      <a:pt x="52" y="36"/>
                      <a:pt x="52" y="36"/>
                      <a:pt x="52" y="36"/>
                    </a:cubicBezTo>
                    <a:lnTo>
                      <a:pt x="52" y="53"/>
                    </a:lnTo>
                    <a:close/>
                    <a:moveTo>
                      <a:pt x="52" y="29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9" y="18"/>
                      <a:pt x="45" y="10"/>
                      <a:pt x="52" y="8"/>
                    </a:cubicBezTo>
                    <a:lnTo>
                      <a:pt x="52" y="29"/>
                    </a:lnTo>
                    <a:close/>
                    <a:moveTo>
                      <a:pt x="96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2" y="22"/>
                      <a:pt x="80" y="17"/>
                      <a:pt x="77" y="13"/>
                    </a:cubicBezTo>
                    <a:cubicBezTo>
                      <a:pt x="84" y="16"/>
                      <a:pt x="91" y="22"/>
                      <a:pt x="96" y="29"/>
                    </a:cubicBezTo>
                    <a:close/>
                    <a:moveTo>
                      <a:pt x="60" y="8"/>
                    </a:moveTo>
                    <a:cubicBezTo>
                      <a:pt x="66" y="10"/>
                      <a:pt x="72" y="18"/>
                      <a:pt x="77" y="29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60" y="8"/>
                    </a:lnTo>
                    <a:close/>
                    <a:moveTo>
                      <a:pt x="60" y="36"/>
                    </a:moveTo>
                    <a:cubicBezTo>
                      <a:pt x="79" y="36"/>
                      <a:pt x="79" y="36"/>
                      <a:pt x="79" y="36"/>
                    </a:cubicBezTo>
                    <a:cubicBezTo>
                      <a:pt x="80" y="41"/>
                      <a:pt x="81" y="47"/>
                      <a:pt x="81" y="53"/>
                    </a:cubicBezTo>
                    <a:cubicBezTo>
                      <a:pt x="60" y="53"/>
                      <a:pt x="60" y="53"/>
                      <a:pt x="60" y="53"/>
                    </a:cubicBezTo>
                    <a:lnTo>
                      <a:pt x="60" y="36"/>
                    </a:lnTo>
                    <a:close/>
                    <a:moveTo>
                      <a:pt x="60" y="60"/>
                    </a:move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6"/>
                      <a:pt x="80" y="72"/>
                      <a:pt x="79" y="77"/>
                    </a:cubicBezTo>
                    <a:cubicBezTo>
                      <a:pt x="60" y="77"/>
                      <a:pt x="60" y="77"/>
                      <a:pt x="60" y="77"/>
                    </a:cubicBezTo>
                    <a:lnTo>
                      <a:pt x="60" y="60"/>
                    </a:lnTo>
                    <a:close/>
                    <a:moveTo>
                      <a:pt x="60" y="105"/>
                    </a:moveTo>
                    <a:cubicBezTo>
                      <a:pt x="60" y="84"/>
                      <a:pt x="60" y="84"/>
                      <a:pt x="6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2" y="95"/>
                      <a:pt x="66" y="103"/>
                      <a:pt x="60" y="105"/>
                    </a:cubicBezTo>
                    <a:close/>
                    <a:moveTo>
                      <a:pt x="77" y="100"/>
                    </a:moveTo>
                    <a:cubicBezTo>
                      <a:pt x="80" y="96"/>
                      <a:pt x="82" y="91"/>
                      <a:pt x="84" y="84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1" y="91"/>
                      <a:pt x="84" y="97"/>
                      <a:pt x="77" y="100"/>
                    </a:cubicBezTo>
                    <a:close/>
                    <a:moveTo>
                      <a:pt x="100" y="77"/>
                    </a:moveTo>
                    <a:cubicBezTo>
                      <a:pt x="87" y="77"/>
                      <a:pt x="87" y="77"/>
                      <a:pt x="87" y="77"/>
                    </a:cubicBezTo>
                    <a:cubicBezTo>
                      <a:pt x="88" y="72"/>
                      <a:pt x="88" y="66"/>
                      <a:pt x="89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6"/>
                      <a:pt x="103" y="72"/>
                      <a:pt x="100" y="77"/>
                    </a:cubicBezTo>
                    <a:close/>
                    <a:moveTo>
                      <a:pt x="89" y="53"/>
                    </a:moveTo>
                    <a:cubicBezTo>
                      <a:pt x="88" y="47"/>
                      <a:pt x="88" y="41"/>
                      <a:pt x="87" y="36"/>
                    </a:cubicBezTo>
                    <a:cubicBezTo>
                      <a:pt x="100" y="36"/>
                      <a:pt x="100" y="36"/>
                      <a:pt x="100" y="36"/>
                    </a:cubicBezTo>
                    <a:cubicBezTo>
                      <a:pt x="103" y="41"/>
                      <a:pt x="104" y="47"/>
                      <a:pt x="104" y="53"/>
                    </a:cubicBezTo>
                    <a:lnTo>
                      <a:pt x="89" y="5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8" name="TextBox 25"/>
            <p:cNvSpPr txBox="1"/>
            <p:nvPr/>
          </p:nvSpPr>
          <p:spPr>
            <a:xfrm flipH="1">
              <a:off x="11068" y="3515"/>
              <a:ext cx="1846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400" strike="noStrike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 flipH="1">
              <a:off x="5964" y="2719"/>
              <a:ext cx="3527" cy="2273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z="8800" strike="noStrike" noProof="1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2017</a:t>
              </a:r>
            </a:p>
          </p:txBody>
        </p:sp>
        <p:sp>
          <p:nvSpPr>
            <p:cNvPr id="2" name="TextBox 18"/>
            <p:cNvSpPr/>
            <p:nvPr/>
          </p:nvSpPr>
          <p:spPr>
            <a:xfrm>
              <a:off x="6050" y="6639"/>
              <a:ext cx="6831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/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701" y="6613"/>
              <a:ext cx="752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介绍团队：德鲁伊的翡翠梦境</a:t>
              </a:r>
              <a:endParaRPr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01" y="5113"/>
              <a:ext cx="7527" cy="8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 wrap="square" rtlCol="0" anchor="t">
              <a:spAutoFit/>
            </a:bodyPr>
            <a:lstStyle/>
            <a:p>
              <a:pPr lvl="0" algn="ctr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团队管理过程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/>
        </p:nvSpPr>
        <p:spPr>
          <a:xfrm>
            <a:off x="1259835" y="770517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14115" y="133884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1825315" y="816524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内气氛建设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0127" y="1997919"/>
            <a:ext cx="727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在项目的执行过程中，组内成员都在一起工作。及时将遇到的问题抛出，所有成员群策群力解决相应的问题。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在休息时间也尽量做到了一起吃饭，促进成员间的交流。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25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项目过程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Project process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3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4514418" cy="2271497"/>
          </a:xfrm>
          <a:prstGeom prst="rect">
            <a:avLst/>
          </a:prstGeom>
        </p:spPr>
      </p:pic>
      <p:sp>
        <p:nvSpPr>
          <p:cNvPr id="12" name="TextBox 25"/>
          <p:cNvSpPr/>
          <p:nvPr/>
        </p:nvSpPr>
        <p:spPr>
          <a:xfrm flipH="1">
            <a:off x="2240064" y="1436914"/>
            <a:ext cx="2103438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项目启动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0064" y="2142056"/>
            <a:ext cx="784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、德鲁伊的翡翠梦境小组成立，研读选题文档。最终确认我们的选题为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赛题</a:t>
            </a:r>
            <a:r>
              <a:rPr lang="en-US" altLang="zh-CN" dirty="0" smtClean="0"/>
              <a:t>4_</a:t>
            </a:r>
            <a:r>
              <a:rPr lang="zh-CN" altLang="en-US" dirty="0" smtClean="0"/>
              <a:t>虹软（杭州）科技有限公司</a:t>
            </a:r>
            <a:r>
              <a:rPr lang="en-US" altLang="zh-CN" dirty="0" smtClean="0"/>
              <a:t>_APP</a:t>
            </a:r>
            <a:r>
              <a:rPr lang="zh-CN" altLang="en-US" dirty="0" smtClean="0"/>
              <a:t>评论数据分析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，并提交我们的参赛信息。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/>
              <a:t>小组</a:t>
            </a:r>
            <a:r>
              <a:rPr lang="zh-CN" altLang="en-US" dirty="0" smtClean="0"/>
              <a:t>成员一起分析选题，确认项目的大致范围，初步的进行分析。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3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4514418" cy="2271497"/>
          </a:xfrm>
          <a:prstGeom prst="rect">
            <a:avLst/>
          </a:prstGeom>
        </p:spPr>
      </p:pic>
      <p:sp>
        <p:nvSpPr>
          <p:cNvPr id="12" name="TextBox 25"/>
          <p:cNvSpPr/>
          <p:nvPr/>
        </p:nvSpPr>
        <p:spPr>
          <a:xfrm flipH="1">
            <a:off x="2240064" y="1436914"/>
            <a:ext cx="2103438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需求阶段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0064" y="2409677"/>
            <a:ext cx="7847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、根据文档确定需要实现的功能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、与相关的人员确认现有的需求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、技术经理研究技术路线，编写技术文档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、文档编写人员完成基础文档的编写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39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4514418" cy="2271497"/>
          </a:xfrm>
          <a:prstGeom prst="rect">
            <a:avLst/>
          </a:prstGeom>
        </p:spPr>
      </p:pic>
      <p:sp>
        <p:nvSpPr>
          <p:cNvPr id="12" name="TextBox 25"/>
          <p:cNvSpPr/>
          <p:nvPr/>
        </p:nvSpPr>
        <p:spPr>
          <a:xfrm flipH="1">
            <a:off x="2240063" y="1436914"/>
            <a:ext cx="347856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设计、实现阶段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0063" y="2350128"/>
            <a:ext cx="784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/>
              <a:t>3</a:t>
            </a:r>
            <a:r>
              <a:rPr lang="zh-CN" altLang="en-US" dirty="0" smtClean="0"/>
              <a:t>号 </a:t>
            </a:r>
            <a:r>
              <a:rPr lang="en-US" altLang="zh-CN" dirty="0" smtClean="0"/>
              <a:t>–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、抽象项目中设计到的对象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、根据对象设计相应的数据库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、定义需要完成的工作，设计成为接口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 </a:t>
            </a:r>
            <a:r>
              <a:rPr lang="en-US" altLang="zh-CN" dirty="0" smtClean="0"/>
              <a:t>–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号</a:t>
            </a:r>
            <a:endParaRPr lang="en-US" altLang="zh-CN" dirty="0"/>
          </a:p>
          <a:p>
            <a:r>
              <a:rPr lang="zh-CN" altLang="en-US" dirty="0" smtClean="0"/>
              <a:t>花费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个工作日进行编码，对相应的功能进行实现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28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4514418" cy="2271497"/>
          </a:xfrm>
          <a:prstGeom prst="rect">
            <a:avLst/>
          </a:prstGeom>
        </p:spPr>
      </p:pic>
      <p:sp>
        <p:nvSpPr>
          <p:cNvPr id="12" name="TextBox 25"/>
          <p:cNvSpPr/>
          <p:nvPr/>
        </p:nvSpPr>
        <p:spPr>
          <a:xfrm flipH="1">
            <a:off x="2240063" y="1436914"/>
            <a:ext cx="347856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测试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、迭代阶段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0063" y="2350128"/>
            <a:ext cx="784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对已经完成的系统进行测试，测试功能的实现。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针对目前已经暴露的问题进行纠错，迭代开发系统，</a:t>
            </a:r>
            <a:endParaRPr lang="en-US" altLang="zh-CN" dirty="0" smtClean="0"/>
          </a:p>
          <a:p>
            <a:r>
              <a:rPr lang="zh-CN" altLang="en-US" dirty="0" smtClean="0"/>
              <a:t>完善系统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99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4514418" cy="2271497"/>
          </a:xfrm>
          <a:prstGeom prst="rect">
            <a:avLst/>
          </a:prstGeom>
        </p:spPr>
      </p:pic>
      <p:sp>
        <p:nvSpPr>
          <p:cNvPr id="12" name="TextBox 25"/>
          <p:cNvSpPr/>
          <p:nvPr/>
        </p:nvSpPr>
        <p:spPr>
          <a:xfrm flipH="1">
            <a:off x="2240063" y="1436914"/>
            <a:ext cx="347856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后期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材料整理阶段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4520" y="2520204"/>
            <a:ext cx="8137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 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–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界面设计师继续制作界面原型，</a:t>
            </a:r>
            <a:r>
              <a:rPr lang="en-US" altLang="zh-CN" dirty="0"/>
              <a:t>28</a:t>
            </a:r>
            <a:r>
              <a:rPr lang="zh-CN" altLang="en-US" dirty="0"/>
              <a:t>号展示原型，技术文档和数据库设计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技术经理、客户经理继续完成相应文档的编写，</a:t>
            </a:r>
            <a:r>
              <a:rPr lang="en-US" altLang="zh-CN" dirty="0"/>
              <a:t>28</a:t>
            </a:r>
            <a:r>
              <a:rPr lang="zh-CN" altLang="en-US" dirty="0"/>
              <a:t>号验收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23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项目甘特图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57817" y="1392381"/>
            <a:ext cx="10171244" cy="44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困难和解决方案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 smtClean="0"/>
              <a:t>Difficulties and Solution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4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遇到的问题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3943" y="1625600"/>
            <a:ext cx="7590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、对了解不够，可行性研究不充分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、专业技术要求高，需要对前端、后端技术进行学习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、在具体的前后端交互不了解，影响了项目进度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、在语法分析领域完全小白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757219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25"/>
          <p:cNvSpPr/>
          <p:nvPr/>
        </p:nvSpPr>
        <p:spPr>
          <a:xfrm flipH="1">
            <a:off x="-12065" y="829310"/>
            <a:ext cx="2689860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CONTENTS</a:t>
            </a:r>
          </a:p>
        </p:txBody>
      </p:sp>
      <p:sp>
        <p:nvSpPr>
          <p:cNvPr id="3" name="TextBox 25"/>
          <p:cNvSpPr txBox="1"/>
          <p:nvPr/>
        </p:nvSpPr>
        <p:spPr>
          <a:xfrm flipH="1">
            <a:off x="1061720" y="1377950"/>
            <a:ext cx="1616075" cy="48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fontAlgn="base"/>
            <a:r>
              <a:rPr lang="zh-CN" altLang="en-US" sz="2400" b="1" strike="noStrike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目录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249795" y="2349588"/>
            <a:ext cx="3143885" cy="706120"/>
            <a:chOff x="1563" y="4568"/>
            <a:chExt cx="4951" cy="1112"/>
          </a:xfrm>
        </p:grpSpPr>
        <p:sp>
          <p:nvSpPr>
            <p:cNvPr id="62" name="TextBox 25"/>
            <p:cNvSpPr txBox="1"/>
            <p:nvPr/>
          </p:nvSpPr>
          <p:spPr>
            <a:xfrm flipH="1">
              <a:off x="1563" y="4568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2.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514" y="4601"/>
              <a:ext cx="4000" cy="1025"/>
              <a:chOff x="2514" y="4450"/>
              <a:chExt cx="4000" cy="1025"/>
            </a:xfrm>
          </p:grpSpPr>
          <p:sp>
            <p:nvSpPr>
              <p:cNvPr id="100" name="TextBox 25"/>
              <p:cNvSpPr txBox="1"/>
              <p:nvPr/>
            </p:nvSpPr>
            <p:spPr>
              <a:xfrm flipH="1">
                <a:off x="2514" y="4450"/>
                <a:ext cx="3509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团队建设</a:t>
                </a:r>
                <a:endParaRPr lang="en-US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14" y="4942"/>
                <a:ext cx="4000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fontAlgn="base"/>
                <a:r>
                  <a:rPr lang="en-US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Teambuilding</a:t>
                </a:r>
                <a:endParaRPr lang="zh-CN" altLang="en-US" sz="1600" dirty="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244210" y="3360410"/>
            <a:ext cx="3608705" cy="770890"/>
            <a:chOff x="1563" y="5972"/>
            <a:chExt cx="5683" cy="1214"/>
          </a:xfrm>
        </p:grpSpPr>
        <p:sp>
          <p:nvSpPr>
            <p:cNvPr id="65" name="TextBox 25"/>
            <p:cNvSpPr txBox="1"/>
            <p:nvPr/>
          </p:nvSpPr>
          <p:spPr>
            <a:xfrm flipH="1">
              <a:off x="1563" y="6074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3.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514" y="5972"/>
              <a:ext cx="4732" cy="1006"/>
              <a:chOff x="2514" y="5693"/>
              <a:chExt cx="4732" cy="1006"/>
            </a:xfrm>
          </p:grpSpPr>
          <p:sp>
            <p:nvSpPr>
              <p:cNvPr id="103" name="TextBox 25"/>
              <p:cNvSpPr txBox="1"/>
              <p:nvPr/>
            </p:nvSpPr>
            <p:spPr>
              <a:xfrm flipH="1">
                <a:off x="2514" y="5693"/>
                <a:ext cx="4121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项目过程</a:t>
                </a:r>
                <a:endParaRPr lang="zh-CN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14" y="6166"/>
                <a:ext cx="4732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fontAlgn="base"/>
                <a:r>
                  <a:rPr lang="en-US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Project process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239895" y="1337757"/>
            <a:ext cx="2844800" cy="706120"/>
            <a:chOff x="1543" y="3282"/>
            <a:chExt cx="4480" cy="1112"/>
          </a:xfrm>
        </p:grpSpPr>
        <p:grpSp>
          <p:nvGrpSpPr>
            <p:cNvPr id="10" name="组合 9"/>
            <p:cNvGrpSpPr/>
            <p:nvPr/>
          </p:nvGrpSpPr>
          <p:grpSpPr>
            <a:xfrm>
              <a:off x="2514" y="3303"/>
              <a:ext cx="3509" cy="1048"/>
              <a:chOff x="2514" y="3264"/>
              <a:chExt cx="3509" cy="1048"/>
            </a:xfrm>
          </p:grpSpPr>
          <p:sp>
            <p:nvSpPr>
              <p:cNvPr id="97" name="TextBox 25"/>
              <p:cNvSpPr txBox="1"/>
              <p:nvPr/>
            </p:nvSpPr>
            <p:spPr>
              <a:xfrm flipH="1">
                <a:off x="2514" y="3264"/>
                <a:ext cx="3509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团队介绍</a:t>
                </a:r>
                <a:endParaRPr lang="zh-CN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514" y="3779"/>
                <a:ext cx="3121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lvl="0" fontAlgn="base"/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Team Introduction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6" name="TextBox 25"/>
            <p:cNvSpPr txBox="1"/>
            <p:nvPr/>
          </p:nvSpPr>
          <p:spPr>
            <a:xfrm flipH="1">
              <a:off x="1543" y="3282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1.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49795" y="4381364"/>
            <a:ext cx="2844800" cy="706120"/>
            <a:chOff x="1543" y="3282"/>
            <a:chExt cx="4480" cy="1112"/>
          </a:xfrm>
        </p:grpSpPr>
        <p:grpSp>
          <p:nvGrpSpPr>
            <p:cNvPr id="38" name="组合 37"/>
            <p:cNvGrpSpPr/>
            <p:nvPr/>
          </p:nvGrpSpPr>
          <p:grpSpPr>
            <a:xfrm>
              <a:off x="2514" y="3303"/>
              <a:ext cx="3509" cy="1048"/>
              <a:chOff x="2514" y="3264"/>
              <a:chExt cx="3509" cy="1048"/>
            </a:xfrm>
          </p:grpSpPr>
          <p:sp>
            <p:nvSpPr>
              <p:cNvPr id="39" name="TextBox 25"/>
              <p:cNvSpPr txBox="1"/>
              <p:nvPr/>
            </p:nvSpPr>
            <p:spPr>
              <a:xfrm flipH="1">
                <a:off x="2514" y="3264"/>
                <a:ext cx="3509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困难及解决方案</a:t>
                </a:r>
                <a:endParaRPr lang="zh-CN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514" y="3779"/>
                <a:ext cx="3403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lvl="0" fontAlgn="base"/>
                <a:r>
                  <a:rPr lang="en-US" altLang="zh-CN" sz="1600" dirty="0" smtClean="0"/>
                  <a:t>Difficulties and Solution</a:t>
                </a:r>
                <a:endParaRPr lang="zh-CN" altLang="en-US" sz="1600" dirty="0"/>
              </a:p>
            </p:txBody>
          </p:sp>
        </p:grpSp>
        <p:sp>
          <p:nvSpPr>
            <p:cNvPr id="41" name="TextBox 25"/>
            <p:cNvSpPr txBox="1"/>
            <p:nvPr/>
          </p:nvSpPr>
          <p:spPr>
            <a:xfrm flipH="1">
              <a:off x="1543" y="3282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 smtClean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4.</a:t>
              </a:r>
              <a:endParaRPr lang="en-US" altLang="zh-CN" sz="4000" dirty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2" name="图片 41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232140" y="-56515"/>
            <a:ext cx="3949065" cy="2959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flipH="1">
            <a:off x="4848095" y="5442880"/>
            <a:ext cx="2228215" cy="4000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项目总结</a:t>
            </a:r>
            <a:endParaRPr lang="zh-CN" altLang="zh-CN" sz="2000" strike="noStrike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48095" y="5769905"/>
            <a:ext cx="186743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fontAlgn="base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Project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Summary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TextBox 25"/>
          <p:cNvSpPr txBox="1"/>
          <p:nvPr/>
        </p:nvSpPr>
        <p:spPr>
          <a:xfrm flipH="1">
            <a:off x="4231510" y="5429545"/>
            <a:ext cx="680085" cy="706120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4000" dirty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en-US" altLang="zh-CN" sz="4000" dirty="0" smtClean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rPr>
              <a:t>.</a:t>
            </a:r>
            <a:endParaRPr lang="en-US" altLang="zh-CN" sz="4000" dirty="0">
              <a:solidFill>
                <a:srgbClr val="CEB7B1"/>
              </a:solidFill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  <a:latin typeface="Impact" panose="020B08060309020502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解决方案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10018" y="2177143"/>
            <a:ext cx="759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teambition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工具，具体的控制项目的进度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、分工学习，每个人负责不同的方面进行学习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、合作学习，每日将一天学习到的内容集中进行交流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项目总结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 smtClean="0"/>
              <a:t>Project Summary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 dirty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</a:t>
            </a:r>
            <a:r>
              <a:rPr lang="en-US" altLang="zh-CN" sz="9600" dirty="0" smtClean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5</a:t>
            </a:r>
            <a:endParaRPr lang="en-US" altLang="zh-CN" sz="9600" dirty="0">
              <a:solidFill>
                <a:srgbClr val="CEB7B1"/>
              </a:solidFill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  <a:latin typeface="Impact" panose="020B0806030902050204" charset="0"/>
              <a:ea typeface="黑体" panose="02010609060101010101" charset="-122"/>
              <a:sym typeface="微软雅黑" panose="020B0503020204020204" charset="-122"/>
            </a:endParaRP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解决方案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7816" y="1006962"/>
            <a:ext cx="2746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李捷：</a:t>
            </a:r>
            <a:endParaRPr lang="en-US" altLang="zh-CN" dirty="0" smtClean="0"/>
          </a:p>
          <a:p>
            <a:r>
              <a:rPr lang="zh-CN" altLang="en-US" dirty="0" smtClean="0"/>
              <a:t>在这次外包比赛中，我明白了作为程序员必须要有很好的学习能力。只有这样才能快速的适应新的工作，赶上进度。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5200" y="1006962"/>
            <a:ext cx="294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周骏迪：</a:t>
            </a:r>
            <a:endParaRPr lang="en-US" altLang="zh-CN" dirty="0" smtClean="0"/>
          </a:p>
          <a:p>
            <a:r>
              <a:rPr lang="zh-CN" altLang="en-US" dirty="0" smtClean="0"/>
              <a:t>本次外包认识到了自己的不足，也明确了今后的学习方向：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等等，我相信这是</a:t>
            </a:r>
            <a:r>
              <a:rPr lang="zh-CN" altLang="en-US" dirty="0"/>
              <a:t>一</a:t>
            </a:r>
            <a:r>
              <a:rPr lang="zh-CN" altLang="en-US" dirty="0" smtClean="0"/>
              <a:t>个崭新的起点。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689" y="3345874"/>
            <a:ext cx="3656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黄枭帅：</a:t>
            </a:r>
          </a:p>
          <a:p>
            <a:r>
              <a:rPr lang="zh-CN" altLang="en-US" dirty="0"/>
              <a:t>项目的成败关键在于良好的项目管理和风险控制</a:t>
            </a:r>
            <a:r>
              <a:rPr lang="zh-CN" altLang="en-US" dirty="0" smtClean="0"/>
              <a:t>。要</a:t>
            </a:r>
            <a:r>
              <a:rPr lang="zh-CN" altLang="en-US" dirty="0"/>
              <a:t>根据团队成员的不同特点持续跟进，填补个</a:t>
            </a:r>
            <a:r>
              <a:rPr lang="zh-CN" altLang="en-US" dirty="0" smtClean="0"/>
              <a:t>人的</a:t>
            </a:r>
            <a:r>
              <a:rPr lang="zh-CN" altLang="en-US" dirty="0"/>
              <a:t>漏洞。在项目的初期可以交出初版，后续可</a:t>
            </a:r>
            <a:r>
              <a:rPr lang="zh-CN" altLang="en-US" dirty="0" smtClean="0"/>
              <a:t>以据</a:t>
            </a:r>
            <a:r>
              <a:rPr lang="zh-CN" altLang="en-US" dirty="0"/>
              <a:t>此快速迭代，勿要执着细节，拖慢进度</a:t>
            </a:r>
            <a:r>
              <a:rPr lang="zh-CN" altLang="en-US" dirty="0" smtClean="0"/>
              <a:t>。最</a:t>
            </a:r>
            <a:r>
              <a:rPr lang="zh-CN" altLang="en-US" dirty="0"/>
              <a:t>后，凡事努力坚持到底，千万不能放弃。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5300" y="3454400"/>
            <a:ext cx="2679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孟玉盛：</a:t>
            </a:r>
            <a:endParaRPr lang="en-US" altLang="zh-CN" dirty="0" smtClean="0"/>
          </a:p>
          <a:p>
            <a:r>
              <a:rPr lang="zh-CN" altLang="zh-CN" dirty="0" smtClean="0"/>
              <a:t>通</a:t>
            </a:r>
            <a:r>
              <a:rPr lang="zh-CN" altLang="zh-CN" dirty="0"/>
              <a:t>过此次</a:t>
            </a:r>
            <a:r>
              <a:rPr lang="en-US" altLang="zh-CN" dirty="0"/>
              <a:t>APP</a:t>
            </a:r>
            <a:r>
              <a:rPr lang="zh-CN" altLang="zh-CN" dirty="0"/>
              <a:t>评论分析系统的实践，我学到了不少东西，比如</a:t>
            </a:r>
            <a:r>
              <a:rPr lang="en-US" altLang="zh-CN" dirty="0"/>
              <a:t>java</a:t>
            </a:r>
            <a:r>
              <a:rPr lang="zh-CN" altLang="zh-CN" dirty="0"/>
              <a:t>的</a:t>
            </a:r>
            <a:r>
              <a:rPr lang="en-US" altLang="zh-CN" dirty="0"/>
              <a:t>Spring</a:t>
            </a:r>
            <a:r>
              <a:rPr lang="zh-CN" altLang="zh-CN" dirty="0"/>
              <a:t>框架，</a:t>
            </a:r>
            <a:r>
              <a:rPr lang="en-US" altLang="zh-CN" dirty="0"/>
              <a:t>Python</a:t>
            </a:r>
            <a:r>
              <a:rPr lang="zh-CN" altLang="zh-CN" dirty="0"/>
              <a:t>写的爬虫；同时我也深刻认识到了自己技术上的不足，路漫漫兮吾将上下而求索。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7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-5715"/>
            <a:ext cx="3949065" cy="2959100"/>
          </a:xfrm>
          <a:prstGeom prst="rect">
            <a:avLst/>
          </a:prstGeom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109595"/>
            <a:ext cx="4863465" cy="3644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71505" y="3416490"/>
            <a:ext cx="47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团队：德鲁伊的翡翠梦境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1378" y="2419985"/>
            <a:ext cx="5389245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谢谢！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团队介绍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Team Introduction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 dirty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1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5"/>
          <p:cNvSpPr txBox="1"/>
          <p:nvPr/>
        </p:nvSpPr>
        <p:spPr>
          <a:xfrm flipH="1">
            <a:off x="437086" y="739369"/>
            <a:ext cx="3956050" cy="3382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88117" name="Freeform 5"/>
          <p:cNvSpPr>
            <a:spLocks noEditPoints="1"/>
          </p:cNvSpPr>
          <p:nvPr/>
        </p:nvSpPr>
        <p:spPr>
          <a:xfrm>
            <a:off x="7316153" y="114395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22"/>
          <p:cNvSpPr txBox="1"/>
          <p:nvPr/>
        </p:nvSpPr>
        <p:spPr>
          <a:xfrm flipH="1">
            <a:off x="7290435" y="1834515"/>
            <a:ext cx="4172585" cy="286232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zh-CN" sz="2000" dirty="0"/>
              <a:t>我们的外包团队取名为德鲁伊的翡翠梦境，我们心怀梦想，以开发出实用、完美的外包产品为目标。我们是一支年轻的队伍，队伍中的四个成员都是软件工程专业的学生，我们愿意在未来的开发过程中努力奋斗。即便遇到了艰难险阻，我们也会想尽办法、查遍资料来推动我们的项目进度，力求做到最好。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7270433" y="1712278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81633" y="1189960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" y="1390015"/>
            <a:ext cx="5948548" cy="413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7086" y="503237"/>
            <a:ext cx="3956050" cy="574375"/>
            <a:chOff x="681" y="3617"/>
            <a:chExt cx="7384" cy="900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681" y="3617"/>
              <a:ext cx="6541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sz="1600" strike="noStrike" noProof="1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组织架构</a:t>
              </a:r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" name="TextBox 25"/>
            <p:cNvSpPr txBox="1"/>
            <p:nvPr/>
          </p:nvSpPr>
          <p:spPr>
            <a:xfrm flipH="1">
              <a:off x="681" y="3987"/>
              <a:ext cx="7384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67" y="1671638"/>
            <a:ext cx="8103112" cy="380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0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580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37086" y="503237"/>
            <a:ext cx="3956050" cy="574375"/>
            <a:chOff x="681" y="3617"/>
            <a:chExt cx="7384" cy="900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681" y="3617"/>
              <a:ext cx="6541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sz="1600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这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是一个大数据的时代</a:t>
              </a:r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" name="TextBox 25"/>
            <p:cNvSpPr txBox="1"/>
            <p:nvPr/>
          </p:nvSpPr>
          <p:spPr>
            <a:xfrm flipH="1">
              <a:off x="681" y="3987"/>
              <a:ext cx="7384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88117" name="Freeform 5"/>
          <p:cNvSpPr>
            <a:spLocks noEditPoints="1"/>
          </p:cNvSpPr>
          <p:nvPr/>
        </p:nvSpPr>
        <p:spPr>
          <a:xfrm>
            <a:off x="3016078" y="1264017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2970358" y="183234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1558" y="1310024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成员介绍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31" y="1911350"/>
            <a:ext cx="2710940" cy="210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31" y="1050414"/>
            <a:ext cx="2443444" cy="19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87815" y="4068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周骏迪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8571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黄枭帅</a:t>
            </a:r>
            <a:endParaRPr lang="zh-CN" altLang="en-US" dirty="0"/>
          </a:p>
        </p:txBody>
      </p:sp>
      <p:pic>
        <p:nvPicPr>
          <p:cNvPr id="1029" name="Picture 5" descr="IMG_20171202_1804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52" y="3556000"/>
            <a:ext cx="1570634" cy="22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618387" y="5819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孟玉盛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3647003"/>
            <a:ext cx="1549472" cy="217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989125" y="57806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4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团队建设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Team building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2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/>
        </p:nvSpPr>
        <p:spPr>
          <a:xfrm>
            <a:off x="1259835" y="770517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14115" y="133884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1825315" y="816524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职责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0127" y="1767087"/>
            <a:ext cx="7271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项目</a:t>
            </a:r>
            <a:r>
              <a:rPr lang="zh-CN" altLang="zh-CN" b="1" dirty="0" smtClean="0"/>
              <a:t>经理</a:t>
            </a:r>
            <a:endParaRPr lang="zh-CN" altLang="zh-CN" dirty="0" smtClean="0"/>
          </a:p>
          <a:p>
            <a:r>
              <a:rPr lang="zh-CN" altLang="zh-CN" dirty="0" smtClean="0"/>
              <a:t>项目经理是整个项目组织中的核心角色，负责整个项目的实施。项目经理将负责所有的管理工作，对系统将承担最终的职责。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技术</a:t>
            </a:r>
            <a:r>
              <a:rPr lang="zh-CN" altLang="en-US" b="1" dirty="0" smtClean="0"/>
              <a:t>负责人</a:t>
            </a:r>
            <a:endParaRPr lang="en-US" altLang="zh-CN" b="1" dirty="0" smtClean="0"/>
          </a:p>
          <a:p>
            <a:r>
              <a:rPr lang="zh-CN" altLang="en-US" dirty="0"/>
              <a:t>开发计划及文本，制定项目总体架构，组织制定各种技术标准和技术规范并保证实施，制定实施公司技术发展</a:t>
            </a:r>
            <a:r>
              <a:rPr lang="zh-CN" altLang="en-US" dirty="0" smtClean="0"/>
              <a:t>规划。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产品</a:t>
            </a:r>
            <a:r>
              <a:rPr lang="zh-CN" altLang="en-US" b="1" dirty="0" smtClean="0"/>
              <a:t>经理</a:t>
            </a:r>
            <a:endParaRPr lang="en-US" altLang="zh-CN" b="1" dirty="0" smtClean="0"/>
          </a:p>
          <a:p>
            <a:r>
              <a:rPr lang="zh-CN" altLang="en-US" dirty="0"/>
              <a:t>倾听客户需求，负责产品功能定义和规划，跟踪程序错误，搜集客户新需求，产品发展趋势，保证高质量的</a:t>
            </a:r>
            <a:r>
              <a:rPr lang="zh-CN" altLang="en-US" dirty="0" smtClean="0"/>
              <a:t>软件产品。</a:t>
            </a:r>
            <a:endParaRPr lang="zh-CN" altLang="en-US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9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/>
        </p:nvSpPr>
        <p:spPr>
          <a:xfrm>
            <a:off x="1259835" y="770517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14115" y="133884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1825315" y="816524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沟通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0127" y="1767087"/>
            <a:ext cx="7271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本项目组成员之间的沟通方式包括：</a:t>
            </a:r>
          </a:p>
          <a:p>
            <a:pPr lvl="0"/>
            <a:r>
              <a:rPr lang="zh-CN" altLang="en-US" dirty="0"/>
              <a:t>①口头面对面交流；</a:t>
            </a:r>
          </a:p>
          <a:p>
            <a:pPr lvl="0"/>
            <a:r>
              <a:rPr lang="zh-CN" altLang="en-US" dirty="0"/>
              <a:t>②电话、短信、微信或</a:t>
            </a:r>
            <a:r>
              <a:rPr lang="en-US" altLang="zh-CN" dirty="0"/>
              <a:t>QQ</a:t>
            </a:r>
            <a:r>
              <a:rPr lang="zh-CN" altLang="en-US" dirty="0"/>
              <a:t>；</a:t>
            </a:r>
          </a:p>
          <a:p>
            <a:pPr lvl="0"/>
            <a:r>
              <a:rPr lang="zh-CN" altLang="en-US" dirty="0"/>
              <a:t>③电子邮件；</a:t>
            </a:r>
          </a:p>
          <a:p>
            <a:pPr lvl="0"/>
            <a:r>
              <a:rPr lang="zh-CN" altLang="en-US" dirty="0"/>
              <a:t>④非正式的会谈或者正式的会议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会谈和会议的约定有：</a:t>
            </a:r>
          </a:p>
          <a:p>
            <a:pPr lvl="0"/>
            <a:r>
              <a:rPr lang="zh-CN" altLang="en-US" dirty="0"/>
              <a:t>①项目里程碑事件预期发生或者项目没有到达预期目标，必须举行额外的正式会议；</a:t>
            </a:r>
          </a:p>
          <a:p>
            <a:pPr lvl="0"/>
            <a:r>
              <a:rPr lang="zh-CN" altLang="en-US" dirty="0"/>
              <a:t>②每周举行三次非正式的会谈；</a:t>
            </a:r>
          </a:p>
          <a:p>
            <a:pPr lvl="0"/>
            <a:r>
              <a:rPr lang="zh-CN" altLang="en-US" dirty="0"/>
              <a:t>③工作结果采用上传微信群进行传递，工作结果产生可交付物后采用非正式的会议进行评价和沟通；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63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1587</Words>
  <Application>Microsoft Office PowerPoint</Application>
  <PresentationFormat>自定义</PresentationFormat>
  <Paragraphs>125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</dc:creator>
  <cp:lastModifiedBy>zhou</cp:lastModifiedBy>
  <cp:revision>85</cp:revision>
  <dcterms:created xsi:type="dcterms:W3CDTF">2016-12-31T02:31:00Z</dcterms:created>
  <dcterms:modified xsi:type="dcterms:W3CDTF">2017-12-02T11:20:22Z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