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1"/>
  </p:notesMasterIdLst>
  <p:sldIdLst>
    <p:sldId id="256" r:id="rId3"/>
    <p:sldId id="258" r:id="rId4"/>
    <p:sldId id="898" r:id="rId5"/>
    <p:sldId id="953" r:id="rId6"/>
    <p:sldId id="909" r:id="rId7"/>
    <p:sldId id="941" r:id="rId8"/>
    <p:sldId id="942" r:id="rId9"/>
    <p:sldId id="910" r:id="rId10"/>
    <p:sldId id="934" r:id="rId11"/>
    <p:sldId id="939" r:id="rId12"/>
    <p:sldId id="954" r:id="rId13"/>
    <p:sldId id="955" r:id="rId14"/>
    <p:sldId id="936" r:id="rId15"/>
    <p:sldId id="935" r:id="rId16"/>
    <p:sldId id="938" r:id="rId17"/>
    <p:sldId id="937" r:id="rId18"/>
    <p:sldId id="940" r:id="rId19"/>
    <p:sldId id="901" r:id="rId20"/>
    <p:sldId id="943" r:id="rId21"/>
    <p:sldId id="903" r:id="rId22"/>
    <p:sldId id="904" r:id="rId23"/>
    <p:sldId id="944" r:id="rId24"/>
    <p:sldId id="945" r:id="rId25"/>
    <p:sldId id="946" r:id="rId26"/>
    <p:sldId id="947" r:id="rId27"/>
    <p:sldId id="948" r:id="rId28"/>
    <p:sldId id="908" r:id="rId29"/>
    <p:sldId id="913" r:id="rId30"/>
    <p:sldId id="915" r:id="rId31"/>
    <p:sldId id="914" r:id="rId32"/>
    <p:sldId id="916" r:id="rId33"/>
    <p:sldId id="951" r:id="rId34"/>
    <p:sldId id="917" r:id="rId35"/>
    <p:sldId id="918" r:id="rId36"/>
    <p:sldId id="949" r:id="rId37"/>
    <p:sldId id="950" r:id="rId38"/>
    <p:sldId id="952" r:id="rId39"/>
    <p:sldId id="919" r:id="rId40"/>
    <p:sldId id="956" r:id="rId41"/>
    <p:sldId id="920" r:id="rId42"/>
    <p:sldId id="921" r:id="rId43"/>
    <p:sldId id="922" r:id="rId44"/>
    <p:sldId id="923" r:id="rId45"/>
    <p:sldId id="924" r:id="rId46"/>
    <p:sldId id="926" r:id="rId47"/>
    <p:sldId id="927" r:id="rId48"/>
    <p:sldId id="928" r:id="rId49"/>
    <p:sldId id="93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DF497-2086-414A-AAEE-F5C7B9055AD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FC0D-5459-4E95-A084-1FD85308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E865-B813-4ACF-32D8-83BF23F6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50B25-1F25-D8F6-3A0F-020A8AE80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B0D1-750B-37A0-CE62-407DEF66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A6529919-A596-4E3A-8142-6087C52352DA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3810-D6FB-2701-E247-BED80DC6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4FE66-0792-9AD1-19B4-21FFE633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86B9B352-F442-42FC-AA3E-0FEA416A7D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26AA-7A4C-7D69-979E-94F4D3D7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1480E-6C61-2EA4-5895-A640493D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152A-758E-519B-816E-41755E1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919-A596-4E3A-8142-6087C52352D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197E-8507-CB70-BB02-AA0B58EE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69F07-1D23-D4C8-3507-945C556F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B352-F442-42FC-AA3E-0FEA416A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69473-53D5-B285-EAF1-937B98885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69AEE-11BD-985D-7D71-D18B6D327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7EFF-A1EF-906F-378D-5A288DEC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919-A596-4E3A-8142-6087C52352D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8508-6119-B7AA-18AF-5A02EEE0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4BEF-204F-9C8D-4C88-E3FCA585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B352-F442-42FC-AA3E-0FEA416A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56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399019" y="3299086"/>
            <a:ext cx="6858003" cy="259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56806" y="3413510"/>
            <a:ext cx="6858003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93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9603"/>
            <a:ext cx="10058400" cy="9071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600200"/>
            <a:ext cx="10058401" cy="4572000"/>
          </a:xfrm>
        </p:spPr>
        <p:txBody>
          <a:bodyPr/>
          <a:lstStyle>
            <a:lvl1pPr marL="10584" indent="-10584">
              <a:tabLst/>
              <a:defRPr sz="3733" baseline="0"/>
            </a:lvl1pPr>
            <a:lvl2pPr marL="539737" indent="-338658">
              <a:tabLst/>
              <a:defRPr sz="3200" baseline="0"/>
            </a:lvl2pPr>
            <a:lvl3pPr marL="687900" indent="-304792">
              <a:tabLst/>
              <a:defRPr sz="2667" baseline="0"/>
            </a:lvl3pPr>
            <a:lvl4pPr marL="920728" indent="-353475">
              <a:tabLst/>
              <a:defRPr sz="2133" baseline="0"/>
            </a:lvl4pPr>
            <a:lvl5pPr marL="1068891" indent="-319609">
              <a:tabLst/>
              <a:defRPr sz="1867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7" y="6705602"/>
            <a:ext cx="4822804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7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09012" y="3309080"/>
            <a:ext cx="6858003" cy="239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296779" y="3398519"/>
            <a:ext cx="6858003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84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8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3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05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1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1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2/17/2025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2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E3F2-8BF1-BC93-1D0D-CF80D7D7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5147-D32B-6F74-05FA-BF73EF54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0FB8-5051-3D04-9B5D-C929143A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6529919-A596-4E3A-8142-6087C52352DA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E404-82A3-CAC0-B542-5DC5BA53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F38C-13DB-B9CD-98AF-3F7C52DB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6B9B352-F442-42FC-AA3E-0FEA416A7D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2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681037"/>
            <a:ext cx="5187952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0" y="3835400"/>
            <a:ext cx="51816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652000" y="6273800"/>
            <a:ext cx="162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112000" y="6273800"/>
            <a:ext cx="2540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273800"/>
            <a:ext cx="1020232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7163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311400"/>
            <a:ext cx="5386917" cy="39624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9" y="167163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9" y="2311400"/>
            <a:ext cx="5389033" cy="39624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0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398523" y="3398522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99568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11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752601"/>
            <a:ext cx="103632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076701"/>
            <a:ext cx="103632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398523" y="3398522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99568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0302-5B87-830D-F6A0-3195F95A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B31E-6E1C-86F1-790B-B0EF43F09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4B59-1088-AC64-CF8E-AAADFF34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6529919-A596-4E3A-8142-6087C52352DA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F34DF-B628-8147-9311-1DE8F5A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4DFF-9634-474C-742D-7AA5C3B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6B9B352-F442-42FC-AA3E-0FEA416A7D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2C52-0712-1531-8800-6FF06A37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62B2-8F37-E101-945D-26889ADAC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C7801-0B12-9BA1-F3C1-15E2D77B0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ADE89-9C79-4485-468C-3D96EC55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919-A596-4E3A-8142-6087C52352D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3D74-3940-56BD-1EEC-08F77746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17365-3672-DF49-B18F-F34969D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B352-F442-42FC-AA3E-0FEA416A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E85D-7C67-2D3C-362E-FE6B08D6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3254-40AE-7040-5914-3A04CA14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C36E-34DB-53BE-57BE-ECA53F37E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A4DBE-99B9-0F1B-D4E4-D54E2AE78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13C5A-A299-0EC2-07FA-2B6674379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2F4E4-EF5E-98D3-13EC-A6056089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919-A596-4E3A-8142-6087C52352D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C2F7C-F43D-0F22-C7A0-834ED84B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18410-A64F-B25E-C7BB-7619F6E8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B352-F442-42FC-AA3E-0FEA416A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F0E-1FFC-AFC4-1415-8DE08C6F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46849-4DEE-D626-B125-CBC4A634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919-A596-4E3A-8142-6087C52352D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2CAA1-1E5A-9AE8-40A3-8E210D89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61504-AFBD-02AF-3DB1-85D86B7F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B352-F442-42FC-AA3E-0FEA416A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879DB-6B2F-F366-D897-F07F44F4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919-A596-4E3A-8142-6087C52352D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BE3FB-97BC-044B-5E00-69A9D71D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536CE-B279-35ED-1657-4BEF6284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B352-F442-42FC-AA3E-0FEA416A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041A-1A8A-638B-E0D5-DADACA92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810B-2D34-0408-453A-9B3B7D59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1E62F-307C-AA13-24BD-C20B5582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1817C-F42B-80D7-4694-CC37DEF8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919-A596-4E3A-8142-6087C52352D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8DE60-1BA4-89B1-DDBB-B89877B0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7483-0722-2C1B-8BD9-D0B0EB8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B352-F442-42FC-AA3E-0FEA416A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48DC-046E-4BE1-4F7D-2F75128E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0B75C-238A-1436-9228-C9E7AF3EB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AF5E7-700E-0007-3BDF-90717B63C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6AD2D-7DFC-09F8-CDCF-CA5FDDC8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919-A596-4E3A-8142-6087C52352D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BE09D-5A8D-9681-331A-78683AD0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9D357-DFBB-25F6-72B8-6D1525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B352-F442-42FC-AA3E-0FEA416A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882A8-11C0-EBD3-4CC8-62FDDFF6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BFD56-BDD7-6E21-F944-BFD6A62E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325E-D997-EE70-1F65-339BEDA7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A6529919-A596-4E3A-8142-6087C52352DA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969F-4D6F-5627-549D-56020045E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E430-2243-FBC9-D2F9-BA9842A7F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86B9B352-F442-42FC-AA3E-0FEA416A7D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58142" y="3298181"/>
            <a:ext cx="6858003" cy="261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56806" y="3413510"/>
            <a:ext cx="6858003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5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0.png"/><Relationship Id="rId7" Type="http://schemas.openxmlformats.org/officeDocument/2006/relationships/image" Target="../media/image7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19.png"/><Relationship Id="rId4" Type="http://schemas.openxmlformats.org/officeDocument/2006/relationships/image" Target="../media/image16.png"/><Relationship Id="rId9" Type="http://schemas.openxmlformats.org/officeDocument/2006/relationships/image" Target="../media/image10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3" Type="http://schemas.openxmlformats.org/officeDocument/2006/relationships/image" Target="../media/image150.png"/><Relationship Id="rId7" Type="http://schemas.openxmlformats.org/officeDocument/2006/relationships/image" Target="../media/image26.png"/><Relationship Id="rId12" Type="http://schemas.openxmlformats.org/officeDocument/2006/relationships/image" Target="../media/image2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9.png"/><Relationship Id="rId7" Type="http://schemas.openxmlformats.org/officeDocument/2006/relationships/image" Target="../media/image53.png"/><Relationship Id="rId12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3.png"/><Relationship Id="rId3" Type="http://schemas.openxmlformats.org/officeDocument/2006/relationships/image" Target="../media/image59.png"/><Relationship Id="rId7" Type="http://schemas.openxmlformats.org/officeDocument/2006/relationships/image" Target="../media/image53.png"/><Relationship Id="rId12" Type="http://schemas.openxmlformats.org/officeDocument/2006/relationships/image" Target="../media/image7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1.png"/><Relationship Id="rId5" Type="http://schemas.openxmlformats.org/officeDocument/2006/relationships/image" Target="../media/image69.png"/><Relationship Id="rId10" Type="http://schemas.openxmlformats.org/officeDocument/2006/relationships/image" Target="../media/image70.png"/><Relationship Id="rId4" Type="http://schemas.openxmlformats.org/officeDocument/2006/relationships/image" Target="../media/image68.png"/><Relationship Id="rId9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3.png"/><Relationship Id="rId3" Type="http://schemas.openxmlformats.org/officeDocument/2006/relationships/image" Target="../media/image59.png"/><Relationship Id="rId7" Type="http://schemas.openxmlformats.org/officeDocument/2006/relationships/image" Target="../media/image88.png"/><Relationship Id="rId12" Type="http://schemas.openxmlformats.org/officeDocument/2006/relationships/image" Target="../media/image7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71.png"/><Relationship Id="rId5" Type="http://schemas.openxmlformats.org/officeDocument/2006/relationships/image" Target="../media/image69.png"/><Relationship Id="rId10" Type="http://schemas.openxmlformats.org/officeDocument/2006/relationships/image" Target="../media/image70.png"/><Relationship Id="rId4" Type="http://schemas.openxmlformats.org/officeDocument/2006/relationships/image" Target="../media/image68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189D-93A9-BFEE-21B0-33F0FB7E8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INST 798/808: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A.I.-Powered Research Assistants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D0844-DC5F-6FD4-8453-605F05C8D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6500" dirty="0"/>
          </a:p>
          <a:p>
            <a:r>
              <a:rPr lang="en-US" sz="8000" dirty="0"/>
              <a:t>Basics of Embedding Spaces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58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DB6FF-D1F8-3315-FF09-6ED2A313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976F-6415-2FA5-15D9-FE246A9E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vector and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E6A24-8058-B0C6-0240-F18DCD15E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Multiplying a 1x3 vector with a 3x3 matrix will result in a 1x3 vector</a:t>
                </a:r>
              </a:p>
              <a:p>
                <a:r>
                  <a:rPr lang="en-US" dirty="0"/>
                  <a:t>We are performing a dot product between the row vector and each column of the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E6A24-8058-B0C6-0240-F18DCD15E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C12734D-406E-BDE2-B6B2-FD7D9611C6ED}"/>
              </a:ext>
            </a:extLst>
          </p:cNvPr>
          <p:cNvSpPr/>
          <p:nvPr/>
        </p:nvSpPr>
        <p:spPr>
          <a:xfrm>
            <a:off x="3995928" y="2093976"/>
            <a:ext cx="1700784" cy="53949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A2D1B-4CB9-1400-C2EA-90348209F515}"/>
              </a:ext>
            </a:extLst>
          </p:cNvPr>
          <p:cNvSpPr/>
          <p:nvPr/>
        </p:nvSpPr>
        <p:spPr>
          <a:xfrm>
            <a:off x="6350000" y="1690688"/>
            <a:ext cx="528320" cy="132822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9935-DCD4-2959-D061-D4617012F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91A-A952-07E4-5AF8-E7A8D250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vector and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76A10-995D-CC3B-A881-9C086AFBE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Multiplying a 1x3 vector with a 3x3 matrix will result in a 1x3 vector</a:t>
                </a:r>
              </a:p>
              <a:p>
                <a:r>
                  <a:rPr lang="en-US" dirty="0"/>
                  <a:t>We are performing a dot product between the row vector and each column of the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76A10-995D-CC3B-A881-9C086AFBE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340D909-2527-F012-2B4E-DF23FD2AE552}"/>
              </a:ext>
            </a:extLst>
          </p:cNvPr>
          <p:cNvSpPr/>
          <p:nvPr/>
        </p:nvSpPr>
        <p:spPr>
          <a:xfrm>
            <a:off x="3995928" y="2093976"/>
            <a:ext cx="1700784" cy="53949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CDDBC-2CC1-BE38-8FFB-849CD271C05A}"/>
              </a:ext>
            </a:extLst>
          </p:cNvPr>
          <p:cNvSpPr/>
          <p:nvPr/>
        </p:nvSpPr>
        <p:spPr>
          <a:xfrm>
            <a:off x="6974465" y="1690688"/>
            <a:ext cx="528320" cy="132822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39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F5328-19C4-1618-D0D7-B121A936C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B735-9C2E-FBD8-A924-FE691A37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vector and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AEDF8-4483-B907-D8CF-B064EE40A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Multiplying a 1x3 vector with a 3x3 matrix will result in a 1x3 vector</a:t>
                </a:r>
              </a:p>
              <a:p>
                <a:r>
                  <a:rPr lang="en-US" dirty="0"/>
                  <a:t>We are performing a dot product between the row vector and each column of the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AEDF8-4483-B907-D8CF-B064EE40A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536964B-E0AD-80D9-31E9-16B7574205ED}"/>
              </a:ext>
            </a:extLst>
          </p:cNvPr>
          <p:cNvSpPr/>
          <p:nvPr/>
        </p:nvSpPr>
        <p:spPr>
          <a:xfrm>
            <a:off x="3995928" y="2093976"/>
            <a:ext cx="1700784" cy="53949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E8CA8-B0ED-B870-97FA-88F0858F38A5}"/>
              </a:ext>
            </a:extLst>
          </p:cNvPr>
          <p:cNvSpPr/>
          <p:nvPr/>
        </p:nvSpPr>
        <p:spPr>
          <a:xfrm>
            <a:off x="7610081" y="1690688"/>
            <a:ext cx="528320" cy="132822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64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8D855-8134-92BA-7166-45C568F6D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C973-AF3E-6650-D949-5255028D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vector and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B477-F01A-76B6-36A8-23D33C52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Multiplying a 1x3 vector with a 3x3 matrix will result in a 1x3 vector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3A226F-DF52-8A7D-E771-34168133C66F}"/>
                  </a:ext>
                </a:extLst>
              </p:cNvPr>
              <p:cNvSpPr txBox="1"/>
              <p:nvPr/>
            </p:nvSpPr>
            <p:spPr>
              <a:xfrm>
                <a:off x="0" y="2011659"/>
                <a:ext cx="12192000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+.4</m:t>
                                </m:r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+.6</m:t>
                                </m:r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+.1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+.9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+.3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+.2</m:t>
                                </m:r>
                                <m:r>
                                  <a:rPr lang="en-US" sz="28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3A226F-DF52-8A7D-E771-34168133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11659"/>
                <a:ext cx="12192000" cy="124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2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97F21-8EEA-0710-6113-FF8A73FC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92DB-14DA-DFAB-28C3-561F2B67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vector and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8AFCF-F81C-3E83-2FB0-D2A5DDAB1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Multiplying a 3x3 matrix with a 3x1 vector will result in a 3x1 vector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represents the row vector,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represents the column-version of it</a:t>
                </a:r>
              </a:p>
              <a:p>
                <a:r>
                  <a:rPr lang="en-US" dirty="0"/>
                  <a:t>The apostrophe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transposes</a:t>
                </a:r>
                <a:r>
                  <a:rPr lang="en-US" dirty="0"/>
                  <a:t> the vector, also applies to matrices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8AFCF-F81C-3E83-2FB0-D2A5DDAB1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16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93258-2EA9-A505-F303-80E94FCA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5C9A-6C99-0E13-0DD9-24CC1DF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vector and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9D512-5F2E-3358-C939-26F42F9B5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Multiplying a 3x3 matrix with a 3x1 vector will result in a 3x1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9D512-5F2E-3358-C939-26F42F9B5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8552290-A16A-FB31-FF85-7FDDE1B76A9B}"/>
              </a:ext>
            </a:extLst>
          </p:cNvPr>
          <p:cNvSpPr/>
          <p:nvPr/>
        </p:nvSpPr>
        <p:spPr>
          <a:xfrm>
            <a:off x="4981448" y="1690688"/>
            <a:ext cx="1700784" cy="53949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30365-1CBB-A9E3-48A1-0D0B1F037741}"/>
              </a:ext>
            </a:extLst>
          </p:cNvPr>
          <p:cNvSpPr/>
          <p:nvPr/>
        </p:nvSpPr>
        <p:spPr>
          <a:xfrm>
            <a:off x="6807200" y="1687989"/>
            <a:ext cx="528320" cy="132822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05AAC-8BD0-90C1-F0D9-3B068565A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4F20-EEB5-F19B-1250-7EFECFAA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vector and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71F4F-01ED-C2FA-BA3F-3D6B64AE7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+.9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Multiplying a 3x3 matrix with a 3x1 vector will result in a 3x1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71F4F-01ED-C2FA-BA3F-3D6B64AE7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226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24B76-6CCF-9B77-AE0B-468084A81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D13-1BD5-B433-6C9F-3123748D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vector and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C1AFA-F38B-4C42-4647-884A3C86D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+.9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+.9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+.2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Multiplying a 3x3 matrix with a 3x2 vector will result in a 3x2 matrix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C1AFA-F38B-4C42-4647-884A3C86D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9E40807-4F26-FDE3-08BB-D5F8A45F94C3}"/>
              </a:ext>
            </a:extLst>
          </p:cNvPr>
          <p:cNvSpPr/>
          <p:nvPr/>
        </p:nvSpPr>
        <p:spPr>
          <a:xfrm>
            <a:off x="1770888" y="1751648"/>
            <a:ext cx="1700784" cy="53949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64B7-AA5E-FD0C-DA8B-C9A226C75384}"/>
              </a:ext>
            </a:extLst>
          </p:cNvPr>
          <p:cNvSpPr/>
          <p:nvPr/>
        </p:nvSpPr>
        <p:spPr>
          <a:xfrm>
            <a:off x="3627120" y="1769269"/>
            <a:ext cx="528320" cy="1328229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E71F2-C886-F377-34C2-855D864932E8}"/>
              </a:ext>
            </a:extLst>
          </p:cNvPr>
          <p:cNvSpPr/>
          <p:nvPr/>
        </p:nvSpPr>
        <p:spPr>
          <a:xfrm>
            <a:off x="5268976" y="1795145"/>
            <a:ext cx="2407920" cy="409002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5953-B1EC-617E-462E-139EACBF394B}"/>
              </a:ext>
            </a:extLst>
          </p:cNvPr>
          <p:cNvSpPr/>
          <p:nvPr/>
        </p:nvSpPr>
        <p:spPr>
          <a:xfrm>
            <a:off x="4196080" y="1769269"/>
            <a:ext cx="528320" cy="1328229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3E38B-D867-B22C-21E2-83873E3BB647}"/>
              </a:ext>
            </a:extLst>
          </p:cNvPr>
          <p:cNvSpPr/>
          <p:nvPr/>
        </p:nvSpPr>
        <p:spPr>
          <a:xfrm>
            <a:off x="8009128" y="1784985"/>
            <a:ext cx="2407920" cy="40900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72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4769-19D3-2AA3-BB8D-36FDA3B9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Learning: From linear models to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F0CB9-FDEB-861A-A334-1BEEF1EC7F1B}"/>
                  </a:ext>
                </a:extLst>
              </p:cNvPr>
              <p:cNvSpPr txBox="1"/>
              <p:nvPr/>
            </p:nvSpPr>
            <p:spPr>
              <a:xfrm>
                <a:off x="4490720" y="2194560"/>
                <a:ext cx="3075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F0CB9-FDEB-861A-A334-1BEEF1EC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720" y="2194560"/>
                <a:ext cx="3075201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008F57-33DD-E207-5DD5-91B0B45681C5}"/>
                  </a:ext>
                </a:extLst>
              </p:cNvPr>
              <p:cNvSpPr txBox="1"/>
              <p:nvPr/>
            </p:nvSpPr>
            <p:spPr>
              <a:xfrm>
                <a:off x="3356339" y="3525488"/>
                <a:ext cx="5064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𝑢𝑛𝑖𝑡𝑒𝑑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008F57-33DD-E207-5DD5-91B0B456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339" y="3525488"/>
                <a:ext cx="5064400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312BDAC-3AFD-485C-05B7-AEBAF4114826}"/>
              </a:ext>
            </a:extLst>
          </p:cNvPr>
          <p:cNvSpPr txBox="1"/>
          <p:nvPr/>
        </p:nvSpPr>
        <p:spPr>
          <a:xfrm>
            <a:off x="5008880" y="1555052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OLS 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04354A-67E7-8CB3-E7DF-D3394CC25416}"/>
              </a:ext>
            </a:extLst>
          </p:cNvPr>
          <p:cNvCxnSpPr/>
          <p:nvPr/>
        </p:nvCxnSpPr>
        <p:spPr>
          <a:xfrm flipH="1">
            <a:off x="4048760" y="2724912"/>
            <a:ext cx="615696" cy="7315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CD3512-FBF5-8A0D-4D4A-7A9B2C506A07}"/>
              </a:ext>
            </a:extLst>
          </p:cNvPr>
          <p:cNvCxnSpPr>
            <a:cxnSpLocks/>
          </p:cNvCxnSpPr>
          <p:nvPr/>
        </p:nvCxnSpPr>
        <p:spPr>
          <a:xfrm>
            <a:off x="6279896" y="2731008"/>
            <a:ext cx="53340" cy="6700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B5ADB4-8243-79FC-42CD-DF9FB74A7333}"/>
              </a:ext>
            </a:extLst>
          </p:cNvPr>
          <p:cNvCxnSpPr>
            <a:cxnSpLocks/>
          </p:cNvCxnSpPr>
          <p:nvPr/>
        </p:nvCxnSpPr>
        <p:spPr>
          <a:xfrm>
            <a:off x="7340600" y="2740152"/>
            <a:ext cx="451104" cy="7162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66A9D1-24F2-49BD-9232-89E7FB29D6F6}"/>
                  </a:ext>
                </a:extLst>
              </p:cNvPr>
              <p:cNvSpPr txBox="1"/>
              <p:nvPr/>
            </p:nvSpPr>
            <p:spPr>
              <a:xfrm>
                <a:off x="629920" y="4315444"/>
                <a:ext cx="1023874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This model is an equation for a hyperplane (line if it was two dimensions). </a:t>
                </a:r>
                <a:endParaRPr lang="en-US" sz="3200" b="0" i="1" dirty="0"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“intercept”, or “bias” in NN jargon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>
                    <a:ea typeface="Cambria" panose="02040503050406030204" pitchFamily="18" charset="0"/>
                  </a:rPr>
                  <a:t>The other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 are the parameters, coefficients, weights, </a:t>
                </a:r>
                <a:r>
                  <a:rPr lang="en-US" sz="32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etc</a:t>
                </a: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66A9D1-24F2-49BD-9232-89E7FB29D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" y="4315444"/>
                <a:ext cx="10238740" cy="2554545"/>
              </a:xfrm>
              <a:prstGeom prst="rect">
                <a:avLst/>
              </a:prstGeom>
              <a:blipFill>
                <a:blip r:embed="rId4"/>
                <a:stretch>
                  <a:fillRect l="-1488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85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6F685-8A92-D27E-AB50-1E1FED2DA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E813-0490-1D7A-7035-850F79DE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Learning: From linear models to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86C976-D44A-8A8F-614B-B14EC0E1CF3B}"/>
                  </a:ext>
                </a:extLst>
              </p:cNvPr>
              <p:cNvSpPr/>
              <p:nvPr/>
            </p:nvSpPr>
            <p:spPr>
              <a:xfrm>
                <a:off x="5230368" y="3913632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C2DC4B4-CC6F-264E-F84D-B378CC942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68" y="3913632"/>
                <a:ext cx="749808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DBE5CC-E722-11D7-DCB4-BE26100C97B6}"/>
                  </a:ext>
                </a:extLst>
              </p:cNvPr>
              <p:cNvSpPr/>
              <p:nvPr/>
            </p:nvSpPr>
            <p:spPr>
              <a:xfrm>
                <a:off x="5230368" y="5145024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F9CFA-EDA8-69F4-5838-E0E1590BF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68" y="5145024"/>
                <a:ext cx="749808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9FE1F43-2023-C45F-FA51-BCB1ECDED293}"/>
                  </a:ext>
                </a:extLst>
              </p:cNvPr>
              <p:cNvSpPr/>
              <p:nvPr/>
            </p:nvSpPr>
            <p:spPr>
              <a:xfrm>
                <a:off x="8162544" y="3913632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9FE1F43-2023-C45F-FA51-BCB1ECDED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544" y="3913632"/>
                <a:ext cx="749808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2EE54-A87B-AE8E-C077-EF2A43A271B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980176" y="4279392"/>
            <a:ext cx="2182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452D95-571F-FFE4-5F79-8246858031C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5980176" y="4279392"/>
            <a:ext cx="2182368" cy="1231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300CE7-57F0-9B68-D434-D961C8BE3741}"/>
                  </a:ext>
                </a:extLst>
              </p:cNvPr>
              <p:cNvSpPr txBox="1"/>
              <p:nvPr/>
            </p:nvSpPr>
            <p:spPr>
              <a:xfrm>
                <a:off x="6821424" y="3822192"/>
                <a:ext cx="457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902273-1543-3F46-5134-5FB1D7162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24" y="3822192"/>
                <a:ext cx="4579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1E44CC-49DC-E861-A7D0-87F125CF60B4}"/>
                  </a:ext>
                </a:extLst>
              </p:cNvPr>
              <p:cNvSpPr txBox="1"/>
              <p:nvPr/>
            </p:nvSpPr>
            <p:spPr>
              <a:xfrm>
                <a:off x="6832162" y="4405098"/>
                <a:ext cx="463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A4F983-2BD5-01F4-C2B3-D9594F23B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62" y="4405098"/>
                <a:ext cx="46326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EBE1B3-7B84-408D-5CA5-5998777F359D}"/>
                  </a:ext>
                </a:extLst>
              </p:cNvPr>
              <p:cNvSpPr txBox="1"/>
              <p:nvPr/>
            </p:nvSpPr>
            <p:spPr>
              <a:xfrm>
                <a:off x="1280160" y="3383280"/>
                <a:ext cx="3075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F0CB9-FDEB-861A-A334-1BEEF1EC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3383280"/>
                <a:ext cx="3075201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E464042-0AFF-7D4C-5D90-35EB3AC59BC0}"/>
                  </a:ext>
                </a:extLst>
              </p:cNvPr>
              <p:cNvSpPr/>
              <p:nvPr/>
            </p:nvSpPr>
            <p:spPr>
              <a:xfrm>
                <a:off x="5230368" y="2719388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C1F9F3D-4BAA-7651-2C20-C2E0AFFEA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68" y="2719388"/>
                <a:ext cx="7498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22BE9F-815B-3C9C-85E9-E91DE0C9F56F}"/>
              </a:ext>
            </a:extLst>
          </p:cNvPr>
          <p:cNvCxnSpPr>
            <a:cxnSpLocks/>
            <a:stCxn id="16" idx="6"/>
            <a:endCxn id="6" idx="2"/>
          </p:cNvCxnSpPr>
          <p:nvPr/>
        </p:nvCxnSpPr>
        <p:spPr>
          <a:xfrm>
            <a:off x="5980176" y="3085148"/>
            <a:ext cx="2182368" cy="1194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14C17F-7EA5-71FE-2C13-4D1D8DA7105E}"/>
                  </a:ext>
                </a:extLst>
              </p:cNvPr>
              <p:cNvSpPr txBox="1"/>
              <p:nvPr/>
            </p:nvSpPr>
            <p:spPr>
              <a:xfrm>
                <a:off x="6790944" y="3133344"/>
                <a:ext cx="463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9EE177-EFDA-4742-6FF1-9343764F4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944" y="3133344"/>
                <a:ext cx="46326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37C244F-13DC-3C99-AF1C-2FADEC498F07}"/>
              </a:ext>
            </a:extLst>
          </p:cNvPr>
          <p:cNvSpPr txBox="1"/>
          <p:nvPr/>
        </p:nvSpPr>
        <p:spPr>
          <a:xfrm>
            <a:off x="5230368" y="21186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A4D560-231E-AD32-5024-2033E9D155F7}"/>
              </a:ext>
            </a:extLst>
          </p:cNvPr>
          <p:cNvSpPr txBox="1"/>
          <p:nvPr/>
        </p:nvSpPr>
        <p:spPr>
          <a:xfrm>
            <a:off x="8162544" y="21427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07D4DF-F2B0-E861-94C6-473E3BD7BC1E}"/>
              </a:ext>
            </a:extLst>
          </p:cNvPr>
          <p:cNvSpPr txBox="1"/>
          <p:nvPr/>
        </p:nvSpPr>
        <p:spPr>
          <a:xfrm>
            <a:off x="1798320" y="2743772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OLS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269CFC-99DA-9B27-A39B-53C401456874}"/>
                  </a:ext>
                </a:extLst>
              </p:cNvPr>
              <p:cNvSpPr txBox="1"/>
              <p:nvPr/>
            </p:nvSpPr>
            <p:spPr>
              <a:xfrm>
                <a:off x="9037305" y="4070866"/>
                <a:ext cx="3075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A74341-9F26-7F8E-A0DB-712901441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305" y="4070866"/>
                <a:ext cx="3075201" cy="461665"/>
              </a:xfrm>
              <a:prstGeom prst="rect">
                <a:avLst/>
              </a:prstGeom>
              <a:blipFill>
                <a:blip r:embed="rId1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589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6CF0-71E8-CF19-55B1-77663E73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Thus Far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BE6-C837-F6F8-0C2F-091F68C2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Language modeling via next word prediction “unlocks magic”.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history:</a:t>
            </a:r>
          </a:p>
          <a:p>
            <a:pPr>
              <a:buFontTx/>
              <a:buChar char="-"/>
            </a:pPr>
            <a:r>
              <a:rPr lang="en-US" sz="2000" dirty="0" err="1"/>
              <a:t>Ngrams</a:t>
            </a:r>
            <a:r>
              <a:rPr lang="en-US" sz="2000" dirty="0"/>
              <a:t> </a:t>
            </a:r>
          </a:p>
          <a:p>
            <a:pPr>
              <a:buFontTx/>
              <a:buChar char="-"/>
            </a:pPr>
            <a:r>
              <a:rPr lang="en-US" sz="2000" dirty="0"/>
              <a:t>Count based modeling</a:t>
            </a:r>
          </a:p>
          <a:p>
            <a:pPr>
              <a:buFontTx/>
              <a:buChar char="-"/>
            </a:pPr>
            <a:r>
              <a:rPr lang="en-US" sz="2000" dirty="0"/>
              <a:t>Learning instead of counting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E931D-9EC2-6166-7478-8890D77C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8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94F59-6C8E-D755-6977-CEA36F66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0EAA-71E3-FCF4-4EF9-52323A80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as a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B954E49-053E-6013-A35D-9E074042B9FC}"/>
                  </a:ext>
                </a:extLst>
              </p:cNvPr>
              <p:cNvSpPr/>
              <p:nvPr/>
            </p:nvSpPr>
            <p:spPr>
              <a:xfrm>
                <a:off x="4996688" y="3913632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B954E49-053E-6013-A35D-9E074042B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688" y="3913632"/>
                <a:ext cx="749808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EFDB64A-5A0C-0B9D-70EF-4E161ADD114F}"/>
                  </a:ext>
                </a:extLst>
              </p:cNvPr>
              <p:cNvSpPr/>
              <p:nvPr/>
            </p:nvSpPr>
            <p:spPr>
              <a:xfrm>
                <a:off x="4996688" y="5145024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EFDB64A-5A0C-0B9D-70EF-4E161ADD1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688" y="5145024"/>
                <a:ext cx="749808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63E6F1B-B0AA-E023-3148-ADDBC31895C8}"/>
                  </a:ext>
                </a:extLst>
              </p:cNvPr>
              <p:cNvSpPr/>
              <p:nvPr/>
            </p:nvSpPr>
            <p:spPr>
              <a:xfrm>
                <a:off x="7928864" y="3723394"/>
                <a:ext cx="1011936" cy="92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63E6F1B-B0AA-E023-3148-ADDBC3189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864" y="3723394"/>
                <a:ext cx="1011936" cy="921758"/>
              </a:xfrm>
              <a:prstGeom prst="ellipse">
                <a:avLst/>
              </a:prstGeom>
              <a:blipFill>
                <a:blip r:embed="rId4"/>
                <a:stretch>
                  <a:fillRect l="-10059" t="-7143" r="-11243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D53CA-EDE3-1338-A5E5-89D707D10F9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746496" y="4184273"/>
            <a:ext cx="2182368" cy="95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58AEB7-43F9-D64C-53DD-90362A73884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5746496" y="4184273"/>
            <a:ext cx="2182368" cy="1326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C37393-D7B3-7D7F-902F-9E42FA4E8FD8}"/>
                  </a:ext>
                </a:extLst>
              </p:cNvPr>
              <p:cNvSpPr txBox="1"/>
              <p:nvPr/>
            </p:nvSpPr>
            <p:spPr>
              <a:xfrm>
                <a:off x="6587744" y="3822192"/>
                <a:ext cx="457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C37393-D7B3-7D7F-902F-9E42FA4E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744" y="3822192"/>
                <a:ext cx="4579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9E9E30-E0F6-532F-D335-F2435F1F8E4F}"/>
                  </a:ext>
                </a:extLst>
              </p:cNvPr>
              <p:cNvSpPr txBox="1"/>
              <p:nvPr/>
            </p:nvSpPr>
            <p:spPr>
              <a:xfrm>
                <a:off x="6598482" y="4405098"/>
                <a:ext cx="463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9E9E30-E0F6-532F-D335-F2435F1F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82" y="4405098"/>
                <a:ext cx="46326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2D8A04-7527-647D-825C-E1A0F0C0D14B}"/>
                  </a:ext>
                </a:extLst>
              </p:cNvPr>
              <p:cNvSpPr txBox="1"/>
              <p:nvPr/>
            </p:nvSpPr>
            <p:spPr>
              <a:xfrm>
                <a:off x="283533" y="3696042"/>
                <a:ext cx="4451027" cy="866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2D8A04-7527-647D-825C-E1A0F0C0D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3" y="3696042"/>
                <a:ext cx="4451027" cy="866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0BB2D70-9793-1AC7-FA5A-1BE605D76CBB}"/>
                  </a:ext>
                </a:extLst>
              </p:cNvPr>
              <p:cNvSpPr/>
              <p:nvPr/>
            </p:nvSpPr>
            <p:spPr>
              <a:xfrm>
                <a:off x="4996688" y="2719388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0BB2D70-9793-1AC7-FA5A-1BE605D76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688" y="2719388"/>
                <a:ext cx="7498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811C4-45E8-FFEF-6349-2BD9E8E01A0B}"/>
              </a:ext>
            </a:extLst>
          </p:cNvPr>
          <p:cNvCxnSpPr>
            <a:cxnSpLocks/>
            <a:stCxn id="16" idx="6"/>
            <a:endCxn id="6" idx="2"/>
          </p:cNvCxnSpPr>
          <p:nvPr/>
        </p:nvCxnSpPr>
        <p:spPr>
          <a:xfrm>
            <a:off x="5746496" y="3085148"/>
            <a:ext cx="2182368" cy="109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63787-4550-185C-A4AB-A91E4E78B1AE}"/>
                  </a:ext>
                </a:extLst>
              </p:cNvPr>
              <p:cNvSpPr txBox="1"/>
              <p:nvPr/>
            </p:nvSpPr>
            <p:spPr>
              <a:xfrm>
                <a:off x="6557264" y="3133344"/>
                <a:ext cx="463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63787-4550-185C-A4AB-A91E4E78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264" y="3133344"/>
                <a:ext cx="46326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FAF0C2F-758A-ACC2-A96A-E0EBBF4E82B2}"/>
              </a:ext>
            </a:extLst>
          </p:cNvPr>
          <p:cNvSpPr txBox="1"/>
          <p:nvPr/>
        </p:nvSpPr>
        <p:spPr>
          <a:xfrm>
            <a:off x="4996688" y="21186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EAE241-933D-B9C0-FF35-7822A40A0C54}"/>
              </a:ext>
            </a:extLst>
          </p:cNvPr>
          <p:cNvSpPr txBox="1"/>
          <p:nvPr/>
        </p:nvSpPr>
        <p:spPr>
          <a:xfrm>
            <a:off x="7928864" y="21427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002510-AD39-A200-A7D9-46C7A2B3BADE}"/>
              </a:ext>
            </a:extLst>
          </p:cNvPr>
          <p:cNvSpPr txBox="1"/>
          <p:nvPr/>
        </p:nvSpPr>
        <p:spPr>
          <a:xfrm>
            <a:off x="1798320" y="2743772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EB3E24-0FA5-6453-F47D-9D03877B841F}"/>
                  </a:ext>
                </a:extLst>
              </p:cNvPr>
              <p:cNvSpPr txBox="1"/>
              <p:nvPr/>
            </p:nvSpPr>
            <p:spPr>
              <a:xfrm>
                <a:off x="7338538" y="4808691"/>
                <a:ext cx="4451027" cy="866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EB3E24-0FA5-6453-F47D-9D03877B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38" y="4808691"/>
                <a:ext cx="4451027" cy="8661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239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CFED9-1DFD-6D7E-0024-2698C029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E3F-2815-2FB0-7C22-E1FA5474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 as 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B22E9-E2C6-0420-E78A-1BC4CA13DA79}"/>
                  </a:ext>
                </a:extLst>
              </p:cNvPr>
              <p:cNvSpPr txBox="1"/>
              <p:nvPr/>
            </p:nvSpPr>
            <p:spPr>
              <a:xfrm>
                <a:off x="464312" y="3434080"/>
                <a:ext cx="3646255" cy="72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B22E9-E2C6-0420-E78A-1BC4CA13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12" y="3434080"/>
                <a:ext cx="3646255" cy="727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AC2EA00-6C9D-2B0F-795A-B670ECECC7F5}"/>
              </a:ext>
            </a:extLst>
          </p:cNvPr>
          <p:cNvSpPr txBox="1"/>
          <p:nvPr/>
        </p:nvSpPr>
        <p:spPr>
          <a:xfrm>
            <a:off x="366776" y="1846719"/>
            <a:ext cx="4892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Multinomial Logit Model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(when we have more than two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Outcomes to predict)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7F4F9E8-80E4-9235-F620-049F17320BBD}"/>
                  </a:ext>
                </a:extLst>
              </p:cNvPr>
              <p:cNvSpPr/>
              <p:nvPr/>
            </p:nvSpPr>
            <p:spPr>
              <a:xfrm>
                <a:off x="5230368" y="3534038"/>
                <a:ext cx="1307889" cy="8701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7F4F9E8-80E4-9235-F620-049F17320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68" y="3534038"/>
                <a:ext cx="1307889" cy="8701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3EB8E42-1697-4F45-A6FD-B37C62D9CC92}"/>
                  </a:ext>
                </a:extLst>
              </p:cNvPr>
              <p:cNvSpPr/>
              <p:nvPr/>
            </p:nvSpPr>
            <p:spPr>
              <a:xfrm>
                <a:off x="5230368" y="4998728"/>
                <a:ext cx="1307889" cy="8701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3EB8E42-1697-4F45-A6FD-B37C62D9C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68" y="4998728"/>
                <a:ext cx="1307889" cy="8701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BFF233D-9617-D18D-0B78-1C6D0E062B10}"/>
              </a:ext>
            </a:extLst>
          </p:cNvPr>
          <p:cNvSpPr/>
          <p:nvPr/>
        </p:nvSpPr>
        <p:spPr>
          <a:xfrm>
            <a:off x="10126232" y="3404979"/>
            <a:ext cx="1307889" cy="870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24408-A908-29C2-ABDC-0F8CDA039D8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6538257" y="3840036"/>
            <a:ext cx="3587975" cy="1290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5F45C5-745F-837A-B07D-ABA5DA94674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538257" y="3840036"/>
            <a:ext cx="3587975" cy="15937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A289E9-1543-DF04-6FFB-695B89D7F84C}"/>
                  </a:ext>
                </a:extLst>
              </p:cNvPr>
              <p:cNvSpPr txBox="1"/>
              <p:nvPr/>
            </p:nvSpPr>
            <p:spPr>
              <a:xfrm>
                <a:off x="7234924" y="3775366"/>
                <a:ext cx="820948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A289E9-1543-DF04-6FFB-695B89D7F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24" y="3775366"/>
                <a:ext cx="820948" cy="38151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DAF41E-BA01-EC64-FBCD-3D216C022C49}"/>
                  </a:ext>
                </a:extLst>
              </p:cNvPr>
              <p:cNvSpPr txBox="1"/>
              <p:nvPr/>
            </p:nvSpPr>
            <p:spPr>
              <a:xfrm>
                <a:off x="7002295" y="4868037"/>
                <a:ext cx="1053577" cy="453797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DAF41E-BA01-EC64-FBCD-3D216C022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95" y="4868037"/>
                <a:ext cx="1053577" cy="453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BABD54-872D-25F9-1FFF-780AD4DB3548}"/>
                  </a:ext>
                </a:extLst>
              </p:cNvPr>
              <p:cNvSpPr/>
              <p:nvPr/>
            </p:nvSpPr>
            <p:spPr>
              <a:xfrm>
                <a:off x="5183771" y="1977050"/>
                <a:ext cx="1307889" cy="870113"/>
              </a:xfrm>
              <a:prstGeom prst="ellipse">
                <a:avLst/>
              </a:prstGeom>
              <a:solidFill>
                <a:schemeClr val="accent1">
                  <a:alpha val="77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BABD54-872D-25F9-1FFF-780AD4DB3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771" y="1977050"/>
                <a:ext cx="1307889" cy="8701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3E76C3-FB58-EE53-1F75-39417811A1BB}"/>
              </a:ext>
            </a:extLst>
          </p:cNvPr>
          <p:cNvCxnSpPr>
            <a:cxnSpLocks/>
            <a:stCxn id="16" idx="6"/>
            <a:endCxn id="6" idx="2"/>
          </p:cNvCxnSpPr>
          <p:nvPr/>
        </p:nvCxnSpPr>
        <p:spPr>
          <a:xfrm>
            <a:off x="6491660" y="2412107"/>
            <a:ext cx="3634572" cy="1427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72BFF-E538-39CA-EAA2-6FD86AC4007B}"/>
                  </a:ext>
                </a:extLst>
              </p:cNvPr>
              <p:cNvSpPr txBox="1"/>
              <p:nvPr/>
            </p:nvSpPr>
            <p:spPr>
              <a:xfrm>
                <a:off x="7281338" y="2737241"/>
                <a:ext cx="1053577" cy="453797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A72BFF-E538-39CA-EAA2-6FD86AC40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38" y="2737241"/>
                <a:ext cx="1053577" cy="453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107B71E-3231-46C9-2B2D-CF11DB22DB29}"/>
              </a:ext>
            </a:extLst>
          </p:cNvPr>
          <p:cNvSpPr txBox="1"/>
          <p:nvPr/>
        </p:nvSpPr>
        <p:spPr>
          <a:xfrm>
            <a:off x="5230368" y="1399032"/>
            <a:ext cx="1261607" cy="439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EB5003-BA91-65A8-8B63-8B6889CEAF29}"/>
              </a:ext>
            </a:extLst>
          </p:cNvPr>
          <p:cNvSpPr txBox="1"/>
          <p:nvPr/>
        </p:nvSpPr>
        <p:spPr>
          <a:xfrm>
            <a:off x="10344957" y="1427696"/>
            <a:ext cx="1552403" cy="439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8031CE-BB3C-BCAE-23E3-AD882C24A81F}"/>
              </a:ext>
            </a:extLst>
          </p:cNvPr>
          <p:cNvSpPr/>
          <p:nvPr/>
        </p:nvSpPr>
        <p:spPr>
          <a:xfrm>
            <a:off x="10045911" y="4817455"/>
            <a:ext cx="1307889" cy="87011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24666E-DCE8-89CA-D10F-E4CE2E5CB444}"/>
              </a:ext>
            </a:extLst>
          </p:cNvPr>
          <p:cNvSpPr/>
          <p:nvPr/>
        </p:nvSpPr>
        <p:spPr>
          <a:xfrm>
            <a:off x="10130290" y="1942506"/>
            <a:ext cx="1307889" cy="87011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EDACE3-D0CF-B95F-D077-4C6B7DDCB395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6491660" y="2377563"/>
            <a:ext cx="3638630" cy="3454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F53337-68D1-4C4A-CA51-7E99C095CA66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6538257" y="2377563"/>
            <a:ext cx="3592033" cy="159153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6DA71F-C39E-5E16-5734-9368FD2A5B7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6538257" y="2377563"/>
            <a:ext cx="3592033" cy="305622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4EA3C7-790B-5C19-CCB9-46655D10D623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6491660" y="2412107"/>
            <a:ext cx="3554251" cy="284040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9B110B-9147-0FBE-ECCD-F928575179C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6538257" y="3969095"/>
            <a:ext cx="3507654" cy="128341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465B7A-0454-8733-C363-F006EDD151D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538257" y="5252512"/>
            <a:ext cx="3507654" cy="18127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FA32D6-EDCB-F751-F049-781B25F69C6A}"/>
                  </a:ext>
                </a:extLst>
              </p:cNvPr>
              <p:cNvSpPr txBox="1"/>
              <p:nvPr/>
            </p:nvSpPr>
            <p:spPr>
              <a:xfrm>
                <a:off x="6980081" y="3398842"/>
                <a:ext cx="692499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FA32D6-EDCB-F751-F049-781B25F69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81" y="3398842"/>
                <a:ext cx="692499" cy="381515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E0E94E-65EF-E086-8664-A299F66EA700}"/>
                  </a:ext>
                </a:extLst>
              </p:cNvPr>
              <p:cNvSpPr txBox="1"/>
              <p:nvPr/>
            </p:nvSpPr>
            <p:spPr>
              <a:xfrm>
                <a:off x="7050085" y="4581090"/>
                <a:ext cx="698610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E0E94E-65EF-E086-8664-A299F66E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5" y="4581090"/>
                <a:ext cx="698610" cy="381515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BCDE90-99B1-A2F9-2BC8-F14F4503332E}"/>
                  </a:ext>
                </a:extLst>
              </p:cNvPr>
              <p:cNvSpPr txBox="1"/>
              <p:nvPr/>
            </p:nvSpPr>
            <p:spPr>
              <a:xfrm>
                <a:off x="7296092" y="2234193"/>
                <a:ext cx="698610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BCDE90-99B1-A2F9-2BC8-F14F4503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92" y="2234193"/>
                <a:ext cx="698610" cy="381515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54DF5B-A9BA-2E2C-394C-78154CB08D1E}"/>
                  </a:ext>
                </a:extLst>
              </p:cNvPr>
              <p:cNvSpPr txBox="1"/>
              <p:nvPr/>
            </p:nvSpPr>
            <p:spPr>
              <a:xfrm>
                <a:off x="7083231" y="4149964"/>
                <a:ext cx="669970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54DF5B-A9BA-2E2C-394C-78154CB0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31" y="4149964"/>
                <a:ext cx="669970" cy="381515"/>
              </a:xfrm>
              <a:prstGeom prst="rect">
                <a:avLst/>
              </a:prstGeom>
              <a:blipFill>
                <a:blip r:embed="rId1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4E6602-7CB8-4BE7-D98C-895983FBFC35}"/>
                  </a:ext>
                </a:extLst>
              </p:cNvPr>
              <p:cNvSpPr txBox="1"/>
              <p:nvPr/>
            </p:nvSpPr>
            <p:spPr>
              <a:xfrm>
                <a:off x="7003728" y="5178642"/>
                <a:ext cx="676082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4E6602-7CB8-4BE7-D98C-895983FB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728" y="5178642"/>
                <a:ext cx="676082" cy="381515"/>
              </a:xfrm>
              <a:prstGeom prst="rect">
                <a:avLst/>
              </a:prstGeom>
              <a:blipFill>
                <a:blip r:embed="rId1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0A87A0-1D50-7CA0-ADC1-97A7D080A76C}"/>
                  </a:ext>
                </a:extLst>
              </p:cNvPr>
              <p:cNvSpPr txBox="1"/>
              <p:nvPr/>
            </p:nvSpPr>
            <p:spPr>
              <a:xfrm>
                <a:off x="7188144" y="3052068"/>
                <a:ext cx="676082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0A87A0-1D50-7CA0-ADC1-97A7D080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44" y="3052068"/>
                <a:ext cx="676082" cy="381515"/>
              </a:xfrm>
              <a:prstGeom prst="rect">
                <a:avLst/>
              </a:prstGeom>
              <a:blipFill>
                <a:blip r:embed="rId1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444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1DA2-ACA9-6EF9-0D16-CB83FEFC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Softmax</a:t>
            </a:r>
            <a:r>
              <a:rPr lang="en-US" dirty="0"/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E4B82-F381-FF59-9388-CFFC994C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term we’ll see a lot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a “logit” </a:t>
                </a:r>
              </a:p>
              <a:p>
                <a:endParaRPr lang="en-US" dirty="0"/>
              </a:p>
              <a:p>
                <a:r>
                  <a:rPr lang="en-US" dirty="0"/>
                  <a:t>Generically, the </a:t>
                </a:r>
                <a:r>
                  <a:rPr lang="en-US" dirty="0" err="1"/>
                  <a:t>softmax</a:t>
                </a:r>
                <a:r>
                  <a:rPr lang="en-US" dirty="0"/>
                  <a:t> is: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E4B82-F381-FF59-9388-CFFC994C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08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16E9-C3EB-8FCC-05EE-0735B31B6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B0DB-BBB6-6F1A-B857-4E0AC2C7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Softmax</a:t>
            </a:r>
            <a:r>
              <a:rPr lang="en-US" dirty="0"/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39CDD-442C-34BB-408E-DA68B2A3E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Generically, the </a:t>
                </a:r>
                <a:r>
                  <a:rPr lang="en-US" dirty="0" err="1"/>
                  <a:t>softmax</a:t>
                </a:r>
                <a:r>
                  <a:rPr lang="en-US" dirty="0"/>
                  <a:t>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softmax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softmax</a:t>
                </a:r>
                <a:r>
                  <a:rPr lang="en-US" dirty="0"/>
                  <a:t> turns each logit into a number between zero and one.</a:t>
                </a:r>
              </a:p>
              <a:p>
                <a:endParaRPr lang="en-US" dirty="0"/>
              </a:p>
              <a:p>
                <a:r>
                  <a:rPr lang="en-US" dirty="0"/>
                  <a:t>We divide each (exponentiated) logit by the sum of all (exponentiated) logit</a:t>
                </a:r>
              </a:p>
              <a:p>
                <a:endParaRPr lang="en-US" dirty="0"/>
              </a:p>
              <a:p>
                <a:r>
                  <a:rPr lang="en-US" dirty="0"/>
                  <a:t>Which gives us a probability distribution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39CDD-442C-34BB-408E-DA68B2A3E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33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B40B-CE14-36E5-0E77-3897DD51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640AF-C5CF-94F4-804D-31863B610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530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:r>
                  <a:rPr lang="en-US" b="1" dirty="0"/>
                  <a:t>x</a:t>
                </a:r>
                <a:r>
                  <a:rPr lang="en-US" dirty="0"/>
                  <a:t>                             </a:t>
                </a:r>
                <a:r>
                  <a:rPr lang="en-US" b="1" dirty="0"/>
                  <a:t>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640AF-C5CF-94F4-804D-31863B610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53000" cy="4351338"/>
              </a:xfrm>
              <a:blipFill>
                <a:blip r:embed="rId2"/>
                <a:stretch>
                  <a:fillRect l="-2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F43F7-9C6F-9B90-130D-AEB9C6488760}"/>
                  </a:ext>
                </a:extLst>
              </p:cNvPr>
              <p:cNvSpPr/>
              <p:nvPr/>
            </p:nvSpPr>
            <p:spPr>
              <a:xfrm>
                <a:off x="5951728" y="3727078"/>
                <a:ext cx="1307889" cy="8701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EEF43F7-9C6F-9B90-130D-AEB9C6488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28" y="3727078"/>
                <a:ext cx="1307889" cy="8701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9A9C6DD-0D1B-85EE-91C1-417C61C2ADD4}"/>
                  </a:ext>
                </a:extLst>
              </p:cNvPr>
              <p:cNvSpPr/>
              <p:nvPr/>
            </p:nvSpPr>
            <p:spPr>
              <a:xfrm>
                <a:off x="5951728" y="5191768"/>
                <a:ext cx="1307889" cy="8701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9A9C6DD-0D1B-85EE-91C1-417C61C2A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28" y="5191768"/>
                <a:ext cx="1307889" cy="8701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9F39BFF-478D-FD26-8712-0A93ED918645}"/>
              </a:ext>
            </a:extLst>
          </p:cNvPr>
          <p:cNvSpPr/>
          <p:nvPr/>
        </p:nvSpPr>
        <p:spPr>
          <a:xfrm>
            <a:off x="10847592" y="3598019"/>
            <a:ext cx="1307889" cy="870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7BC23C-F364-EF55-A139-3DFF915FA3CE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259617" y="4033076"/>
            <a:ext cx="3587975" cy="1290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5B933-5121-2E48-B86A-309A2D0B5D2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259617" y="4033076"/>
            <a:ext cx="3587975" cy="15937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79FB0-070E-DFD8-341B-69B0FD6D5273}"/>
                  </a:ext>
                </a:extLst>
              </p:cNvPr>
              <p:cNvSpPr txBox="1"/>
              <p:nvPr/>
            </p:nvSpPr>
            <p:spPr>
              <a:xfrm>
                <a:off x="7956284" y="3968406"/>
                <a:ext cx="820948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79FB0-070E-DFD8-341B-69B0FD6D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84" y="3968406"/>
                <a:ext cx="820948" cy="381515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0B2651-1307-D8DF-2055-750164E13AFA}"/>
                  </a:ext>
                </a:extLst>
              </p:cNvPr>
              <p:cNvSpPr txBox="1"/>
              <p:nvPr/>
            </p:nvSpPr>
            <p:spPr>
              <a:xfrm>
                <a:off x="7723655" y="5061077"/>
                <a:ext cx="1053577" cy="453797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0B2651-1307-D8DF-2055-750164E1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655" y="5061077"/>
                <a:ext cx="1053577" cy="453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11938D-9F26-8EED-ACBC-EC9A623AC095}"/>
                  </a:ext>
                </a:extLst>
              </p:cNvPr>
              <p:cNvSpPr/>
              <p:nvPr/>
            </p:nvSpPr>
            <p:spPr>
              <a:xfrm>
                <a:off x="5905131" y="2170090"/>
                <a:ext cx="1307889" cy="870113"/>
              </a:xfrm>
              <a:prstGeom prst="ellipse">
                <a:avLst/>
              </a:prstGeom>
              <a:solidFill>
                <a:schemeClr val="accent1">
                  <a:alpha val="77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11938D-9F26-8EED-ACBC-EC9A623AC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31" y="2170090"/>
                <a:ext cx="1307889" cy="8701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3AB9BD-205D-E2EE-E198-C3E3299344C0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7213020" y="2605147"/>
            <a:ext cx="3634572" cy="1427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269F6-2959-2A58-8DC3-B5928E684BD1}"/>
                  </a:ext>
                </a:extLst>
              </p:cNvPr>
              <p:cNvSpPr txBox="1"/>
              <p:nvPr/>
            </p:nvSpPr>
            <p:spPr>
              <a:xfrm>
                <a:off x="8002698" y="2930281"/>
                <a:ext cx="1053577" cy="453797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269F6-2959-2A58-8DC3-B5928E68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98" y="2930281"/>
                <a:ext cx="1053577" cy="453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2A0BE70-A400-F510-C891-BE2A54C79745}"/>
              </a:ext>
            </a:extLst>
          </p:cNvPr>
          <p:cNvSpPr txBox="1"/>
          <p:nvPr/>
        </p:nvSpPr>
        <p:spPr>
          <a:xfrm>
            <a:off x="5951728" y="1592072"/>
            <a:ext cx="1261607" cy="439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803BE9-CB19-CC2C-4E20-E1F67A6DE47D}"/>
              </a:ext>
            </a:extLst>
          </p:cNvPr>
          <p:cNvSpPr/>
          <p:nvPr/>
        </p:nvSpPr>
        <p:spPr>
          <a:xfrm>
            <a:off x="10767271" y="5010495"/>
            <a:ext cx="1307889" cy="87011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7F5903-6C7D-EE92-A93D-11072FF89153}"/>
              </a:ext>
            </a:extLst>
          </p:cNvPr>
          <p:cNvSpPr/>
          <p:nvPr/>
        </p:nvSpPr>
        <p:spPr>
          <a:xfrm>
            <a:off x="10851650" y="2135546"/>
            <a:ext cx="1307889" cy="87011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D14DAF-44A3-56BF-DAC6-EB3B6197CD87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7213020" y="2570603"/>
            <a:ext cx="3638630" cy="3454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E4A100-FF6B-7F37-4FA3-6FF2E0CAF95C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7259617" y="2570603"/>
            <a:ext cx="3592033" cy="159153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6A460A-C095-EE0F-72FE-450646C3DD00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7259617" y="2570603"/>
            <a:ext cx="3592033" cy="305622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9CF5F-0307-120A-F03B-2F9980F9C303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7213020" y="2605147"/>
            <a:ext cx="3554251" cy="284040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22F622-7F43-74DA-07B4-ECBCF9DE962C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7259617" y="4162135"/>
            <a:ext cx="3507654" cy="128341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4CAAF2-C2D1-2D17-C3B7-A3C929E084B3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7259617" y="5445552"/>
            <a:ext cx="3507654" cy="18127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084510-4BF9-41A1-42F2-E076E173A8AC}"/>
                  </a:ext>
                </a:extLst>
              </p:cNvPr>
              <p:cNvSpPr txBox="1"/>
              <p:nvPr/>
            </p:nvSpPr>
            <p:spPr>
              <a:xfrm>
                <a:off x="7701441" y="3591882"/>
                <a:ext cx="692499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084510-4BF9-41A1-42F2-E076E173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41" y="3591882"/>
                <a:ext cx="692499" cy="381515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ADA2B-53F8-577E-457B-F7F3AEC4E56D}"/>
                  </a:ext>
                </a:extLst>
              </p:cNvPr>
              <p:cNvSpPr txBox="1"/>
              <p:nvPr/>
            </p:nvSpPr>
            <p:spPr>
              <a:xfrm>
                <a:off x="7771445" y="4774130"/>
                <a:ext cx="698610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ADA2B-53F8-577E-457B-F7F3AEC4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45" y="4774130"/>
                <a:ext cx="698610" cy="381515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456CDC-B700-81F7-31BB-C7B1BC4F6119}"/>
                  </a:ext>
                </a:extLst>
              </p:cNvPr>
              <p:cNvSpPr txBox="1"/>
              <p:nvPr/>
            </p:nvSpPr>
            <p:spPr>
              <a:xfrm>
                <a:off x="8017452" y="2427233"/>
                <a:ext cx="698610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456CDC-B700-81F7-31BB-C7B1BC4F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52" y="2427233"/>
                <a:ext cx="698610" cy="381515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07865D-6059-05E4-E2FA-E8929B752B6B}"/>
                  </a:ext>
                </a:extLst>
              </p:cNvPr>
              <p:cNvSpPr txBox="1"/>
              <p:nvPr/>
            </p:nvSpPr>
            <p:spPr>
              <a:xfrm>
                <a:off x="7804591" y="4343004"/>
                <a:ext cx="669970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07865D-6059-05E4-E2FA-E8929B752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591" y="4343004"/>
                <a:ext cx="669970" cy="381515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CE0311-8F6B-852B-15A5-8B7AF8F2EBFC}"/>
                  </a:ext>
                </a:extLst>
              </p:cNvPr>
              <p:cNvSpPr txBox="1"/>
              <p:nvPr/>
            </p:nvSpPr>
            <p:spPr>
              <a:xfrm>
                <a:off x="7725088" y="5371682"/>
                <a:ext cx="676082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CE0311-8F6B-852B-15A5-8B7AF8F2E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88" y="5371682"/>
                <a:ext cx="676082" cy="38151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84CF45-4A36-21B9-E5D0-068E21DA129B}"/>
                  </a:ext>
                </a:extLst>
              </p:cNvPr>
              <p:cNvSpPr txBox="1"/>
              <p:nvPr/>
            </p:nvSpPr>
            <p:spPr>
              <a:xfrm>
                <a:off x="7909504" y="3245108"/>
                <a:ext cx="676082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84CF45-4A36-21B9-E5D0-068E21DA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04" y="3245108"/>
                <a:ext cx="676082" cy="381515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5F07C7-E5B6-A98D-10FB-687623F1AC06}"/>
              </a:ext>
            </a:extLst>
          </p:cNvPr>
          <p:cNvCxnSpPr/>
          <p:nvPr/>
        </p:nvCxnSpPr>
        <p:spPr>
          <a:xfrm>
            <a:off x="1767840" y="3384078"/>
            <a:ext cx="0" cy="648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1859E7-33C6-EA88-6C33-511C45381499}"/>
              </a:ext>
            </a:extLst>
          </p:cNvPr>
          <p:cNvCxnSpPr>
            <a:cxnSpLocks/>
          </p:cNvCxnSpPr>
          <p:nvPr/>
        </p:nvCxnSpPr>
        <p:spPr>
          <a:xfrm>
            <a:off x="4277360" y="3643907"/>
            <a:ext cx="0" cy="32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55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DBE6E-F429-4969-978B-FC0465EA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5560-CEA5-56FE-330E-4A2055DF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F9C22-8D91-94D7-1555-E0375A224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530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Input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output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𝒙𝑾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F9C22-8D91-94D7-1555-E0375A224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53000" cy="4351338"/>
              </a:xfrm>
              <a:blipFill>
                <a:blip r:embed="rId2"/>
                <a:stretch>
                  <a:fillRect l="-221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F9D4F54-87FB-25A7-B528-B74FCC1697FE}"/>
                  </a:ext>
                </a:extLst>
              </p:cNvPr>
              <p:cNvSpPr/>
              <p:nvPr/>
            </p:nvSpPr>
            <p:spPr>
              <a:xfrm>
                <a:off x="5951728" y="3727078"/>
                <a:ext cx="1307889" cy="8701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F9D4F54-87FB-25A7-B528-B74FCC169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28" y="3727078"/>
                <a:ext cx="1307889" cy="8701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DFA9C71-9902-A9EA-A6E0-2B5858D873CB}"/>
                  </a:ext>
                </a:extLst>
              </p:cNvPr>
              <p:cNvSpPr/>
              <p:nvPr/>
            </p:nvSpPr>
            <p:spPr>
              <a:xfrm>
                <a:off x="5951728" y="5191768"/>
                <a:ext cx="1307889" cy="8701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DFA9C71-9902-A9EA-A6E0-2B5858D87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28" y="5191768"/>
                <a:ext cx="1307889" cy="8701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690E237-0F55-B683-4D10-26F42406A812}"/>
              </a:ext>
            </a:extLst>
          </p:cNvPr>
          <p:cNvSpPr/>
          <p:nvPr/>
        </p:nvSpPr>
        <p:spPr>
          <a:xfrm>
            <a:off x="10847592" y="3598019"/>
            <a:ext cx="1307889" cy="870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F4CD55-5F8B-034E-80F4-48633B89AF9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259617" y="4033076"/>
            <a:ext cx="3587975" cy="1290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8F1A76-1095-D951-C711-9578F68F101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259617" y="4033076"/>
            <a:ext cx="3587975" cy="15937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A5A73-2B6B-81D1-5BA3-31FC7BEB5CF6}"/>
                  </a:ext>
                </a:extLst>
              </p:cNvPr>
              <p:cNvSpPr txBox="1"/>
              <p:nvPr/>
            </p:nvSpPr>
            <p:spPr>
              <a:xfrm>
                <a:off x="7956284" y="3968406"/>
                <a:ext cx="820948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A5A73-2B6B-81D1-5BA3-31FC7BEB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84" y="3968406"/>
                <a:ext cx="820948" cy="381515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E5CA7-1C68-ECEC-F8D4-79C5966BD330}"/>
                  </a:ext>
                </a:extLst>
              </p:cNvPr>
              <p:cNvSpPr txBox="1"/>
              <p:nvPr/>
            </p:nvSpPr>
            <p:spPr>
              <a:xfrm>
                <a:off x="7723655" y="5061077"/>
                <a:ext cx="1053577" cy="453797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E5CA7-1C68-ECEC-F8D4-79C5966B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655" y="5061077"/>
                <a:ext cx="1053577" cy="453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A1140E-9E99-4AE3-4A07-9C4A0975DE1A}"/>
                  </a:ext>
                </a:extLst>
              </p:cNvPr>
              <p:cNvSpPr/>
              <p:nvPr/>
            </p:nvSpPr>
            <p:spPr>
              <a:xfrm>
                <a:off x="5905131" y="2170090"/>
                <a:ext cx="1307889" cy="870113"/>
              </a:xfrm>
              <a:prstGeom prst="ellipse">
                <a:avLst/>
              </a:prstGeom>
              <a:solidFill>
                <a:schemeClr val="accent1">
                  <a:alpha val="77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A1140E-9E99-4AE3-4A07-9C4A0975D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31" y="2170090"/>
                <a:ext cx="1307889" cy="8701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BACE54-4221-AE62-FA9F-D9F142D92DD6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7213020" y="2605147"/>
            <a:ext cx="3634572" cy="1427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680EB0-AE31-3F71-5FB4-BC8296846365}"/>
                  </a:ext>
                </a:extLst>
              </p:cNvPr>
              <p:cNvSpPr txBox="1"/>
              <p:nvPr/>
            </p:nvSpPr>
            <p:spPr>
              <a:xfrm>
                <a:off x="8002698" y="2930281"/>
                <a:ext cx="1053577" cy="453797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680EB0-AE31-3F71-5FB4-BC829684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98" y="2930281"/>
                <a:ext cx="1053577" cy="4537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0EA0464-A5F3-247D-1D1F-F4F2452758E2}"/>
              </a:ext>
            </a:extLst>
          </p:cNvPr>
          <p:cNvSpPr txBox="1"/>
          <p:nvPr/>
        </p:nvSpPr>
        <p:spPr>
          <a:xfrm>
            <a:off x="5951728" y="1592072"/>
            <a:ext cx="1261607" cy="439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7B0116-19BC-C888-0244-CFFEDF66117D}"/>
              </a:ext>
            </a:extLst>
          </p:cNvPr>
          <p:cNvSpPr/>
          <p:nvPr/>
        </p:nvSpPr>
        <p:spPr>
          <a:xfrm>
            <a:off x="10767271" y="5010495"/>
            <a:ext cx="1307889" cy="87011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7E323E-6C0F-0BE7-EFAF-A1D56567804F}"/>
              </a:ext>
            </a:extLst>
          </p:cNvPr>
          <p:cNvSpPr/>
          <p:nvPr/>
        </p:nvSpPr>
        <p:spPr>
          <a:xfrm>
            <a:off x="10851650" y="2135546"/>
            <a:ext cx="1307889" cy="87011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9A865A-4E83-B07E-D49B-BCB4F791B798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7213020" y="2570603"/>
            <a:ext cx="3638630" cy="3454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6BDFF-9759-6D9B-5D3C-67FE6569D09F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7259617" y="2570603"/>
            <a:ext cx="3592033" cy="159153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1374B0-EFB5-04CC-8ADC-D4A6A4A3E215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7259617" y="2570603"/>
            <a:ext cx="3592033" cy="305622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32BE94-43BB-BB49-77CA-8FCB85C0D67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7213020" y="2605147"/>
            <a:ext cx="3554251" cy="284040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4D3856-844C-E170-9950-5546AD9F0D3B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7259617" y="4162135"/>
            <a:ext cx="3507654" cy="128341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6C9C2-FF85-1F72-8B48-8BA5B5541B8F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7259617" y="5445552"/>
            <a:ext cx="3507654" cy="18127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B6C83B-E053-B602-AF5A-D5A08547EECD}"/>
                  </a:ext>
                </a:extLst>
              </p:cNvPr>
              <p:cNvSpPr txBox="1"/>
              <p:nvPr/>
            </p:nvSpPr>
            <p:spPr>
              <a:xfrm>
                <a:off x="7701441" y="3591882"/>
                <a:ext cx="692499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B6C83B-E053-B602-AF5A-D5A08547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41" y="3591882"/>
                <a:ext cx="692499" cy="381515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803978-FA0B-F8C7-824D-6D392882CED9}"/>
                  </a:ext>
                </a:extLst>
              </p:cNvPr>
              <p:cNvSpPr txBox="1"/>
              <p:nvPr/>
            </p:nvSpPr>
            <p:spPr>
              <a:xfrm>
                <a:off x="7771445" y="4774130"/>
                <a:ext cx="698610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803978-FA0B-F8C7-824D-6D392882C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45" y="4774130"/>
                <a:ext cx="698610" cy="381515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BEA121-6CBF-2755-E6C0-2E3F2B09F45B}"/>
                  </a:ext>
                </a:extLst>
              </p:cNvPr>
              <p:cNvSpPr txBox="1"/>
              <p:nvPr/>
            </p:nvSpPr>
            <p:spPr>
              <a:xfrm>
                <a:off x="8017452" y="2427233"/>
                <a:ext cx="698610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BEA121-6CBF-2755-E6C0-2E3F2B09F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52" y="2427233"/>
                <a:ext cx="698610" cy="381515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8B0032-800C-155E-56C3-381E6C0B7C66}"/>
                  </a:ext>
                </a:extLst>
              </p:cNvPr>
              <p:cNvSpPr txBox="1"/>
              <p:nvPr/>
            </p:nvSpPr>
            <p:spPr>
              <a:xfrm>
                <a:off x="7804591" y="4343004"/>
                <a:ext cx="669970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8B0032-800C-155E-56C3-381E6C0B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591" y="4343004"/>
                <a:ext cx="669970" cy="381515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CDC87-A822-F7B9-9DBF-1FC533703F4D}"/>
                  </a:ext>
                </a:extLst>
              </p:cNvPr>
              <p:cNvSpPr txBox="1"/>
              <p:nvPr/>
            </p:nvSpPr>
            <p:spPr>
              <a:xfrm>
                <a:off x="7725088" y="5371682"/>
                <a:ext cx="676082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CDC87-A822-F7B9-9DBF-1FC53370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88" y="5371682"/>
                <a:ext cx="676082" cy="38151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3F45C4-5F51-98BD-A1D8-C7A3017E3C33}"/>
                  </a:ext>
                </a:extLst>
              </p:cNvPr>
              <p:cNvSpPr txBox="1"/>
              <p:nvPr/>
            </p:nvSpPr>
            <p:spPr>
              <a:xfrm>
                <a:off x="7909504" y="3245108"/>
                <a:ext cx="676082" cy="381515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3F45C4-5F51-98BD-A1D8-C7A3017E3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04" y="3245108"/>
                <a:ext cx="676082" cy="381515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465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EA031-ABFD-F562-18A2-197720243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DC82-BB28-5A2C-E7C8-BE7772C7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EC2D0-46D5-9369-93B5-684E5462C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97204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All three probabilities (replacing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for consistency):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EC2D0-46D5-9369-93B5-684E5462C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972040" cy="4351338"/>
              </a:xfrm>
              <a:blipFill>
                <a:blip r:embed="rId2"/>
                <a:stretch>
                  <a:fillRect l="-110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AD8326-7B99-5E80-228C-87E66ABD202B}"/>
                  </a:ext>
                </a:extLst>
              </p:cNvPr>
              <p:cNvSpPr txBox="1"/>
              <p:nvPr/>
            </p:nvSpPr>
            <p:spPr>
              <a:xfrm>
                <a:off x="228600" y="2940368"/>
                <a:ext cx="10515600" cy="1867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𝒙𝑾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/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200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200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200" b="1" dirty="0"/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  <m:r>
                                      <m:rPr>
                                        <m:lit/>
                                      </m:r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  <m:r>
                                      <m:rPr>
                                        <m:lit/>
                                      </m:r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  <m:r>
                                      <m:rPr>
                                        <m:lit/>
                                      </m:r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200" b="1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2200" b="1" i="1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200" b="1" i="1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200" b="1" i="1">
                                                    <a:solidFill>
                                                      <a:schemeClr val="accent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AD8326-7B99-5E80-228C-87E66ABD2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40368"/>
                <a:ext cx="10515600" cy="1867371"/>
              </a:xfrm>
              <a:prstGeom prst="rect">
                <a:avLst/>
              </a:prstGeom>
              <a:blipFill>
                <a:blip r:embed="rId3"/>
                <a:stretch>
                  <a:fillRect r="-1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955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2C6C-EFE4-AB7C-EB12-6F2E8C06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XOR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B61E-4A44-B917-4852-38A51CA3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1825625"/>
            <a:ext cx="6690360" cy="4351338"/>
          </a:xfrm>
        </p:spPr>
        <p:txBody>
          <a:bodyPr/>
          <a:lstStyle/>
          <a:p>
            <a:r>
              <a:rPr lang="en-US" dirty="0"/>
              <a:t>Simple Neural Network is a hyperplane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9FA670-512F-CED6-9024-4EFB37F5D2F2}"/>
              </a:ext>
            </a:extLst>
          </p:cNvPr>
          <p:cNvCxnSpPr/>
          <p:nvPr/>
        </p:nvCxnSpPr>
        <p:spPr>
          <a:xfrm>
            <a:off x="813816" y="2194560"/>
            <a:ext cx="0" cy="313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4FDB7C-C585-76D1-0AD1-E0E9E3CB323D}"/>
              </a:ext>
            </a:extLst>
          </p:cNvPr>
          <p:cNvCxnSpPr>
            <a:cxnSpLocks/>
          </p:cNvCxnSpPr>
          <p:nvPr/>
        </p:nvCxnSpPr>
        <p:spPr>
          <a:xfrm flipH="1">
            <a:off x="804672" y="5330952"/>
            <a:ext cx="3392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C9419FA-BD79-C71D-52DF-2CB6C2206991}"/>
              </a:ext>
            </a:extLst>
          </p:cNvPr>
          <p:cNvSpPr/>
          <p:nvPr/>
        </p:nvSpPr>
        <p:spPr>
          <a:xfrm>
            <a:off x="3081528" y="2871216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01AE64-8883-E668-D126-9E4CA9BFF1FC}"/>
              </a:ext>
            </a:extLst>
          </p:cNvPr>
          <p:cNvSpPr/>
          <p:nvPr/>
        </p:nvSpPr>
        <p:spPr>
          <a:xfrm>
            <a:off x="3081528" y="5143500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21735F-24C9-D0D8-C275-99D18504BE5D}"/>
              </a:ext>
            </a:extLst>
          </p:cNvPr>
          <p:cNvSpPr/>
          <p:nvPr/>
        </p:nvSpPr>
        <p:spPr>
          <a:xfrm>
            <a:off x="641606" y="2871216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BB00F7-30DD-4C66-7497-B6A42BFE51BC}"/>
              </a:ext>
            </a:extLst>
          </p:cNvPr>
          <p:cNvSpPr/>
          <p:nvPr/>
        </p:nvSpPr>
        <p:spPr>
          <a:xfrm>
            <a:off x="641606" y="51435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F58D5-158B-3A36-A7DA-1F0F1C2D24EA}"/>
              </a:ext>
            </a:extLst>
          </p:cNvPr>
          <p:cNvSpPr txBox="1"/>
          <p:nvPr/>
        </p:nvSpPr>
        <p:spPr>
          <a:xfrm>
            <a:off x="1016506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B2BF0-FA14-05A9-CF05-E5B78E69CB68}"/>
              </a:ext>
            </a:extLst>
          </p:cNvPr>
          <p:cNvSpPr txBox="1"/>
          <p:nvPr/>
        </p:nvSpPr>
        <p:spPr>
          <a:xfrm>
            <a:off x="3486416" y="27885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8B938-67C3-8CC8-E002-D616E765C47C}"/>
              </a:ext>
            </a:extLst>
          </p:cNvPr>
          <p:cNvSpPr txBox="1"/>
          <p:nvPr/>
        </p:nvSpPr>
        <p:spPr>
          <a:xfrm>
            <a:off x="3491314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52611-DEE0-8B8E-164E-BCA26B436131}"/>
              </a:ext>
            </a:extLst>
          </p:cNvPr>
          <p:cNvSpPr txBox="1"/>
          <p:nvPr/>
        </p:nvSpPr>
        <p:spPr>
          <a:xfrm>
            <a:off x="1203628" y="27885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D52522-C469-69D9-2BFA-C14F0E43AD95}"/>
                  </a:ext>
                </a:extLst>
              </p:cNvPr>
              <p:cNvSpPr/>
              <p:nvPr/>
            </p:nvSpPr>
            <p:spPr>
              <a:xfrm>
                <a:off x="4965192" y="4343400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D52522-C469-69D9-2BFA-C14F0E43A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92" y="4343400"/>
                <a:ext cx="749808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EB3C128-C5BC-DBB2-05A5-73C034D92C5F}"/>
                  </a:ext>
                </a:extLst>
              </p:cNvPr>
              <p:cNvSpPr/>
              <p:nvPr/>
            </p:nvSpPr>
            <p:spPr>
              <a:xfrm>
                <a:off x="4965192" y="5574792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EB3C128-C5BC-DBB2-05A5-73C034D92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92" y="5574792"/>
                <a:ext cx="749808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B7963F1-A122-DBEB-C599-4B7783BD615F}"/>
              </a:ext>
            </a:extLst>
          </p:cNvPr>
          <p:cNvSpPr/>
          <p:nvPr/>
        </p:nvSpPr>
        <p:spPr>
          <a:xfrm>
            <a:off x="7897368" y="4343400"/>
            <a:ext cx="749808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84A87-CA26-8C62-F707-C830CB4A77B9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715000" y="4709160"/>
            <a:ext cx="2182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C35CAD-7D45-E5F9-39ED-F9EA571E1381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5715000" y="4709160"/>
            <a:ext cx="2182368" cy="1231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9CF1DC-BF44-6213-24BF-CE673CA181A2}"/>
                  </a:ext>
                </a:extLst>
              </p:cNvPr>
              <p:cNvSpPr txBox="1"/>
              <p:nvPr/>
            </p:nvSpPr>
            <p:spPr>
              <a:xfrm>
                <a:off x="6556248" y="4251960"/>
                <a:ext cx="457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9CF1DC-BF44-6213-24BF-CE673CA18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48" y="4251960"/>
                <a:ext cx="45794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2CA84E-D1F5-B17D-ED76-EDD91C3661EC}"/>
                  </a:ext>
                </a:extLst>
              </p:cNvPr>
              <p:cNvSpPr txBox="1"/>
              <p:nvPr/>
            </p:nvSpPr>
            <p:spPr>
              <a:xfrm>
                <a:off x="6566986" y="4834866"/>
                <a:ext cx="463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2CA84E-D1F5-B17D-ED76-EDD91C36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986" y="4834866"/>
                <a:ext cx="4632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6E9C14B-820E-5F53-A179-AFE1439E884A}"/>
                  </a:ext>
                </a:extLst>
              </p:cNvPr>
              <p:cNvSpPr/>
              <p:nvPr/>
            </p:nvSpPr>
            <p:spPr>
              <a:xfrm>
                <a:off x="4965192" y="3149156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6E9C14B-820E-5F53-A179-AFE1439E8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92" y="3149156"/>
                <a:ext cx="749808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1F98D0-A4F8-2C46-F102-1256F0F2C0A6}"/>
              </a:ext>
            </a:extLst>
          </p:cNvPr>
          <p:cNvCxnSpPr>
            <a:cxnSpLocks/>
            <a:stCxn id="24" idx="6"/>
            <a:endCxn id="19" idx="2"/>
          </p:cNvCxnSpPr>
          <p:nvPr/>
        </p:nvCxnSpPr>
        <p:spPr>
          <a:xfrm>
            <a:off x="5715000" y="3514916"/>
            <a:ext cx="2182368" cy="1194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FAC26E-B749-2835-187E-2BCFF6418D29}"/>
                  </a:ext>
                </a:extLst>
              </p:cNvPr>
              <p:cNvSpPr txBox="1"/>
              <p:nvPr/>
            </p:nvSpPr>
            <p:spPr>
              <a:xfrm>
                <a:off x="6525768" y="3563112"/>
                <a:ext cx="463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FAC26E-B749-2835-187E-2BCFF6418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68" y="3563112"/>
                <a:ext cx="46326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805ADAB-D304-C7EA-3D29-51F3E7388A0C}"/>
              </a:ext>
            </a:extLst>
          </p:cNvPr>
          <p:cNvSpPr txBox="1"/>
          <p:nvPr/>
        </p:nvSpPr>
        <p:spPr>
          <a:xfrm>
            <a:off x="4965192" y="25484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5454B-2EBD-F8AF-CB30-F4765383B970}"/>
              </a:ext>
            </a:extLst>
          </p:cNvPr>
          <p:cNvSpPr txBox="1"/>
          <p:nvPr/>
        </p:nvSpPr>
        <p:spPr>
          <a:xfrm>
            <a:off x="7897368" y="2572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7CB5E7-421C-5D19-A929-BFE5F525F49C}"/>
                  </a:ext>
                </a:extLst>
              </p:cNvPr>
              <p:cNvSpPr txBox="1"/>
              <p:nvPr/>
            </p:nvSpPr>
            <p:spPr>
              <a:xfrm>
                <a:off x="8772129" y="4500634"/>
                <a:ext cx="3075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7CB5E7-421C-5D19-A929-BFE5F525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129" y="4500634"/>
                <a:ext cx="3075201" cy="46166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6E6FDE-410E-6D55-B93C-B0EFEFF82DBC}"/>
                  </a:ext>
                </a:extLst>
              </p:cNvPr>
              <p:cNvSpPr txBox="1"/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6E6FDE-410E-6D55-B93C-B0EFEFF8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5F4C04-7FA6-9BD0-B988-95B34038FE31}"/>
                  </a:ext>
                </a:extLst>
              </p:cNvPr>
              <p:cNvSpPr txBox="1"/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5F4C04-7FA6-9BD0-B988-95B34038F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442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D474-DB63-5B42-6E88-3F4646EC7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EC28-8942-D129-6B35-2FD09366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XOR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C8E-B5AD-417B-9468-04C364EB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1825625"/>
            <a:ext cx="6690360" cy="4351338"/>
          </a:xfrm>
        </p:spPr>
        <p:txBody>
          <a:bodyPr/>
          <a:lstStyle/>
          <a:p>
            <a:r>
              <a:rPr lang="en-US" dirty="0"/>
              <a:t>Simple Neural Network is a hyperplane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9DE685-E9C1-EE08-0E7F-D0C5AA3D5F75}"/>
              </a:ext>
            </a:extLst>
          </p:cNvPr>
          <p:cNvCxnSpPr/>
          <p:nvPr/>
        </p:nvCxnSpPr>
        <p:spPr>
          <a:xfrm>
            <a:off x="813816" y="2194560"/>
            <a:ext cx="0" cy="313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2E6E10-AA76-5B11-F891-FA4FF19E39B2}"/>
              </a:ext>
            </a:extLst>
          </p:cNvPr>
          <p:cNvCxnSpPr>
            <a:cxnSpLocks/>
          </p:cNvCxnSpPr>
          <p:nvPr/>
        </p:nvCxnSpPr>
        <p:spPr>
          <a:xfrm flipH="1">
            <a:off x="804672" y="5330952"/>
            <a:ext cx="3392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B36FDBC-347E-862E-1E06-1B4BF0F7E04C}"/>
              </a:ext>
            </a:extLst>
          </p:cNvPr>
          <p:cNvSpPr/>
          <p:nvPr/>
        </p:nvSpPr>
        <p:spPr>
          <a:xfrm>
            <a:off x="3081528" y="2871216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5EBC65-6108-B5FB-1A1F-12D8685399E3}"/>
              </a:ext>
            </a:extLst>
          </p:cNvPr>
          <p:cNvSpPr/>
          <p:nvPr/>
        </p:nvSpPr>
        <p:spPr>
          <a:xfrm>
            <a:off x="3081528" y="5143500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92DCBF-21EC-59FD-5FB0-A3E47B67F53C}"/>
              </a:ext>
            </a:extLst>
          </p:cNvPr>
          <p:cNvSpPr/>
          <p:nvPr/>
        </p:nvSpPr>
        <p:spPr>
          <a:xfrm>
            <a:off x="641606" y="2871216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E873EC-315A-29EF-1763-162E714B5156}"/>
              </a:ext>
            </a:extLst>
          </p:cNvPr>
          <p:cNvSpPr/>
          <p:nvPr/>
        </p:nvSpPr>
        <p:spPr>
          <a:xfrm>
            <a:off x="641606" y="51435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C52C5-CC6B-E899-0898-54280C237546}"/>
              </a:ext>
            </a:extLst>
          </p:cNvPr>
          <p:cNvSpPr txBox="1"/>
          <p:nvPr/>
        </p:nvSpPr>
        <p:spPr>
          <a:xfrm>
            <a:off x="1016506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070F-8245-D746-D72E-ED09A418F299}"/>
              </a:ext>
            </a:extLst>
          </p:cNvPr>
          <p:cNvSpPr txBox="1"/>
          <p:nvPr/>
        </p:nvSpPr>
        <p:spPr>
          <a:xfrm>
            <a:off x="3486416" y="27885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038A1-7F29-5A5F-2967-D8471CB0D8AE}"/>
              </a:ext>
            </a:extLst>
          </p:cNvPr>
          <p:cNvSpPr txBox="1"/>
          <p:nvPr/>
        </p:nvSpPr>
        <p:spPr>
          <a:xfrm>
            <a:off x="3491314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31957-C677-DACC-522D-FA6C40F8AFD8}"/>
              </a:ext>
            </a:extLst>
          </p:cNvPr>
          <p:cNvSpPr txBox="1"/>
          <p:nvPr/>
        </p:nvSpPr>
        <p:spPr>
          <a:xfrm>
            <a:off x="1203628" y="27885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DFC047-B273-579B-FE5D-26283049CCE1}"/>
                  </a:ext>
                </a:extLst>
              </p:cNvPr>
              <p:cNvSpPr/>
              <p:nvPr/>
            </p:nvSpPr>
            <p:spPr>
              <a:xfrm>
                <a:off x="5056632" y="3274871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DFC047-B273-579B-FE5D-26283049C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632" y="3274871"/>
                <a:ext cx="749808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0D81D02-59D4-CF75-198A-2F43D352CD2A}"/>
                  </a:ext>
                </a:extLst>
              </p:cNvPr>
              <p:cNvSpPr/>
              <p:nvPr/>
            </p:nvSpPr>
            <p:spPr>
              <a:xfrm>
                <a:off x="4965192" y="5574792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0D81D02-59D4-CF75-198A-2F43D352C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92" y="5574792"/>
                <a:ext cx="749808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5EBFF4C1-AAC9-9CC2-768E-1A3E0A0DBB08}"/>
              </a:ext>
            </a:extLst>
          </p:cNvPr>
          <p:cNvSpPr/>
          <p:nvPr/>
        </p:nvSpPr>
        <p:spPr>
          <a:xfrm>
            <a:off x="7897368" y="4343400"/>
            <a:ext cx="749808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8D3734-F799-C46A-F59C-3287836163C9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806440" y="3640631"/>
            <a:ext cx="2090928" cy="106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7F2989-838D-5CF5-E43D-495D01B07A2D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5715000" y="4709160"/>
            <a:ext cx="2182368" cy="1231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90A909-11B1-404C-0F65-792EB2C6BBBE}"/>
                  </a:ext>
                </a:extLst>
              </p:cNvPr>
              <p:cNvSpPr txBox="1"/>
              <p:nvPr/>
            </p:nvSpPr>
            <p:spPr>
              <a:xfrm>
                <a:off x="6556248" y="4251960"/>
                <a:ext cx="457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90A909-11B1-404C-0F65-792EB2C6B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48" y="4251960"/>
                <a:ext cx="45794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EEE8FB-F80F-6412-89E4-0DCD5BE7BB02}"/>
                  </a:ext>
                </a:extLst>
              </p:cNvPr>
              <p:cNvSpPr txBox="1"/>
              <p:nvPr/>
            </p:nvSpPr>
            <p:spPr>
              <a:xfrm>
                <a:off x="6566986" y="4834866"/>
                <a:ext cx="463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EEE8FB-F80F-6412-89E4-0DCD5BE7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986" y="4834866"/>
                <a:ext cx="4632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F3F3ADB-A31D-F989-D247-6611D583007F}"/>
              </a:ext>
            </a:extLst>
          </p:cNvPr>
          <p:cNvSpPr txBox="1"/>
          <p:nvPr/>
        </p:nvSpPr>
        <p:spPr>
          <a:xfrm>
            <a:off x="4965192" y="25484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30F5B-4286-95A2-0F2C-9D1D74E06C33}"/>
              </a:ext>
            </a:extLst>
          </p:cNvPr>
          <p:cNvSpPr txBox="1"/>
          <p:nvPr/>
        </p:nvSpPr>
        <p:spPr>
          <a:xfrm>
            <a:off x="7897368" y="2572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5AF50F-5B86-637D-0346-2D065CF7895F}"/>
                  </a:ext>
                </a:extLst>
              </p:cNvPr>
              <p:cNvSpPr txBox="1"/>
              <p:nvPr/>
            </p:nvSpPr>
            <p:spPr>
              <a:xfrm>
                <a:off x="8772129" y="4500634"/>
                <a:ext cx="24001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5AF50F-5B86-637D-0346-2D065CF78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129" y="4500634"/>
                <a:ext cx="2400144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280EA5-375E-6E9F-2AD6-FE6F05776762}"/>
                  </a:ext>
                </a:extLst>
              </p:cNvPr>
              <p:cNvSpPr txBox="1"/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280EA5-375E-6E9F-2AD6-FE6F05776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98268F-4ED9-C18B-249A-9E9CFA21B0AA}"/>
                  </a:ext>
                </a:extLst>
              </p:cNvPr>
              <p:cNvSpPr txBox="1"/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98268F-4ED9-C18B-249A-9E9CFA21B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0E81-4A03-DBED-7AD0-1D32B9DD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separable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97F0C3A-3DCF-D5BA-9CBA-85E1FDD5191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2204575"/>
                  </p:ext>
                </p:extLst>
              </p:nvPr>
            </p:nvGraphicFramePr>
            <p:xfrm>
              <a:off x="1588008" y="1825625"/>
              <a:ext cx="9013368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4212269998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1209871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9110364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91817984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06305600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782206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smtClean="0"/>
                                    </m:ctrlPr>
                                  </m:sSubPr>
                                  <m:e>
                                    <m:r>
                                      <a:rPr lang="en-US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smtClean="0"/>
                                    </m:ctrlPr>
                                  </m:sSubPr>
                                  <m:e>
                                    <m:r>
                                      <a:rPr lang="en-US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/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=−</m:t>
                                </m:r>
                                <m:r>
                                  <a:rPr lang="en-US" sz="1400" b="1" smtClean="0"/>
                                  <m:t>𝟏</m:t>
                                </m:r>
                                <m:r>
                                  <a:rPr lang="en-US" sz="1400" b="1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=</m:t>
                                </m:r>
                                <m:r>
                                  <a:rPr lang="en-US" sz="1400" b="1" smtClean="0"/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=</m:t>
                                </m:r>
                                <m:r>
                                  <a:rPr lang="en-US" sz="1400" b="1" smtClean="0"/>
                                  <m:t>𝟏</m:t>
                                </m:r>
                                <m:r>
                                  <a:rPr lang="en-US" sz="1400" b="1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=</m:t>
                                </m:r>
                                <m:r>
                                  <a:rPr lang="en-US" sz="1400" b="1" smtClean="0"/>
                                  <m:t>−</m:t>
                                </m:r>
                                <m:r>
                                  <a:rPr lang="en-US" sz="1400" b="1" smtClean="0"/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=</m:t>
                                </m:r>
                                <m:r>
                                  <a:rPr lang="en-US" sz="1400" b="1" smtClean="0"/>
                                  <m:t>𝟎</m:t>
                                </m:r>
                                <m:r>
                                  <a:rPr lang="en-US" sz="1400" b="1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=</m:t>
                                </m:r>
                                <m:r>
                                  <a:rPr lang="en-US" sz="1400" b="1" smtClean="0"/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677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37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354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9678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3796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97F0C3A-3DCF-D5BA-9CBA-85E1FDD5191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2204575"/>
                  </p:ext>
                </p:extLst>
              </p:nvPr>
            </p:nvGraphicFramePr>
            <p:xfrm>
              <a:off x="1588008" y="1825625"/>
              <a:ext cx="9013368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4212269998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1209871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9110364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91817984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06305600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782206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639" r="-499595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7" t="-1639" r="-401626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95" t="-1639" r="-3000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595" t="-1639" r="-2000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220" t="-1639" r="-100813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9190" t="-1639" r="-40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677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37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354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9678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3796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4BC2B8-5CB8-8624-1796-B00E6F5F1B4D}"/>
                  </a:ext>
                </a:extLst>
              </p:cNvPr>
              <p:cNvSpPr txBox="1"/>
              <p:nvPr/>
            </p:nvSpPr>
            <p:spPr>
              <a:xfrm>
                <a:off x="2093974" y="4206240"/>
                <a:ext cx="8004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we have: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∗−1+1∗1=1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4BC2B8-5CB8-8624-1796-B00E6F5F1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974" y="4206240"/>
                <a:ext cx="8004048" cy="369332"/>
              </a:xfrm>
              <a:prstGeom prst="rect">
                <a:avLst/>
              </a:prstGeom>
              <a:blipFill>
                <a:blip r:embed="rId3"/>
                <a:stretch>
                  <a:fillRect l="-60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04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916-F90E-D072-2953-FABBF099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a learning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8670D-4C48-D27E-EB34-B4D5D59543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are we learning/predicting (the prediction function)?: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𝑜𝑢𝑡𝑐𝑜𝑚𝑒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features:</a:t>
                </a:r>
              </a:p>
              <a:p>
                <a:pPr lvl="1"/>
                <a:r>
                  <a:rPr lang="en-US" dirty="0"/>
                  <a:t>One-hot encoded</a:t>
                </a:r>
              </a:p>
              <a:p>
                <a:pPr lvl="1"/>
                <a:r>
                  <a:rPr lang="en-US" b="1" dirty="0"/>
                  <a:t>Embeddings</a:t>
                </a:r>
              </a:p>
              <a:p>
                <a:r>
                  <a:rPr lang="en-US" dirty="0"/>
                  <a:t>The objective function:</a:t>
                </a:r>
              </a:p>
              <a:p>
                <a:pPr lvl="1"/>
                <a:r>
                  <a:rPr lang="en-US" dirty="0"/>
                  <a:t>E.g.: log loss, cross-entropy</a:t>
                </a:r>
              </a:p>
              <a:p>
                <a:r>
                  <a:rPr lang="en-US" dirty="0"/>
                  <a:t>Procedure for optimizing the objective:</a:t>
                </a:r>
              </a:p>
              <a:p>
                <a:pPr lvl="1"/>
                <a:r>
                  <a:rPr lang="en-US" dirty="0"/>
                  <a:t>E.g.: Backpropagation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8670D-4C48-D27E-EB34-B4D5D5954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417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F16E0-F36E-6C2B-FE5B-53B7A24EF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07DC-B340-10A8-75E9-3CCC28FD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XOR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AA8A-F9F6-F614-547E-AA9968E4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1825625"/>
            <a:ext cx="6690360" cy="4351338"/>
          </a:xfrm>
        </p:spPr>
        <p:txBody>
          <a:bodyPr/>
          <a:lstStyle/>
          <a:p>
            <a:r>
              <a:rPr lang="en-US" dirty="0"/>
              <a:t>Hidden Layer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F15105-81ED-DA42-4BF7-B3F12D7A326B}"/>
              </a:ext>
            </a:extLst>
          </p:cNvPr>
          <p:cNvCxnSpPr/>
          <p:nvPr/>
        </p:nvCxnSpPr>
        <p:spPr>
          <a:xfrm>
            <a:off x="813816" y="2194560"/>
            <a:ext cx="0" cy="313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4F75F3-3041-BE5D-D9B4-7BD4F9247A38}"/>
              </a:ext>
            </a:extLst>
          </p:cNvPr>
          <p:cNvCxnSpPr>
            <a:cxnSpLocks/>
          </p:cNvCxnSpPr>
          <p:nvPr/>
        </p:nvCxnSpPr>
        <p:spPr>
          <a:xfrm flipH="1">
            <a:off x="804672" y="5330952"/>
            <a:ext cx="3392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4BFB0C2-5A7A-4CA1-8E6B-D221F22C59C7}"/>
              </a:ext>
            </a:extLst>
          </p:cNvPr>
          <p:cNvSpPr/>
          <p:nvPr/>
        </p:nvSpPr>
        <p:spPr>
          <a:xfrm>
            <a:off x="3081528" y="2871216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1D6605-1A26-5C1B-EFED-EC63DE7147E7}"/>
              </a:ext>
            </a:extLst>
          </p:cNvPr>
          <p:cNvSpPr/>
          <p:nvPr/>
        </p:nvSpPr>
        <p:spPr>
          <a:xfrm>
            <a:off x="3081528" y="5143500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591CEF-AB69-61C4-5E8E-B4F9600A060D}"/>
              </a:ext>
            </a:extLst>
          </p:cNvPr>
          <p:cNvSpPr/>
          <p:nvPr/>
        </p:nvSpPr>
        <p:spPr>
          <a:xfrm>
            <a:off x="641606" y="2871216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8687F4-86AF-BE6A-716F-EEDE79EDC684}"/>
              </a:ext>
            </a:extLst>
          </p:cNvPr>
          <p:cNvSpPr/>
          <p:nvPr/>
        </p:nvSpPr>
        <p:spPr>
          <a:xfrm>
            <a:off x="641606" y="51435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19D12-A5C0-C539-0D0B-5C4767E8E545}"/>
              </a:ext>
            </a:extLst>
          </p:cNvPr>
          <p:cNvSpPr txBox="1"/>
          <p:nvPr/>
        </p:nvSpPr>
        <p:spPr>
          <a:xfrm>
            <a:off x="1016506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13FBA-4A43-D02B-82D8-F254399A86F5}"/>
              </a:ext>
            </a:extLst>
          </p:cNvPr>
          <p:cNvSpPr txBox="1"/>
          <p:nvPr/>
        </p:nvSpPr>
        <p:spPr>
          <a:xfrm>
            <a:off x="3486416" y="27885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11723-2533-057F-83DB-AA53E3EDC468}"/>
              </a:ext>
            </a:extLst>
          </p:cNvPr>
          <p:cNvSpPr txBox="1"/>
          <p:nvPr/>
        </p:nvSpPr>
        <p:spPr>
          <a:xfrm>
            <a:off x="3491314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22A96-E44D-8FA3-560B-6C5AABBACD04}"/>
              </a:ext>
            </a:extLst>
          </p:cNvPr>
          <p:cNvSpPr txBox="1"/>
          <p:nvPr/>
        </p:nvSpPr>
        <p:spPr>
          <a:xfrm>
            <a:off x="1203628" y="27885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0F3EEC7-4680-FF9A-AC90-3BFABF05EBCA}"/>
                  </a:ext>
                </a:extLst>
              </p:cNvPr>
              <p:cNvSpPr/>
              <p:nvPr/>
            </p:nvSpPr>
            <p:spPr>
              <a:xfrm>
                <a:off x="7771325" y="3183417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0F3EEC7-4680-FF9A-AC90-3BFABF05E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325" y="3183417"/>
                <a:ext cx="749808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D6843F-5E2F-DED8-74A4-2B68F6C5D211}"/>
                  </a:ext>
                </a:extLst>
              </p:cNvPr>
              <p:cNvSpPr/>
              <p:nvPr/>
            </p:nvSpPr>
            <p:spPr>
              <a:xfrm>
                <a:off x="7759583" y="5445443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D6843F-5E2F-DED8-74A4-2B68F6C5D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583" y="5445443"/>
                <a:ext cx="749808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DAD42E3-E56C-9697-F3C7-2FCB46291124}"/>
              </a:ext>
            </a:extLst>
          </p:cNvPr>
          <p:cNvSpPr/>
          <p:nvPr/>
        </p:nvSpPr>
        <p:spPr>
          <a:xfrm>
            <a:off x="10722864" y="4343400"/>
            <a:ext cx="749808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618F06-9929-7D81-9E5D-896A97B6EFF6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8521133" y="3549177"/>
            <a:ext cx="2201731" cy="115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412896-3108-35FE-2B9B-B012FBF8CE7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8509391" y="4709160"/>
            <a:ext cx="2213473" cy="11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2CBBFF-FD71-D32D-29FA-3B0CA62E6C52}"/>
                  </a:ext>
                </a:extLst>
              </p:cNvPr>
              <p:cNvSpPr txBox="1"/>
              <p:nvPr/>
            </p:nvSpPr>
            <p:spPr>
              <a:xfrm>
                <a:off x="9381744" y="4251960"/>
                <a:ext cx="457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2CBBFF-FD71-D32D-29FA-3B0CA62E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744" y="4251960"/>
                <a:ext cx="45794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BACFF-6EC2-598F-18E9-EDAA5441036B}"/>
                  </a:ext>
                </a:extLst>
              </p:cNvPr>
              <p:cNvSpPr txBox="1"/>
              <p:nvPr/>
            </p:nvSpPr>
            <p:spPr>
              <a:xfrm>
                <a:off x="9392482" y="4834866"/>
                <a:ext cx="463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BACFF-6EC2-598F-18E9-EDAA54410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82" y="4834866"/>
                <a:ext cx="4632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90954AA-6F4A-05C9-7B2E-CBE0A433DE32}"/>
              </a:ext>
            </a:extLst>
          </p:cNvPr>
          <p:cNvSpPr txBox="1"/>
          <p:nvPr/>
        </p:nvSpPr>
        <p:spPr>
          <a:xfrm>
            <a:off x="4965192" y="25484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5FDC5-66D2-ACB6-EF95-7F9A3864A0AD}"/>
              </a:ext>
            </a:extLst>
          </p:cNvPr>
          <p:cNvSpPr txBox="1"/>
          <p:nvPr/>
        </p:nvSpPr>
        <p:spPr>
          <a:xfrm>
            <a:off x="10640568" y="2572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1CF321-0A5C-CDCC-5FE0-9441D1135583}"/>
                  </a:ext>
                </a:extLst>
              </p:cNvPr>
              <p:cNvSpPr txBox="1"/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1CF321-0A5C-CDCC-5FE0-9441D1135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44C113-1EBC-1C42-D871-91F14568F329}"/>
                  </a:ext>
                </a:extLst>
              </p:cNvPr>
              <p:cNvSpPr txBox="1"/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44C113-1EBC-1C42-D871-91F14568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19C892C-AD29-3A6F-80BD-CB3FE5561F76}"/>
                  </a:ext>
                </a:extLst>
              </p:cNvPr>
              <p:cNvSpPr/>
              <p:nvPr/>
            </p:nvSpPr>
            <p:spPr>
              <a:xfrm>
                <a:off x="4938659" y="3183417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19C892C-AD29-3A6F-80BD-CB3FE5561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59" y="3183417"/>
                <a:ext cx="7498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CCED79-883E-7108-BE12-7F3F359748FD}"/>
                  </a:ext>
                </a:extLst>
              </p:cNvPr>
              <p:cNvSpPr/>
              <p:nvPr/>
            </p:nvSpPr>
            <p:spPr>
              <a:xfrm>
                <a:off x="4847219" y="5483338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CCED79-883E-7108-BE12-7F3F35974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19" y="5483338"/>
                <a:ext cx="749808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8CC926-499D-7495-E2DD-3A6CF5E4430A}"/>
              </a:ext>
            </a:extLst>
          </p:cNvPr>
          <p:cNvSpPr txBox="1"/>
          <p:nvPr/>
        </p:nvSpPr>
        <p:spPr>
          <a:xfrm>
            <a:off x="7817221" y="257256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Hidden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381176-850A-E50F-8D90-5F6F3FF210FD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5688467" y="3549177"/>
            <a:ext cx="2082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11B7F8-3CDC-9F26-6FCA-37E13796FAE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5597027" y="3549177"/>
            <a:ext cx="2174298" cy="2299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AE913-7C43-69F3-A86A-01583E6432AA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5688467" y="3549177"/>
            <a:ext cx="2071116" cy="2262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7DE0DD-4161-B0AE-A472-F6B096E6EDCF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5597027" y="5811203"/>
            <a:ext cx="2162556" cy="3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6BBF94-8B32-D1CD-2F90-4131075C9461}"/>
                  </a:ext>
                </a:extLst>
              </p:cNvPr>
              <p:cNvSpPr txBox="1"/>
              <p:nvPr/>
            </p:nvSpPr>
            <p:spPr>
              <a:xfrm>
                <a:off x="6510604" y="3151308"/>
                <a:ext cx="5803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6BBF94-8B32-D1CD-2F90-4131075C9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604" y="3151308"/>
                <a:ext cx="580352" cy="381515"/>
              </a:xfrm>
              <a:prstGeom prst="rect">
                <a:avLst/>
              </a:prstGeom>
              <a:blipFill>
                <a:blip r:embed="rId10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519EB-427A-F972-C041-2D9310FDA719}"/>
                  </a:ext>
                </a:extLst>
              </p:cNvPr>
              <p:cNvSpPr txBox="1"/>
              <p:nvPr/>
            </p:nvSpPr>
            <p:spPr>
              <a:xfrm>
                <a:off x="5805824" y="4152642"/>
                <a:ext cx="5803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519EB-427A-F972-C041-2D9310FDA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824" y="4152642"/>
                <a:ext cx="580352" cy="381515"/>
              </a:xfrm>
              <a:prstGeom prst="rect">
                <a:avLst/>
              </a:prstGeom>
              <a:blipFill>
                <a:blip r:embed="rId11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0CAB36-98D7-3A93-9B1F-5FAAF767DB65}"/>
                  </a:ext>
                </a:extLst>
              </p:cNvPr>
              <p:cNvSpPr txBox="1"/>
              <p:nvPr/>
            </p:nvSpPr>
            <p:spPr>
              <a:xfrm>
                <a:off x="5745157" y="4800613"/>
                <a:ext cx="58567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0CAB36-98D7-3A93-9B1F-5FAAF767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57" y="4800613"/>
                <a:ext cx="585673" cy="381515"/>
              </a:xfrm>
              <a:prstGeom prst="rect">
                <a:avLst/>
              </a:prstGeom>
              <a:blipFill>
                <a:blip r:embed="rId1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6297092-0E5D-496A-8892-06FE11F5A7F9}"/>
                  </a:ext>
                </a:extLst>
              </p:cNvPr>
              <p:cNvSpPr txBox="1"/>
              <p:nvPr/>
            </p:nvSpPr>
            <p:spPr>
              <a:xfrm>
                <a:off x="6299295" y="5939233"/>
                <a:ext cx="58567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6297092-0E5D-496A-8892-06FE11F5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95" y="5939233"/>
                <a:ext cx="585673" cy="381515"/>
              </a:xfrm>
              <a:prstGeom prst="rect">
                <a:avLst/>
              </a:prstGeom>
              <a:blipFill>
                <a:blip r:embed="rId1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266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D926A-FD63-ACC7-37A9-91073C60A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E9AF-2679-B52D-D95F-B3C586FD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XOR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24FA-2F5D-E359-64C0-52098B9A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1825625"/>
            <a:ext cx="6690360" cy="4351338"/>
          </a:xfrm>
        </p:spPr>
        <p:txBody>
          <a:bodyPr/>
          <a:lstStyle/>
          <a:p>
            <a:r>
              <a:rPr lang="en-US" dirty="0"/>
              <a:t>Hidden Layer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44BF1-0CBC-4E33-189D-826B2637B2BF}"/>
              </a:ext>
            </a:extLst>
          </p:cNvPr>
          <p:cNvCxnSpPr/>
          <p:nvPr/>
        </p:nvCxnSpPr>
        <p:spPr>
          <a:xfrm>
            <a:off x="813816" y="2194560"/>
            <a:ext cx="0" cy="313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5DC8B-FEFF-65A1-9C73-492756EEA75C}"/>
              </a:ext>
            </a:extLst>
          </p:cNvPr>
          <p:cNvCxnSpPr>
            <a:cxnSpLocks/>
          </p:cNvCxnSpPr>
          <p:nvPr/>
        </p:nvCxnSpPr>
        <p:spPr>
          <a:xfrm flipH="1">
            <a:off x="804672" y="5330952"/>
            <a:ext cx="3392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6A90537-8FDB-96A3-79B9-2D8BD1802718}"/>
              </a:ext>
            </a:extLst>
          </p:cNvPr>
          <p:cNvSpPr/>
          <p:nvPr/>
        </p:nvSpPr>
        <p:spPr>
          <a:xfrm>
            <a:off x="3081528" y="2871216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0611E9-5C07-F693-A522-3BAA2DF93268}"/>
              </a:ext>
            </a:extLst>
          </p:cNvPr>
          <p:cNvSpPr/>
          <p:nvPr/>
        </p:nvSpPr>
        <p:spPr>
          <a:xfrm>
            <a:off x="3081528" y="5143500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E876A7-B17A-61C7-9BA3-AD2CC25AFECC}"/>
              </a:ext>
            </a:extLst>
          </p:cNvPr>
          <p:cNvSpPr/>
          <p:nvPr/>
        </p:nvSpPr>
        <p:spPr>
          <a:xfrm>
            <a:off x="641606" y="2871216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794B9F-FC90-A739-45AB-3E4BBCC62581}"/>
              </a:ext>
            </a:extLst>
          </p:cNvPr>
          <p:cNvSpPr/>
          <p:nvPr/>
        </p:nvSpPr>
        <p:spPr>
          <a:xfrm>
            <a:off x="641606" y="51435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FBC90-3779-B80E-B37F-99A5ED161CC2}"/>
              </a:ext>
            </a:extLst>
          </p:cNvPr>
          <p:cNvSpPr txBox="1"/>
          <p:nvPr/>
        </p:nvSpPr>
        <p:spPr>
          <a:xfrm>
            <a:off x="1016506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55F98-11E8-DA34-FC85-D5E03D79E082}"/>
              </a:ext>
            </a:extLst>
          </p:cNvPr>
          <p:cNvSpPr txBox="1"/>
          <p:nvPr/>
        </p:nvSpPr>
        <p:spPr>
          <a:xfrm>
            <a:off x="3486416" y="27885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D9E85-7AE2-5983-7AFD-36E14A6B20EA}"/>
              </a:ext>
            </a:extLst>
          </p:cNvPr>
          <p:cNvSpPr txBox="1"/>
          <p:nvPr/>
        </p:nvSpPr>
        <p:spPr>
          <a:xfrm>
            <a:off x="3491314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74BCA-F122-FC1B-4424-52FD55649639}"/>
              </a:ext>
            </a:extLst>
          </p:cNvPr>
          <p:cNvSpPr txBox="1"/>
          <p:nvPr/>
        </p:nvSpPr>
        <p:spPr>
          <a:xfrm>
            <a:off x="1203628" y="27885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1CDEEA1-A4BB-53B3-457D-0F536265E4C0}"/>
                  </a:ext>
                </a:extLst>
              </p:cNvPr>
              <p:cNvSpPr/>
              <p:nvPr/>
            </p:nvSpPr>
            <p:spPr>
              <a:xfrm>
                <a:off x="7771325" y="3183417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1CDEEA1-A4BB-53B3-457D-0F536265E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325" y="3183417"/>
                <a:ext cx="749808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FFDD85F-0F0F-9380-B3B0-FC7B467CFA2A}"/>
                  </a:ext>
                </a:extLst>
              </p:cNvPr>
              <p:cNvSpPr/>
              <p:nvPr/>
            </p:nvSpPr>
            <p:spPr>
              <a:xfrm>
                <a:off x="7759583" y="5445443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FFDD85F-0F0F-9380-B3B0-FC7B467CF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583" y="5445443"/>
                <a:ext cx="749808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B6D35212-C1DF-8554-10E1-F969BD6EF209}"/>
              </a:ext>
            </a:extLst>
          </p:cNvPr>
          <p:cNvSpPr/>
          <p:nvPr/>
        </p:nvSpPr>
        <p:spPr>
          <a:xfrm>
            <a:off x="10722864" y="4343400"/>
            <a:ext cx="749808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705A4E-D409-65B4-52D8-0DBFE5FC7473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8521133" y="3549177"/>
            <a:ext cx="2201731" cy="115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BD0FC2-9DB9-64C8-DD31-37FD03767538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8509391" y="4709160"/>
            <a:ext cx="2213473" cy="11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B139E2-4223-EF8A-86C8-1E61D9E36104}"/>
                  </a:ext>
                </a:extLst>
              </p:cNvPr>
              <p:cNvSpPr txBox="1"/>
              <p:nvPr/>
            </p:nvSpPr>
            <p:spPr>
              <a:xfrm>
                <a:off x="9381744" y="4251960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B139E2-4223-EF8A-86C8-1E61D9E36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744" y="4251960"/>
                <a:ext cx="3593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98487A-E938-58BB-9587-360217C30003}"/>
                  </a:ext>
                </a:extLst>
              </p:cNvPr>
              <p:cNvSpPr txBox="1"/>
              <p:nvPr/>
            </p:nvSpPr>
            <p:spPr>
              <a:xfrm>
                <a:off x="9392482" y="483486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98487A-E938-58BB-9587-360217C30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82" y="4834866"/>
                <a:ext cx="3593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6799AFC-487A-0F97-7ECD-1D8386B5D98E}"/>
              </a:ext>
            </a:extLst>
          </p:cNvPr>
          <p:cNvSpPr txBox="1"/>
          <p:nvPr/>
        </p:nvSpPr>
        <p:spPr>
          <a:xfrm>
            <a:off x="4965192" y="25484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87F947-B7B1-9B35-1569-25E7C683FE7A}"/>
              </a:ext>
            </a:extLst>
          </p:cNvPr>
          <p:cNvSpPr txBox="1"/>
          <p:nvPr/>
        </p:nvSpPr>
        <p:spPr>
          <a:xfrm>
            <a:off x="10640568" y="2572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07CCEB-7784-6957-644C-906BBE6E29B3}"/>
                  </a:ext>
                </a:extLst>
              </p:cNvPr>
              <p:cNvSpPr txBox="1"/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07CCEB-7784-6957-644C-906BBE6E2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4ADCE7-5E4A-975A-731C-C4FC3AAA89FE}"/>
                  </a:ext>
                </a:extLst>
              </p:cNvPr>
              <p:cNvSpPr txBox="1"/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4ADCE7-5E4A-975A-731C-C4FC3AAA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C1FD66B-F1E5-E369-29F0-5408F919F7E5}"/>
                  </a:ext>
                </a:extLst>
              </p:cNvPr>
              <p:cNvSpPr/>
              <p:nvPr/>
            </p:nvSpPr>
            <p:spPr>
              <a:xfrm>
                <a:off x="4938659" y="3183417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C1FD66B-F1E5-E369-29F0-5408F919F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59" y="3183417"/>
                <a:ext cx="7498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89713B-BD23-2FB7-828D-2167E6341F5E}"/>
                  </a:ext>
                </a:extLst>
              </p:cNvPr>
              <p:cNvSpPr/>
              <p:nvPr/>
            </p:nvSpPr>
            <p:spPr>
              <a:xfrm>
                <a:off x="4847219" y="5483338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89713B-BD23-2FB7-828D-2167E6341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19" y="5483338"/>
                <a:ext cx="749808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7EDCEE5-0A2E-ED54-C055-AEA12E859EB6}"/>
              </a:ext>
            </a:extLst>
          </p:cNvPr>
          <p:cNvSpPr txBox="1"/>
          <p:nvPr/>
        </p:nvSpPr>
        <p:spPr>
          <a:xfrm>
            <a:off x="7817221" y="257256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Hidden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FFB453-989F-D67D-4C41-45DCF588D110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5688467" y="3549177"/>
            <a:ext cx="2082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5AEC31-8E01-F9E2-D009-06BF1A9F8508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5597027" y="3549177"/>
            <a:ext cx="2174298" cy="2299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2B3B55-2E4A-9031-AA9A-099ED097D28F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5688467" y="3549177"/>
            <a:ext cx="2071116" cy="2262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9D60D3-896F-B3F1-6193-147B7EB9F522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5597027" y="5811203"/>
            <a:ext cx="2162556" cy="3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430452-5C18-2BE4-B6B1-5F52C4AACFE8}"/>
                  </a:ext>
                </a:extLst>
              </p:cNvPr>
              <p:cNvSpPr txBox="1"/>
              <p:nvPr/>
            </p:nvSpPr>
            <p:spPr>
              <a:xfrm>
                <a:off x="6510604" y="3151308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430452-5C18-2BE4-B6B1-5F52C4AAC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604" y="3151308"/>
                <a:ext cx="3593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84C4F4-671E-3D99-A236-0E368AFB67DA}"/>
                  </a:ext>
                </a:extLst>
              </p:cNvPr>
              <p:cNvSpPr txBox="1"/>
              <p:nvPr/>
            </p:nvSpPr>
            <p:spPr>
              <a:xfrm>
                <a:off x="5805824" y="4152642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84C4F4-671E-3D99-A236-0E368AFB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824" y="4152642"/>
                <a:ext cx="5325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A7594B-9132-9B36-A450-2C5F8B20F5C3}"/>
                  </a:ext>
                </a:extLst>
              </p:cNvPr>
              <p:cNvSpPr txBox="1"/>
              <p:nvPr/>
            </p:nvSpPr>
            <p:spPr>
              <a:xfrm>
                <a:off x="5745157" y="4800613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A7594B-9132-9B36-A450-2C5F8B20F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57" y="4800613"/>
                <a:ext cx="5325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E49671-3EAE-7A73-78C1-8DA95C70CF69}"/>
                  </a:ext>
                </a:extLst>
              </p:cNvPr>
              <p:cNvSpPr txBox="1"/>
              <p:nvPr/>
            </p:nvSpPr>
            <p:spPr>
              <a:xfrm>
                <a:off x="6299295" y="5939233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E49671-3EAE-7A73-78C1-8DA95C70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95" y="5939233"/>
                <a:ext cx="35939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45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75AB4-D2C7-42D4-D720-9577F922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92FD-8D92-5783-C365-7850638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matrix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88C05E6-C799-9FD7-C0F5-3E4A30AAFC9D}"/>
                  </a:ext>
                </a:extLst>
              </p:cNvPr>
              <p:cNvSpPr/>
              <p:nvPr/>
            </p:nvSpPr>
            <p:spPr>
              <a:xfrm>
                <a:off x="3311085" y="2543337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88C05E6-C799-9FD7-C0F5-3E4A30AAF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85" y="2543337"/>
                <a:ext cx="749808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692B6A3-D47F-716A-1783-9FCD806083B6}"/>
                  </a:ext>
                </a:extLst>
              </p:cNvPr>
              <p:cNvSpPr/>
              <p:nvPr/>
            </p:nvSpPr>
            <p:spPr>
              <a:xfrm>
                <a:off x="3299343" y="4805363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692B6A3-D47F-716A-1783-9FCD80608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43" y="4805363"/>
                <a:ext cx="749808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8D7B045-662C-BCDB-0E87-E7AC36BDDF20}"/>
              </a:ext>
            </a:extLst>
          </p:cNvPr>
          <p:cNvSpPr/>
          <p:nvPr/>
        </p:nvSpPr>
        <p:spPr>
          <a:xfrm>
            <a:off x="6262624" y="3703320"/>
            <a:ext cx="749808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95067-1879-F8BB-59D1-29D26E43D1EE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4060893" y="2909097"/>
            <a:ext cx="2201731" cy="115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D82433-376C-1B18-B320-2BFCED606F21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049151" y="4069080"/>
            <a:ext cx="2213473" cy="11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E7BDF-BDAA-FCEE-6077-0DCE5F620941}"/>
                  </a:ext>
                </a:extLst>
              </p:cNvPr>
              <p:cNvSpPr txBox="1"/>
              <p:nvPr/>
            </p:nvSpPr>
            <p:spPr>
              <a:xfrm>
                <a:off x="4921504" y="3611880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E7BDF-BDAA-FCEE-6077-0DCE5F62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04" y="3611880"/>
                <a:ext cx="3593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15C014-99BC-FFE8-73EF-D990D60CCD81}"/>
                  </a:ext>
                </a:extLst>
              </p:cNvPr>
              <p:cNvSpPr txBox="1"/>
              <p:nvPr/>
            </p:nvSpPr>
            <p:spPr>
              <a:xfrm>
                <a:off x="4932242" y="419478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15C014-99BC-FFE8-73EF-D990D60C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42" y="4194786"/>
                <a:ext cx="3593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EE67EC7-49E8-6A88-34AA-4321BEB3E5E4}"/>
              </a:ext>
            </a:extLst>
          </p:cNvPr>
          <p:cNvSpPr txBox="1"/>
          <p:nvPr/>
        </p:nvSpPr>
        <p:spPr>
          <a:xfrm>
            <a:off x="504952" y="190838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8F9009-4D10-235B-CD35-5B090B0924EC}"/>
              </a:ext>
            </a:extLst>
          </p:cNvPr>
          <p:cNvSpPr txBox="1"/>
          <p:nvPr/>
        </p:nvSpPr>
        <p:spPr>
          <a:xfrm>
            <a:off x="6180328" y="193248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260178-98B6-D824-A0E0-6F5B62381E86}"/>
                  </a:ext>
                </a:extLst>
              </p:cNvPr>
              <p:cNvSpPr/>
              <p:nvPr/>
            </p:nvSpPr>
            <p:spPr>
              <a:xfrm>
                <a:off x="478419" y="2543337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260178-98B6-D824-A0E0-6F5B62381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9" y="2543337"/>
                <a:ext cx="749808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7D94FC6-6251-D152-F536-AB0698DBADC4}"/>
                  </a:ext>
                </a:extLst>
              </p:cNvPr>
              <p:cNvSpPr/>
              <p:nvPr/>
            </p:nvSpPr>
            <p:spPr>
              <a:xfrm>
                <a:off x="386979" y="4843258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7D94FC6-6251-D152-F536-AB0698DB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79" y="4843258"/>
                <a:ext cx="749808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FA59E5-719F-A1CB-18E2-12A57ED8B446}"/>
              </a:ext>
            </a:extLst>
          </p:cNvPr>
          <p:cNvSpPr txBox="1"/>
          <p:nvPr/>
        </p:nvSpPr>
        <p:spPr>
          <a:xfrm>
            <a:off x="3356981" y="19324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Hidden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DB533F-AD66-6456-9579-E83236F02B6C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1228227" y="2909097"/>
            <a:ext cx="2082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643B59-7E34-05C9-76A1-499F5E2ADCE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1136787" y="2909097"/>
            <a:ext cx="2174298" cy="2299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7B1649-0498-13FC-36A6-D42F6D05708A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1228227" y="2909097"/>
            <a:ext cx="2071116" cy="2262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BD7B40-D4FF-8D74-7537-E91ACFA335C9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1136787" y="5171123"/>
            <a:ext cx="2162556" cy="3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AA3574-754A-DA0C-C113-6F048B431024}"/>
                  </a:ext>
                </a:extLst>
              </p:cNvPr>
              <p:cNvSpPr txBox="1"/>
              <p:nvPr/>
            </p:nvSpPr>
            <p:spPr>
              <a:xfrm>
                <a:off x="2050364" y="2511228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AA3574-754A-DA0C-C113-6F048B43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64" y="2511228"/>
                <a:ext cx="3593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58D119-6786-F53F-040C-8F674F4F89AB}"/>
                  </a:ext>
                </a:extLst>
              </p:cNvPr>
              <p:cNvSpPr txBox="1"/>
              <p:nvPr/>
            </p:nvSpPr>
            <p:spPr>
              <a:xfrm>
                <a:off x="1345584" y="3512562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58D119-6786-F53F-040C-8F674F4F8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84" y="3512562"/>
                <a:ext cx="5325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E46D94-6722-4547-2DE4-FF267909231D}"/>
                  </a:ext>
                </a:extLst>
              </p:cNvPr>
              <p:cNvSpPr txBox="1"/>
              <p:nvPr/>
            </p:nvSpPr>
            <p:spPr>
              <a:xfrm>
                <a:off x="1284917" y="4160533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E46D94-6722-4547-2DE4-FF267909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17" y="4160533"/>
                <a:ext cx="5325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2797D6-2A82-4328-ACEE-F5BBD56663EE}"/>
                  </a:ext>
                </a:extLst>
              </p:cNvPr>
              <p:cNvSpPr txBox="1"/>
              <p:nvPr/>
            </p:nvSpPr>
            <p:spPr>
              <a:xfrm>
                <a:off x="1839055" y="5299153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2797D6-2A82-4328-ACEE-F5BBD5666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055" y="5299153"/>
                <a:ext cx="3593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04AB59-4244-8144-5C36-FAFC27FB87F5}"/>
                  </a:ext>
                </a:extLst>
              </p:cNvPr>
              <p:cNvSpPr txBox="1"/>
              <p:nvPr/>
            </p:nvSpPr>
            <p:spPr>
              <a:xfrm>
                <a:off x="6898640" y="1354298"/>
                <a:ext cx="5333101" cy="575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After RELU, hidden layer output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⁡(0,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⁡(0,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Output layer weights: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Final output: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⁡(0, </m:t>
                          </m:r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⁡(0, </m:t>
                          </m:r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04AB59-4244-8144-5C36-FAFC27FB8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40" y="1354298"/>
                <a:ext cx="5333101" cy="57511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604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809A8-092F-97E4-C2DD-E39E4BC9F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563-74FD-D2EA-1FC6-07E4348A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FCCD4DB-0B8D-054A-6B61-8F8C7C6AA80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7911018"/>
                  </p:ext>
                </p:extLst>
              </p:nvPr>
            </p:nvGraphicFramePr>
            <p:xfrm>
              <a:off x="1953768" y="1807337"/>
              <a:ext cx="9013368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4212269998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1209871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9110364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91817984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06305600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782206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smtClean="0"/>
                                    </m:ctrlPr>
                                  </m:sSubPr>
                                  <m:e>
                                    <m:r>
                                      <a:rPr lang="en-US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smtClean="0"/>
                                    </m:ctrlPr>
                                  </m:sSubPr>
                                  <m:e>
                                    <m:r>
                                      <a:rPr lang="en-US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/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𝒎𝒂𝒙</m:t>
                                    </m:r>
                                    <m:r>
                                      <a:rPr lang="en-US" sz="1400" b="1" smtClean="0"/>
                                      <m:t>(</m:t>
                                    </m:r>
                                    <m:r>
                                      <a:rPr lang="en-US" sz="1400" b="1" smtClean="0"/>
                                      <m:t>𝟎</m:t>
                                    </m:r>
                                    <m:r>
                                      <a:rPr lang="en-US" sz="1400" b="1" smtClean="0"/>
                                      <m:t>, </m:t>
                                    </m:r>
                                    <m:r>
                                      <a:rPr lang="en-US" sz="1400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𝒎𝒂𝒙</m:t>
                                    </m:r>
                                    <m:r>
                                      <a:rPr lang="en-US" sz="1400" b="1" smtClean="0"/>
                                      <m:t>(</m:t>
                                    </m:r>
                                    <m:r>
                                      <a:rPr lang="en-US" sz="1400" b="1" smtClean="0"/>
                                      <m:t>𝟎</m:t>
                                    </m:r>
                                    <m:r>
                                      <a:rPr lang="en-US" sz="1400" b="1" smtClean="0"/>
                                      <m:t>, </m:t>
                                    </m:r>
                                    <m:r>
                                      <a:rPr lang="en-US" sz="1400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1" smtClean="0"/>
                                    </m:ctrlPr>
                                  </m:sSubPr>
                                  <m:e>
                                    <m:r>
                                      <a:rPr lang="en-US" sz="1400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smtClean="0"/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b="1" smtClean="0"/>
                                    </m:ctrlPr>
                                  </m:accPr>
                                  <m:e>
                                    <m:r>
                                      <a:rPr lang="en-US" sz="1400" b="1" smtClean="0"/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677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37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354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9678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3796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FCCD4DB-0B8D-054A-6B61-8F8C7C6AA80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7911018"/>
                  </p:ext>
                </p:extLst>
              </p:nvPr>
            </p:nvGraphicFramePr>
            <p:xfrm>
              <a:off x="1953768" y="1807337"/>
              <a:ext cx="9013368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02228">
                      <a:extLst>
                        <a:ext uri="{9D8B030D-6E8A-4147-A177-3AD203B41FA5}">
                          <a16:colId xmlns:a16="http://schemas.microsoft.com/office/drawing/2014/main" val="4212269998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612098717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291103641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591817984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1063056003"/>
                        </a:ext>
                      </a:extLst>
                    </a:gridCol>
                    <a:gridCol w="1502228">
                      <a:extLst>
                        <a:ext uri="{9D8B030D-6E8A-4147-A177-3AD203B41FA5}">
                          <a16:colId xmlns:a16="http://schemas.microsoft.com/office/drawing/2014/main" val="782206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" r="-499595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7" t="-3279" r="-401626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95" t="-3279" r="-3000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595" t="-3279" r="-2000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220" t="-3279" r="-100813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9190" t="-3279" r="-40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677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37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354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9678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3796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AE2CE-6B44-E0D2-68BC-E261BAF80C51}"/>
                  </a:ext>
                </a:extLst>
              </p:cNvPr>
              <p:cNvSpPr txBox="1"/>
              <p:nvPr/>
            </p:nvSpPr>
            <p:spPr>
              <a:xfrm>
                <a:off x="838200" y="4233672"/>
                <a:ext cx="99639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This network has learned how to breakup the XOR problem into a series of inequality checks. In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activated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activated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only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activated, the output is 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both are activated, or neither, the output is 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AE2CE-6B44-E0D2-68BC-E261BAF80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33672"/>
                <a:ext cx="9963910" cy="2246769"/>
              </a:xfrm>
              <a:prstGeom prst="rect">
                <a:avLst/>
              </a:prstGeom>
              <a:blipFill>
                <a:blip r:embed="rId3"/>
                <a:stretch>
                  <a:fillRect l="-1285" t="-2989" r="-79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518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8CD2-CAAE-6BFD-B972-83342BBBD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CF53-4B6F-CA39-6778-B8C5A53A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“space”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9B38-F725-5C46-04BD-E268ECF4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1825625"/>
            <a:ext cx="6690360" cy="4351338"/>
          </a:xfrm>
        </p:spPr>
        <p:txBody>
          <a:bodyPr/>
          <a:lstStyle/>
          <a:p>
            <a:r>
              <a:rPr lang="en-US" dirty="0"/>
              <a:t>Hidden Layer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5618D4-F922-0A29-225B-D68CFBF49220}"/>
              </a:ext>
            </a:extLst>
          </p:cNvPr>
          <p:cNvCxnSpPr/>
          <p:nvPr/>
        </p:nvCxnSpPr>
        <p:spPr>
          <a:xfrm>
            <a:off x="813816" y="2194560"/>
            <a:ext cx="0" cy="313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65477-12AB-48BA-42E4-9BD932B3D31C}"/>
              </a:ext>
            </a:extLst>
          </p:cNvPr>
          <p:cNvCxnSpPr>
            <a:cxnSpLocks/>
          </p:cNvCxnSpPr>
          <p:nvPr/>
        </p:nvCxnSpPr>
        <p:spPr>
          <a:xfrm flipH="1">
            <a:off x="804672" y="5330952"/>
            <a:ext cx="3392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56198B6-1C7E-CA29-FD26-EAB50131E724}"/>
              </a:ext>
            </a:extLst>
          </p:cNvPr>
          <p:cNvSpPr/>
          <p:nvPr/>
        </p:nvSpPr>
        <p:spPr>
          <a:xfrm>
            <a:off x="641606" y="51435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C4B2F-A83F-31F8-3132-918B7E9489FF}"/>
              </a:ext>
            </a:extLst>
          </p:cNvPr>
          <p:cNvSpPr/>
          <p:nvPr/>
        </p:nvSpPr>
        <p:spPr>
          <a:xfrm>
            <a:off x="3081528" y="5143500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E96896-5402-DB16-C1A4-67082E20274B}"/>
              </a:ext>
            </a:extLst>
          </p:cNvPr>
          <p:cNvSpPr/>
          <p:nvPr/>
        </p:nvSpPr>
        <p:spPr>
          <a:xfrm>
            <a:off x="641606" y="2871216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12878A-95E0-3D15-4BAD-BC0B3CB99216}"/>
              </a:ext>
            </a:extLst>
          </p:cNvPr>
          <p:cNvSpPr/>
          <p:nvPr/>
        </p:nvSpPr>
        <p:spPr>
          <a:xfrm>
            <a:off x="641606" y="51435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253F7-0578-EF1E-1DA7-E8A8F0FD3C95}"/>
              </a:ext>
            </a:extLst>
          </p:cNvPr>
          <p:cNvSpPr txBox="1"/>
          <p:nvPr/>
        </p:nvSpPr>
        <p:spPr>
          <a:xfrm>
            <a:off x="1016506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9DA00-FA75-F950-40D9-3F82937FB407}"/>
              </a:ext>
            </a:extLst>
          </p:cNvPr>
          <p:cNvSpPr txBox="1"/>
          <p:nvPr/>
        </p:nvSpPr>
        <p:spPr>
          <a:xfrm>
            <a:off x="1016506" y="4374845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BE9A3-B8A4-9B60-F52B-278603B330AB}"/>
              </a:ext>
            </a:extLst>
          </p:cNvPr>
          <p:cNvSpPr txBox="1"/>
          <p:nvPr/>
        </p:nvSpPr>
        <p:spPr>
          <a:xfrm>
            <a:off x="3491314" y="46880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38ED0-0C34-A68C-C5E3-4BEAF05092BD}"/>
              </a:ext>
            </a:extLst>
          </p:cNvPr>
          <p:cNvSpPr txBox="1"/>
          <p:nvPr/>
        </p:nvSpPr>
        <p:spPr>
          <a:xfrm>
            <a:off x="1203628" y="27885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A9DCBA3-BE4C-1D46-CAB0-7920FCD5242D}"/>
                  </a:ext>
                </a:extLst>
              </p:cNvPr>
              <p:cNvSpPr/>
              <p:nvPr/>
            </p:nvSpPr>
            <p:spPr>
              <a:xfrm>
                <a:off x="7771325" y="3183417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A9DCBA3-BE4C-1D46-CAB0-7920FCD52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325" y="3183417"/>
                <a:ext cx="749808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CEEF039-93C8-32B9-FFA0-6DDB6E728B78}"/>
                  </a:ext>
                </a:extLst>
              </p:cNvPr>
              <p:cNvSpPr/>
              <p:nvPr/>
            </p:nvSpPr>
            <p:spPr>
              <a:xfrm>
                <a:off x="7759583" y="5445443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CEEF039-93C8-32B9-FFA0-6DDB6E728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583" y="5445443"/>
                <a:ext cx="749808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2C08B38-EF72-28ED-DBF8-F8E052D3190E}"/>
              </a:ext>
            </a:extLst>
          </p:cNvPr>
          <p:cNvSpPr/>
          <p:nvPr/>
        </p:nvSpPr>
        <p:spPr>
          <a:xfrm>
            <a:off x="10722864" y="4343400"/>
            <a:ext cx="749808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2BA138-AD34-C701-1194-B3D47C7E254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8521133" y="3549177"/>
            <a:ext cx="2201731" cy="115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48584C-2448-F5EA-07E9-B1E3B53D4B8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8509391" y="4709160"/>
            <a:ext cx="2213473" cy="11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3A7D2A-DF4B-7E46-BEF6-1548B637D043}"/>
                  </a:ext>
                </a:extLst>
              </p:cNvPr>
              <p:cNvSpPr txBox="1"/>
              <p:nvPr/>
            </p:nvSpPr>
            <p:spPr>
              <a:xfrm>
                <a:off x="9381744" y="4251960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3A7D2A-DF4B-7E46-BEF6-1548B637D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744" y="4251960"/>
                <a:ext cx="3593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EB0D83-A342-0050-2D5E-557A2DDA6BD7}"/>
                  </a:ext>
                </a:extLst>
              </p:cNvPr>
              <p:cNvSpPr txBox="1"/>
              <p:nvPr/>
            </p:nvSpPr>
            <p:spPr>
              <a:xfrm>
                <a:off x="9392482" y="483486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EB0D83-A342-0050-2D5E-557A2DDA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82" y="4834866"/>
                <a:ext cx="3593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EC748EE-C332-F8CE-428B-C03FD194D94E}"/>
              </a:ext>
            </a:extLst>
          </p:cNvPr>
          <p:cNvSpPr txBox="1"/>
          <p:nvPr/>
        </p:nvSpPr>
        <p:spPr>
          <a:xfrm>
            <a:off x="4965192" y="25484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BF54F-3924-C5D3-96B8-F21B939CB065}"/>
              </a:ext>
            </a:extLst>
          </p:cNvPr>
          <p:cNvSpPr txBox="1"/>
          <p:nvPr/>
        </p:nvSpPr>
        <p:spPr>
          <a:xfrm>
            <a:off x="10640568" y="2572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BEEEB8-62EC-8E76-511B-03C89E55FCCF}"/>
                  </a:ext>
                </a:extLst>
              </p:cNvPr>
              <p:cNvSpPr txBox="1"/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BEEEB8-62EC-8E76-511B-03C89E55F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67" y="5596776"/>
                <a:ext cx="4721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3D3BBF-19D7-57C6-6627-63B378A3BC0B}"/>
                  </a:ext>
                </a:extLst>
              </p:cNvPr>
              <p:cNvSpPr txBox="1"/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3D3BBF-19D7-57C6-6627-63B378A3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" y="3816628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DD25A-E2B4-3407-63FF-720D7A09632F}"/>
                  </a:ext>
                </a:extLst>
              </p:cNvPr>
              <p:cNvSpPr/>
              <p:nvPr/>
            </p:nvSpPr>
            <p:spPr>
              <a:xfrm>
                <a:off x="4938659" y="3183417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DD25A-E2B4-3407-63FF-720D7A09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59" y="3183417"/>
                <a:ext cx="7498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CC9F7D5-417D-56D9-FADF-5F9D149D3327}"/>
                  </a:ext>
                </a:extLst>
              </p:cNvPr>
              <p:cNvSpPr/>
              <p:nvPr/>
            </p:nvSpPr>
            <p:spPr>
              <a:xfrm>
                <a:off x="4847219" y="5483338"/>
                <a:ext cx="7498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CC9F7D5-417D-56D9-FADF-5F9D149D3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19" y="5483338"/>
                <a:ext cx="749808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6F72A2-594F-F5E0-D8E4-EBB52FB0D093}"/>
              </a:ext>
            </a:extLst>
          </p:cNvPr>
          <p:cNvSpPr txBox="1"/>
          <p:nvPr/>
        </p:nvSpPr>
        <p:spPr>
          <a:xfrm>
            <a:off x="7817221" y="257256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Hidden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E62343-A31C-C417-D22F-C7FA26FC5925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5688467" y="3549177"/>
            <a:ext cx="2082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63701B-07B8-F834-C3C6-AAE81FEE8A46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5597027" y="3549177"/>
            <a:ext cx="2174298" cy="2299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20B665-AEED-3323-635E-CF82EEEE345A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5688467" y="3549177"/>
            <a:ext cx="2071116" cy="2262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41C7AC-9F14-20B9-9990-6B6429663FC5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5597027" y="5811203"/>
            <a:ext cx="2162556" cy="3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D7503D-ADD5-AA00-3B1C-699B6CCE748C}"/>
                  </a:ext>
                </a:extLst>
              </p:cNvPr>
              <p:cNvSpPr txBox="1"/>
              <p:nvPr/>
            </p:nvSpPr>
            <p:spPr>
              <a:xfrm>
                <a:off x="6510604" y="3151308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D7503D-ADD5-AA00-3B1C-699B6CCE7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604" y="3151308"/>
                <a:ext cx="3593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61DA68-59DF-A952-3394-4FC7AD0A0619}"/>
                  </a:ext>
                </a:extLst>
              </p:cNvPr>
              <p:cNvSpPr txBox="1"/>
              <p:nvPr/>
            </p:nvSpPr>
            <p:spPr>
              <a:xfrm>
                <a:off x="5805824" y="4152642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61DA68-59DF-A952-3394-4FC7AD0A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824" y="4152642"/>
                <a:ext cx="5325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4A55D8-56BF-EEB3-5436-E2A39F03567B}"/>
                  </a:ext>
                </a:extLst>
              </p:cNvPr>
              <p:cNvSpPr txBox="1"/>
              <p:nvPr/>
            </p:nvSpPr>
            <p:spPr>
              <a:xfrm>
                <a:off x="5745157" y="4800613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4A55D8-56BF-EEB3-5436-E2A39F03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57" y="4800613"/>
                <a:ext cx="5325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4D1A6D-9E9A-EE80-B212-E48EB724F81D}"/>
                  </a:ext>
                </a:extLst>
              </p:cNvPr>
              <p:cNvSpPr txBox="1"/>
              <p:nvPr/>
            </p:nvSpPr>
            <p:spPr>
              <a:xfrm>
                <a:off x="6299295" y="5939233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4D1A6D-9E9A-EE80-B212-E48EB724F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95" y="5939233"/>
                <a:ext cx="35939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46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22A14-2160-CAED-559C-D79B0D121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FAB1-5142-0795-B89C-3EAAD63D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XOR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1625D-D172-1449-EF88-FF6C3790AFA8}"/>
              </a:ext>
            </a:extLst>
          </p:cNvPr>
          <p:cNvCxnSpPr/>
          <p:nvPr/>
        </p:nvCxnSpPr>
        <p:spPr>
          <a:xfrm>
            <a:off x="7915656" y="2397760"/>
            <a:ext cx="0" cy="313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6CEE5-99F7-4A1B-1DC8-78EC2BA8BE84}"/>
              </a:ext>
            </a:extLst>
          </p:cNvPr>
          <p:cNvCxnSpPr>
            <a:cxnSpLocks/>
          </p:cNvCxnSpPr>
          <p:nvPr/>
        </p:nvCxnSpPr>
        <p:spPr>
          <a:xfrm flipH="1">
            <a:off x="7906512" y="5534152"/>
            <a:ext cx="3392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0665485-74BB-F4D3-B0A1-EA1FC17C8EA5}"/>
              </a:ext>
            </a:extLst>
          </p:cNvPr>
          <p:cNvSpPr/>
          <p:nvPr/>
        </p:nvSpPr>
        <p:spPr>
          <a:xfrm>
            <a:off x="7743446" y="53467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12A1E5-DD3E-D61F-F795-17423F130758}"/>
              </a:ext>
            </a:extLst>
          </p:cNvPr>
          <p:cNvSpPr/>
          <p:nvPr/>
        </p:nvSpPr>
        <p:spPr>
          <a:xfrm>
            <a:off x="10183368" y="5346700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396DBD-DCF2-9929-04FF-1529223A12B0}"/>
              </a:ext>
            </a:extLst>
          </p:cNvPr>
          <p:cNvSpPr/>
          <p:nvPr/>
        </p:nvSpPr>
        <p:spPr>
          <a:xfrm>
            <a:off x="7743446" y="3074416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911F9A-528D-A019-320E-748D7B44E33C}"/>
              </a:ext>
            </a:extLst>
          </p:cNvPr>
          <p:cNvSpPr/>
          <p:nvPr/>
        </p:nvSpPr>
        <p:spPr>
          <a:xfrm>
            <a:off x="7743446" y="53467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1BCF2-0929-DD33-F7D9-1FC376FE014B}"/>
              </a:ext>
            </a:extLst>
          </p:cNvPr>
          <p:cNvSpPr txBox="1"/>
          <p:nvPr/>
        </p:nvSpPr>
        <p:spPr>
          <a:xfrm>
            <a:off x="8118346" y="48912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AB09D-9BD6-8E70-B7E7-781349C29F4C}"/>
              </a:ext>
            </a:extLst>
          </p:cNvPr>
          <p:cNvSpPr txBox="1"/>
          <p:nvPr/>
        </p:nvSpPr>
        <p:spPr>
          <a:xfrm>
            <a:off x="8118346" y="4578045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4B6D7-8B0C-4A82-2B60-FCE13D54D2F8}"/>
              </a:ext>
            </a:extLst>
          </p:cNvPr>
          <p:cNvSpPr txBox="1"/>
          <p:nvPr/>
        </p:nvSpPr>
        <p:spPr>
          <a:xfrm>
            <a:off x="10593154" y="48912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F22BB-B29D-88E9-3EFB-4D8769818033}"/>
              </a:ext>
            </a:extLst>
          </p:cNvPr>
          <p:cNvSpPr txBox="1"/>
          <p:nvPr/>
        </p:nvSpPr>
        <p:spPr>
          <a:xfrm>
            <a:off x="8305468" y="29917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C8D5A6-4364-C7D2-4894-755FDE028B20}"/>
                  </a:ext>
                </a:extLst>
              </p:cNvPr>
              <p:cNvSpPr txBox="1"/>
              <p:nvPr/>
            </p:nvSpPr>
            <p:spPr>
              <a:xfrm>
                <a:off x="9130607" y="5799976"/>
                <a:ext cx="472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C8D5A6-4364-C7D2-4894-755FDE028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07" y="5799976"/>
                <a:ext cx="4721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03D3D4-E722-2FB1-A567-336D4A6489C3}"/>
                  </a:ext>
                </a:extLst>
              </p:cNvPr>
              <p:cNvSpPr txBox="1"/>
              <p:nvPr/>
            </p:nvSpPr>
            <p:spPr>
              <a:xfrm>
                <a:off x="7209443" y="401982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03D3D4-E722-2FB1-A567-336D4A648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43" y="4019828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7C9D2D-6575-A0E7-9413-DB15D3D524A2}"/>
              </a:ext>
            </a:extLst>
          </p:cNvPr>
          <p:cNvCxnSpPr/>
          <p:nvPr/>
        </p:nvCxnSpPr>
        <p:spPr>
          <a:xfrm>
            <a:off x="945896" y="2397760"/>
            <a:ext cx="0" cy="313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D7A6C5-A990-04C6-BE9B-AC6F7E1A2BB2}"/>
              </a:ext>
            </a:extLst>
          </p:cNvPr>
          <p:cNvCxnSpPr>
            <a:cxnSpLocks/>
          </p:cNvCxnSpPr>
          <p:nvPr/>
        </p:nvCxnSpPr>
        <p:spPr>
          <a:xfrm flipH="1">
            <a:off x="936752" y="5534152"/>
            <a:ext cx="3392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F2145DC-D95F-E4D6-1FAA-B250604138D3}"/>
              </a:ext>
            </a:extLst>
          </p:cNvPr>
          <p:cNvSpPr/>
          <p:nvPr/>
        </p:nvSpPr>
        <p:spPr>
          <a:xfrm>
            <a:off x="3213608" y="3074416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5C514C-ABDA-B874-CA54-887F76FA8D7B}"/>
              </a:ext>
            </a:extLst>
          </p:cNvPr>
          <p:cNvSpPr/>
          <p:nvPr/>
        </p:nvSpPr>
        <p:spPr>
          <a:xfrm>
            <a:off x="3213608" y="5346700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4CBBCCA-0E45-D83B-C5B6-1C665C8E2C1B}"/>
              </a:ext>
            </a:extLst>
          </p:cNvPr>
          <p:cNvSpPr/>
          <p:nvPr/>
        </p:nvSpPr>
        <p:spPr>
          <a:xfrm>
            <a:off x="773686" y="3074416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2BFB0B-61B6-E4A3-2079-1C91B18B1291}"/>
              </a:ext>
            </a:extLst>
          </p:cNvPr>
          <p:cNvSpPr/>
          <p:nvPr/>
        </p:nvSpPr>
        <p:spPr>
          <a:xfrm>
            <a:off x="773686" y="53467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32E057-11D3-4AC1-9758-4627163B4552}"/>
              </a:ext>
            </a:extLst>
          </p:cNvPr>
          <p:cNvSpPr txBox="1"/>
          <p:nvPr/>
        </p:nvSpPr>
        <p:spPr>
          <a:xfrm>
            <a:off x="1148586" y="48912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5C30F-8535-CC52-CBBB-4101426A58BF}"/>
              </a:ext>
            </a:extLst>
          </p:cNvPr>
          <p:cNvSpPr txBox="1"/>
          <p:nvPr/>
        </p:nvSpPr>
        <p:spPr>
          <a:xfrm>
            <a:off x="3618496" y="29917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E7559-4C07-71E3-D629-C736C835867C}"/>
              </a:ext>
            </a:extLst>
          </p:cNvPr>
          <p:cNvSpPr txBox="1"/>
          <p:nvPr/>
        </p:nvSpPr>
        <p:spPr>
          <a:xfrm>
            <a:off x="3623394" y="48912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5C5EC3-84E3-DFD8-6995-62FF63FA5BC1}"/>
              </a:ext>
            </a:extLst>
          </p:cNvPr>
          <p:cNvSpPr txBox="1"/>
          <p:nvPr/>
        </p:nvSpPr>
        <p:spPr>
          <a:xfrm>
            <a:off x="1335708" y="29917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7E900E-E54F-BA20-1035-126DA1EF6FF4}"/>
                  </a:ext>
                </a:extLst>
              </p:cNvPr>
              <p:cNvSpPr txBox="1"/>
              <p:nvPr/>
            </p:nvSpPr>
            <p:spPr>
              <a:xfrm>
                <a:off x="2160847" y="5799976"/>
                <a:ext cx="472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7E900E-E54F-BA20-1035-126DA1EF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847" y="5799976"/>
                <a:ext cx="4721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934AF9-7FBB-6E9E-F0BD-1761E27F83A8}"/>
                  </a:ext>
                </a:extLst>
              </p:cNvPr>
              <p:cNvSpPr txBox="1"/>
              <p:nvPr/>
            </p:nvSpPr>
            <p:spPr>
              <a:xfrm>
                <a:off x="239683" y="401982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934AF9-7FBB-6E9E-F0BD-1761E27F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3" y="4019828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EC4E301-9A0B-E93B-2EF8-1FA78705BE09}"/>
              </a:ext>
            </a:extLst>
          </p:cNvPr>
          <p:cNvSpPr txBox="1"/>
          <p:nvPr/>
        </p:nvSpPr>
        <p:spPr>
          <a:xfrm>
            <a:off x="8280403" y="1603769"/>
            <a:ext cx="339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Hidden Layer Space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2DBCC8-2BE2-7900-C3E8-179B839DB4D7}"/>
              </a:ext>
            </a:extLst>
          </p:cNvPr>
          <p:cNvSpPr txBox="1"/>
          <p:nvPr/>
        </p:nvSpPr>
        <p:spPr>
          <a:xfrm>
            <a:off x="1116221" y="1603769"/>
            <a:ext cx="339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Input Layer Space</a:t>
            </a:r>
          </a:p>
        </p:txBody>
      </p:sp>
    </p:spTree>
    <p:extLst>
      <p:ext uri="{BB962C8B-B14F-4D97-AF65-F5344CB8AC3E}">
        <p14:creationId xmlns:p14="http://schemas.microsoft.com/office/powerpoint/2010/main" val="1870999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683BA-806C-6901-E3F2-F7FBE50C2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9878-EA46-D800-BC64-B239BAD1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XOR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B7B018-C5E9-ABF8-4876-9A80264A4111}"/>
              </a:ext>
            </a:extLst>
          </p:cNvPr>
          <p:cNvCxnSpPr/>
          <p:nvPr/>
        </p:nvCxnSpPr>
        <p:spPr>
          <a:xfrm>
            <a:off x="7915656" y="2397760"/>
            <a:ext cx="0" cy="313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439BF7-3BDD-DEE6-4181-05C5B71D75A3}"/>
              </a:ext>
            </a:extLst>
          </p:cNvPr>
          <p:cNvCxnSpPr>
            <a:cxnSpLocks/>
          </p:cNvCxnSpPr>
          <p:nvPr/>
        </p:nvCxnSpPr>
        <p:spPr>
          <a:xfrm flipH="1">
            <a:off x="7906512" y="5534152"/>
            <a:ext cx="3392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E4F522F-005D-54A6-04C2-3306729241BA}"/>
              </a:ext>
            </a:extLst>
          </p:cNvPr>
          <p:cNvSpPr/>
          <p:nvPr/>
        </p:nvSpPr>
        <p:spPr>
          <a:xfrm>
            <a:off x="7743446" y="53467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84C0F0-FD58-DAAE-4A1F-92912633945A}"/>
              </a:ext>
            </a:extLst>
          </p:cNvPr>
          <p:cNvSpPr/>
          <p:nvPr/>
        </p:nvSpPr>
        <p:spPr>
          <a:xfrm>
            <a:off x="10183368" y="5346700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900261-F875-DEC5-1CA9-35A0B9E2C778}"/>
              </a:ext>
            </a:extLst>
          </p:cNvPr>
          <p:cNvSpPr/>
          <p:nvPr/>
        </p:nvSpPr>
        <p:spPr>
          <a:xfrm>
            <a:off x="7743446" y="3074416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74FF7-A2FB-8BA8-C6F6-03D7E046C6F4}"/>
              </a:ext>
            </a:extLst>
          </p:cNvPr>
          <p:cNvSpPr/>
          <p:nvPr/>
        </p:nvSpPr>
        <p:spPr>
          <a:xfrm>
            <a:off x="7743446" y="53467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E12F0-849E-4C78-B125-8A62C0C1B133}"/>
              </a:ext>
            </a:extLst>
          </p:cNvPr>
          <p:cNvSpPr txBox="1"/>
          <p:nvPr/>
        </p:nvSpPr>
        <p:spPr>
          <a:xfrm>
            <a:off x="8118346" y="48912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32F8B-8E5F-172D-6DD7-8BDE87701013}"/>
              </a:ext>
            </a:extLst>
          </p:cNvPr>
          <p:cNvSpPr txBox="1"/>
          <p:nvPr/>
        </p:nvSpPr>
        <p:spPr>
          <a:xfrm>
            <a:off x="8118346" y="4578045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12B25-8366-1A54-9D77-90413E9286EA}"/>
              </a:ext>
            </a:extLst>
          </p:cNvPr>
          <p:cNvSpPr txBox="1"/>
          <p:nvPr/>
        </p:nvSpPr>
        <p:spPr>
          <a:xfrm>
            <a:off x="10593154" y="48912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74E9E-9FB2-F6A2-32E2-0C43C07E7773}"/>
              </a:ext>
            </a:extLst>
          </p:cNvPr>
          <p:cNvSpPr txBox="1"/>
          <p:nvPr/>
        </p:nvSpPr>
        <p:spPr>
          <a:xfrm>
            <a:off x="8305468" y="29917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6367BB-8374-BDA9-9FE5-C6445077C27B}"/>
                  </a:ext>
                </a:extLst>
              </p:cNvPr>
              <p:cNvSpPr txBox="1"/>
              <p:nvPr/>
            </p:nvSpPr>
            <p:spPr>
              <a:xfrm>
                <a:off x="9130607" y="5799976"/>
                <a:ext cx="472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6367BB-8374-BDA9-9FE5-C6445077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07" y="5799976"/>
                <a:ext cx="4721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511A4B-9F05-BE4A-0B37-1E694E689420}"/>
                  </a:ext>
                </a:extLst>
              </p:cNvPr>
              <p:cNvSpPr txBox="1"/>
              <p:nvPr/>
            </p:nvSpPr>
            <p:spPr>
              <a:xfrm>
                <a:off x="7209443" y="401982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511A4B-9F05-BE4A-0B37-1E694E68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43" y="4019828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2736BF-A512-8F77-1AD6-9E55D2DEBA6F}"/>
              </a:ext>
            </a:extLst>
          </p:cNvPr>
          <p:cNvCxnSpPr/>
          <p:nvPr/>
        </p:nvCxnSpPr>
        <p:spPr>
          <a:xfrm>
            <a:off x="945896" y="2397760"/>
            <a:ext cx="0" cy="3136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67F01-BC15-8687-3DD3-2D4FDE2B22CB}"/>
              </a:ext>
            </a:extLst>
          </p:cNvPr>
          <p:cNvCxnSpPr>
            <a:cxnSpLocks/>
          </p:cNvCxnSpPr>
          <p:nvPr/>
        </p:nvCxnSpPr>
        <p:spPr>
          <a:xfrm flipH="1">
            <a:off x="936752" y="5534152"/>
            <a:ext cx="3392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51283BE-F2A5-14CB-D33B-AE9CA8BE4B2D}"/>
              </a:ext>
            </a:extLst>
          </p:cNvPr>
          <p:cNvSpPr/>
          <p:nvPr/>
        </p:nvSpPr>
        <p:spPr>
          <a:xfrm>
            <a:off x="3213608" y="3074416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B57EEC-410D-67D3-A686-5507F34CDA49}"/>
              </a:ext>
            </a:extLst>
          </p:cNvPr>
          <p:cNvSpPr/>
          <p:nvPr/>
        </p:nvSpPr>
        <p:spPr>
          <a:xfrm>
            <a:off x="3213608" y="5346700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C1279D-F9F7-DB56-8EB5-4AA9E8CDC200}"/>
              </a:ext>
            </a:extLst>
          </p:cNvPr>
          <p:cNvSpPr/>
          <p:nvPr/>
        </p:nvSpPr>
        <p:spPr>
          <a:xfrm>
            <a:off x="773686" y="3074416"/>
            <a:ext cx="374900" cy="3749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7498D4-57F1-DE0A-4236-CDDE5F935E1E}"/>
              </a:ext>
            </a:extLst>
          </p:cNvPr>
          <p:cNvSpPr/>
          <p:nvPr/>
        </p:nvSpPr>
        <p:spPr>
          <a:xfrm>
            <a:off x="773686" y="5346700"/>
            <a:ext cx="374900" cy="374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1295C8-281C-422B-3395-14BAC4549199}"/>
              </a:ext>
            </a:extLst>
          </p:cNvPr>
          <p:cNvSpPr txBox="1"/>
          <p:nvPr/>
        </p:nvSpPr>
        <p:spPr>
          <a:xfrm>
            <a:off x="1148586" y="48912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BCFFF2-F9B1-AAD1-7C4B-E7DF141273D5}"/>
              </a:ext>
            </a:extLst>
          </p:cNvPr>
          <p:cNvSpPr txBox="1"/>
          <p:nvPr/>
        </p:nvSpPr>
        <p:spPr>
          <a:xfrm>
            <a:off x="3618496" y="29917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121FA2-A19A-A61C-4497-9CE25C83BC64}"/>
              </a:ext>
            </a:extLst>
          </p:cNvPr>
          <p:cNvSpPr txBox="1"/>
          <p:nvPr/>
        </p:nvSpPr>
        <p:spPr>
          <a:xfrm>
            <a:off x="3623394" y="489127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9C034-F076-9DA8-3199-477DE79E33FC}"/>
              </a:ext>
            </a:extLst>
          </p:cNvPr>
          <p:cNvSpPr txBox="1"/>
          <p:nvPr/>
        </p:nvSpPr>
        <p:spPr>
          <a:xfrm>
            <a:off x="1335708" y="299171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(0,1)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580CA7-8F28-A9AC-4EBB-5948914382BF}"/>
                  </a:ext>
                </a:extLst>
              </p:cNvPr>
              <p:cNvSpPr txBox="1"/>
              <p:nvPr/>
            </p:nvSpPr>
            <p:spPr>
              <a:xfrm>
                <a:off x="2160847" y="5799976"/>
                <a:ext cx="472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580CA7-8F28-A9AC-4EBB-594891438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847" y="5799976"/>
                <a:ext cx="4721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BD83-8794-D19A-6651-05048B849D5F}"/>
                  </a:ext>
                </a:extLst>
              </p:cNvPr>
              <p:cNvSpPr txBox="1"/>
              <p:nvPr/>
            </p:nvSpPr>
            <p:spPr>
              <a:xfrm>
                <a:off x="239683" y="401982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BD83-8794-D19A-6651-05048B84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3" y="4019828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613DA34-95A5-426B-47AF-886272BAB255}"/>
              </a:ext>
            </a:extLst>
          </p:cNvPr>
          <p:cNvSpPr txBox="1"/>
          <p:nvPr/>
        </p:nvSpPr>
        <p:spPr>
          <a:xfrm>
            <a:off x="8280403" y="1603769"/>
            <a:ext cx="339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Hidden Layer Space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60A85-752D-E87B-B47F-C5AEBFFA73F9}"/>
              </a:ext>
            </a:extLst>
          </p:cNvPr>
          <p:cNvSpPr txBox="1"/>
          <p:nvPr/>
        </p:nvSpPr>
        <p:spPr>
          <a:xfrm>
            <a:off x="1116221" y="1603769"/>
            <a:ext cx="339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Input Layer Space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EBE0F9-2D27-72C1-4F32-31BF7C42BD3D}"/>
              </a:ext>
            </a:extLst>
          </p:cNvPr>
          <p:cNvCxnSpPr>
            <a:cxnSpLocks/>
          </p:cNvCxnSpPr>
          <p:nvPr/>
        </p:nvCxnSpPr>
        <p:spPr>
          <a:xfrm>
            <a:off x="3698240" y="3484880"/>
            <a:ext cx="3789680" cy="186182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58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5AE7-F247-6296-513A-4501EB1A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by a matrix of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228AF-8AE5-07E6-EB61-F84F31A6D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dirty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i="0" dirty="0">
                    <a:solidFill>
                      <a:srgbClr val="030712"/>
                    </a:solidFill>
                    <a:effectLst/>
                  </a:rPr>
                  <a:t>The weight matrix </a:t>
                </a:r>
                <a:r>
                  <a:rPr lang="en-US" b="1" i="0" dirty="0">
                    <a:solidFill>
                      <a:srgbClr val="030712"/>
                    </a:solidFill>
                    <a:effectLst/>
                  </a:rPr>
                  <a:t>W</a:t>
                </a:r>
                <a:r>
                  <a:rPr lang="en-US" b="0" i="0" dirty="0">
                    <a:solidFill>
                      <a:srgbClr val="030712"/>
                    </a:solidFill>
                    <a:effectLst/>
                  </a:rPr>
                  <a:t> defines how to transform input coordinates into a </a:t>
                </a:r>
                <a:r>
                  <a:rPr lang="en-US" b="1" i="0" dirty="0">
                    <a:solidFill>
                      <a:srgbClr val="FF0000"/>
                    </a:solidFill>
                    <a:effectLst/>
                  </a:rPr>
                  <a:t>new space</a:t>
                </a:r>
                <a:r>
                  <a:rPr lang="en-US" b="0" i="0" dirty="0">
                    <a:solidFill>
                      <a:srgbClr val="030712"/>
                    </a:solidFill>
                    <a:effectLst/>
                  </a:rPr>
                  <a:t>. Each column of </a:t>
                </a:r>
                <a:r>
                  <a:rPr lang="en-US" b="1" i="0" dirty="0">
                    <a:solidFill>
                      <a:srgbClr val="030712"/>
                    </a:solidFill>
                    <a:effectLst/>
                  </a:rPr>
                  <a:t>W</a:t>
                </a:r>
                <a:r>
                  <a:rPr lang="en-US" b="0" i="0" dirty="0">
                    <a:solidFill>
                      <a:srgbClr val="030712"/>
                    </a:solidFill>
                    <a:effectLst/>
                  </a:rPr>
                  <a:t> tells us how input dimensions contribute to one dimension in the output space.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228AF-8AE5-07E6-EB61-F84F31A6D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8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D8C4-5FA3-3C3A-3CF0-9F4B4718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-54864"/>
            <a:ext cx="10515600" cy="1325563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008080-9BFC-1673-E9D4-49571BC5FDD6}"/>
              </a:ext>
            </a:extLst>
          </p:cNvPr>
          <p:cNvSpPr/>
          <p:nvPr/>
        </p:nvSpPr>
        <p:spPr>
          <a:xfrm>
            <a:off x="3904488" y="497872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4A3697-CB26-B4ED-BDAE-2EC2C6232EA3}"/>
              </a:ext>
            </a:extLst>
          </p:cNvPr>
          <p:cNvSpPr/>
          <p:nvPr/>
        </p:nvSpPr>
        <p:spPr>
          <a:xfrm>
            <a:off x="3904488" y="135157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72368-8E95-9577-CB78-52C4BCA84DB9}"/>
              </a:ext>
            </a:extLst>
          </p:cNvPr>
          <p:cNvSpPr/>
          <p:nvPr/>
        </p:nvSpPr>
        <p:spPr>
          <a:xfrm>
            <a:off x="3904488" y="220528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760F08-4D4F-B6B2-9D4B-E1DE0F152F90}"/>
              </a:ext>
            </a:extLst>
          </p:cNvPr>
          <p:cNvSpPr/>
          <p:nvPr/>
        </p:nvSpPr>
        <p:spPr>
          <a:xfrm>
            <a:off x="3904488" y="4156081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72E3BB-CCBC-8910-E176-8A5B7EA51449}"/>
              </a:ext>
            </a:extLst>
          </p:cNvPr>
          <p:cNvSpPr/>
          <p:nvPr/>
        </p:nvSpPr>
        <p:spPr>
          <a:xfrm>
            <a:off x="3904488" y="500978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C0CE9D-F553-C343-6476-D78D5B974018}"/>
              </a:ext>
            </a:extLst>
          </p:cNvPr>
          <p:cNvSpPr/>
          <p:nvPr/>
        </p:nvSpPr>
        <p:spPr>
          <a:xfrm>
            <a:off x="3904488" y="586349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54B2BA-CEDC-83D7-A7E7-E9FC99AB9231}"/>
                  </a:ext>
                </a:extLst>
              </p:cNvPr>
              <p:cNvSpPr txBox="1"/>
              <p:nvPr/>
            </p:nvSpPr>
            <p:spPr>
              <a:xfrm rot="5400000">
                <a:off x="3938247" y="3329774"/>
                <a:ext cx="910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  ⋅  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54B2BA-CEDC-83D7-A7E7-E9FC99AB9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938247" y="3329774"/>
                <a:ext cx="9108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B9CB629-4531-20D8-4AD7-185FADA6B5A8}"/>
              </a:ext>
            </a:extLst>
          </p:cNvPr>
          <p:cNvSpPr/>
          <p:nvPr/>
        </p:nvSpPr>
        <p:spPr>
          <a:xfrm>
            <a:off x="10082784" y="525304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5C2B6E-F2DE-5E27-BCA8-FF1918B01B81}"/>
              </a:ext>
            </a:extLst>
          </p:cNvPr>
          <p:cNvSpPr/>
          <p:nvPr/>
        </p:nvSpPr>
        <p:spPr>
          <a:xfrm>
            <a:off x="10082784" y="135157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4CF269-B4F8-5916-2C9C-431B31508B14}"/>
              </a:ext>
            </a:extLst>
          </p:cNvPr>
          <p:cNvSpPr/>
          <p:nvPr/>
        </p:nvSpPr>
        <p:spPr>
          <a:xfrm>
            <a:off x="10082784" y="220528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CFE370-7A65-E3AE-8CB0-9C86F4B79C79}"/>
              </a:ext>
            </a:extLst>
          </p:cNvPr>
          <p:cNvSpPr/>
          <p:nvPr/>
        </p:nvSpPr>
        <p:spPr>
          <a:xfrm>
            <a:off x="10082784" y="4156081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E8DF2-4612-F7FD-BC5F-93C2604513DC}"/>
              </a:ext>
            </a:extLst>
          </p:cNvPr>
          <p:cNvSpPr/>
          <p:nvPr/>
        </p:nvSpPr>
        <p:spPr>
          <a:xfrm>
            <a:off x="10082784" y="500978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0C3400-64D9-C6EE-F832-06FDB7F31F40}"/>
              </a:ext>
            </a:extLst>
          </p:cNvPr>
          <p:cNvSpPr/>
          <p:nvPr/>
        </p:nvSpPr>
        <p:spPr>
          <a:xfrm>
            <a:off x="10082784" y="586349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777EC9-65AF-BCCF-DC2D-946C7C8E543F}"/>
                  </a:ext>
                </a:extLst>
              </p:cNvPr>
              <p:cNvSpPr txBox="1"/>
              <p:nvPr/>
            </p:nvSpPr>
            <p:spPr>
              <a:xfrm rot="5400000">
                <a:off x="10095469" y="3329774"/>
                <a:ext cx="910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  ⋅  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777EC9-65AF-BCCF-DC2D-946C7C8E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095469" y="3329774"/>
                <a:ext cx="9108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AAB735F-20C2-E334-7A33-5724E3FE3CED}"/>
                  </a:ext>
                </a:extLst>
              </p:cNvPr>
              <p:cNvSpPr/>
              <p:nvPr/>
            </p:nvSpPr>
            <p:spPr>
              <a:xfrm>
                <a:off x="7109690" y="1226243"/>
                <a:ext cx="822960" cy="823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AAB735F-20C2-E334-7A33-5724E3FE3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690" y="1226243"/>
                <a:ext cx="822960" cy="8232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ECE5BE6-AAC6-C974-D0DA-DA039A36A9F0}"/>
                  </a:ext>
                </a:extLst>
              </p:cNvPr>
              <p:cNvSpPr/>
              <p:nvPr/>
            </p:nvSpPr>
            <p:spPr>
              <a:xfrm>
                <a:off x="7109690" y="3023924"/>
                <a:ext cx="822960" cy="823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ECE5BE6-AAC6-C974-D0DA-DA039A36A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690" y="3023924"/>
                <a:ext cx="822960" cy="8232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15B5CB6-66F5-FDDB-6394-7E01B97A0CF3}"/>
                  </a:ext>
                </a:extLst>
              </p:cNvPr>
              <p:cNvSpPr/>
              <p:nvPr/>
            </p:nvSpPr>
            <p:spPr>
              <a:xfrm>
                <a:off x="7108133" y="5009921"/>
                <a:ext cx="822960" cy="823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15B5CB6-66F5-FDDB-6394-7E01B97A0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133" y="5009921"/>
                <a:ext cx="822960" cy="8232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B49D83-8344-6301-8A51-42614E385686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4882896" y="831628"/>
            <a:ext cx="2226794" cy="80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49FC74-3EFE-CCF3-3EA7-2012E0676E59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V="1">
            <a:off x="4882896" y="1637882"/>
            <a:ext cx="2226794" cy="47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D8F16-2968-A00F-CE0C-9E21283ADFAB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V="1">
            <a:off x="4882896" y="1637882"/>
            <a:ext cx="2226794" cy="90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938FE5-2759-F6CD-EC9C-24524F0E2875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4882896" y="1637882"/>
            <a:ext cx="2226794" cy="2851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DB7AAA-E783-703C-E846-9CBCE61C273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882896" y="1637882"/>
            <a:ext cx="2226794" cy="3705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EFF7FF-8D2C-AE69-A079-91845E6C1207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4882896" y="1637882"/>
            <a:ext cx="2226794" cy="45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C9D410-B980-BBA0-ECDE-043DE76A02F8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4882896" y="1685335"/>
            <a:ext cx="2226794" cy="175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84A795-ED5B-5A2D-E0AD-BA92B9B2D269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4882896" y="2539042"/>
            <a:ext cx="2226794" cy="89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15B0B4-6325-CFF0-9E23-CE1C777428FD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4882896" y="831628"/>
            <a:ext cx="2226794" cy="260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F9092B-8237-4FAD-ABEF-DAC7FF30885B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4882896" y="3435563"/>
            <a:ext cx="2226794" cy="105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F77606-FFDA-05BD-F3BE-7ADF0B9A805E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4882896" y="3435563"/>
            <a:ext cx="2226794" cy="1907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F2E1F6-AEEA-5E15-FC18-D44BB9CB6D94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V="1">
            <a:off x="4882896" y="3435563"/>
            <a:ext cx="2226794" cy="276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A8BD2D-AB38-590E-3125-78BDE47348B0}"/>
              </a:ext>
            </a:extLst>
          </p:cNvPr>
          <p:cNvCxnSpPr>
            <a:stCxn id="4" idx="6"/>
            <a:endCxn id="20" idx="2"/>
          </p:cNvCxnSpPr>
          <p:nvPr/>
        </p:nvCxnSpPr>
        <p:spPr>
          <a:xfrm>
            <a:off x="4882896" y="831628"/>
            <a:ext cx="2225237" cy="4589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F31AC0-3893-6D1F-9A8A-22989F5F7170}"/>
              </a:ext>
            </a:extLst>
          </p:cNvPr>
          <p:cNvCxnSpPr>
            <a:stCxn id="5" idx="6"/>
            <a:endCxn id="20" idx="2"/>
          </p:cNvCxnSpPr>
          <p:nvPr/>
        </p:nvCxnSpPr>
        <p:spPr>
          <a:xfrm>
            <a:off x="4882896" y="1685335"/>
            <a:ext cx="2225237" cy="373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030968-9DF5-E2CC-F466-867DB7E7C79F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4882896" y="2539042"/>
            <a:ext cx="2225237" cy="288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64E0D0-90D1-3CF9-8E72-7B044A76E4F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4882896" y="4489837"/>
            <a:ext cx="2225237" cy="93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E2B7DF-ECA6-26F0-7CF8-DF238A5B0680}"/>
              </a:ext>
            </a:extLst>
          </p:cNvPr>
          <p:cNvCxnSpPr>
            <a:stCxn id="8" idx="6"/>
            <a:endCxn id="20" idx="2"/>
          </p:cNvCxnSpPr>
          <p:nvPr/>
        </p:nvCxnSpPr>
        <p:spPr>
          <a:xfrm>
            <a:off x="4882896" y="5343545"/>
            <a:ext cx="2225237" cy="7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CA402B4-EEFD-EE38-B4FC-DE3BC8804A40}"/>
              </a:ext>
            </a:extLst>
          </p:cNvPr>
          <p:cNvCxnSpPr>
            <a:endCxn id="20" idx="2"/>
          </p:cNvCxnSpPr>
          <p:nvPr/>
        </p:nvCxnSpPr>
        <p:spPr>
          <a:xfrm flipV="1">
            <a:off x="4974336" y="5421560"/>
            <a:ext cx="2133797" cy="72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AD06DB6-B57D-28AD-65B0-27C066B467A2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5423319"/>
            <a:ext cx="2226794" cy="80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E461F9-1312-DA71-7369-8E6AF3FBB0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5375866"/>
            <a:ext cx="2226794" cy="47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552C15-8D42-F006-50E1-98F5906C87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4522159"/>
            <a:ext cx="2226794" cy="90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0837FDE-C68B-71B7-95FE-8FAAF3AA82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2571364"/>
            <a:ext cx="2226794" cy="2851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0714FC-6FAB-F772-FD80-0804F4CFDD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1717656"/>
            <a:ext cx="2226794" cy="3705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A490608-82FA-5BE1-AA2D-94BCA872F7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863949"/>
            <a:ext cx="2226794" cy="45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FB6E2BB-6E67-F282-6722-B4049200CE0E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3625638"/>
            <a:ext cx="2226794" cy="175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0D1513-F217-EDFD-AA0D-C78DDE9C69B5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3625638"/>
            <a:ext cx="2226794" cy="89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11A8FDA-49F8-A9FE-13DF-72A1DC9CA6A1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3625638"/>
            <a:ext cx="2226794" cy="260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6BBB6DF-CE43-D351-F92D-BBD4C8FC41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2571364"/>
            <a:ext cx="2226794" cy="105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0F699FB-B848-A417-573E-296E3633BE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1717656"/>
            <a:ext cx="2226794" cy="1907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3DE398-B1C5-AC22-5B6A-E682E4EE4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863949"/>
            <a:ext cx="2226794" cy="276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E3D067B-7D35-6342-25CF-41A3FFE61B87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4589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1BFFC7-889C-7EB1-0E54-53771DA7E0AD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373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9E82F6-E37E-3151-0E3B-57ADC483964E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288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A0D662-FDCA-B14C-AA22-68796B69EA08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93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CF1C3E-265B-3557-6736-A46E15B359C1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7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A82AF97-90C7-ADF8-D87B-091B1028F4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2738" y="919123"/>
            <a:ext cx="2133797" cy="72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84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193A-C245-3139-8574-4390EB1E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9E44-6209-C2CF-E71B-5B8603BF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versions:</a:t>
            </a:r>
          </a:p>
          <a:p>
            <a:pPr lvl="1"/>
            <a:r>
              <a:rPr lang="en-US" dirty="0"/>
              <a:t>Continuous bag of words:</a:t>
            </a:r>
          </a:p>
          <a:p>
            <a:pPr lvl="2"/>
            <a:r>
              <a:rPr lang="en-US" dirty="0"/>
              <a:t>Use the context to predict the target word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Skipgram</a:t>
            </a:r>
            <a:endParaRPr lang="en-US" dirty="0"/>
          </a:p>
          <a:p>
            <a:pPr lvl="2"/>
            <a:r>
              <a:rPr lang="en-US" dirty="0"/>
              <a:t>Use the target word to predict the context</a:t>
            </a:r>
          </a:p>
          <a:p>
            <a:pPr lvl="2"/>
            <a:endParaRPr lang="en-US" dirty="0"/>
          </a:p>
          <a:p>
            <a:r>
              <a:rPr lang="en-US" dirty="0"/>
              <a:t>We’ll use </a:t>
            </a:r>
            <a:r>
              <a:rPr lang="en-US" dirty="0" err="1"/>
              <a:t>skipgram</a:t>
            </a:r>
            <a:r>
              <a:rPr lang="en-US" dirty="0"/>
              <a:t> as our running example today</a:t>
            </a:r>
          </a:p>
          <a:p>
            <a:endParaRPr lang="en-US" dirty="0"/>
          </a:p>
          <a:p>
            <a:r>
              <a:rPr lang="en-US" dirty="0"/>
              <a:t>Takes V dimensional input (one-hot vectors) and compresses them down into D dimensions. The construction of the D dimensions is driven by how well the target word predicts the words around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89C-C3C8-36D6-8B7C-C574C030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F9B0-D0F8-6A6B-D9B1-1676D9EF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 vector and matrix operations to neural networks (NN)</a:t>
            </a:r>
          </a:p>
          <a:p>
            <a:endParaRPr lang="en-US" dirty="0"/>
          </a:p>
          <a:p>
            <a:r>
              <a:rPr lang="en-US" dirty="0"/>
              <a:t>How hidden layer solves the XOR problem </a:t>
            </a:r>
          </a:p>
          <a:p>
            <a:pPr lvl="1"/>
            <a:r>
              <a:rPr lang="en-US" dirty="0"/>
              <a:t>i.e. how do NNs learn interactions?</a:t>
            </a:r>
          </a:p>
          <a:p>
            <a:pPr lvl="1"/>
            <a:endParaRPr lang="en-US" dirty="0"/>
          </a:p>
          <a:p>
            <a:r>
              <a:rPr lang="en-US" dirty="0"/>
              <a:t>Embedding spaces in word2vec </a:t>
            </a:r>
            <a:r>
              <a:rPr lang="en-US" dirty="0" err="1"/>
              <a:t>skipgram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38542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5FDAC-10D1-FB7D-DC08-6D860B68A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DAC-96B9-7225-1FEB-06A01E9D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-54864"/>
            <a:ext cx="10515600" cy="1325563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91C1AD-175C-DCDD-FC07-561A725848AC}"/>
              </a:ext>
            </a:extLst>
          </p:cNvPr>
          <p:cNvSpPr/>
          <p:nvPr/>
        </p:nvSpPr>
        <p:spPr>
          <a:xfrm>
            <a:off x="3904488" y="497872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C5DFE1-1A80-FCF6-A68C-DF721230083E}"/>
              </a:ext>
            </a:extLst>
          </p:cNvPr>
          <p:cNvSpPr/>
          <p:nvPr/>
        </p:nvSpPr>
        <p:spPr>
          <a:xfrm>
            <a:off x="3904488" y="135157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518D08-35EB-FB38-0DF8-D41F07248FB4}"/>
              </a:ext>
            </a:extLst>
          </p:cNvPr>
          <p:cNvSpPr/>
          <p:nvPr/>
        </p:nvSpPr>
        <p:spPr>
          <a:xfrm>
            <a:off x="3904488" y="220528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AFC74-4B38-24CC-BB08-EC4353AF64A9}"/>
              </a:ext>
            </a:extLst>
          </p:cNvPr>
          <p:cNvSpPr/>
          <p:nvPr/>
        </p:nvSpPr>
        <p:spPr>
          <a:xfrm>
            <a:off x="3904488" y="4156081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468D57-C855-2052-EDCF-4B882422D96D}"/>
              </a:ext>
            </a:extLst>
          </p:cNvPr>
          <p:cNvSpPr/>
          <p:nvPr/>
        </p:nvSpPr>
        <p:spPr>
          <a:xfrm>
            <a:off x="3904488" y="500978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CC5408-D8E3-DAA9-AA7F-6D1E29866E25}"/>
              </a:ext>
            </a:extLst>
          </p:cNvPr>
          <p:cNvSpPr/>
          <p:nvPr/>
        </p:nvSpPr>
        <p:spPr>
          <a:xfrm>
            <a:off x="3904488" y="586349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38A9BC-97DF-9654-B2E7-9CC50A116CFD}"/>
                  </a:ext>
                </a:extLst>
              </p:cNvPr>
              <p:cNvSpPr txBox="1"/>
              <p:nvPr/>
            </p:nvSpPr>
            <p:spPr>
              <a:xfrm rot="5400000">
                <a:off x="3938247" y="3329774"/>
                <a:ext cx="910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  ⋅  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38A9BC-97DF-9654-B2E7-9CC50A116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938247" y="3329774"/>
                <a:ext cx="9108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D361523-291E-7A9E-911C-906D5D5EE112}"/>
              </a:ext>
            </a:extLst>
          </p:cNvPr>
          <p:cNvSpPr/>
          <p:nvPr/>
        </p:nvSpPr>
        <p:spPr>
          <a:xfrm>
            <a:off x="10082784" y="525304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DA73E1-0F11-EFB8-4F9D-EB416BB0373A}"/>
              </a:ext>
            </a:extLst>
          </p:cNvPr>
          <p:cNvSpPr/>
          <p:nvPr/>
        </p:nvSpPr>
        <p:spPr>
          <a:xfrm>
            <a:off x="10082784" y="135157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7A5CF0-3C38-B02E-C52B-246F559EDC47}"/>
              </a:ext>
            </a:extLst>
          </p:cNvPr>
          <p:cNvSpPr/>
          <p:nvPr/>
        </p:nvSpPr>
        <p:spPr>
          <a:xfrm>
            <a:off x="10082784" y="220528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DD5AB2-9E57-D71B-E7DC-A3EAE6B70514}"/>
              </a:ext>
            </a:extLst>
          </p:cNvPr>
          <p:cNvSpPr/>
          <p:nvPr/>
        </p:nvSpPr>
        <p:spPr>
          <a:xfrm>
            <a:off x="10082784" y="4156081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C56C14-CE04-40BB-39AB-D667B7E1FC6A}"/>
              </a:ext>
            </a:extLst>
          </p:cNvPr>
          <p:cNvSpPr/>
          <p:nvPr/>
        </p:nvSpPr>
        <p:spPr>
          <a:xfrm>
            <a:off x="10082784" y="500978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40A740-265C-DA2A-BE12-03B272B6BDE4}"/>
              </a:ext>
            </a:extLst>
          </p:cNvPr>
          <p:cNvSpPr/>
          <p:nvPr/>
        </p:nvSpPr>
        <p:spPr>
          <a:xfrm>
            <a:off x="10082784" y="586349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31138C-E6D9-F46A-CB4A-CFBF5F95031B}"/>
                  </a:ext>
                </a:extLst>
              </p:cNvPr>
              <p:cNvSpPr txBox="1"/>
              <p:nvPr/>
            </p:nvSpPr>
            <p:spPr>
              <a:xfrm rot="5400000">
                <a:off x="10095469" y="3329774"/>
                <a:ext cx="910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  ⋅  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31138C-E6D9-F46A-CB4A-CFBF5F950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095469" y="3329774"/>
                <a:ext cx="9108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7736EA-A8B2-9643-EB3F-007AEC0ADDE6}"/>
                  </a:ext>
                </a:extLst>
              </p:cNvPr>
              <p:cNvSpPr/>
              <p:nvPr/>
            </p:nvSpPr>
            <p:spPr>
              <a:xfrm>
                <a:off x="7109690" y="1226243"/>
                <a:ext cx="822960" cy="823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77736EA-A8B2-9643-EB3F-007AEC0AD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690" y="1226243"/>
                <a:ext cx="822960" cy="8232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0071FCB-EAC6-4480-66BA-A6F75D437B43}"/>
                  </a:ext>
                </a:extLst>
              </p:cNvPr>
              <p:cNvSpPr/>
              <p:nvPr/>
            </p:nvSpPr>
            <p:spPr>
              <a:xfrm>
                <a:off x="7109690" y="3023924"/>
                <a:ext cx="822960" cy="823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0071FCB-EAC6-4480-66BA-A6F75D437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690" y="3023924"/>
                <a:ext cx="822960" cy="8232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03EE56C-0F54-F15C-9007-4FD7A0C71F8D}"/>
                  </a:ext>
                </a:extLst>
              </p:cNvPr>
              <p:cNvSpPr/>
              <p:nvPr/>
            </p:nvSpPr>
            <p:spPr>
              <a:xfrm>
                <a:off x="7108133" y="5009921"/>
                <a:ext cx="822960" cy="823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03EE56C-0F54-F15C-9007-4FD7A0C71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133" y="5009921"/>
                <a:ext cx="822960" cy="8232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6CF8E3-3E4B-F45A-AD8C-09AEFEE91077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4882896" y="831628"/>
            <a:ext cx="2226794" cy="80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2AC963-E971-1C99-4F27-0D1BFF3C7ACA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V="1">
            <a:off x="4882896" y="1637882"/>
            <a:ext cx="2226794" cy="47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B5C23-9376-21D8-B255-FD74DEDDBF07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V="1">
            <a:off x="4882896" y="1637882"/>
            <a:ext cx="2226794" cy="90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27F927-C9F4-392F-DCEF-717E91212AD9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4882896" y="1637882"/>
            <a:ext cx="2226794" cy="2851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8C5916-84D3-FBBC-7E45-4FF6F9F7464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882896" y="1637882"/>
            <a:ext cx="2226794" cy="3705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EDC9A2-C5CE-2A8B-5140-62C5DC346C70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4882896" y="1637882"/>
            <a:ext cx="2226794" cy="45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37DD4F-438C-17B0-9AEF-B95E834C70E0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4882896" y="1685335"/>
            <a:ext cx="2226794" cy="175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A2D417-7238-A767-5724-40C442ACF50A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4882896" y="2539042"/>
            <a:ext cx="2226794" cy="89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E32729-9B60-EAFD-56CB-989953380656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4882896" y="831628"/>
            <a:ext cx="2226794" cy="260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583B58-80BF-8F72-3CC4-A95EF12028CB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4882896" y="3435563"/>
            <a:ext cx="2226794" cy="105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034F5C-2530-72D3-58B0-9E79F0B18921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4882896" y="3435563"/>
            <a:ext cx="2226794" cy="1907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534990-4DB0-6FA8-E85F-B0B3598B770A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V="1">
            <a:off x="4882896" y="3435563"/>
            <a:ext cx="2226794" cy="276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A8BEBC-ECDD-C557-20DE-BE483D8F6D99}"/>
              </a:ext>
            </a:extLst>
          </p:cNvPr>
          <p:cNvCxnSpPr>
            <a:stCxn id="4" idx="6"/>
            <a:endCxn id="20" idx="2"/>
          </p:cNvCxnSpPr>
          <p:nvPr/>
        </p:nvCxnSpPr>
        <p:spPr>
          <a:xfrm>
            <a:off x="4882896" y="831628"/>
            <a:ext cx="2225237" cy="4589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0C713D-E6AD-AF3E-9E1A-4A76B69D1FAB}"/>
              </a:ext>
            </a:extLst>
          </p:cNvPr>
          <p:cNvCxnSpPr>
            <a:stCxn id="5" idx="6"/>
            <a:endCxn id="20" idx="2"/>
          </p:cNvCxnSpPr>
          <p:nvPr/>
        </p:nvCxnSpPr>
        <p:spPr>
          <a:xfrm>
            <a:off x="4882896" y="1685335"/>
            <a:ext cx="2225237" cy="373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CB39F6F-EA49-80CC-C206-BC7C0CCF97B7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4882896" y="2539042"/>
            <a:ext cx="2225237" cy="288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50431-361F-02C6-997C-CCEB520A57C7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4882896" y="4489837"/>
            <a:ext cx="2225237" cy="93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02913C-1E98-DDFA-EF49-36039318D5D2}"/>
              </a:ext>
            </a:extLst>
          </p:cNvPr>
          <p:cNvCxnSpPr>
            <a:stCxn id="8" idx="6"/>
            <a:endCxn id="20" idx="2"/>
          </p:cNvCxnSpPr>
          <p:nvPr/>
        </p:nvCxnSpPr>
        <p:spPr>
          <a:xfrm>
            <a:off x="4882896" y="5343545"/>
            <a:ext cx="2225237" cy="7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8EC9DD-9DF7-0172-7DDF-BDE0B663897A}"/>
              </a:ext>
            </a:extLst>
          </p:cNvPr>
          <p:cNvCxnSpPr>
            <a:endCxn id="20" idx="2"/>
          </p:cNvCxnSpPr>
          <p:nvPr/>
        </p:nvCxnSpPr>
        <p:spPr>
          <a:xfrm flipV="1">
            <a:off x="4974336" y="5421560"/>
            <a:ext cx="2133797" cy="72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4E350E-29EF-D38B-15FA-C52F4F12CDF4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5423319"/>
            <a:ext cx="2226794" cy="80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2AE22C-8DF2-A017-389A-ACD31C3801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5375866"/>
            <a:ext cx="2226794" cy="47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FE337EB-9C61-E718-98F0-76D817CD0D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4522159"/>
            <a:ext cx="2226794" cy="90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D46A64-F66A-4AFD-8A01-52839A063C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2571364"/>
            <a:ext cx="2226794" cy="2851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4FDF7A-1B7E-B195-2C84-D0911C1EC1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1717656"/>
            <a:ext cx="2226794" cy="3705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BB57BFC-44B6-59D0-DA20-4E3F1B5411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863949"/>
            <a:ext cx="2226794" cy="45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570F10-A685-E1B6-3AE9-BB0CC60FEF17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3625638"/>
            <a:ext cx="2226794" cy="175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A2F120-6914-78FC-2723-7F0570EE0148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3625638"/>
            <a:ext cx="2226794" cy="89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215AF48-8FC0-D768-AD02-759F0C7691F2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3625638"/>
            <a:ext cx="2226794" cy="260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2473E48-09DA-F50B-E33D-4D7E8164A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2571364"/>
            <a:ext cx="2226794" cy="105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9D66F0-1134-4383-ADE0-6B8B0F1536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1717656"/>
            <a:ext cx="2226794" cy="1907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E2D895C-FB90-3604-9556-DEAF315FB1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863949"/>
            <a:ext cx="2226794" cy="276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8B931A7-0924-F299-AE89-B96057B9D4C7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4589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9029EB-F053-A7AA-45C7-C3F13BBDC8D6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373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3AA597E-955D-01E4-7A50-5AB91F6AAF14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288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DF9ACDF-DFE7-A2BA-EEFB-E4C8F7F4A5F4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93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8138559-5523-BEB0-C4B1-99E7489C0AF4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7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14B60E4-0299-B7C7-A0A5-AFD9649202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2738" y="919123"/>
            <a:ext cx="2133797" cy="72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FE4081-FF88-DE89-7A09-DCCB024434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615189"/>
                  </p:ext>
                </p:extLst>
              </p:nvPr>
            </p:nvGraphicFramePr>
            <p:xfrm>
              <a:off x="242153" y="1975570"/>
              <a:ext cx="3326384" cy="2973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1596">
                      <a:extLst>
                        <a:ext uri="{9D8B030D-6E8A-4147-A177-3AD203B41FA5}">
                          <a16:colId xmlns:a16="http://schemas.microsoft.com/office/drawing/2014/main" val="2193972194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371990050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25311448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707929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86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767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6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84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994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18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44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812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FE4081-FF88-DE89-7A09-DCCB024434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615189"/>
                  </p:ext>
                </p:extLst>
              </p:nvPr>
            </p:nvGraphicFramePr>
            <p:xfrm>
              <a:off x="242153" y="1975570"/>
              <a:ext cx="3326384" cy="2973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1596">
                      <a:extLst>
                        <a:ext uri="{9D8B030D-6E8A-4147-A177-3AD203B41FA5}">
                          <a16:colId xmlns:a16="http://schemas.microsoft.com/office/drawing/2014/main" val="2193972194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371990050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25311448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707929210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730" t="-6452" r="-202190" b="-7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2206" t="-6452" r="-103676" b="-7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6452" r="-2920" b="-7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86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767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6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84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30" t="-415000" r="-30219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994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18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44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81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6253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D2EF-BA41-FB15-7CFD-740D7C03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context of “box”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4CDC7-3BFC-A8CB-B9A6-3B144C5B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the model tries to predict the context word given the focal word. </a:t>
            </a:r>
          </a:p>
          <a:p>
            <a:r>
              <a:rPr lang="en-US" dirty="0"/>
              <a:t>“box” is the second word in the vocabulary.</a:t>
            </a:r>
          </a:p>
          <a:p>
            <a:pPr lvl="1"/>
            <a:r>
              <a:rPr lang="en-US" dirty="0"/>
              <a:t>As input, it is represented by a one-hot vector with the third element 1 and the rest 0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DD33060-8913-F2FF-4C86-AA95129E4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109384"/>
                  </p:ext>
                </p:extLst>
              </p:nvPr>
            </p:nvGraphicFramePr>
            <p:xfrm>
              <a:off x="2269744" y="4943662"/>
              <a:ext cx="81280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9477324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2753416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832145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714699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9541429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00839737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509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8440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4319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DD33060-8913-F2FF-4C86-AA95129E4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2109384"/>
                  </p:ext>
                </p:extLst>
              </p:nvPr>
            </p:nvGraphicFramePr>
            <p:xfrm>
              <a:off x="2269744" y="4943662"/>
              <a:ext cx="81280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9477324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2753416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832145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714699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9541429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00839737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509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6452" r="-303158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8440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431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847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B114D-6B24-7F34-605D-17E56EEB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5B76-4535-DAC9-59F3-78EC2BD9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-54864"/>
            <a:ext cx="10515600" cy="1325563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FF1618-FCEC-11B7-5E93-0FE37F1321E7}"/>
              </a:ext>
            </a:extLst>
          </p:cNvPr>
          <p:cNvSpPr/>
          <p:nvPr/>
        </p:nvSpPr>
        <p:spPr>
          <a:xfrm>
            <a:off x="3904488" y="497872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8E7FCE-57D5-3DFC-E4D7-3AE046C39D5F}"/>
              </a:ext>
            </a:extLst>
          </p:cNvPr>
          <p:cNvSpPr/>
          <p:nvPr/>
        </p:nvSpPr>
        <p:spPr>
          <a:xfrm>
            <a:off x="3904488" y="1351579"/>
            <a:ext cx="978408" cy="6675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4F3923-406C-598E-E475-1FFEB40FC911}"/>
              </a:ext>
            </a:extLst>
          </p:cNvPr>
          <p:cNvSpPr/>
          <p:nvPr/>
        </p:nvSpPr>
        <p:spPr>
          <a:xfrm>
            <a:off x="3904488" y="220528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E730AA-1FA7-6816-864E-9D8F76C0678F}"/>
              </a:ext>
            </a:extLst>
          </p:cNvPr>
          <p:cNvSpPr/>
          <p:nvPr/>
        </p:nvSpPr>
        <p:spPr>
          <a:xfrm>
            <a:off x="3904488" y="4156081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AFB69C-38B6-4409-87EB-748E69907DAC}"/>
              </a:ext>
            </a:extLst>
          </p:cNvPr>
          <p:cNvSpPr/>
          <p:nvPr/>
        </p:nvSpPr>
        <p:spPr>
          <a:xfrm>
            <a:off x="3904488" y="500978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E487C1-E347-7EB4-F183-5EEC49BCBFD6}"/>
              </a:ext>
            </a:extLst>
          </p:cNvPr>
          <p:cNvSpPr/>
          <p:nvPr/>
        </p:nvSpPr>
        <p:spPr>
          <a:xfrm>
            <a:off x="3904488" y="586349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31579B-C9AC-4B35-20F8-B09A22C37E83}"/>
                  </a:ext>
                </a:extLst>
              </p:cNvPr>
              <p:cNvSpPr txBox="1"/>
              <p:nvPr/>
            </p:nvSpPr>
            <p:spPr>
              <a:xfrm rot="5400000">
                <a:off x="3938247" y="3329774"/>
                <a:ext cx="910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  ⋅  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31579B-C9AC-4B35-20F8-B09A22C3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938247" y="3329774"/>
                <a:ext cx="9108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3BF66E0-A124-7A55-52BA-5B515C44C093}"/>
              </a:ext>
            </a:extLst>
          </p:cNvPr>
          <p:cNvSpPr/>
          <p:nvPr/>
        </p:nvSpPr>
        <p:spPr>
          <a:xfrm>
            <a:off x="10082784" y="525304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BF924-97B9-2D24-C30F-A36136E411E9}"/>
              </a:ext>
            </a:extLst>
          </p:cNvPr>
          <p:cNvSpPr/>
          <p:nvPr/>
        </p:nvSpPr>
        <p:spPr>
          <a:xfrm>
            <a:off x="10082784" y="135157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9ADC06-0637-F51D-834A-88750C031402}"/>
              </a:ext>
            </a:extLst>
          </p:cNvPr>
          <p:cNvSpPr/>
          <p:nvPr/>
        </p:nvSpPr>
        <p:spPr>
          <a:xfrm>
            <a:off x="10082784" y="220528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E0E0FF-DAC9-7CE4-66B0-25703761D0E0}"/>
              </a:ext>
            </a:extLst>
          </p:cNvPr>
          <p:cNvSpPr/>
          <p:nvPr/>
        </p:nvSpPr>
        <p:spPr>
          <a:xfrm>
            <a:off x="10082784" y="4156081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3E757B-A062-9411-B73B-DF8D1EB0DE5F}"/>
              </a:ext>
            </a:extLst>
          </p:cNvPr>
          <p:cNvSpPr/>
          <p:nvPr/>
        </p:nvSpPr>
        <p:spPr>
          <a:xfrm>
            <a:off x="10082784" y="5009789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CBEFEF-B0B6-FDF1-C0C8-88CA0241096E}"/>
              </a:ext>
            </a:extLst>
          </p:cNvPr>
          <p:cNvSpPr/>
          <p:nvPr/>
        </p:nvSpPr>
        <p:spPr>
          <a:xfrm>
            <a:off x="10082784" y="5863496"/>
            <a:ext cx="978408" cy="667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F6F9BC-D507-5BD1-9BEC-28280449A384}"/>
                  </a:ext>
                </a:extLst>
              </p:cNvPr>
              <p:cNvSpPr txBox="1"/>
              <p:nvPr/>
            </p:nvSpPr>
            <p:spPr>
              <a:xfrm rot="5400000">
                <a:off x="10095469" y="3329774"/>
                <a:ext cx="910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  ⋅  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F6F9BC-D507-5BD1-9BEC-28280449A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095469" y="3329774"/>
                <a:ext cx="9108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205AD2-D7C2-E5F5-3D66-ABA398F9BB34}"/>
                  </a:ext>
                </a:extLst>
              </p:cNvPr>
              <p:cNvSpPr/>
              <p:nvPr/>
            </p:nvSpPr>
            <p:spPr>
              <a:xfrm>
                <a:off x="7109690" y="1226243"/>
                <a:ext cx="822960" cy="823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205AD2-D7C2-E5F5-3D66-ABA398F9B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690" y="1226243"/>
                <a:ext cx="822960" cy="8232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F99E6EA-90B6-EF99-2A6D-CA703319BBD5}"/>
                  </a:ext>
                </a:extLst>
              </p:cNvPr>
              <p:cNvSpPr/>
              <p:nvPr/>
            </p:nvSpPr>
            <p:spPr>
              <a:xfrm>
                <a:off x="7109690" y="3023924"/>
                <a:ext cx="822960" cy="823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F99E6EA-90B6-EF99-2A6D-CA703319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690" y="3023924"/>
                <a:ext cx="822960" cy="8232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D8BB45-EA23-791F-4F63-BA00BCD2B11E}"/>
                  </a:ext>
                </a:extLst>
              </p:cNvPr>
              <p:cNvSpPr/>
              <p:nvPr/>
            </p:nvSpPr>
            <p:spPr>
              <a:xfrm>
                <a:off x="7108133" y="5009921"/>
                <a:ext cx="822960" cy="823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D8BB45-EA23-791F-4F63-BA00BCD2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133" y="5009921"/>
                <a:ext cx="822960" cy="8232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7272D5-A110-9E2A-381A-6C685444182F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4882896" y="831628"/>
            <a:ext cx="2226794" cy="80625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79FB3A-1937-CF65-6C20-D78B75FEA30D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V="1">
            <a:off x="4882896" y="1637882"/>
            <a:ext cx="2226794" cy="47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D05A70-0602-6EFD-FA36-855172B1311B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V="1">
            <a:off x="4882896" y="1637882"/>
            <a:ext cx="2226794" cy="90116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016C8C-FDE9-6849-E11A-48B15188596E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4882896" y="1637882"/>
            <a:ext cx="2226794" cy="285195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517AB-E96F-2D72-B2DB-57A24E471CDE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882896" y="1637882"/>
            <a:ext cx="2226794" cy="370566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44FC17-837F-1618-1B70-CB939574772B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4882896" y="1637882"/>
            <a:ext cx="2226794" cy="455937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68A1D1-5737-DBC9-3580-4AD92AE3F2FC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4882896" y="1685335"/>
            <a:ext cx="2226794" cy="1750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C8499-30D4-1D65-3AD7-89469E2B7661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4882896" y="2539042"/>
            <a:ext cx="2226794" cy="89652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9A3284-DC89-4689-4853-D4559E96B063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4882896" y="831628"/>
            <a:ext cx="2226794" cy="26039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6CC4A4-9ED1-1A1C-E247-5DDB13839B73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4882896" y="3435563"/>
            <a:ext cx="2226794" cy="105427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121B1D-B341-7B0D-AD72-ED2505241D82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4882896" y="3435563"/>
            <a:ext cx="2226794" cy="190798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E0E569-3CF7-0FED-2A72-12C6784825EC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V="1">
            <a:off x="4882896" y="3435563"/>
            <a:ext cx="2226794" cy="27616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40940A-B52A-60D0-643B-44B951D5FDFD}"/>
              </a:ext>
            </a:extLst>
          </p:cNvPr>
          <p:cNvCxnSpPr>
            <a:stCxn id="4" idx="6"/>
            <a:endCxn id="20" idx="2"/>
          </p:cNvCxnSpPr>
          <p:nvPr/>
        </p:nvCxnSpPr>
        <p:spPr>
          <a:xfrm>
            <a:off x="4882896" y="831628"/>
            <a:ext cx="2225237" cy="45899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A89C71-ED53-6B6E-90C2-A0AFC26E3844}"/>
              </a:ext>
            </a:extLst>
          </p:cNvPr>
          <p:cNvCxnSpPr>
            <a:stCxn id="5" idx="6"/>
            <a:endCxn id="20" idx="2"/>
          </p:cNvCxnSpPr>
          <p:nvPr/>
        </p:nvCxnSpPr>
        <p:spPr>
          <a:xfrm>
            <a:off x="4882896" y="1685335"/>
            <a:ext cx="2225237" cy="373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05B4529-BE47-CDD9-A00C-76CCB0CC0459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4882896" y="2539042"/>
            <a:ext cx="2225237" cy="288251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EAA80F-6828-ABFB-B409-77A564D4F5C1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4882896" y="4489837"/>
            <a:ext cx="2225237" cy="93172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AC1FE50-C55D-7B54-E0E4-FE67E0B692D2}"/>
              </a:ext>
            </a:extLst>
          </p:cNvPr>
          <p:cNvCxnSpPr>
            <a:stCxn id="8" idx="6"/>
            <a:endCxn id="20" idx="2"/>
          </p:cNvCxnSpPr>
          <p:nvPr/>
        </p:nvCxnSpPr>
        <p:spPr>
          <a:xfrm>
            <a:off x="4882896" y="5343545"/>
            <a:ext cx="2225237" cy="7801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D7CEF8-FA2E-8099-DBD3-ABE47786B2F1}"/>
              </a:ext>
            </a:extLst>
          </p:cNvPr>
          <p:cNvCxnSpPr>
            <a:endCxn id="20" idx="2"/>
          </p:cNvCxnSpPr>
          <p:nvPr/>
        </p:nvCxnSpPr>
        <p:spPr>
          <a:xfrm flipV="1">
            <a:off x="4974336" y="5421560"/>
            <a:ext cx="2133797" cy="72051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7746E7-70B6-07D4-A788-A5BBFEECA4BF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5423319"/>
            <a:ext cx="2226794" cy="80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0414F21-6857-7985-D8D9-324B3A923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5375866"/>
            <a:ext cx="2226794" cy="47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696B05-77FF-4B72-E418-9D3017E2E0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4522159"/>
            <a:ext cx="2226794" cy="90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44233D-E1C3-00A0-8AC6-0435A9FF1B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2571364"/>
            <a:ext cx="2226794" cy="2851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AA52935-CC1C-B6BD-50D9-4DE3C2D1B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1717656"/>
            <a:ext cx="2226794" cy="3705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D7EE14-5367-A485-F7C5-4815ABAE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863949"/>
            <a:ext cx="2226794" cy="45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68CD232-B980-D902-66FE-E09BCF2AB6C5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3625638"/>
            <a:ext cx="2226794" cy="175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A7DCB1-A44B-132B-3B92-A95F0D0FB5B6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3625638"/>
            <a:ext cx="2226794" cy="89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A567A5-35B2-4543-B3EC-991EC1BBA67C}"/>
              </a:ext>
            </a:extLst>
          </p:cNvPr>
          <p:cNvCxnSpPr>
            <a:cxnSpLocks/>
          </p:cNvCxnSpPr>
          <p:nvPr/>
        </p:nvCxnSpPr>
        <p:spPr>
          <a:xfrm rot="10800000">
            <a:off x="7911181" y="3625638"/>
            <a:ext cx="2226794" cy="260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02384D9-759C-1B5C-C739-7FEC7441ED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2571364"/>
            <a:ext cx="2226794" cy="105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925994C-1F65-86EA-CD00-A024ADDDBE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1717656"/>
            <a:ext cx="2226794" cy="1907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F278B2-08BB-C4A5-72B9-96AB9F284A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1181" y="863949"/>
            <a:ext cx="2226794" cy="276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D3B40AD-705E-3DD9-EEEB-450C0A6C092A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4589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8305D3D-C82D-0A16-4CD9-D4A2717C0EBA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373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9DCF15-DED6-FF93-0A9C-796F5B4069D1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288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FC94F5F-41F8-21E1-0E02-E632F79F6259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93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1A184E-1193-2753-F413-5CAC982189AC}"/>
              </a:ext>
            </a:extLst>
          </p:cNvPr>
          <p:cNvCxnSpPr>
            <a:cxnSpLocks/>
          </p:cNvCxnSpPr>
          <p:nvPr/>
        </p:nvCxnSpPr>
        <p:spPr>
          <a:xfrm rot="10800000">
            <a:off x="7912738" y="1639641"/>
            <a:ext cx="2225237" cy="7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B1C02D-2D9F-C855-97A8-2DB33A368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2738" y="919123"/>
            <a:ext cx="2133797" cy="72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2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B5D71-B08A-0581-4A9C-EF4C30124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BF46-65A0-628F-C362-92F8A148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05FF8-AAF4-ADE3-8A7A-8E1FC2926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3239"/>
                <a:ext cx="7153656" cy="3113723"/>
              </a:xfrm>
            </p:spPr>
            <p:txBody>
              <a:bodyPr/>
              <a:lstStyle/>
              <a:p>
                <a:r>
                  <a:rPr lang="en-US" dirty="0"/>
                  <a:t>Multiplying “box” vector with the weight matrix gives us: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05FF8-AAF4-ADE3-8A7A-8E1FC2926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3239"/>
                <a:ext cx="7153656" cy="3113723"/>
              </a:xfrm>
              <a:blipFill>
                <a:blip r:embed="rId2"/>
                <a:stretch>
                  <a:fillRect l="-1535" t="-3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D715C8C-FBB4-8DC7-60BD-8E65F6314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323545"/>
                  </p:ext>
                </p:extLst>
              </p:nvPr>
            </p:nvGraphicFramePr>
            <p:xfrm>
              <a:off x="258572" y="1942147"/>
              <a:ext cx="81280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9477324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2753416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832145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714699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9541429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00839737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509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8440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4319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D715C8C-FBB4-8DC7-60BD-8E65F6314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323545"/>
                  </p:ext>
                </p:extLst>
              </p:nvPr>
            </p:nvGraphicFramePr>
            <p:xfrm>
              <a:off x="258572" y="1942147"/>
              <a:ext cx="812800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9477324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2753416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832145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714699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9541429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00839737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509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79" t="-6452" r="-30315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8440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431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FE5DB3D-443A-BAE5-4D71-2C8C27C3EC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732710"/>
                  </p:ext>
                </p:extLst>
              </p:nvPr>
            </p:nvGraphicFramePr>
            <p:xfrm>
              <a:off x="8607044" y="1942147"/>
              <a:ext cx="3326384" cy="2973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1596">
                      <a:extLst>
                        <a:ext uri="{9D8B030D-6E8A-4147-A177-3AD203B41FA5}">
                          <a16:colId xmlns:a16="http://schemas.microsoft.com/office/drawing/2014/main" val="2193972194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371990050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25311448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707929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86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767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6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84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994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18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44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812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FE5DB3D-443A-BAE5-4D71-2C8C27C3EC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732710"/>
                  </p:ext>
                </p:extLst>
              </p:nvPr>
            </p:nvGraphicFramePr>
            <p:xfrm>
              <a:off x="8607044" y="1942147"/>
              <a:ext cx="3326384" cy="2973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1596">
                      <a:extLst>
                        <a:ext uri="{9D8B030D-6E8A-4147-A177-3AD203B41FA5}">
                          <a16:colId xmlns:a16="http://schemas.microsoft.com/office/drawing/2014/main" val="2193972194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371990050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25311448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707929210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30" t="-6452" r="-202190" b="-7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206" t="-6452" r="-103676" b="-7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6452" r="-2920" b="-7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86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767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6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84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0" t="-408197" r="-30219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994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18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44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81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A33FDFA-C176-73C3-8485-3521071A73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282866"/>
                  </p:ext>
                </p:extLst>
              </p:nvPr>
            </p:nvGraphicFramePr>
            <p:xfrm>
              <a:off x="2541524" y="4544123"/>
              <a:ext cx="3326384" cy="7435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1596">
                      <a:extLst>
                        <a:ext uri="{9D8B030D-6E8A-4147-A177-3AD203B41FA5}">
                          <a16:colId xmlns:a16="http://schemas.microsoft.com/office/drawing/2014/main" val="2193972194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371990050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25311448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707929210"/>
                        </a:ext>
                      </a:extLst>
                    </a:gridCol>
                  </a:tblGrid>
                  <a:tr h="202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869224"/>
                      </a:ext>
                    </a:extLst>
                  </a:tr>
                  <a:tr h="196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6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A33FDFA-C176-73C3-8485-3521071A73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282866"/>
                  </p:ext>
                </p:extLst>
              </p:nvPr>
            </p:nvGraphicFramePr>
            <p:xfrm>
              <a:off x="2541524" y="4544123"/>
              <a:ext cx="3326384" cy="7435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1596">
                      <a:extLst>
                        <a:ext uri="{9D8B030D-6E8A-4147-A177-3AD203B41FA5}">
                          <a16:colId xmlns:a16="http://schemas.microsoft.com/office/drawing/2014/main" val="2193972194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371990050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25311448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707929210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30" t="-6452" r="-202190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206" t="-6452" r="-103676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6452" r="-2920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8692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6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9540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AB98-E163-A8F3-3FE5-3A4B131D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369-799A-3A13-DCC9-CB9D0450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68" y="-54864"/>
            <a:ext cx="2798064" cy="1325563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9D31F9-2793-A75A-070E-CAC99C2D54BC}"/>
              </a:ext>
            </a:extLst>
          </p:cNvPr>
          <p:cNvGrpSpPr/>
          <p:nvPr/>
        </p:nvGrpSpPr>
        <p:grpSpPr>
          <a:xfrm>
            <a:off x="649224" y="497872"/>
            <a:ext cx="7799832" cy="4439888"/>
            <a:chOff x="3904488" y="497872"/>
            <a:chExt cx="7156704" cy="60331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1A1346-C36F-67B6-0164-F229E9F1DC27}"/>
                </a:ext>
              </a:extLst>
            </p:cNvPr>
            <p:cNvSpPr/>
            <p:nvPr/>
          </p:nvSpPr>
          <p:spPr>
            <a:xfrm>
              <a:off x="3904488" y="497872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5266C-2746-485D-4D32-6A778E9036C2}"/>
                </a:ext>
              </a:extLst>
            </p:cNvPr>
            <p:cNvSpPr/>
            <p:nvPr/>
          </p:nvSpPr>
          <p:spPr>
            <a:xfrm>
              <a:off x="3904488" y="1351579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box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AF4CE9-B0C7-B714-1F7A-D5F3D874F174}"/>
                </a:ext>
              </a:extLst>
            </p:cNvPr>
            <p:cNvSpPr/>
            <p:nvPr/>
          </p:nvSpPr>
          <p:spPr>
            <a:xfrm>
              <a:off x="3904488" y="2205286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dash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B3F2A1-DF38-50FB-5D3E-10945DBF9124}"/>
                </a:ext>
              </a:extLst>
            </p:cNvPr>
            <p:cNvSpPr/>
            <p:nvPr/>
          </p:nvSpPr>
          <p:spPr>
            <a:xfrm>
              <a:off x="3904488" y="4156081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rise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D2008B-4337-07D8-B4E7-46D6FBE9375B}"/>
                </a:ext>
              </a:extLst>
            </p:cNvPr>
            <p:cNvSpPr/>
            <p:nvPr/>
          </p:nvSpPr>
          <p:spPr>
            <a:xfrm>
              <a:off x="3904488" y="5009789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EFEB8E-2E41-5707-CD2B-A9A8DF11471F}"/>
                </a:ext>
              </a:extLst>
            </p:cNvPr>
            <p:cNvSpPr/>
            <p:nvPr/>
          </p:nvSpPr>
          <p:spPr>
            <a:xfrm>
              <a:off x="3904488" y="5863496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zero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DE0DAE-A2E5-5D30-1E32-9795910F342B}"/>
                    </a:ext>
                  </a:extLst>
                </p:cNvPr>
                <p:cNvSpPr txBox="1"/>
                <p:nvPr/>
              </p:nvSpPr>
              <p:spPr>
                <a:xfrm rot="5400000">
                  <a:off x="3938247" y="3329774"/>
                  <a:ext cx="910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DE0DAE-A2E5-5D30-1E32-9795910F3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38247" y="3329774"/>
                  <a:ext cx="91089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381BCA-53CE-8195-D2D2-08BB6287B98B}"/>
                </a:ext>
              </a:extLst>
            </p:cNvPr>
            <p:cNvSpPr/>
            <p:nvPr/>
          </p:nvSpPr>
          <p:spPr>
            <a:xfrm>
              <a:off x="10082784" y="525304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90FFFA-5697-8E48-3C46-71DB56BBEDF5}"/>
                </a:ext>
              </a:extLst>
            </p:cNvPr>
            <p:cNvSpPr/>
            <p:nvPr/>
          </p:nvSpPr>
          <p:spPr>
            <a:xfrm>
              <a:off x="10082784" y="1351579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box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84EE30-2D7D-792D-DD70-DFE398FBE481}"/>
                </a:ext>
              </a:extLst>
            </p:cNvPr>
            <p:cNvSpPr/>
            <p:nvPr/>
          </p:nvSpPr>
          <p:spPr>
            <a:xfrm>
              <a:off x="10082784" y="2205286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dash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E47305-3CBB-5086-0BE0-855BF79A2B62}"/>
                </a:ext>
              </a:extLst>
            </p:cNvPr>
            <p:cNvSpPr/>
            <p:nvPr/>
          </p:nvSpPr>
          <p:spPr>
            <a:xfrm>
              <a:off x="10082784" y="4156081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rise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E3732-671F-96BF-D661-5E8F732F2907}"/>
                </a:ext>
              </a:extLst>
            </p:cNvPr>
            <p:cNvSpPr/>
            <p:nvPr/>
          </p:nvSpPr>
          <p:spPr>
            <a:xfrm>
              <a:off x="10082784" y="5009789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9F9669-1C13-1A3B-E127-362064078403}"/>
                </a:ext>
              </a:extLst>
            </p:cNvPr>
            <p:cNvSpPr/>
            <p:nvPr/>
          </p:nvSpPr>
          <p:spPr>
            <a:xfrm>
              <a:off x="10082784" y="5863496"/>
              <a:ext cx="978408" cy="66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zero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9D2E6FE-330D-325A-2B18-1D122C541DB4}"/>
                    </a:ext>
                  </a:extLst>
                </p:cNvPr>
                <p:cNvSpPr txBox="1"/>
                <p:nvPr/>
              </p:nvSpPr>
              <p:spPr>
                <a:xfrm rot="5400000">
                  <a:off x="10095469" y="3329774"/>
                  <a:ext cx="9108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9D2E6FE-330D-325A-2B18-1D122C541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095469" y="3329774"/>
                  <a:ext cx="91089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FF025E6-0F65-6D88-FFC9-2808A06CFA03}"/>
                    </a:ext>
                  </a:extLst>
                </p:cNvPr>
                <p:cNvSpPr/>
                <p:nvPr/>
              </p:nvSpPr>
              <p:spPr>
                <a:xfrm>
                  <a:off x="7109690" y="1226243"/>
                  <a:ext cx="822960" cy="8232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FF025E6-0F65-6D88-FFC9-2808A06CF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690" y="1226243"/>
                  <a:ext cx="822960" cy="8232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C29D23-C9B4-1E0D-1E55-75620BA795BD}"/>
                    </a:ext>
                  </a:extLst>
                </p:cNvPr>
                <p:cNvSpPr/>
                <p:nvPr/>
              </p:nvSpPr>
              <p:spPr>
                <a:xfrm>
                  <a:off x="7109690" y="3023924"/>
                  <a:ext cx="822960" cy="8232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C29D23-C9B4-1E0D-1E55-75620BA79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690" y="3023924"/>
                  <a:ext cx="822960" cy="8232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ADC3A9F-1921-5EED-8F1E-D8C0DD185FF5}"/>
                    </a:ext>
                  </a:extLst>
                </p:cNvPr>
                <p:cNvSpPr/>
                <p:nvPr/>
              </p:nvSpPr>
              <p:spPr>
                <a:xfrm>
                  <a:off x="7108133" y="5009921"/>
                  <a:ext cx="822960" cy="8232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ADC3A9F-1921-5EED-8F1E-D8C0DD185F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133" y="5009921"/>
                  <a:ext cx="822960" cy="8232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34C3B3-424F-F49A-1B48-AF473658D8EF}"/>
                </a:ext>
              </a:extLst>
            </p:cNvPr>
            <p:cNvCxnSpPr>
              <a:cxnSpLocks/>
              <a:stCxn id="4" idx="6"/>
              <a:endCxn id="18" idx="2"/>
            </p:cNvCxnSpPr>
            <p:nvPr/>
          </p:nvCxnSpPr>
          <p:spPr>
            <a:xfrm>
              <a:off x="4882896" y="831628"/>
              <a:ext cx="2226794" cy="80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23ADD42-11A3-704C-4721-9F569E195289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4882896" y="1637882"/>
              <a:ext cx="2226794" cy="4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48C558-A39B-F798-A015-43D446D2EA9D}"/>
                </a:ext>
              </a:extLst>
            </p:cNvPr>
            <p:cNvCxnSpPr>
              <a:cxnSpLocks/>
              <a:stCxn id="6" idx="6"/>
              <a:endCxn id="18" idx="2"/>
            </p:cNvCxnSpPr>
            <p:nvPr/>
          </p:nvCxnSpPr>
          <p:spPr>
            <a:xfrm flipV="1">
              <a:off x="4882896" y="1637882"/>
              <a:ext cx="2226794" cy="901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7ABB08-D7D6-EA8D-C1CA-40C6F301787D}"/>
                </a:ext>
              </a:extLst>
            </p:cNvPr>
            <p:cNvCxnSpPr>
              <a:cxnSpLocks/>
              <a:stCxn id="7" idx="6"/>
              <a:endCxn id="18" idx="2"/>
            </p:cNvCxnSpPr>
            <p:nvPr/>
          </p:nvCxnSpPr>
          <p:spPr>
            <a:xfrm flipV="1">
              <a:off x="4882896" y="1637882"/>
              <a:ext cx="2226794" cy="28519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BC34AE8-FE45-5F3C-1989-FC5526287817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 flipV="1">
              <a:off x="4882896" y="1637882"/>
              <a:ext cx="2226794" cy="37056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723B55-6BE3-BEF7-33E0-334E72ECBE51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 flipV="1">
              <a:off x="4882896" y="1637882"/>
              <a:ext cx="2226794" cy="455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F17C78-C95C-1751-A2FC-E104205A4359}"/>
                </a:ext>
              </a:extLst>
            </p:cNvPr>
            <p:cNvCxnSpPr>
              <a:cxnSpLocks/>
              <a:stCxn id="5" idx="6"/>
              <a:endCxn id="19" idx="2"/>
            </p:cNvCxnSpPr>
            <p:nvPr/>
          </p:nvCxnSpPr>
          <p:spPr>
            <a:xfrm>
              <a:off x="4882896" y="1685335"/>
              <a:ext cx="2226794" cy="17502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E550938-D7F5-9AC2-5ABF-04A6C2C3A24E}"/>
                </a:ext>
              </a:extLst>
            </p:cNvPr>
            <p:cNvCxnSpPr>
              <a:cxnSpLocks/>
              <a:stCxn id="6" idx="6"/>
              <a:endCxn id="19" idx="2"/>
            </p:cNvCxnSpPr>
            <p:nvPr/>
          </p:nvCxnSpPr>
          <p:spPr>
            <a:xfrm>
              <a:off x="4882896" y="2539042"/>
              <a:ext cx="2226794" cy="896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6B6BEB-2237-3164-7BA2-CCA17533B563}"/>
                </a:ext>
              </a:extLst>
            </p:cNvPr>
            <p:cNvCxnSpPr>
              <a:cxnSpLocks/>
              <a:stCxn id="4" idx="6"/>
              <a:endCxn id="19" idx="2"/>
            </p:cNvCxnSpPr>
            <p:nvPr/>
          </p:nvCxnSpPr>
          <p:spPr>
            <a:xfrm>
              <a:off x="4882896" y="831628"/>
              <a:ext cx="2226794" cy="26039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E490DBC-3B47-E1EA-CF3B-03184C3935CA}"/>
                </a:ext>
              </a:extLst>
            </p:cNvPr>
            <p:cNvCxnSpPr>
              <a:cxnSpLocks/>
              <a:stCxn id="7" idx="6"/>
              <a:endCxn id="19" idx="2"/>
            </p:cNvCxnSpPr>
            <p:nvPr/>
          </p:nvCxnSpPr>
          <p:spPr>
            <a:xfrm flipV="1">
              <a:off x="4882896" y="3435563"/>
              <a:ext cx="2226794" cy="105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45E5B1-55D4-C795-DF46-66A5E557D34B}"/>
                </a:ext>
              </a:extLst>
            </p:cNvPr>
            <p:cNvCxnSpPr>
              <a:cxnSpLocks/>
              <a:stCxn id="8" idx="6"/>
              <a:endCxn id="19" idx="2"/>
            </p:cNvCxnSpPr>
            <p:nvPr/>
          </p:nvCxnSpPr>
          <p:spPr>
            <a:xfrm flipV="1">
              <a:off x="4882896" y="3435563"/>
              <a:ext cx="2226794" cy="19079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C9131B2-BCC7-D284-C2CE-4DCB756AB65E}"/>
                </a:ext>
              </a:extLst>
            </p:cNvPr>
            <p:cNvCxnSpPr>
              <a:cxnSpLocks/>
              <a:stCxn id="9" idx="6"/>
              <a:endCxn id="19" idx="2"/>
            </p:cNvCxnSpPr>
            <p:nvPr/>
          </p:nvCxnSpPr>
          <p:spPr>
            <a:xfrm flipV="1">
              <a:off x="4882896" y="3435563"/>
              <a:ext cx="2226794" cy="276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E4643E9-9ED7-5E71-34D8-B823AC72B501}"/>
                </a:ext>
              </a:extLst>
            </p:cNvPr>
            <p:cNvCxnSpPr>
              <a:stCxn id="4" idx="6"/>
              <a:endCxn id="20" idx="2"/>
            </p:cNvCxnSpPr>
            <p:nvPr/>
          </p:nvCxnSpPr>
          <p:spPr>
            <a:xfrm>
              <a:off x="4882896" y="831628"/>
              <a:ext cx="2225237" cy="458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FA20902-A99F-C2BE-C22F-129A4EA3B24D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4882896" y="1685335"/>
              <a:ext cx="2225237" cy="373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C9CC72-FC42-90DE-3087-ED7B0031D809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4882896" y="2539042"/>
              <a:ext cx="2225237" cy="2882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2B85A68-2E4D-198D-49B1-353DA8446988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4882896" y="4489837"/>
              <a:ext cx="2225237" cy="93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62BCAF7-5E3A-505E-BAE6-9895B91627E9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>
              <a:off x="4882896" y="5343545"/>
              <a:ext cx="2225237" cy="780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5FC875B-C576-C7C0-5392-D388D99C547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4974336" y="5421560"/>
              <a:ext cx="2133797" cy="720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798C5E7-864C-25D3-7D57-907894F39B1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1181" y="5423319"/>
              <a:ext cx="2226794" cy="80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20ECA6A-90FC-FBA3-76B0-74A3B8BCDA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1181" y="5375866"/>
              <a:ext cx="2226794" cy="4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7A6D92C-B179-513C-208A-14B89DAF83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1181" y="4522159"/>
              <a:ext cx="2226794" cy="901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2B99B7E-0C62-0E7D-BB43-FFE5430835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1181" y="2571364"/>
              <a:ext cx="2226794" cy="28519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E860BB5-E801-6FAF-5528-029BDF4CF1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1181" y="1717656"/>
              <a:ext cx="2226794" cy="37056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67A21E4-A5E2-05E5-2747-7851261C0E7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1181" y="863949"/>
              <a:ext cx="2226794" cy="455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CE8EEF1-572F-ADC2-7ECF-9D29719D6BA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1181" y="3625638"/>
              <a:ext cx="2226794" cy="17502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3F0D71D-3F90-6AF7-621B-CC3341747B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1181" y="3625638"/>
              <a:ext cx="2226794" cy="896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597C4F0-FD96-6741-9576-97B4C2C0C03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1181" y="3625638"/>
              <a:ext cx="2226794" cy="26039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85D63277-4AD7-ABFD-9D8E-D8C33667831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1181" y="2571364"/>
              <a:ext cx="2226794" cy="105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C859C4F-301B-895F-E53C-136F9169FD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1181" y="1717656"/>
              <a:ext cx="2226794" cy="19079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2F3470C-B943-8823-697F-0DDA46C5346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1181" y="863949"/>
              <a:ext cx="2226794" cy="276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7C9154A-6F0E-9471-8982-B32E6328C7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2738" y="1639641"/>
              <a:ext cx="2225237" cy="458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B963C2A-197A-F479-1394-D69964B2F4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2738" y="1639641"/>
              <a:ext cx="2225237" cy="373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9414D27-35DD-EE0F-8D3A-9B9C3E192FB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2738" y="1639641"/>
              <a:ext cx="2225237" cy="2882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24EC0DD-87EE-BA92-C9C5-D2AB85A3F5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2738" y="1639641"/>
              <a:ext cx="2225237" cy="93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938A97F-32DA-7539-9718-F67448A89D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2738" y="1639641"/>
              <a:ext cx="2225237" cy="780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577999D-0959-FA4F-FE54-A69AAD7CBB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12738" y="919123"/>
              <a:ext cx="2133797" cy="720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D3FCAF7-6DF7-3EAA-C1F6-F8728F97C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82466"/>
                  </p:ext>
                </p:extLst>
              </p:nvPr>
            </p:nvGraphicFramePr>
            <p:xfrm>
              <a:off x="5401057" y="5229150"/>
              <a:ext cx="6707832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479">
                      <a:extLst>
                        <a:ext uri="{9D8B030D-6E8A-4147-A177-3AD203B41FA5}">
                          <a16:colId xmlns:a16="http://schemas.microsoft.com/office/drawing/2014/main" val="3782339515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214479868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400236582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380090984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88463742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826774305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3154465567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2959286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24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695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332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732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D3FCAF7-6DF7-3EAA-C1F6-F8728F97C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82466"/>
                  </p:ext>
                </p:extLst>
              </p:nvPr>
            </p:nvGraphicFramePr>
            <p:xfrm>
              <a:off x="5401057" y="5229150"/>
              <a:ext cx="6707832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479">
                      <a:extLst>
                        <a:ext uri="{9D8B030D-6E8A-4147-A177-3AD203B41FA5}">
                          <a16:colId xmlns:a16="http://schemas.microsoft.com/office/drawing/2014/main" val="3782339515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214479868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400236582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380090984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88463742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826774305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3154465567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2959286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3650" t="-6557" r="-304380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24170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49" t="-104839" r="-700725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69560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49" t="-201587" r="-70072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33216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49" t="-306452" r="-7007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73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919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9E452-BC26-5774-E6C1-1B07FA97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3990-072A-4182-9C2A-20CAA0C2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Hidden Layer to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F80FE-4AEF-2BB4-E8B1-A359739DF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0825"/>
                <a:ext cx="7153656" cy="4156138"/>
              </a:xfrm>
            </p:spPr>
            <p:txBody>
              <a:bodyPr/>
              <a:lstStyle/>
              <a:p>
                <a:r>
                  <a:rPr lang="en-US" dirty="0"/>
                  <a:t>Multiplying “box” vector with the weight matrix gives 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3⋅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F80FE-4AEF-2BB4-E8B1-A359739DF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0825"/>
                <a:ext cx="7153656" cy="4156138"/>
              </a:xfrm>
              <a:blipFill>
                <a:blip r:embed="rId2"/>
                <a:stretch>
                  <a:fillRect l="-1535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01EAEB8-79FE-3398-3117-AEDB164DF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822617"/>
                  </p:ext>
                </p:extLst>
              </p:nvPr>
            </p:nvGraphicFramePr>
            <p:xfrm>
              <a:off x="1188212" y="3429000"/>
              <a:ext cx="3326384" cy="7435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1596">
                      <a:extLst>
                        <a:ext uri="{9D8B030D-6E8A-4147-A177-3AD203B41FA5}">
                          <a16:colId xmlns:a16="http://schemas.microsoft.com/office/drawing/2014/main" val="2193972194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371990050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25311448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707929210"/>
                        </a:ext>
                      </a:extLst>
                    </a:gridCol>
                  </a:tblGrid>
                  <a:tr h="202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869224"/>
                      </a:ext>
                    </a:extLst>
                  </a:tr>
                  <a:tr h="196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6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01EAEB8-79FE-3398-3117-AEDB164DF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822617"/>
                  </p:ext>
                </p:extLst>
              </p:nvPr>
            </p:nvGraphicFramePr>
            <p:xfrm>
              <a:off x="1188212" y="3429000"/>
              <a:ext cx="3326384" cy="7435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1596">
                      <a:extLst>
                        <a:ext uri="{9D8B030D-6E8A-4147-A177-3AD203B41FA5}">
                          <a16:colId xmlns:a16="http://schemas.microsoft.com/office/drawing/2014/main" val="2193972194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371990050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25311448"/>
                        </a:ext>
                      </a:extLst>
                    </a:gridCol>
                    <a:gridCol w="831596">
                      <a:extLst>
                        <a:ext uri="{9D8B030D-6E8A-4147-A177-3AD203B41FA5}">
                          <a16:colId xmlns:a16="http://schemas.microsoft.com/office/drawing/2014/main" val="1707929210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30" t="-6452" r="-202190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206" t="-6452" r="-103676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6452" r="-2920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8692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556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658103-8A5A-C4E4-ABF1-9E29B09D4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240093"/>
                  </p:ext>
                </p:extLst>
              </p:nvPr>
            </p:nvGraphicFramePr>
            <p:xfrm>
              <a:off x="5273041" y="2594579"/>
              <a:ext cx="6707832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479">
                      <a:extLst>
                        <a:ext uri="{9D8B030D-6E8A-4147-A177-3AD203B41FA5}">
                          <a16:colId xmlns:a16="http://schemas.microsoft.com/office/drawing/2014/main" val="3782339515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214479868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400236582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380090984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88463742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826774305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3154465567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2959286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24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695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332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732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658103-8A5A-C4E4-ABF1-9E29B09D4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240093"/>
                  </p:ext>
                </p:extLst>
              </p:nvPr>
            </p:nvGraphicFramePr>
            <p:xfrm>
              <a:off x="5273041" y="2594579"/>
              <a:ext cx="6707832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479">
                      <a:extLst>
                        <a:ext uri="{9D8B030D-6E8A-4147-A177-3AD203B41FA5}">
                          <a16:colId xmlns:a16="http://schemas.microsoft.com/office/drawing/2014/main" val="3782339515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214479868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400236582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380090984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884637423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1826774305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3154465567"/>
                        </a:ext>
                      </a:extLst>
                    </a:gridCol>
                    <a:gridCol w="838479">
                      <a:extLst>
                        <a:ext uri="{9D8B030D-6E8A-4147-A177-3AD203B41FA5}">
                          <a16:colId xmlns:a16="http://schemas.microsoft.com/office/drawing/2014/main" val="2959286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650" t="-6557" r="-304380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24170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104839" r="-700725" b="-2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69560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201587" r="-700725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33216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306452" r="-70072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732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A0B33E6-3523-E172-B128-64BB4A667C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682384"/>
                  </p:ext>
                </p:extLst>
              </p:nvPr>
            </p:nvGraphicFramePr>
            <p:xfrm>
              <a:off x="438912" y="5087843"/>
              <a:ext cx="113842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256">
                      <a:extLst>
                        <a:ext uri="{9D8B030D-6E8A-4147-A177-3AD203B41FA5}">
                          <a16:colId xmlns:a16="http://schemas.microsoft.com/office/drawing/2014/main" val="3782339515"/>
                        </a:ext>
                      </a:extLst>
                    </a:gridCol>
                    <a:gridCol w="2240280">
                      <a:extLst>
                        <a:ext uri="{9D8B030D-6E8A-4147-A177-3AD203B41FA5}">
                          <a16:colId xmlns:a16="http://schemas.microsoft.com/office/drawing/2014/main" val="1214479868"/>
                        </a:ext>
                      </a:extLst>
                    </a:gridCol>
                    <a:gridCol w="1123569">
                      <a:extLst>
                        <a:ext uri="{9D8B030D-6E8A-4147-A177-3AD203B41FA5}">
                          <a16:colId xmlns:a16="http://schemas.microsoft.com/office/drawing/2014/main" val="4002365823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3800909843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1884637423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1826774305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3154465567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2959286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24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∗.3+.4 ∗.1+.05∗.2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695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A0B33E6-3523-E172-B128-64BB4A667C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682384"/>
                  </p:ext>
                </p:extLst>
              </p:nvPr>
            </p:nvGraphicFramePr>
            <p:xfrm>
              <a:off x="438912" y="5087843"/>
              <a:ext cx="113842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256">
                      <a:extLst>
                        <a:ext uri="{9D8B030D-6E8A-4147-A177-3AD203B41FA5}">
                          <a16:colId xmlns:a16="http://schemas.microsoft.com/office/drawing/2014/main" val="3782339515"/>
                        </a:ext>
                      </a:extLst>
                    </a:gridCol>
                    <a:gridCol w="2240280">
                      <a:extLst>
                        <a:ext uri="{9D8B030D-6E8A-4147-A177-3AD203B41FA5}">
                          <a16:colId xmlns:a16="http://schemas.microsoft.com/office/drawing/2014/main" val="1214479868"/>
                        </a:ext>
                      </a:extLst>
                    </a:gridCol>
                    <a:gridCol w="1123569">
                      <a:extLst>
                        <a:ext uri="{9D8B030D-6E8A-4147-A177-3AD203B41FA5}">
                          <a16:colId xmlns:a16="http://schemas.microsoft.com/office/drawing/2014/main" val="4002365823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3800909843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1884637423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1826774305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3154465567"/>
                        </a:ext>
                      </a:extLst>
                    </a:gridCol>
                    <a:gridCol w="1423035">
                      <a:extLst>
                        <a:ext uri="{9D8B030D-6E8A-4147-A177-3AD203B41FA5}">
                          <a16:colId xmlns:a16="http://schemas.microsoft.com/office/drawing/2014/main" val="2959286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6452" r="-30085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zero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24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144" t="-108197" r="-36948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4695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0580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E27F-045C-35F4-F57E-35085933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A68FB-7316-EEF4-6006-6356BBC9E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not use non-linear activation function in hidden layer</a:t>
                </a:r>
              </a:p>
              <a:p>
                <a:endParaRPr lang="en-US" dirty="0"/>
              </a:p>
              <a:p>
                <a:r>
                  <a:rPr lang="en-US" dirty="0"/>
                  <a:t>Maintains two sets of weights for each word.</a:t>
                </a:r>
              </a:p>
              <a:p>
                <a:pPr lvl="1"/>
                <a:r>
                  <a:rPr lang="en-US" dirty="0"/>
                  <a:t>Input embedding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embeddings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A68FB-7316-EEF4-6006-6356BBC9E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7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4D2A-7AF2-B78E-50E4-85505A01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versus Output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D9FC8-C8E1-3463-02B9-133897E06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want “cheap” and “frugal” to be close to each other in embedding space: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𝑐h𝑒𝑎𝑝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𝑓𝑟𝑢𝑔𝑎𝑙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In order for these two probabilities to be similar,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sub>
                    </m:sSub>
                  </m:oMath>
                </a14:m>
                <a:r>
                  <a:rPr lang="en-US" dirty="0"/>
                  <a:t> should be similar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D9FC8-C8E1-3463-02B9-133897E06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96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C949-7043-EA5F-324F-CAEEE554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versus Output Embedding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693B0-16D2-2A24-A0E8-80D02D933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Difference in what they capture?</a:t>
                </a:r>
              </a:p>
              <a:p>
                <a:r>
                  <a:rPr lang="en-US" dirty="0"/>
                  <a:t>Consider: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𝑎𝑟𝑚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input embeddings capture features about the word itself</a:t>
                </a:r>
              </a:p>
              <a:p>
                <a:r>
                  <a:rPr lang="en-US" dirty="0"/>
                  <a:t>The output embeddings capture features about the context the word appears in</a:t>
                </a:r>
              </a:p>
              <a:p>
                <a:r>
                  <a:rPr lang="en-US" b="1" i="1" dirty="0"/>
                  <a:t>Being predictive</a:t>
                </a:r>
                <a:r>
                  <a:rPr lang="en-US" dirty="0"/>
                  <a:t> of a word is not the same as </a:t>
                </a:r>
                <a:r>
                  <a:rPr lang="en-US" b="1" i="1" dirty="0"/>
                  <a:t>being predicted </a:t>
                </a:r>
                <a:r>
                  <a:rPr lang="en-US" dirty="0"/>
                  <a:t>by that word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693B0-16D2-2A24-A0E8-80D02D933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024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CA11-251A-65D5-0B78-79ECCEB8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273E0-62C7-F97D-723C-972947EA7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Vector:</a:t>
                </a:r>
              </a:p>
              <a:p>
                <a:pPr lvl="1"/>
                <a:r>
                  <a:rPr lang="en-US" dirty="0"/>
                  <a:t>Examples: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−1, 1, 0, 3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−1, 5, 2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r>
                  <a:rPr lang="en-US" dirty="0"/>
                  <a:t>Dot Product: Element-wise multiplication followed by summation: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273E0-62C7-F97D-723C-972947EA7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96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E536-1B96-A97C-D16F-91F7DA40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0D37-9E3E-366F-7BBA-13F89E124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Can represent vectors as matrices</a:t>
                </a:r>
              </a:p>
              <a:p>
                <a:endParaRPr lang="en-US" dirty="0"/>
              </a:p>
              <a:p>
                <a:r>
                  <a:rPr lang="en-US" dirty="0"/>
                  <a:t>A row vector with dimension 1 x 3 (1 row, 3 columns)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column vector with dimension 1 x 3 (1 row, 3 columns)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Multiplying vectors: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0D37-9E3E-366F-7BBA-13F89E124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255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C979-00EF-8326-DB7E-217FB58F3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0AC7-DDEF-15E1-8120-9391FCCA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445A2-6A75-53C7-01B3-BB0A010E2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Multiplying vectors: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Notice how we multiplied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US" dirty="0"/>
                  <a:t> vector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vector. </a:t>
                </a:r>
              </a:p>
              <a:p>
                <a:r>
                  <a:rPr lang="en-US" dirty="0"/>
                  <a:t>For any multiplication of a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𝑥𝑄</m:t>
                    </m:r>
                  </m:oMath>
                </a14:m>
                <a:r>
                  <a:rPr lang="en-US" dirty="0"/>
                  <a:t> vector by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has to equal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other words you can’t multiply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vector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vector. </a:t>
                </a:r>
              </a:p>
              <a:p>
                <a:r>
                  <a:rPr lang="en-US" dirty="0"/>
                  <a:t>The dimensions have to match.</a:t>
                </a:r>
              </a:p>
              <a:p>
                <a:r>
                  <a:rPr lang="en-US" dirty="0"/>
                  <a:t>Notice that we get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object as a result, i.e. a number (aka a scalar).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445A2-6A75-53C7-01B3-BB0A010E2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726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017F-C5C4-FD8D-65DD-7DEA795A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9225E-BAE8-7D6E-FF4A-CB06FF877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3x3 matrix (3 rows and 3 columns)</a:t>
                </a:r>
              </a:p>
              <a:p>
                <a:r>
                  <a:rPr lang="en-US" dirty="0"/>
                  <a:t>Typical to think about it as 3 row vectors or 3 column vectors (depends on the context)</a:t>
                </a:r>
              </a:p>
              <a:p>
                <a:r>
                  <a:rPr lang="en-US" dirty="0"/>
                  <a:t>Today, the columns will represent the weights for a node.</a:t>
                </a:r>
              </a:p>
              <a:p>
                <a:r>
                  <a:rPr lang="en-US" dirty="0"/>
                  <a:t>The rows will represent the number of input dimensions</a:t>
                </a:r>
              </a:p>
              <a:p>
                <a:r>
                  <a:rPr lang="en-US" dirty="0"/>
                  <a:t>So, if this was a hidden layer, we can tell this matrix represents weights for 3 different nodes in that layer (3 columns) and there are three inputs into each hidden node (e.g. the bias term, the first feature, and the second feature)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9225E-BAE8-7D6E-FF4A-CB06FF877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340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2039-A0FC-E2FF-0F4A-F6F1A770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vector and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2F51E-AA3A-B8E9-0718-36A3A43F5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Multiplying a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/>
                  <a:t>x</a:t>
                </a:r>
                <a:r>
                  <a:rPr lang="en-US" b="1" dirty="0">
                    <a:solidFill>
                      <a:schemeClr val="accent4"/>
                    </a:solidFill>
                  </a:rPr>
                  <a:t>3</a:t>
                </a:r>
                <a:r>
                  <a:rPr lang="en-US" dirty="0"/>
                  <a:t> vector with a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r>
                  <a:rPr lang="en-US" b="1" dirty="0"/>
                  <a:t>x</a:t>
                </a:r>
                <a:r>
                  <a:rPr lang="en-US" b="1" dirty="0">
                    <a:solidFill>
                      <a:schemeClr val="accent6"/>
                    </a:solidFill>
                  </a:rPr>
                  <a:t>3</a:t>
                </a:r>
                <a:r>
                  <a:rPr lang="en-US" dirty="0"/>
                  <a:t> matrix will result in a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/>
                  <a:t>x</a:t>
                </a:r>
                <a:r>
                  <a:rPr lang="en-US" b="1" dirty="0">
                    <a:solidFill>
                      <a:schemeClr val="accent6"/>
                    </a:solidFill>
                  </a:rPr>
                  <a:t>3</a:t>
                </a:r>
                <a:r>
                  <a:rPr lang="en-US" dirty="0"/>
                  <a:t> vector.</a:t>
                </a:r>
              </a:p>
              <a:p>
                <a:r>
                  <a:rPr lang="en-US" dirty="0"/>
                  <a:t>Rules: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4"/>
                    </a:solidFill>
                  </a:rPr>
                  <a:t>number of columns for the matrix on the left</a:t>
                </a:r>
                <a:r>
                  <a:rPr lang="en-US" dirty="0"/>
                  <a:t> has to match the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number of rows for the matrix on the right</a:t>
                </a:r>
              </a:p>
              <a:p>
                <a:pPr lvl="1"/>
                <a:r>
                  <a:rPr lang="en-US" dirty="0"/>
                  <a:t>The resulting matrix will have the same dimensions as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number of rows on the left</a:t>
                </a:r>
                <a:r>
                  <a:rPr lang="en-US" dirty="0"/>
                  <a:t> and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number of columns on the right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2F51E-AA3A-B8E9-0718-36A3A43F5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543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16135</TotalTime>
  <Words>2293</Words>
  <Application>Microsoft Office PowerPoint</Application>
  <PresentationFormat>Widescreen</PresentationFormat>
  <Paragraphs>731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Aptos</vt:lpstr>
      <vt:lpstr>Arial</vt:lpstr>
      <vt:lpstr>Calibri</vt:lpstr>
      <vt:lpstr>Calibri Light</vt:lpstr>
      <vt:lpstr>Cambria</vt:lpstr>
      <vt:lpstr>Cambria Math</vt:lpstr>
      <vt:lpstr>Times</vt:lpstr>
      <vt:lpstr>Office Theme</vt:lpstr>
      <vt:lpstr>Retrospect</vt:lpstr>
      <vt:lpstr>INST 798/808: A.I.-Powered Research Assistants</vt:lpstr>
      <vt:lpstr>Thus Far</vt:lpstr>
      <vt:lpstr>Dimensions of a learning algorithm</vt:lpstr>
      <vt:lpstr>Today</vt:lpstr>
      <vt:lpstr>Preliminaries</vt:lpstr>
      <vt:lpstr>Row and Column Vectors</vt:lpstr>
      <vt:lpstr>Row and Column Vectors</vt:lpstr>
      <vt:lpstr>Matrices</vt:lpstr>
      <vt:lpstr>Multiply vector and matrix</vt:lpstr>
      <vt:lpstr>Multiply vector and matrix</vt:lpstr>
      <vt:lpstr>Multiply vector and matrix</vt:lpstr>
      <vt:lpstr>Multiply vector and matrix</vt:lpstr>
      <vt:lpstr>Multiply vector and matrix</vt:lpstr>
      <vt:lpstr>Multiply vector and matrix</vt:lpstr>
      <vt:lpstr>Multiply vector and matrix</vt:lpstr>
      <vt:lpstr>Multiply vector and matrix</vt:lpstr>
      <vt:lpstr>Multiply vector and matrix</vt:lpstr>
      <vt:lpstr>Learning: From linear models to neural networks</vt:lpstr>
      <vt:lpstr>Learning: From linear models to neural networks</vt:lpstr>
      <vt:lpstr>Logistic Regression as a Neural Network</vt:lpstr>
      <vt:lpstr>Multinomial Logistic Regression as NN</vt:lpstr>
      <vt:lpstr>“Softmax”</vt:lpstr>
      <vt:lpstr>“Softmax”</vt:lpstr>
      <vt:lpstr>Matrix representation </vt:lpstr>
      <vt:lpstr>Matrix representation </vt:lpstr>
      <vt:lpstr>Matrix representation </vt:lpstr>
      <vt:lpstr>Solving the XOR Problem</vt:lpstr>
      <vt:lpstr>Solving the XOR Problem</vt:lpstr>
      <vt:lpstr>Not separable</vt:lpstr>
      <vt:lpstr>Solving the XOR Problem</vt:lpstr>
      <vt:lpstr>Solving the XOR Problem</vt:lpstr>
      <vt:lpstr>Practice with matrix operations</vt:lpstr>
      <vt:lpstr>Separable</vt:lpstr>
      <vt:lpstr>A new “space”</vt:lpstr>
      <vt:lpstr>Solving the XOR Problem</vt:lpstr>
      <vt:lpstr>Solving the XOR Problem</vt:lpstr>
      <vt:lpstr>Multiplying by a matrix of weights</vt:lpstr>
      <vt:lpstr>word2vec</vt:lpstr>
      <vt:lpstr>word2vec</vt:lpstr>
      <vt:lpstr>word2vec</vt:lpstr>
      <vt:lpstr>Predicting the context of “box”</vt:lpstr>
      <vt:lpstr>word2vec</vt:lpstr>
      <vt:lpstr>PowerPoint Presentation</vt:lpstr>
      <vt:lpstr>word2vec</vt:lpstr>
      <vt:lpstr>From Hidden Layer to Output</vt:lpstr>
      <vt:lpstr>word2vec </vt:lpstr>
      <vt:lpstr>Input versus Output Embedding</vt:lpstr>
      <vt:lpstr>Input versus Output Embedding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Zubin Jelveh</dc:creator>
  <cp:lastModifiedBy>Zubin Jelveh</cp:lastModifiedBy>
  <cp:revision>16</cp:revision>
  <dcterms:created xsi:type="dcterms:W3CDTF">2025-01-21T22:59:42Z</dcterms:created>
  <dcterms:modified xsi:type="dcterms:W3CDTF">2025-02-20T18:26:39Z</dcterms:modified>
</cp:coreProperties>
</file>