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3" r:id="rId3"/>
    <p:sldId id="783" r:id="rId4"/>
    <p:sldId id="258" r:id="rId5"/>
    <p:sldId id="950" r:id="rId6"/>
    <p:sldId id="951" r:id="rId7"/>
    <p:sldId id="952" r:id="rId8"/>
    <p:sldId id="956" r:id="rId9"/>
    <p:sldId id="953" r:id="rId10"/>
    <p:sldId id="954" r:id="rId11"/>
    <p:sldId id="955" r:id="rId12"/>
    <p:sldId id="959" r:id="rId13"/>
    <p:sldId id="958" r:id="rId14"/>
    <p:sldId id="972" r:id="rId15"/>
    <p:sldId id="974" r:id="rId16"/>
    <p:sldId id="960" r:id="rId17"/>
    <p:sldId id="973" r:id="rId18"/>
    <p:sldId id="961" r:id="rId19"/>
    <p:sldId id="962" r:id="rId20"/>
    <p:sldId id="963" r:id="rId21"/>
    <p:sldId id="965" r:id="rId22"/>
    <p:sldId id="966" r:id="rId23"/>
    <p:sldId id="967" r:id="rId24"/>
    <p:sldId id="968" r:id="rId25"/>
    <p:sldId id="969" r:id="rId26"/>
    <p:sldId id="970" r:id="rId27"/>
    <p:sldId id="9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608" autoAdjust="0"/>
  </p:normalViewPr>
  <p:slideViewPr>
    <p:cSldViewPr snapToGrid="0">
      <p:cViewPr varScale="1">
        <p:scale>
          <a:sx n="46" d="100"/>
          <a:sy n="46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DA117-10E6-4BFD-ADAF-6E7EA5EFA42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6AFD1-51E9-4B71-9D56-066F69D17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2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D2B91-2401-BB33-FAB9-8CFAA04B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1B15-46FB-E76E-03B1-31E446549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49B39-CD03-C874-9B90-1178A203D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A147B-A882-B00D-6C7E-E4BD84151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1202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7D49-0A3C-46EB-8E1C-106C1194C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1C021-1B81-476A-85A3-A9790C427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A1B1-2255-4C58-B244-3E02ABA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15B1D1-5DE1-47DB-A0E0-D90E014977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7EC2-F75E-41E5-9E98-BA1335DD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05C43-B8A3-44D5-A474-F3CC7D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6EE99F-0117-4778-A5E6-E87F21AC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E3C5-350D-4E53-9ACF-A299AE8F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AA61A-888C-4AFA-8593-9D2AB6D7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D77F-A145-4E2C-823E-B5ABB8C7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15B1D1-5DE1-47DB-A0E0-D90E014977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C15D-B093-4F22-BB32-C2B1D8AC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E98AC-578D-45FB-BED9-7902F420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6EE99F-0117-4778-A5E6-E87F21AC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37601-32B1-40CB-9322-8C42640E0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CC68D-9DCF-450F-8372-E1CE84BC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8BF9-1D50-44AA-BDF3-3F00CA1C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15B1D1-5DE1-47DB-A0E0-D90E014977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79369-2A1F-42AD-9DA3-3F6F16DD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6BAAF-DFBA-4EE2-9FD9-D66F6BCE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6EE99F-0117-4778-A5E6-E87F21AC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6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D071-B6FD-4F12-8935-8160D6FE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56"/>
            <a:ext cx="10515600" cy="1325563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5B998-74F9-42B5-8DFA-847F1234D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31"/>
            <a:ext cx="10515600" cy="4757131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189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4ADF-B487-4F63-8EBC-EB47C7FC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E1C2-ECEC-4871-95D4-6E825EF3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370E2-90B8-44EE-9C0C-2323FE5B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15B1D1-5DE1-47DB-A0E0-D90E014977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BEFF-5FCB-4C7A-AB66-3984B248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E514-926B-49DB-A293-C9A413A5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6EE99F-0117-4778-A5E6-E87F21AC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58D3-20A5-4EB1-BB0C-A841FE77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5A70-C0D9-4D0E-8848-5AB546F21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60AA4-A946-431E-88B9-4137792AF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9EC5E-0CC5-46FA-A67F-829E0D34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1215B1D1-5DE1-47DB-A0E0-D90E014977A8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A1F9A-F569-4AD9-948C-FF219F39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81CEC-150F-4EA8-8D31-18D0DF1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C6EE99F-0117-4778-A5E6-E87F21AC5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1F67-CF1C-40DD-8966-3D1E99ED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39C-3EE8-4C7D-9A87-B325D54C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959B-5305-427B-AD9E-A877DEBF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33ADE-0BE2-4235-8777-DBCE6467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0D0B3-6529-462D-9F6D-78633561D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44967-B153-472D-A03A-C6CA824B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1215B1D1-5DE1-47DB-A0E0-D90E014977A8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2E02-8A1A-487C-9EBC-377AF15B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B0991-2ACB-404F-8F57-23C3CA4D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C6EE99F-0117-4778-A5E6-E87F21AC5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7AB3-1B9A-4044-8EE7-5BF5BCBD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C5BAA-D49A-4B57-A752-4B42366A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1215B1D1-5DE1-47DB-A0E0-D90E014977A8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17D56-F767-49C5-8E2A-4E759B7C5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58AA-9FF9-4991-A7BC-6567529B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C6EE99F-0117-4778-A5E6-E87F21AC5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4830C-2CDB-45E8-9C41-A1D64389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15B1D1-5DE1-47DB-A0E0-D90E014977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76091-CD5C-449E-B96C-CC66394F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88013-AFFB-4681-B51B-741F7081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6EE99F-0117-4778-A5E6-E87F21AC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630D-7FAA-4425-8CD2-62997177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9A20-98C1-44EC-B39C-952BA3B5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2F57C-0FCC-4540-A105-F733044D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9C767-62CC-4CA9-AF1D-4E049993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15B1D1-5DE1-47DB-A0E0-D90E014977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AAAE-E77E-4FB8-B001-8507C16F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EF175-C626-4C86-8741-D6C2A9FC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6EE99F-0117-4778-A5E6-E87F21AC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2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AF58-F979-440C-9DEC-2DCF48F9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9D3E8-9D59-487A-B75B-FB267EE9F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97EF-8C12-489A-AEFB-5BAA1F5C5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3F761-5E1D-456F-86D1-E9D21766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15B1D1-5DE1-47DB-A0E0-D90E014977A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83D2A-30CF-4472-B7F7-0A9AEEDE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8BB0-DB3D-4D6B-A072-C5C176C9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6EE99F-0117-4778-A5E6-E87F21AC5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AAB4D-54BB-4AE2-A1CD-CB5BC695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EE965-DBB1-4267-AC1D-F2F02BAE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4480"/>
            <a:ext cx="10515600" cy="478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428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dsji.12309" TargetMode="External"/><Relationship Id="rId2" Type="http://schemas.openxmlformats.org/officeDocument/2006/relationships/hyperlink" Target="https://link.springer.com/article/10.1007/s10639-022-11380-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encedirect.com/science/article/abs/pii/S036013152300263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louisfed.org/on-the-economy/2025/aug/is-ai-contributing-unemployment-evidence-occupational-variation?utm_source=Federal+Reserve+Bank+of+St.+Louis+Publications&amp;utm_campaign=5d8b3d4104-BlogAlert_Manual_082625&amp;utm_medium=email&amp;utm_term=0_c572dedae2-5d8b3d4104-5746898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6C8B-9AB5-4B36-A44B-C6B45DD2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2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CCJS 418E: Coding for Criminology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900" dirty="0"/>
              <a:t>Lecture 1</a:t>
            </a:r>
            <a:br>
              <a:rPr lang="en-US" sz="4900" dirty="0"/>
            </a:br>
            <a:r>
              <a:rPr lang="en-US" sz="4900" dirty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73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5373-B0B4-C692-04CC-B6C4ABA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9913-D5ED-7F36-C6FF-F2C2A576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8847D-5AFA-E114-A2FE-50B37DBD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94811"/>
            <a:ext cx="8526065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91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C917-A2D6-CF7A-471B-E83B471F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Means For You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BE9F-CDA4-22B2-AD0F-91DC88FA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Coding ability largely becomes a commodity</a:t>
            </a:r>
          </a:p>
          <a:p>
            <a:pPr lvl="1"/>
            <a:r>
              <a:rPr lang="en-US" dirty="0"/>
              <a:t>Still important to understand how it works but economic benefit of coding is reduced</a:t>
            </a:r>
          </a:p>
          <a:p>
            <a:pPr lvl="1"/>
            <a:endParaRPr lang="en-US" dirty="0"/>
          </a:p>
          <a:p>
            <a:r>
              <a:rPr lang="en-US" b="1" dirty="0"/>
              <a:t>Domain knowledge and real-world context become competitive advantage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AI can generate code, but it can't understand bail hearings, interpret recidivism patterns, or know when crime data might be biased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3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6E5D-6631-3867-E4E0-EE4141FC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D8C6-83BF-AEB8-776D-A0268DEC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start with talking about “Computational Thinking”</a:t>
            </a:r>
          </a:p>
          <a:p>
            <a:pPr lvl="1"/>
            <a:r>
              <a:rPr lang="en-US" dirty="0"/>
              <a:t>Method for tackling problems</a:t>
            </a:r>
          </a:p>
          <a:p>
            <a:pPr lvl="1"/>
            <a:r>
              <a:rPr lang="en-US" dirty="0"/>
              <a:t>It was introduced as a way to help program</a:t>
            </a:r>
          </a:p>
          <a:p>
            <a:pPr lvl="1"/>
            <a:r>
              <a:rPr lang="en-US" dirty="0"/>
              <a:t>But it’s also very useful for interacting with LLMs via prompt engineering</a:t>
            </a:r>
          </a:p>
          <a:p>
            <a:r>
              <a:rPr lang="en-US" dirty="0"/>
              <a:t>We’ll use AI as a learning partner, not crutch</a:t>
            </a:r>
          </a:p>
          <a:p>
            <a:pPr lvl="1"/>
            <a:r>
              <a:rPr lang="en-US" dirty="0"/>
              <a:t>Use AI from day one - it's becoming industry standard</a:t>
            </a:r>
          </a:p>
          <a:p>
            <a:pPr lvl="1"/>
            <a:r>
              <a:rPr lang="en-US" dirty="0"/>
              <a:t>But learn to verify, modify, and explain what it produces</a:t>
            </a:r>
          </a:p>
          <a:p>
            <a:pPr lvl="1"/>
            <a:r>
              <a:rPr lang="en-US" dirty="0"/>
              <a:t>"Trust but verify" approach to AI-generated code</a:t>
            </a:r>
          </a:p>
          <a:p>
            <a:r>
              <a:rPr lang="en-US" dirty="0"/>
              <a:t>Goal: Learn to direct AI, not be replaced by 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1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7BF0-AB92-7056-8B85-4BBDE62D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6CA0-C8B5-BA9C-A7BA-D68E6F0C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Syllabus: https://zjelveh.github.io/teaching/ccjs_418e_2025_fall</a:t>
            </a:r>
          </a:p>
        </p:txBody>
      </p:sp>
    </p:spTree>
    <p:extLst>
      <p:ext uri="{BB962C8B-B14F-4D97-AF65-F5344CB8AC3E}">
        <p14:creationId xmlns:p14="http://schemas.microsoft.com/office/powerpoint/2010/main" val="1647258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6B4-C20E-5222-736D-837BAED2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Getting Started - Practical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6D0E-827C-37B8-CCDA-EDF05845D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Tools (Choose one (or more) for free):</a:t>
            </a:r>
          </a:p>
          <a:p>
            <a:r>
              <a:rPr lang="en-US" dirty="0" err="1"/>
              <a:t>TerpAI</a:t>
            </a:r>
            <a:r>
              <a:rPr lang="en-US" dirty="0"/>
              <a:t>: https://terpai.umd.edu</a:t>
            </a:r>
          </a:p>
          <a:p>
            <a:r>
              <a:rPr lang="en-US" dirty="0"/>
              <a:t>ChatGPT: https://chat.openai.com (free tier available)</a:t>
            </a:r>
          </a:p>
          <a:p>
            <a:r>
              <a:rPr lang="en-US" dirty="0"/>
              <a:t>Claude: https://claude.ai (free tier available)</a:t>
            </a:r>
          </a:p>
          <a:p>
            <a:r>
              <a:rPr lang="en-US" dirty="0"/>
              <a:t>Google Gemini: https://gemini.google.com (free with Google account)</a:t>
            </a:r>
          </a:p>
        </p:txBody>
      </p:sp>
    </p:spTree>
    <p:extLst>
      <p:ext uri="{BB962C8B-B14F-4D97-AF65-F5344CB8AC3E}">
        <p14:creationId xmlns:p14="http://schemas.microsoft.com/office/powerpoint/2010/main" val="2114105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BC6C-CDE3-6D5F-46CC-70892F5B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Limits on </a:t>
            </a:r>
            <a:r>
              <a:rPr lang="en-US" dirty="0" err="1"/>
              <a:t>TerpAI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04B1-2B14-FAED-065B-51552EE3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6F99-4C44-C0B9-A531-5D18659E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869"/>
            <a:ext cx="12192000" cy="389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29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BB3EC-4416-3BCF-474D-FBB112464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E6E0-1388-101A-64DF-828D93563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1571"/>
            <a:ext cx="10515600" cy="2852737"/>
          </a:xfrm>
        </p:spPr>
        <p:txBody>
          <a:bodyPr/>
          <a:lstStyle/>
          <a:p>
            <a:pPr algn="ctr">
              <a:defRPr sz="4900"/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Computational Thinking</a:t>
            </a:r>
            <a:endParaRPr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FE44D-9782-CFAD-22DB-D9CBBB68FEE0}"/>
              </a:ext>
            </a:extLst>
          </p:cNvPr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6907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695F-B787-8F3E-4A83-E7288F81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+ Code in Criminal Justice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6AAA-C8B0-F8A3-A2E7-95159224B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Risk Assessment Tools</a:t>
            </a:r>
          </a:p>
          <a:p>
            <a:pPr lvl="1"/>
            <a:r>
              <a:rPr lang="en-US" dirty="0"/>
              <a:t>COMPAS scores influence bail and sentencing decisions</a:t>
            </a:r>
          </a:p>
          <a:p>
            <a:pPr lvl="1"/>
            <a:r>
              <a:rPr lang="en-US" dirty="0"/>
              <a:t>How is data used to assess "risk“?</a:t>
            </a:r>
          </a:p>
          <a:p>
            <a:r>
              <a:rPr lang="en-US" dirty="0"/>
              <a:t>Predictive Policing</a:t>
            </a:r>
          </a:p>
          <a:p>
            <a:pPr lvl="1"/>
            <a:r>
              <a:rPr lang="en-US" dirty="0" err="1"/>
              <a:t>PredPol</a:t>
            </a:r>
            <a:r>
              <a:rPr lang="en-US" dirty="0"/>
              <a:t>, ShotSpotter, and similar systems guide patrol deployment</a:t>
            </a:r>
          </a:p>
          <a:p>
            <a:pPr lvl="1"/>
            <a:r>
              <a:rPr lang="en-US" dirty="0"/>
              <a:t>How can you use data to evaluate the accuracy of these tools?</a:t>
            </a:r>
          </a:p>
          <a:p>
            <a:r>
              <a:rPr lang="en-US" dirty="0"/>
              <a:t>Case Management &amp; Efficiency</a:t>
            </a:r>
          </a:p>
          <a:p>
            <a:pPr lvl="1"/>
            <a:r>
              <a:rPr lang="en-US" dirty="0"/>
              <a:t>Analyzing case backlogs to prioritize resources</a:t>
            </a:r>
          </a:p>
          <a:p>
            <a:pPr lvl="1"/>
            <a:r>
              <a:rPr lang="en-US" dirty="0"/>
              <a:t>Identifying patterns in prosecutorial decisions</a:t>
            </a:r>
          </a:p>
          <a:p>
            <a:r>
              <a:rPr lang="en-US" dirty="0"/>
              <a:t>Research &amp; Policy Evaluation</a:t>
            </a:r>
          </a:p>
          <a:p>
            <a:pPr lvl="1"/>
            <a:r>
              <a:rPr lang="en-US" dirty="0"/>
              <a:t>Body camera footage analysis at scale</a:t>
            </a:r>
          </a:p>
          <a:p>
            <a:pPr lvl="1"/>
            <a:r>
              <a:rPr lang="en-US" dirty="0"/>
              <a:t>Measuring effectiveness of intervention programs</a:t>
            </a:r>
          </a:p>
          <a:p>
            <a:pPr lvl="1"/>
            <a:r>
              <a:rPr lang="en-US" dirty="0"/>
              <a:t>Understanding sentencing disparities across demographics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don't need to build these systems, but you need to understand and evaluate them</a:t>
            </a:r>
          </a:p>
        </p:txBody>
      </p:sp>
    </p:spTree>
    <p:extLst>
      <p:ext uri="{BB962C8B-B14F-4D97-AF65-F5344CB8AC3E}">
        <p14:creationId xmlns:p14="http://schemas.microsoft.com/office/powerpoint/2010/main" val="4145357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D59B-93E7-D166-9C2A-AF77BAD2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EC36-9117-26C7-5F43-6211792F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31"/>
            <a:ext cx="5964382" cy="4757131"/>
          </a:xfrm>
        </p:spPr>
        <p:txBody>
          <a:bodyPr/>
          <a:lstStyle/>
          <a:p>
            <a:r>
              <a:rPr lang="en-US" b="1" dirty="0"/>
              <a:t>Decomposition</a:t>
            </a:r>
            <a:r>
              <a:rPr lang="en-US" dirty="0"/>
              <a:t>: Breaking big problems into smaller pieces</a:t>
            </a:r>
          </a:p>
          <a:p>
            <a:r>
              <a:rPr lang="en-US" b="1" dirty="0"/>
              <a:t>Pattern Recognition</a:t>
            </a:r>
            <a:r>
              <a:rPr lang="en-US" dirty="0"/>
              <a:t>: Finding similarities and trends</a:t>
            </a:r>
          </a:p>
          <a:p>
            <a:r>
              <a:rPr lang="en-US" b="1" dirty="0"/>
              <a:t>Abstraction</a:t>
            </a:r>
            <a:r>
              <a:rPr lang="en-US" dirty="0"/>
              <a:t>: Focusing on what matters, ignoring noise</a:t>
            </a:r>
          </a:p>
          <a:p>
            <a:r>
              <a:rPr lang="en-US" b="1" dirty="0"/>
              <a:t>Algorithms</a:t>
            </a:r>
            <a:r>
              <a:rPr lang="en-US" dirty="0"/>
              <a:t>: Creating step-by-step solutions</a:t>
            </a:r>
          </a:p>
        </p:txBody>
      </p:sp>
      <p:sp>
        <p:nvSpPr>
          <p:cNvPr id="4" name="AutoShape 2" descr="Image of ">
            <a:extLst>
              <a:ext uri="{FF2B5EF4-FFF2-40B4-BE49-F238E27FC236}">
                <a16:creationId xmlns:a16="http://schemas.microsoft.com/office/drawing/2014/main" id="{CAD1DED5-963A-709F-FD87-20522FB42F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DB4B7-4DE4-3AF9-AF5D-BA479FD4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27" y="87976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6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C976-E559-B165-65E7-350F3A54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6931-BA8F-B80C-1408-8CC092DB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Baltimore neighborhoods need increased patrols this weekend?</a:t>
            </a:r>
          </a:p>
        </p:txBody>
      </p:sp>
      <p:pic>
        <p:nvPicPr>
          <p:cNvPr id="4100" name="Picture 4" descr="Baltimore is Not in Baltimore County, MD">
            <a:extLst>
              <a:ext uri="{FF2B5EF4-FFF2-40B4-BE49-F238E27FC236}">
                <a16:creationId xmlns:a16="http://schemas.microsoft.com/office/drawing/2014/main" id="{F4370E67-6654-4DFD-C42A-26DCD3DB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26" y="2881747"/>
            <a:ext cx="4770607" cy="318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08619A9-F9DA-C214-DB6C-448349D0A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4" y="2630255"/>
            <a:ext cx="3513859" cy="39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1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D2D-6C02-4341-9DF0-5D4DDC20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658-9BDF-4B12-B34D-E6A195B8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Assistant Professor at the </a:t>
            </a:r>
            <a:r>
              <a:rPr lang="en-US" dirty="0" err="1"/>
              <a:t>iSchool</a:t>
            </a:r>
            <a:r>
              <a:rPr lang="en-US" dirty="0"/>
              <a:t> and CCJS</a:t>
            </a:r>
          </a:p>
          <a:p>
            <a:pPr lvl="1"/>
            <a:r>
              <a:rPr lang="en-US" dirty="0"/>
              <a:t>Ph.D. in Computer Science from NYU in 2017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Before UMD: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Research areas:</a:t>
            </a:r>
          </a:p>
          <a:p>
            <a:pPr lvl="1"/>
            <a:r>
              <a:rPr lang="en-US" dirty="0"/>
              <a:t>ML in public policy, particularly criminal justice</a:t>
            </a:r>
          </a:p>
          <a:p>
            <a:pPr lvl="1"/>
            <a:r>
              <a:rPr lang="en-US" dirty="0"/>
              <a:t>Record linkage</a:t>
            </a:r>
          </a:p>
          <a:p>
            <a:pPr lvl="1"/>
            <a:r>
              <a:rPr lang="en-US" dirty="0"/>
              <a:t>Science of science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You can refer to me by:</a:t>
            </a:r>
          </a:p>
          <a:p>
            <a:pPr lvl="1"/>
            <a:r>
              <a:rPr lang="en-US" dirty="0"/>
              <a:t>Professor Jelveh, Dr. Jelveh, or Zubin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5B20EC-C790-4811-8049-84E0785F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240" y="2092477"/>
            <a:ext cx="3412760" cy="170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543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1D4B-0992-E33E-0E25-67674A96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0582-FD02-067C-1C01-2DB4C326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might influence where crime might happen?</a:t>
            </a:r>
          </a:p>
        </p:txBody>
      </p:sp>
    </p:spTree>
    <p:extLst>
      <p:ext uri="{BB962C8B-B14F-4D97-AF65-F5344CB8AC3E}">
        <p14:creationId xmlns:p14="http://schemas.microsoft.com/office/powerpoint/2010/main" val="2278579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928A-CC98-3675-BA39-A235330D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question -&gt; Smaller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708A-33AF-F3C8-3B74-90B7AA92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were crimes last weekend?</a:t>
            </a:r>
          </a:p>
          <a:p>
            <a:endParaRPr lang="en-US" dirty="0"/>
          </a:p>
          <a:p>
            <a:r>
              <a:rPr lang="en-US" dirty="0"/>
              <a:t>Which crimes are weekend specific?</a:t>
            </a:r>
          </a:p>
          <a:p>
            <a:endParaRPr lang="en-US" dirty="0"/>
          </a:p>
          <a:p>
            <a:r>
              <a:rPr lang="en-US" dirty="0"/>
              <a:t>What’s the weather forecast?</a:t>
            </a:r>
          </a:p>
          <a:p>
            <a:endParaRPr lang="en-US" dirty="0"/>
          </a:p>
          <a:p>
            <a:r>
              <a:rPr lang="en-US" dirty="0"/>
              <a:t>Are there major events happening?</a:t>
            </a:r>
          </a:p>
        </p:txBody>
      </p:sp>
    </p:spTree>
    <p:extLst>
      <p:ext uri="{BB962C8B-B14F-4D97-AF65-F5344CB8AC3E}">
        <p14:creationId xmlns:p14="http://schemas.microsoft.com/office/powerpoint/2010/main" val="3334875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A83A-FDAF-7E37-F88B-F37B9655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4794-A5FB-F0F6-05F2-E3BF1A7D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31"/>
            <a:ext cx="4814455" cy="4757131"/>
          </a:xfrm>
        </p:spPr>
        <p:txBody>
          <a:bodyPr/>
          <a:lstStyle/>
          <a:p>
            <a:r>
              <a:rPr lang="en-US" dirty="0"/>
              <a:t>Time patterns: Friday night spikes</a:t>
            </a:r>
          </a:p>
          <a:p>
            <a:r>
              <a:rPr lang="en-US" dirty="0"/>
              <a:t>Location patterns: Near bars/entertainment</a:t>
            </a:r>
          </a:p>
          <a:p>
            <a:r>
              <a:rPr lang="en-US" dirty="0"/>
              <a:t>Weather patterns: More assaults when warm</a:t>
            </a:r>
          </a:p>
        </p:txBody>
      </p:sp>
      <p:pic>
        <p:nvPicPr>
          <p:cNvPr id="5124" name="Picture 4" descr="Baltimore Crime Map">
            <a:extLst>
              <a:ext uri="{FF2B5EF4-FFF2-40B4-BE49-F238E27FC236}">
                <a16:creationId xmlns:a16="http://schemas.microsoft.com/office/drawing/2014/main" id="{6EFCDBD3-110D-05F5-800B-8543F20FF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5" y="1047836"/>
            <a:ext cx="5408381" cy="540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20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A17F-4366-AD37-B058-800C8A13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DB07-ED13-6C32-8AE6-74B5AC4C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this data is overwhelming!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actually matters for patrol decisions?</a:t>
            </a:r>
          </a:p>
          <a:p>
            <a:pPr lvl="1"/>
            <a:r>
              <a:rPr lang="en-US" dirty="0"/>
              <a:t>Recent trends (not 5-year-old data)</a:t>
            </a:r>
          </a:p>
          <a:p>
            <a:pPr lvl="1"/>
            <a:r>
              <a:rPr lang="en-US" dirty="0"/>
              <a:t>Serious crimes (not noise complaints)</a:t>
            </a:r>
          </a:p>
          <a:p>
            <a:pPr lvl="1"/>
            <a:r>
              <a:rPr lang="en-US" dirty="0"/>
              <a:t>Predictable patterns (not random events)</a:t>
            </a:r>
          </a:p>
        </p:txBody>
      </p:sp>
    </p:spTree>
    <p:extLst>
      <p:ext uri="{BB962C8B-B14F-4D97-AF65-F5344CB8AC3E}">
        <p14:creationId xmlns:p14="http://schemas.microsoft.com/office/powerpoint/2010/main" val="2980385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5FB6-C1CE-B2F0-D558-5FA785F5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34EA-7EF4-0B33-05CD-A47C4192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last month's weekend crime data</a:t>
            </a:r>
          </a:p>
          <a:p>
            <a:r>
              <a:rPr lang="en-US" dirty="0"/>
              <a:t>Filter to serious crimes only</a:t>
            </a:r>
          </a:p>
          <a:p>
            <a:r>
              <a:rPr lang="en-US" dirty="0"/>
              <a:t>Identify top 10 hotspots</a:t>
            </a:r>
          </a:p>
          <a:p>
            <a:r>
              <a:rPr lang="en-US" dirty="0"/>
              <a:t>Check for special events</a:t>
            </a:r>
          </a:p>
          <a:p>
            <a:r>
              <a:rPr lang="en-US" dirty="0"/>
              <a:t>Assign patrol increases</a:t>
            </a:r>
          </a:p>
          <a:p>
            <a:r>
              <a:rPr lang="en-US" dirty="0"/>
              <a:t>Monitor and adjust</a:t>
            </a:r>
          </a:p>
        </p:txBody>
      </p:sp>
    </p:spTree>
    <p:extLst>
      <p:ext uri="{BB962C8B-B14F-4D97-AF65-F5344CB8AC3E}">
        <p14:creationId xmlns:p14="http://schemas.microsoft.com/office/powerpoint/2010/main" val="3646140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BC88-CCF3-1555-FED2-B815FF35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B6223-6F8B-8291-2F29-0BFA1F85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31"/>
            <a:ext cx="4980709" cy="4757131"/>
          </a:xfrm>
        </p:spPr>
        <p:txBody>
          <a:bodyPr/>
          <a:lstStyle/>
          <a:p>
            <a:r>
              <a:rPr lang="en-US" dirty="0"/>
              <a:t>Our algorithm:</a:t>
            </a:r>
          </a:p>
          <a:p>
            <a:pPr lvl="1"/>
            <a:r>
              <a:rPr lang="en-US" dirty="0"/>
              <a:t>Get crime data                      </a:t>
            </a:r>
          </a:p>
          <a:p>
            <a:pPr lvl="1"/>
            <a:r>
              <a:rPr lang="en-US" dirty="0"/>
              <a:t>Filter to weekends</a:t>
            </a:r>
          </a:p>
          <a:p>
            <a:pPr lvl="1"/>
            <a:r>
              <a:rPr lang="en-US" dirty="0"/>
              <a:t>Find hotspots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5B3675-10DD-5465-6CFE-2B7E58065876}"/>
              </a:ext>
            </a:extLst>
          </p:cNvPr>
          <p:cNvSpPr txBox="1">
            <a:spLocks/>
          </p:cNvSpPr>
          <p:nvPr/>
        </p:nvSpPr>
        <p:spPr>
          <a:xfrm>
            <a:off x="5583385" y="1587731"/>
            <a:ext cx="5696226" cy="475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Code: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(“crime_data.csv”)</a:t>
            </a:r>
          </a:p>
          <a:p>
            <a:pPr lvl="1"/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df.day.isin</a:t>
            </a:r>
            <a:r>
              <a:rPr lang="en-US" dirty="0"/>
              <a:t>([‘Fri’, ‘Sat’, ‘Sun’])</a:t>
            </a:r>
          </a:p>
          <a:p>
            <a:pPr lvl="1"/>
            <a:r>
              <a:rPr lang="en-US" dirty="0" err="1"/>
              <a:t>df.groupby</a:t>
            </a:r>
            <a:r>
              <a:rPr lang="en-US" dirty="0"/>
              <a:t>(‘location’).count()</a:t>
            </a:r>
          </a:p>
        </p:txBody>
      </p:sp>
    </p:spTree>
    <p:extLst>
      <p:ext uri="{BB962C8B-B14F-4D97-AF65-F5344CB8AC3E}">
        <p14:creationId xmlns:p14="http://schemas.microsoft.com/office/powerpoint/2010/main" val="1215508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6A51-2B51-ADEB-F4B9-62ECCDEC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Also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FA651-E600-D7DC-8648-BF05B959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prompt: “Analyze crime data”</a:t>
            </a:r>
          </a:p>
          <a:p>
            <a:endParaRPr lang="en-US" dirty="0"/>
          </a:p>
          <a:p>
            <a:r>
              <a:rPr lang="en-US" dirty="0"/>
              <a:t>Better prompt:</a:t>
            </a:r>
          </a:p>
          <a:p>
            <a:pPr lvl="1"/>
            <a:r>
              <a:rPr lang="en-US" dirty="0"/>
              <a:t>"Load Baltimore crime data from last month“</a:t>
            </a:r>
          </a:p>
          <a:p>
            <a:pPr lvl="1"/>
            <a:r>
              <a:rPr lang="en-US" dirty="0"/>
              <a:t>"Filter to weekends only“</a:t>
            </a:r>
          </a:p>
          <a:p>
            <a:pPr lvl="1"/>
            <a:r>
              <a:rPr lang="en-US" dirty="0"/>
              <a:t>"Group by neighborhood and count incidents“</a:t>
            </a:r>
          </a:p>
          <a:p>
            <a:pPr lvl="1"/>
            <a:r>
              <a:rPr lang="en-US" dirty="0"/>
              <a:t>"Identify top 10 areas with most crimes“</a:t>
            </a:r>
          </a:p>
          <a:p>
            <a:pPr lvl="1"/>
            <a:r>
              <a:rPr lang="en-US" dirty="0"/>
              <a:t>"Create patrol deployment recommendation“</a:t>
            </a:r>
          </a:p>
          <a:p>
            <a:pPr lvl="1"/>
            <a:endParaRPr lang="en-US" dirty="0"/>
          </a:p>
          <a:p>
            <a:r>
              <a:rPr lang="en-US" dirty="0"/>
              <a:t>Goal is to direct the AI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7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E816-F6CF-FAD8-4C06-5913E536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BDC4-AEDB-1A7C-5CD5-EF1FD993B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1647338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E2C8-C8CC-0636-12EE-C69FE8C6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6688-8BBC-2CB7-EB39-A6F40B628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Class:</a:t>
            </a:r>
          </a:p>
          <a:p>
            <a:pPr lvl="1"/>
            <a:r>
              <a:rPr lang="en-US" dirty="0"/>
              <a:t>Tuesdays: Virtual</a:t>
            </a:r>
          </a:p>
          <a:p>
            <a:pPr lvl="1"/>
            <a:r>
              <a:rPr lang="en-US" dirty="0"/>
              <a:t>Thursdays: In person</a:t>
            </a:r>
          </a:p>
          <a:p>
            <a:r>
              <a:rPr lang="en-US" dirty="0"/>
              <a:t>Keep your cameras on Tuesdays</a:t>
            </a:r>
          </a:p>
          <a:p>
            <a:pPr lvl="1"/>
            <a:r>
              <a:rPr lang="en-US" dirty="0">
                <a:hlinkClick r:id="rId2"/>
              </a:rPr>
              <a:t>https://link.springer.com/article/10.1007/s10639-022-11380-2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https://onlinelibrary.wiley.com/doi/full/10.1111/dsji.12309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https://www.sciencedirect.com/science/article/abs/pii/S0360131523002634</a:t>
            </a:r>
            <a:endParaRPr lang="en-US" dirty="0"/>
          </a:p>
          <a:p>
            <a:r>
              <a:rPr lang="en-US" dirty="0"/>
              <a:t>Bring your laptop to class</a:t>
            </a:r>
          </a:p>
          <a:p>
            <a:r>
              <a:rPr lang="en-US" dirty="0"/>
              <a:t>Office Hours: TBD + By Appointment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0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1571"/>
            <a:ext cx="10515600" cy="2852737"/>
          </a:xfrm>
        </p:spPr>
        <p:txBody>
          <a:bodyPr/>
          <a:lstStyle/>
          <a:p>
            <a:pPr algn="ctr">
              <a:defRPr sz="4900"/>
            </a:pP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Why Learn to Code in 2025?</a:t>
            </a:r>
            <a:endParaRPr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2F2C-9BDD-2013-3BA0-26E3A71A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the 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CCA8-0652-94AF-71AF-9BEE6377E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23% of employees were using generative AI in their jobs at least once per week, according to a </a:t>
            </a:r>
            <a:r>
              <a:rPr lang="en-US" u="sng" dirty="0">
                <a:hlinkClick r:id="rId2"/>
              </a:rPr>
              <a:t>report</a:t>
            </a:r>
            <a:r>
              <a:rPr lang="en-US" dirty="0"/>
              <a:t> from the Federal Reserve Bank of St. Louis.</a:t>
            </a:r>
          </a:p>
          <a:p>
            <a:r>
              <a:rPr lang="en-US" dirty="0"/>
              <a:t>Jobs most likely to be impacted:</a:t>
            </a:r>
          </a:p>
          <a:p>
            <a:pPr lvl="1"/>
            <a:r>
              <a:rPr lang="en-US" dirty="0"/>
              <a:t>Customer service representatives</a:t>
            </a:r>
          </a:p>
          <a:p>
            <a:pPr lvl="1"/>
            <a:r>
              <a:rPr lang="en-US" dirty="0"/>
              <a:t>Administrative assistants and data entry clerks</a:t>
            </a:r>
          </a:p>
          <a:p>
            <a:pPr lvl="1"/>
            <a:r>
              <a:rPr lang="en-US" dirty="0"/>
              <a:t>Copywriters and content creators	</a:t>
            </a:r>
          </a:p>
          <a:p>
            <a:pPr lvl="1"/>
            <a:r>
              <a:rPr lang="en-US" dirty="0"/>
              <a:t>Retail and warehouse workers</a:t>
            </a:r>
          </a:p>
          <a:p>
            <a:pPr lvl="1"/>
            <a:r>
              <a:rPr lang="en-US" dirty="0"/>
              <a:t>Financial analysts and junior accountants</a:t>
            </a:r>
          </a:p>
          <a:p>
            <a:pPr lvl="1"/>
            <a:r>
              <a:rPr lang="en-US" dirty="0"/>
              <a:t>Software engineers</a:t>
            </a:r>
          </a:p>
        </p:txBody>
      </p:sp>
    </p:spTree>
    <p:extLst>
      <p:ext uri="{BB962C8B-B14F-4D97-AF65-F5344CB8AC3E}">
        <p14:creationId xmlns:p14="http://schemas.microsoft.com/office/powerpoint/2010/main" val="1825734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57B-E767-4DAD-1136-C30DAEC4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Recent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14C7-FE16-624D-09E7-3889F3CE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6BAB3-2153-D9CA-75EA-FDC4FA42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838103"/>
            <a:ext cx="900238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4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B3D0-A02F-B76F-1672-883A586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5D0A-3335-91A9-964D-ADBA1EB5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ADP, a payroll services company</a:t>
            </a:r>
          </a:p>
          <a:p>
            <a:pPr lvl="1"/>
            <a:r>
              <a:rPr lang="en-US" dirty="0"/>
              <a:t>monthly, individual-level payroll records for </a:t>
            </a:r>
            <a:r>
              <a:rPr lang="en-US" b="1" dirty="0"/>
              <a:t>millions of workers</a:t>
            </a:r>
            <a:r>
              <a:rPr lang="en-US" dirty="0"/>
              <a:t> </a:t>
            </a:r>
            <a:r>
              <a:rPr lang="en-US" dirty="0" err="1"/>
              <a:t>acros</a:t>
            </a:r>
            <a:r>
              <a:rPr lang="en-US" dirty="0"/>
              <a:t> </a:t>
            </a:r>
            <a:r>
              <a:rPr lang="en-US" b="1" dirty="0"/>
              <a:t>tens of thousands of firms</a:t>
            </a:r>
            <a:r>
              <a:rPr lang="en-US" dirty="0"/>
              <a:t>.</a:t>
            </a:r>
          </a:p>
          <a:p>
            <a:r>
              <a:rPr lang="en-US" dirty="0"/>
              <a:t>Defined jobs AI-exposed or not:</a:t>
            </a:r>
          </a:p>
          <a:p>
            <a:pPr lvl="2"/>
            <a:r>
              <a:rPr lang="en-US" dirty="0"/>
              <a:t>Automation</a:t>
            </a:r>
          </a:p>
          <a:p>
            <a:pPr lvl="2"/>
            <a:r>
              <a:rPr lang="en-US" dirty="0"/>
              <a:t>Augmentation</a:t>
            </a:r>
          </a:p>
          <a:p>
            <a:r>
              <a:rPr lang="en-US" dirty="0"/>
              <a:t>Compared:</a:t>
            </a:r>
          </a:p>
          <a:p>
            <a:pPr lvl="1"/>
            <a:r>
              <a:rPr lang="en-US" dirty="0"/>
              <a:t>22 to 25 year olds vs.</a:t>
            </a:r>
          </a:p>
          <a:p>
            <a:pPr lvl="1"/>
            <a:r>
              <a:rPr lang="en-US" dirty="0"/>
              <a:t>30+ year olds</a:t>
            </a:r>
          </a:p>
          <a:p>
            <a:r>
              <a:rPr lang="en-US" dirty="0"/>
              <a:t>Time period:</a:t>
            </a:r>
          </a:p>
          <a:p>
            <a:pPr lvl="1"/>
            <a:r>
              <a:rPr lang="en-US" dirty="0"/>
              <a:t>After 2022 </a:t>
            </a:r>
          </a:p>
        </p:txBody>
      </p:sp>
    </p:spTree>
    <p:extLst>
      <p:ext uri="{BB962C8B-B14F-4D97-AF65-F5344CB8AC3E}">
        <p14:creationId xmlns:p14="http://schemas.microsoft.com/office/powerpoint/2010/main" val="38040076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93BC-3DB9-ED39-17AC-171F0276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68AE-13A4-B73C-696F-B0074204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E72CA-FBED-6767-8F14-DB041594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234409"/>
            <a:ext cx="8240275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7FF4-24A5-45E1-EA61-1CC12B73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Occupations in Trouble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7B86A-B934-BDBB-EB99-FDB2E5DF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275" y="1449619"/>
            <a:ext cx="7735380" cy="483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35308D-89CF-1F5E-D054-1DDA55836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423" y="1449619"/>
            <a:ext cx="485842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00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AF4B63-BF65-43F5-82A4-4C05ED437DA6}">
  <we:reference id="wa200007130" version="1.0.0.1" store="en-US" storeType="OMEX"/>
  <we:alternateReferences>
    <we:reference id="WA200007130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8169</TotalTime>
  <Words>912</Words>
  <Application>Microsoft Office PowerPoint</Application>
  <PresentationFormat>Widescreen</PresentationFormat>
  <Paragraphs>155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</vt:lpstr>
      <vt:lpstr>Office Theme</vt:lpstr>
      <vt:lpstr>CCJS 418E: Coding for Criminology   Lecture 1 Introduction</vt:lpstr>
      <vt:lpstr>About Me</vt:lpstr>
      <vt:lpstr>This Course</vt:lpstr>
      <vt:lpstr>Why Learn to Code in 2025?</vt:lpstr>
      <vt:lpstr>AI in the workplace</vt:lpstr>
      <vt:lpstr>A Recent Paper</vt:lpstr>
      <vt:lpstr>Study</vt:lpstr>
      <vt:lpstr>Overall</vt:lpstr>
      <vt:lpstr>Occupations in Trouble</vt:lpstr>
      <vt:lpstr>PowerPoint Presentation</vt:lpstr>
      <vt:lpstr>What This Means For You </vt:lpstr>
      <vt:lpstr>Philosophy of This Course</vt:lpstr>
      <vt:lpstr>Course Overview</vt:lpstr>
      <vt:lpstr> Getting Started - Practical Setup</vt:lpstr>
      <vt:lpstr>Usage Limits on TerpAI</vt:lpstr>
      <vt:lpstr>Computational Thinking</vt:lpstr>
      <vt:lpstr>Data + Code in Criminal Justice System</vt:lpstr>
      <vt:lpstr>Four Pillars</vt:lpstr>
      <vt:lpstr>Example</vt:lpstr>
      <vt:lpstr>Decomposition</vt:lpstr>
      <vt:lpstr>Big question -&gt; Smaller questions</vt:lpstr>
      <vt:lpstr>Pattern Recognition</vt:lpstr>
      <vt:lpstr>Abstraction</vt:lpstr>
      <vt:lpstr>Solution/Algorithm</vt:lpstr>
      <vt:lpstr>This is Programming</vt:lpstr>
      <vt:lpstr>This Is Also Prompt Engineering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 414 Data  Lecture X</dc:title>
  <dc:creator>Zubin Jelveh</dc:creator>
  <cp:lastModifiedBy>Zubin Jelveh</cp:lastModifiedBy>
  <cp:revision>122</cp:revision>
  <cp:lastPrinted>2025-09-04T18:50:49Z</cp:lastPrinted>
  <dcterms:created xsi:type="dcterms:W3CDTF">2021-01-25T02:56:49Z</dcterms:created>
  <dcterms:modified xsi:type="dcterms:W3CDTF">2025-09-04T18:57:10Z</dcterms:modified>
</cp:coreProperties>
</file>