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95" r:id="rId4"/>
    <p:sldId id="302" r:id="rId5"/>
    <p:sldId id="322" r:id="rId6"/>
    <p:sldId id="294" r:id="rId7"/>
    <p:sldId id="297" r:id="rId8"/>
    <p:sldId id="296" r:id="rId9"/>
    <p:sldId id="299" r:id="rId10"/>
    <p:sldId id="298" r:id="rId11"/>
    <p:sldId id="303" r:id="rId12"/>
    <p:sldId id="288" r:id="rId13"/>
    <p:sldId id="304" r:id="rId14"/>
    <p:sldId id="325" r:id="rId15"/>
    <p:sldId id="282" r:id="rId16"/>
    <p:sldId id="284" r:id="rId17"/>
    <p:sldId id="285" r:id="rId18"/>
    <p:sldId id="287" r:id="rId19"/>
    <p:sldId id="290" r:id="rId20"/>
    <p:sldId id="301" r:id="rId21"/>
    <p:sldId id="323"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1" r:id="rId38"/>
    <p:sldId id="32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70" d="100"/>
          <a:sy n="70" d="100"/>
        </p:scale>
        <p:origin x="5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4F50-518D-1713-7ED0-00ECB03D8DC6}"/>
              </a:ext>
            </a:extLst>
          </p:cNvPr>
          <p:cNvSpPr>
            <a:spLocks noGrp="1"/>
          </p:cNvSpPr>
          <p:nvPr>
            <p:ph type="ctrTitle"/>
          </p:nvPr>
        </p:nvSpPr>
        <p:spPr>
          <a:xfrm>
            <a:off x="1524000" y="1122363"/>
            <a:ext cx="9144000" cy="2387600"/>
          </a:xfrm>
        </p:spPr>
        <p:txBody>
          <a:bodyPr anchor="b"/>
          <a:lstStyle>
            <a:lvl1pPr algn="ctr">
              <a:defRPr sz="6000">
                <a:latin typeface="Cambria" panose="02040503050406030204" pitchFamily="18" charset="0"/>
                <a:ea typeface="Cambria" panose="02040503050406030204"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AFB92124-DC7D-3316-714A-F970E7DC9095}"/>
              </a:ext>
            </a:extLst>
          </p:cNvPr>
          <p:cNvSpPr>
            <a:spLocks noGrp="1"/>
          </p:cNvSpPr>
          <p:nvPr>
            <p:ph type="subTitle" idx="1"/>
          </p:nvPr>
        </p:nvSpPr>
        <p:spPr>
          <a:xfrm>
            <a:off x="1524000" y="3602038"/>
            <a:ext cx="9144000" cy="1655762"/>
          </a:xfrm>
        </p:spPr>
        <p:txBody>
          <a:bodyPr/>
          <a:lstStyle>
            <a:lvl1pPr marL="0" indent="0" algn="ctr">
              <a:buNone/>
              <a:defRPr sz="2400">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A0592-57CA-6CFC-F44A-4F012B64A50E}"/>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3/13/2025</a:t>
            </a:fld>
            <a:endParaRPr lang="en-US"/>
          </a:p>
        </p:txBody>
      </p:sp>
      <p:sp>
        <p:nvSpPr>
          <p:cNvPr id="5" name="Footer Placeholder 4">
            <a:extLst>
              <a:ext uri="{FF2B5EF4-FFF2-40B4-BE49-F238E27FC236}">
                <a16:creationId xmlns:a16="http://schemas.microsoft.com/office/drawing/2014/main" id="{F5C39EF3-3913-38A1-0ECC-9D8D80ECCF0D}"/>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7C5713FC-01BE-D87B-13EA-FD42F01969F9}"/>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302989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C2D6-912D-1EA2-E880-868A0FAF5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59F0D1-668E-4270-6824-32F35999A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5AFFA-BCDD-8C21-D34D-C6C336C1477A}"/>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5" name="Footer Placeholder 4">
            <a:extLst>
              <a:ext uri="{FF2B5EF4-FFF2-40B4-BE49-F238E27FC236}">
                <a16:creationId xmlns:a16="http://schemas.microsoft.com/office/drawing/2014/main" id="{B5B60F7D-BEFB-B659-6981-45E4633E5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3E7A3-5B98-D66F-8AB7-557C023A5EB3}"/>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09439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8C6FA-7404-62AD-EF31-E03A4CABC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AC4A0-F256-6095-8C88-FC270FE32E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37458-9DE9-90B1-DA1B-0769B1B7B1B1}"/>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5" name="Footer Placeholder 4">
            <a:extLst>
              <a:ext uri="{FF2B5EF4-FFF2-40B4-BE49-F238E27FC236}">
                <a16:creationId xmlns:a16="http://schemas.microsoft.com/office/drawing/2014/main" id="{83254D6E-FFE3-C32D-36F6-577DB7200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0827-BE27-E500-6012-71476FE92C72}"/>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38965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09C-1FCF-3CFB-2F27-D9C3298050E4}"/>
              </a:ext>
            </a:extLst>
          </p:cNvPr>
          <p:cNvSpPr>
            <a:spLocks noGrp="1"/>
          </p:cNvSpPr>
          <p:nvPr>
            <p:ph type="title"/>
          </p:nvPr>
        </p:nvSpPr>
        <p:spPr>
          <a:xfrm>
            <a:off x="838200" y="68791"/>
            <a:ext cx="10515600" cy="1325563"/>
          </a:xfrm>
        </p:spPr>
        <p:txBody>
          <a:bodyPr/>
          <a:lstStyle>
            <a:lvl1pPr>
              <a:defRPr>
                <a:latin typeface="Cambria" panose="02040503050406030204" pitchFamily="18" charset="0"/>
                <a:ea typeface="Cambria" panose="020405030504060302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F4E06088-D2F2-C030-0705-089624729001}"/>
              </a:ext>
            </a:extLst>
          </p:cNvPr>
          <p:cNvSpPr>
            <a:spLocks noGrp="1"/>
          </p:cNvSpPr>
          <p:nvPr>
            <p:ph idx="1"/>
          </p:nvPr>
        </p:nvSpPr>
        <p:spPr>
          <a:xfrm>
            <a:off x="838200" y="1481667"/>
            <a:ext cx="10515600" cy="4695296"/>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0F771-C570-A694-7646-0D5EBBA1F342}"/>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3/13/2025</a:t>
            </a:fld>
            <a:endParaRPr lang="en-US"/>
          </a:p>
        </p:txBody>
      </p:sp>
      <p:sp>
        <p:nvSpPr>
          <p:cNvPr id="5" name="Footer Placeholder 4">
            <a:extLst>
              <a:ext uri="{FF2B5EF4-FFF2-40B4-BE49-F238E27FC236}">
                <a16:creationId xmlns:a16="http://schemas.microsoft.com/office/drawing/2014/main" id="{D46BC0E9-13DF-A35A-EC50-99F5D9665FED}"/>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6BBD2929-0E3E-A206-973E-7DD9A8116064}"/>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423329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7976-8DA4-9519-E985-9CBD4BE82040}"/>
              </a:ext>
            </a:extLst>
          </p:cNvPr>
          <p:cNvSpPr>
            <a:spLocks noGrp="1"/>
          </p:cNvSpPr>
          <p:nvPr>
            <p:ph type="title"/>
          </p:nvPr>
        </p:nvSpPr>
        <p:spPr>
          <a:xfrm>
            <a:off x="831850" y="1709738"/>
            <a:ext cx="10515600" cy="2852737"/>
          </a:xfrm>
        </p:spPr>
        <p:txBody>
          <a:bodyPr anchor="b"/>
          <a:lstStyle>
            <a:lvl1pPr>
              <a:defRPr sz="6000">
                <a:latin typeface="Cambria" panose="02040503050406030204" pitchFamily="18" charset="0"/>
                <a:ea typeface="Cambria" panose="020405030504060302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id="{01A9A080-601E-450A-B972-A36FB7B635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Cambria" panose="02040503050406030204" pitchFamily="18" charset="0"/>
                <a:ea typeface="Cambria" panose="02040503050406030204" pitchFamily="18"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0D0C29-0C14-91E9-0BFA-BDA27BBDC950}"/>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3/13/2025</a:t>
            </a:fld>
            <a:endParaRPr lang="en-US"/>
          </a:p>
        </p:txBody>
      </p:sp>
      <p:sp>
        <p:nvSpPr>
          <p:cNvPr id="5" name="Footer Placeholder 4">
            <a:extLst>
              <a:ext uri="{FF2B5EF4-FFF2-40B4-BE49-F238E27FC236}">
                <a16:creationId xmlns:a16="http://schemas.microsoft.com/office/drawing/2014/main" id="{11F9AEE0-ECD6-04CF-011C-47DE0AE43BD2}"/>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321A3D64-F581-5C65-2291-015D87EC2105}"/>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352456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E4FE-B044-5854-4C6F-F8C6375AE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724B5-00B0-44C1-71A7-513032BA6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9668C-D6D6-517D-6993-8D38B161B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75ED0-6184-F36E-8C71-68B048474566}"/>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6" name="Footer Placeholder 5">
            <a:extLst>
              <a:ext uri="{FF2B5EF4-FFF2-40B4-BE49-F238E27FC236}">
                <a16:creationId xmlns:a16="http://schemas.microsoft.com/office/drawing/2014/main" id="{26F136A7-5099-E77E-5DF7-651E04595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229F1-B6DB-1E92-D4A4-96026909160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318200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34C3-D1D5-6807-E22E-8DAF832F5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6E3CEA-BEEB-727F-E640-D6FDD2435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25FFC-3B11-2D09-77FC-4CA2A2DA6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24405-3327-67B1-2B3F-31DEF01F3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ABF0F-EE69-4BA0-0E9B-8FFD3B65A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400C5-8FDD-94DA-6991-A11D32B21C14}"/>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8" name="Footer Placeholder 7">
            <a:extLst>
              <a:ext uri="{FF2B5EF4-FFF2-40B4-BE49-F238E27FC236}">
                <a16:creationId xmlns:a16="http://schemas.microsoft.com/office/drawing/2014/main" id="{8DCA50E4-7692-0345-CB30-6E32B3B763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9B1B-2666-CCE8-D98C-7E601E063C91}"/>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95241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5498-C53F-E6F8-5EFE-50FE94D9CA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7F4315-7268-BB15-F1E1-AC6C15FC730F}"/>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4" name="Footer Placeholder 3">
            <a:extLst>
              <a:ext uri="{FF2B5EF4-FFF2-40B4-BE49-F238E27FC236}">
                <a16:creationId xmlns:a16="http://schemas.microsoft.com/office/drawing/2014/main" id="{02B4B56B-29A2-2D6C-3854-5E140CBFA8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460B2-E507-73B3-9B8D-4A1ABC56EE62}"/>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40891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52D896-6590-60A9-269F-3210A0423A3C}"/>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3" name="Footer Placeholder 2">
            <a:extLst>
              <a:ext uri="{FF2B5EF4-FFF2-40B4-BE49-F238E27FC236}">
                <a16:creationId xmlns:a16="http://schemas.microsoft.com/office/drawing/2014/main" id="{7C3E8AAF-9CD6-D617-22C7-E552FB52F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99514-7B0B-41AD-2E6E-9DEBE3CF758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242367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1D8A-A8F9-33CC-B33F-A1119AC59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95576-B699-FE2E-7F8F-1DAA546BA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C80A5-CB55-47BE-9476-6B0634437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0D27B-091D-639E-069A-0F1C3A5D5FC6}"/>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6" name="Footer Placeholder 5">
            <a:extLst>
              <a:ext uri="{FF2B5EF4-FFF2-40B4-BE49-F238E27FC236}">
                <a16:creationId xmlns:a16="http://schemas.microsoft.com/office/drawing/2014/main" id="{C9093B4E-A949-BA69-C72D-514EB9242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EA6CF8-8F3F-1B1E-5F27-40FFB243F70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2053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F384-1B2A-1324-A2F2-9BEE9E954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C5FA5-E46E-7B69-772C-DB16047CD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88E4A-9CD4-C11E-B768-8C3B9BABA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DE8CB-F46C-6036-1582-376D9EF26AD8}"/>
              </a:ext>
            </a:extLst>
          </p:cNvPr>
          <p:cNvSpPr>
            <a:spLocks noGrp="1"/>
          </p:cNvSpPr>
          <p:nvPr>
            <p:ph type="dt" sz="half" idx="10"/>
          </p:nvPr>
        </p:nvSpPr>
        <p:spPr/>
        <p:txBody>
          <a:bodyPr/>
          <a:lstStyle/>
          <a:p>
            <a:fld id="{2AAA274C-1584-4E38-969F-73A6BD652E12}" type="datetimeFigureOut">
              <a:rPr lang="en-US" smtClean="0"/>
              <a:t>3/13/2025</a:t>
            </a:fld>
            <a:endParaRPr lang="en-US"/>
          </a:p>
        </p:txBody>
      </p:sp>
      <p:sp>
        <p:nvSpPr>
          <p:cNvPr id="6" name="Footer Placeholder 5">
            <a:extLst>
              <a:ext uri="{FF2B5EF4-FFF2-40B4-BE49-F238E27FC236}">
                <a16:creationId xmlns:a16="http://schemas.microsoft.com/office/drawing/2014/main" id="{E3AF4F61-B57B-4229-3DE2-2D5063B7E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147BD-6379-9CB3-A83E-C5A3F9D2D7F5}"/>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404314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B25CF-1132-64DE-3328-46B0E8FFE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80C48-0E8A-46EB-5356-3E651FDCB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72A52-B8E2-98D5-6613-8904A2BFF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AA274C-1584-4E38-969F-73A6BD652E12}" type="datetimeFigureOut">
              <a:rPr lang="en-US" smtClean="0"/>
              <a:t>3/13/2025</a:t>
            </a:fld>
            <a:endParaRPr lang="en-US"/>
          </a:p>
        </p:txBody>
      </p:sp>
      <p:sp>
        <p:nvSpPr>
          <p:cNvPr id="5" name="Footer Placeholder 4">
            <a:extLst>
              <a:ext uri="{FF2B5EF4-FFF2-40B4-BE49-F238E27FC236}">
                <a16:creationId xmlns:a16="http://schemas.microsoft.com/office/drawing/2014/main" id="{36F4A209-2D97-1308-3B87-3450F6D4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1A28BA-1E8C-0A7E-A84C-40857C22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53E85F-9E1A-4B86-B4A6-2C613F01BA4F}" type="slidenum">
              <a:rPr lang="en-US" smtClean="0"/>
              <a:t>‹#›</a:t>
            </a:fld>
            <a:endParaRPr lang="en-US"/>
          </a:p>
        </p:txBody>
      </p:sp>
    </p:spTree>
    <p:extLst>
      <p:ext uri="{BB962C8B-B14F-4D97-AF65-F5344CB8AC3E}">
        <p14:creationId xmlns:p14="http://schemas.microsoft.com/office/powerpoint/2010/main" val="257728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4D4F-7343-3E4F-8B3C-41DEDBB1B7D3}"/>
              </a:ext>
            </a:extLst>
          </p:cNvPr>
          <p:cNvSpPr>
            <a:spLocks noGrp="1"/>
          </p:cNvSpPr>
          <p:nvPr>
            <p:ph type="ctrTitle"/>
          </p:nvPr>
        </p:nvSpPr>
        <p:spPr/>
        <p:txBody>
          <a:bodyPr>
            <a:normAutofit fontScale="90000"/>
          </a:bodyPr>
          <a:lstStyle/>
          <a:p>
            <a:r>
              <a:rPr lang="en-US" dirty="0"/>
              <a:t>INST 798/808</a:t>
            </a:r>
            <a:br>
              <a:rPr lang="en-US" dirty="0"/>
            </a:br>
            <a:br>
              <a:rPr lang="en-US" dirty="0"/>
            </a:br>
            <a:r>
              <a:rPr lang="en-US" dirty="0"/>
              <a:t>Prompt Engineering and Qualitative Coding</a:t>
            </a:r>
          </a:p>
        </p:txBody>
      </p:sp>
      <p:sp>
        <p:nvSpPr>
          <p:cNvPr id="3" name="Subtitle 2">
            <a:extLst>
              <a:ext uri="{FF2B5EF4-FFF2-40B4-BE49-F238E27FC236}">
                <a16:creationId xmlns:a16="http://schemas.microsoft.com/office/drawing/2014/main" id="{87B4FB89-E612-3718-D5B2-7EBD38F5493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28261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90C0D-6132-29FF-4285-A5AC4A0ED497}"/>
              </a:ext>
            </a:extLst>
          </p:cNvPr>
          <p:cNvSpPr>
            <a:spLocks noGrp="1"/>
          </p:cNvSpPr>
          <p:nvPr>
            <p:ph type="title"/>
          </p:nvPr>
        </p:nvSpPr>
        <p:spPr/>
        <p:txBody>
          <a:bodyPr/>
          <a:lstStyle/>
          <a:p>
            <a:r>
              <a:rPr lang="en-US" dirty="0"/>
              <a:t>Prompting w/o Instruct Tuning</a:t>
            </a:r>
          </a:p>
        </p:txBody>
      </p:sp>
      <p:sp>
        <p:nvSpPr>
          <p:cNvPr id="3" name="Content Placeholder 2">
            <a:extLst>
              <a:ext uri="{FF2B5EF4-FFF2-40B4-BE49-F238E27FC236}">
                <a16:creationId xmlns:a16="http://schemas.microsoft.com/office/drawing/2014/main" id="{A97195FD-BF53-084E-8DFA-8E4EA2F3A019}"/>
              </a:ext>
            </a:extLst>
          </p:cNvPr>
          <p:cNvSpPr>
            <a:spLocks noGrp="1"/>
          </p:cNvSpPr>
          <p:nvPr>
            <p:ph idx="1"/>
          </p:nvPr>
        </p:nvSpPr>
        <p:spPr>
          <a:xfrm>
            <a:off x="838200" y="1481667"/>
            <a:ext cx="6422571" cy="4695296"/>
          </a:xfrm>
        </p:spPr>
        <p:txBody>
          <a:bodyPr>
            <a:normAutofit lnSpcReduction="10000"/>
          </a:bodyPr>
          <a:lstStyle/>
          <a:p>
            <a:r>
              <a:rPr lang="en-US" dirty="0"/>
              <a:t>Base model interprets prompt as text it should complete:</a:t>
            </a:r>
          </a:p>
          <a:p>
            <a:r>
              <a:rPr lang="en-US" b="1" dirty="0"/>
              <a:t>Input to base model: </a:t>
            </a:r>
            <a:r>
              <a:rPr lang="en-US" dirty="0"/>
              <a:t>"The capital of France is"</a:t>
            </a:r>
          </a:p>
          <a:p>
            <a:r>
              <a:rPr lang="en-US" b="1" dirty="0"/>
              <a:t>Base model output:</a:t>
            </a:r>
            <a:br>
              <a:rPr lang="en-US" dirty="0"/>
            </a:br>
            <a:r>
              <a:rPr lang="en-US" dirty="0"/>
              <a:t>"The capital of France is Paris. The city is known for its iconic landmarks such as the Eiffel Tower and the Louvre Museum. Paris has been the capital of France since 987 CE when Hugh Capet, the first king of the Capetian dynasty, made the city his seat of government..."</a:t>
            </a:r>
          </a:p>
          <a:p>
            <a:endParaRPr lang="en-US" dirty="0"/>
          </a:p>
        </p:txBody>
      </p:sp>
      <p:pic>
        <p:nvPicPr>
          <p:cNvPr id="3076" name="Picture 4" descr="diet dogs Image just-kidding-relax paris hilton puppies - 5103573504">
            <a:extLst>
              <a:ext uri="{FF2B5EF4-FFF2-40B4-BE49-F238E27FC236}">
                <a16:creationId xmlns:a16="http://schemas.microsoft.com/office/drawing/2014/main" id="{F90C5179-E2E5-C142-29E4-0A736C0DF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0385" y="1699387"/>
            <a:ext cx="46863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300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2472B-B4AB-C0CE-5F3D-9534F48735D3}"/>
              </a:ext>
            </a:extLst>
          </p:cNvPr>
          <p:cNvSpPr>
            <a:spLocks noGrp="1"/>
          </p:cNvSpPr>
          <p:nvPr>
            <p:ph type="title"/>
          </p:nvPr>
        </p:nvSpPr>
        <p:spPr/>
        <p:txBody>
          <a:bodyPr/>
          <a:lstStyle/>
          <a:p>
            <a:r>
              <a:rPr lang="en-US" dirty="0"/>
              <a:t>“Trick” model for complicated outputs</a:t>
            </a:r>
          </a:p>
        </p:txBody>
      </p:sp>
      <p:sp>
        <p:nvSpPr>
          <p:cNvPr id="3" name="Content Placeholder 2">
            <a:extLst>
              <a:ext uri="{FF2B5EF4-FFF2-40B4-BE49-F238E27FC236}">
                <a16:creationId xmlns:a16="http://schemas.microsoft.com/office/drawing/2014/main" id="{3A180D77-BE4A-C223-D13D-749B66A4B392}"/>
              </a:ext>
            </a:extLst>
          </p:cNvPr>
          <p:cNvSpPr>
            <a:spLocks noGrp="1"/>
          </p:cNvSpPr>
          <p:nvPr>
            <p:ph idx="1"/>
          </p:nvPr>
        </p:nvSpPr>
        <p:spPr/>
        <p:txBody>
          <a:bodyPr>
            <a:normAutofit fontScale="92500" lnSpcReduction="10000"/>
          </a:bodyPr>
          <a:lstStyle/>
          <a:p>
            <a:r>
              <a:rPr lang="en-US" dirty="0"/>
              <a:t>With base models, often need elaborate prompting techniques that essentially "trick" the model into the desired behavior:</a:t>
            </a:r>
          </a:p>
          <a:p>
            <a:endParaRPr lang="en-US" dirty="0"/>
          </a:p>
          <a:p>
            <a:endParaRPr lang="en-US" dirty="0"/>
          </a:p>
          <a:p>
            <a:endParaRPr lang="en-US" dirty="0"/>
          </a:p>
          <a:p>
            <a:endParaRPr lang="en-US" dirty="0"/>
          </a:p>
          <a:p>
            <a:endParaRPr lang="en-US" dirty="0"/>
          </a:p>
          <a:p>
            <a:r>
              <a:rPr lang="en-US" dirty="0"/>
              <a:t>Here, you're formatting your input to make the model believe it's continuing a document that already contains a summary. The model will then generate what it thinks a summary should look like based on the patterns it learned during pre-training.</a:t>
            </a:r>
          </a:p>
          <a:p>
            <a:endParaRPr lang="en-US" dirty="0"/>
          </a:p>
        </p:txBody>
      </p:sp>
      <p:sp>
        <p:nvSpPr>
          <p:cNvPr id="4" name="TextBox 3">
            <a:extLst>
              <a:ext uri="{FF2B5EF4-FFF2-40B4-BE49-F238E27FC236}">
                <a16:creationId xmlns:a16="http://schemas.microsoft.com/office/drawing/2014/main" id="{B8E0BF9E-EC5C-FC64-D695-A3CC27C3FDBC}"/>
              </a:ext>
            </a:extLst>
          </p:cNvPr>
          <p:cNvSpPr txBox="1"/>
          <p:nvPr/>
        </p:nvSpPr>
        <p:spPr>
          <a:xfrm>
            <a:off x="801624" y="2249424"/>
            <a:ext cx="10872216" cy="2031325"/>
          </a:xfrm>
          <a:prstGeom prst="rect">
            <a:avLst/>
          </a:prstGeom>
          <a:solidFill>
            <a:schemeClr val="bg1">
              <a:lumMod val="95000"/>
            </a:schemeClr>
          </a:solidFill>
          <a:ln>
            <a:solidFill>
              <a:schemeClr val="tx2"/>
            </a:solidFill>
          </a:ln>
        </p:spPr>
        <p:txBody>
          <a:bodyPr wrap="square" rtlCol="0">
            <a:spAutoFit/>
          </a:bodyPr>
          <a:lstStyle/>
          <a:p>
            <a:r>
              <a:rPr lang="en-US" dirty="0">
                <a:latin typeface="Cambria" panose="02040503050406030204" pitchFamily="18" charset="0"/>
                <a:ea typeface="Cambria" panose="02040503050406030204" pitchFamily="18" charset="0"/>
              </a:rPr>
              <a:t>The following is a summary of an article about climate change: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Article: Global temperatures have risen by an average of 1.1°C since the pre-industrial era, according to the latest IPCC report. This warming is causing more frequent and severe weather events worldwide, including floods, droughts, and hurricanes…</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Summary:</a:t>
            </a:r>
          </a:p>
        </p:txBody>
      </p:sp>
    </p:spTree>
    <p:extLst>
      <p:ext uri="{BB962C8B-B14F-4D97-AF65-F5344CB8AC3E}">
        <p14:creationId xmlns:p14="http://schemas.microsoft.com/office/powerpoint/2010/main" val="21742934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145262-E50D-8D90-4D12-1763ED531F9D}"/>
              </a:ext>
            </a:extLst>
          </p:cNvPr>
          <p:cNvSpPr>
            <a:spLocks noGrp="1"/>
          </p:cNvSpPr>
          <p:nvPr>
            <p:ph idx="1"/>
          </p:nvPr>
        </p:nvSpPr>
        <p:spPr>
          <a:xfrm>
            <a:off x="838200" y="1481667"/>
            <a:ext cx="6166104" cy="4695296"/>
          </a:xfrm>
        </p:spPr>
        <p:txBody>
          <a:bodyPr>
            <a:normAutofit lnSpcReduction="10000"/>
          </a:bodyPr>
          <a:lstStyle/>
          <a:p>
            <a:r>
              <a:rPr lang="en-US" dirty="0"/>
              <a:t>Inductive: codes emerge from the data without predetermined categories</a:t>
            </a:r>
          </a:p>
          <a:p>
            <a:pPr marL="0" indent="0">
              <a:buNone/>
            </a:pPr>
            <a:endParaRPr lang="en-US" dirty="0"/>
          </a:p>
          <a:p>
            <a:pPr marL="0" indent="0">
              <a:buNone/>
            </a:pPr>
            <a:endParaRPr lang="en-US" dirty="0"/>
          </a:p>
          <a:p>
            <a:r>
              <a:rPr lang="en-US" dirty="0"/>
              <a:t>Deductive: data is analyzed according to existing theoretical frameworks</a:t>
            </a:r>
          </a:p>
          <a:p>
            <a:endParaRPr lang="en-US" dirty="0"/>
          </a:p>
          <a:p>
            <a:endParaRPr lang="en-US" dirty="0"/>
          </a:p>
          <a:p>
            <a:r>
              <a:rPr lang="en-US" dirty="0"/>
              <a:t>Which one might be more challenging for a language model?</a:t>
            </a:r>
          </a:p>
        </p:txBody>
      </p:sp>
      <p:pic>
        <p:nvPicPr>
          <p:cNvPr id="2050" name="Picture 2" descr="Deductive and induction reasoning - ppt download">
            <a:extLst>
              <a:ext uri="{FF2B5EF4-FFF2-40B4-BE49-F238E27FC236}">
                <a16:creationId xmlns:a16="http://schemas.microsoft.com/office/drawing/2014/main" id="{158CD38E-E10D-535C-7CBD-66C4441D19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342" t="17335" r="23657" b="1329"/>
          <a:stretch/>
        </p:blipFill>
        <p:spPr bwMode="auto">
          <a:xfrm>
            <a:off x="7248982" y="1017366"/>
            <a:ext cx="4754880" cy="557784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418B94E-5EAE-AE2E-A3FC-8F73733ABD74}"/>
              </a:ext>
            </a:extLst>
          </p:cNvPr>
          <p:cNvSpPr>
            <a:spLocks noGrp="1"/>
          </p:cNvSpPr>
          <p:nvPr>
            <p:ph type="title"/>
          </p:nvPr>
        </p:nvSpPr>
        <p:spPr/>
        <p:txBody>
          <a:bodyPr/>
          <a:lstStyle/>
          <a:p>
            <a:r>
              <a:rPr lang="en-US" dirty="0"/>
              <a:t>Types of Qualitative Coding</a:t>
            </a:r>
          </a:p>
        </p:txBody>
      </p:sp>
    </p:spTree>
    <p:extLst>
      <p:ext uri="{BB962C8B-B14F-4D97-AF65-F5344CB8AC3E}">
        <p14:creationId xmlns:p14="http://schemas.microsoft.com/office/powerpoint/2010/main" val="36680292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A6CD7-DB33-81FF-4D71-27197EB49EDE}"/>
              </a:ext>
            </a:extLst>
          </p:cNvPr>
          <p:cNvSpPr>
            <a:spLocks noGrp="1"/>
          </p:cNvSpPr>
          <p:nvPr>
            <p:ph type="title"/>
          </p:nvPr>
        </p:nvSpPr>
        <p:spPr/>
        <p:txBody>
          <a:bodyPr/>
          <a:lstStyle/>
          <a:p>
            <a:r>
              <a:rPr lang="en-US" dirty="0"/>
              <a:t>Demonstration with Claude</a:t>
            </a:r>
          </a:p>
        </p:txBody>
      </p:sp>
      <p:sp>
        <p:nvSpPr>
          <p:cNvPr id="3" name="Content Placeholder 2">
            <a:extLst>
              <a:ext uri="{FF2B5EF4-FFF2-40B4-BE49-F238E27FC236}">
                <a16:creationId xmlns:a16="http://schemas.microsoft.com/office/drawing/2014/main" id="{FFD130AC-80F6-2607-82E4-D0BCDD583943}"/>
              </a:ext>
            </a:extLst>
          </p:cNvPr>
          <p:cNvSpPr>
            <a:spLocks noGrp="1"/>
          </p:cNvSpPr>
          <p:nvPr>
            <p:ph idx="1"/>
          </p:nvPr>
        </p:nvSpPr>
        <p:spPr>
          <a:xfrm>
            <a:off x="838200" y="1481667"/>
            <a:ext cx="5257800" cy="4695296"/>
          </a:xfrm>
        </p:spPr>
        <p:txBody>
          <a:bodyPr/>
          <a:lstStyle/>
          <a:p>
            <a:r>
              <a:rPr lang="en-US" dirty="0"/>
              <a:t>Four approaches:</a:t>
            </a:r>
          </a:p>
          <a:p>
            <a:pPr lvl="1"/>
            <a:r>
              <a:rPr lang="en-US" dirty="0"/>
              <a:t>Simple prompt</a:t>
            </a:r>
          </a:p>
          <a:p>
            <a:pPr lvl="1"/>
            <a:endParaRPr lang="en-US" dirty="0"/>
          </a:p>
          <a:p>
            <a:pPr lvl="1"/>
            <a:r>
              <a:rPr lang="en-US" dirty="0"/>
              <a:t>Detailed instructions with specified output format</a:t>
            </a:r>
          </a:p>
          <a:p>
            <a:pPr lvl="1"/>
            <a:endParaRPr lang="en-US" dirty="0"/>
          </a:p>
          <a:p>
            <a:pPr lvl="1"/>
            <a:r>
              <a:rPr lang="en-US" dirty="0"/>
              <a:t>Chain-of-thought Prompt with Analytical Framework</a:t>
            </a:r>
          </a:p>
          <a:p>
            <a:pPr lvl="1"/>
            <a:endParaRPr lang="en-US" dirty="0"/>
          </a:p>
          <a:p>
            <a:pPr lvl="1"/>
            <a:r>
              <a:rPr lang="en-US" dirty="0"/>
              <a:t>Role-based prompt</a:t>
            </a:r>
          </a:p>
        </p:txBody>
      </p:sp>
    </p:spTree>
    <p:extLst>
      <p:ext uri="{BB962C8B-B14F-4D97-AF65-F5344CB8AC3E}">
        <p14:creationId xmlns:p14="http://schemas.microsoft.com/office/powerpoint/2010/main" val="31372401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ABFD18-739D-D27C-04F0-8BAF8DF698A9}"/>
              </a:ext>
            </a:extLst>
          </p:cNvPr>
          <p:cNvPicPr>
            <a:picLocks noChangeAspect="1"/>
          </p:cNvPicPr>
          <p:nvPr/>
        </p:nvPicPr>
        <p:blipFill>
          <a:blip r:embed="rId2"/>
          <a:stretch>
            <a:fillRect/>
          </a:stretch>
        </p:blipFill>
        <p:spPr>
          <a:xfrm>
            <a:off x="999413" y="613969"/>
            <a:ext cx="10193173" cy="5630061"/>
          </a:xfrm>
          <a:prstGeom prst="rect">
            <a:avLst/>
          </a:prstGeom>
        </p:spPr>
      </p:pic>
    </p:spTree>
    <p:extLst>
      <p:ext uri="{BB962C8B-B14F-4D97-AF65-F5344CB8AC3E}">
        <p14:creationId xmlns:p14="http://schemas.microsoft.com/office/powerpoint/2010/main" val="530207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77519-AB98-1A5E-5E9D-E0AD99A5537D}"/>
              </a:ext>
            </a:extLst>
          </p:cNvPr>
          <p:cNvSpPr>
            <a:spLocks noGrp="1"/>
          </p:cNvSpPr>
          <p:nvPr>
            <p:ph type="title"/>
          </p:nvPr>
        </p:nvSpPr>
        <p:spPr/>
        <p:txBody>
          <a:bodyPr/>
          <a:lstStyle/>
          <a:p>
            <a:r>
              <a:rPr lang="en-US" dirty="0"/>
              <a:t>Final Project Goal</a:t>
            </a:r>
          </a:p>
        </p:txBody>
      </p:sp>
      <p:sp>
        <p:nvSpPr>
          <p:cNvPr id="3" name="Content Placeholder 2">
            <a:extLst>
              <a:ext uri="{FF2B5EF4-FFF2-40B4-BE49-F238E27FC236}">
                <a16:creationId xmlns:a16="http://schemas.microsoft.com/office/drawing/2014/main" id="{D28D9058-06D5-8294-12B5-CE9413D6C345}"/>
              </a:ext>
            </a:extLst>
          </p:cNvPr>
          <p:cNvSpPr>
            <a:spLocks noGrp="1"/>
          </p:cNvSpPr>
          <p:nvPr>
            <p:ph idx="1"/>
          </p:nvPr>
        </p:nvSpPr>
        <p:spPr/>
        <p:txBody>
          <a:bodyPr>
            <a:normAutofit/>
          </a:bodyPr>
          <a:lstStyle/>
          <a:p>
            <a:r>
              <a:rPr lang="en-US" dirty="0"/>
              <a:t>The final project proposal should outline your plan to investigate how LLMs can enhance research methods in social sciences, with a focus on any of the following:</a:t>
            </a:r>
          </a:p>
          <a:p>
            <a:pPr lvl="1"/>
            <a:r>
              <a:rPr lang="en-US" dirty="0"/>
              <a:t>concept tracing / topic model</a:t>
            </a:r>
          </a:p>
          <a:p>
            <a:pPr lvl="1"/>
            <a:r>
              <a:rPr lang="en-US" dirty="0"/>
              <a:t>qualitative analysis</a:t>
            </a:r>
          </a:p>
          <a:p>
            <a:pPr lvl="1"/>
            <a:r>
              <a:rPr lang="en-US" dirty="0"/>
              <a:t>Other ideas are also possible</a:t>
            </a:r>
          </a:p>
        </p:txBody>
      </p:sp>
    </p:spTree>
    <p:extLst>
      <p:ext uri="{BB962C8B-B14F-4D97-AF65-F5344CB8AC3E}">
        <p14:creationId xmlns:p14="http://schemas.microsoft.com/office/powerpoint/2010/main" val="1062310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90C02-0D0A-C3FA-873A-BB1308F44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68219-D782-5B0D-E770-DED0BC790878}"/>
              </a:ext>
            </a:extLst>
          </p:cNvPr>
          <p:cNvSpPr>
            <a:spLocks noGrp="1"/>
          </p:cNvSpPr>
          <p:nvPr>
            <p:ph type="title"/>
          </p:nvPr>
        </p:nvSpPr>
        <p:spPr/>
        <p:txBody>
          <a:bodyPr/>
          <a:lstStyle/>
          <a:p>
            <a:r>
              <a:rPr lang="en-US" dirty="0"/>
              <a:t>Final Project Proposal</a:t>
            </a:r>
          </a:p>
        </p:txBody>
      </p:sp>
      <p:sp>
        <p:nvSpPr>
          <p:cNvPr id="3" name="Content Placeholder 2">
            <a:extLst>
              <a:ext uri="{FF2B5EF4-FFF2-40B4-BE49-F238E27FC236}">
                <a16:creationId xmlns:a16="http://schemas.microsoft.com/office/drawing/2014/main" id="{5DCE58BD-4FDA-D8B7-5D07-F4A909375C12}"/>
              </a:ext>
            </a:extLst>
          </p:cNvPr>
          <p:cNvSpPr>
            <a:spLocks noGrp="1"/>
          </p:cNvSpPr>
          <p:nvPr>
            <p:ph idx="1"/>
          </p:nvPr>
        </p:nvSpPr>
        <p:spPr/>
        <p:txBody>
          <a:bodyPr>
            <a:normAutofit lnSpcReduction="10000"/>
          </a:bodyPr>
          <a:lstStyle/>
          <a:p>
            <a:r>
              <a:rPr lang="en-US" dirty="0"/>
              <a:t>Maximum of 3 pages</a:t>
            </a:r>
          </a:p>
          <a:p>
            <a:r>
              <a:rPr lang="en-US" dirty="0"/>
              <a:t>Introduction:</a:t>
            </a:r>
          </a:p>
          <a:p>
            <a:pPr lvl="1"/>
            <a:r>
              <a:rPr lang="en-US" dirty="0"/>
              <a:t>Describe the research question or LLM evaluation task</a:t>
            </a:r>
          </a:p>
          <a:p>
            <a:pPr lvl="1"/>
            <a:r>
              <a:rPr lang="en-US" dirty="0"/>
              <a:t>Explain why it’s important</a:t>
            </a:r>
          </a:p>
          <a:p>
            <a:r>
              <a:rPr lang="en-US" dirty="0"/>
              <a:t>Methodology:</a:t>
            </a:r>
          </a:p>
          <a:p>
            <a:pPr lvl="1"/>
            <a:r>
              <a:rPr lang="en-US" dirty="0"/>
              <a:t>Outline research design</a:t>
            </a:r>
          </a:p>
          <a:p>
            <a:pPr lvl="2"/>
            <a:r>
              <a:rPr lang="en-US" dirty="0"/>
              <a:t>Data source</a:t>
            </a:r>
          </a:p>
          <a:p>
            <a:pPr lvl="2"/>
            <a:r>
              <a:rPr lang="en-US" dirty="0"/>
              <a:t>Models </a:t>
            </a:r>
          </a:p>
          <a:p>
            <a:pPr lvl="2"/>
            <a:r>
              <a:rPr lang="en-US" dirty="0"/>
              <a:t>Analytic Approaches</a:t>
            </a:r>
          </a:p>
          <a:p>
            <a:pPr lvl="3"/>
            <a:r>
              <a:rPr lang="en-US" dirty="0"/>
              <a:t>Explain your prompting strategy or embedding analysis technique</a:t>
            </a:r>
          </a:p>
          <a:p>
            <a:pPr lvl="2"/>
            <a:r>
              <a:rPr lang="en-US" dirty="0"/>
              <a:t>Evaluation</a:t>
            </a:r>
          </a:p>
          <a:p>
            <a:r>
              <a:rPr lang="en-US" dirty="0"/>
              <a:t>Timeline</a:t>
            </a:r>
          </a:p>
        </p:txBody>
      </p:sp>
    </p:spTree>
    <p:extLst>
      <p:ext uri="{BB962C8B-B14F-4D97-AF65-F5344CB8AC3E}">
        <p14:creationId xmlns:p14="http://schemas.microsoft.com/office/powerpoint/2010/main" val="27788966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D4C75-987E-81B6-B8A5-771300028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A1396-E099-1246-17EE-6C8021480E31}"/>
              </a:ext>
            </a:extLst>
          </p:cNvPr>
          <p:cNvSpPr>
            <a:spLocks noGrp="1"/>
          </p:cNvSpPr>
          <p:nvPr>
            <p:ph type="title"/>
          </p:nvPr>
        </p:nvSpPr>
        <p:spPr/>
        <p:txBody>
          <a:bodyPr/>
          <a:lstStyle/>
          <a:p>
            <a:r>
              <a:rPr lang="en-US" dirty="0"/>
              <a:t>Potential Project Types</a:t>
            </a:r>
          </a:p>
        </p:txBody>
      </p:sp>
      <p:sp>
        <p:nvSpPr>
          <p:cNvPr id="3" name="Content Placeholder 2">
            <a:extLst>
              <a:ext uri="{FF2B5EF4-FFF2-40B4-BE49-F238E27FC236}">
                <a16:creationId xmlns:a16="http://schemas.microsoft.com/office/drawing/2014/main" id="{705812EB-1349-B4E2-3BAF-6A2034E9C375}"/>
              </a:ext>
            </a:extLst>
          </p:cNvPr>
          <p:cNvSpPr>
            <a:spLocks noGrp="1"/>
          </p:cNvSpPr>
          <p:nvPr>
            <p:ph idx="1"/>
          </p:nvPr>
        </p:nvSpPr>
        <p:spPr/>
        <p:txBody>
          <a:bodyPr>
            <a:normAutofit/>
          </a:bodyPr>
          <a:lstStyle/>
          <a:p>
            <a:r>
              <a:rPr lang="en-US" dirty="0"/>
              <a:t>Compare qualitative coding</a:t>
            </a:r>
          </a:p>
          <a:p>
            <a:pPr lvl="1"/>
            <a:r>
              <a:rPr lang="en-US" dirty="0"/>
              <a:t>Between LLM models</a:t>
            </a:r>
          </a:p>
          <a:p>
            <a:pPr lvl="1"/>
            <a:r>
              <a:rPr lang="en-US" dirty="0"/>
              <a:t>Between prompting strategies</a:t>
            </a:r>
          </a:p>
          <a:p>
            <a:pPr lvl="1"/>
            <a:r>
              <a:rPr lang="en-US" dirty="0"/>
              <a:t>Compare LLM to human</a:t>
            </a:r>
          </a:p>
          <a:p>
            <a:pPr lvl="1"/>
            <a:endParaRPr lang="en-US" dirty="0"/>
          </a:p>
          <a:p>
            <a:r>
              <a:rPr lang="en-US" dirty="0"/>
              <a:t>Compare embedding approaches for concept tracing</a:t>
            </a:r>
          </a:p>
          <a:p>
            <a:pPr lvl="1"/>
            <a:r>
              <a:rPr lang="en-US" dirty="0"/>
              <a:t>Trace how a specific concept (e.g., "algorithmic bias," "open science") has evolved in academic literature over time. Compare embedding-based approaches.</a:t>
            </a:r>
          </a:p>
          <a:p>
            <a:pPr lvl="1"/>
            <a:endParaRPr lang="en-US" dirty="0"/>
          </a:p>
          <a:p>
            <a:pPr lvl="1"/>
            <a:endParaRPr lang="en-US" dirty="0"/>
          </a:p>
        </p:txBody>
      </p:sp>
    </p:spTree>
    <p:extLst>
      <p:ext uri="{BB962C8B-B14F-4D97-AF65-F5344CB8AC3E}">
        <p14:creationId xmlns:p14="http://schemas.microsoft.com/office/powerpoint/2010/main" val="2590401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F2910-0648-904E-3681-73FACCC86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5472F-FBC4-8805-25D3-070F8F9059C9}"/>
              </a:ext>
            </a:extLst>
          </p:cNvPr>
          <p:cNvSpPr>
            <a:spLocks noGrp="1"/>
          </p:cNvSpPr>
          <p:nvPr>
            <p:ph type="title"/>
          </p:nvPr>
        </p:nvSpPr>
        <p:spPr/>
        <p:txBody>
          <a:bodyPr/>
          <a:lstStyle/>
          <a:p>
            <a:r>
              <a:rPr lang="en-US" dirty="0"/>
              <a:t>Potential </a:t>
            </a:r>
            <a:r>
              <a:rPr lang="en-US"/>
              <a:t>Project Types</a:t>
            </a:r>
            <a:endParaRPr lang="en-US" dirty="0"/>
          </a:p>
        </p:txBody>
      </p:sp>
      <p:sp>
        <p:nvSpPr>
          <p:cNvPr id="3" name="Content Placeholder 2">
            <a:extLst>
              <a:ext uri="{FF2B5EF4-FFF2-40B4-BE49-F238E27FC236}">
                <a16:creationId xmlns:a16="http://schemas.microsoft.com/office/drawing/2014/main" id="{63240912-9314-034D-3F22-7387EAD8B8FA}"/>
              </a:ext>
            </a:extLst>
          </p:cNvPr>
          <p:cNvSpPr>
            <a:spLocks noGrp="1"/>
          </p:cNvSpPr>
          <p:nvPr>
            <p:ph idx="1"/>
          </p:nvPr>
        </p:nvSpPr>
        <p:spPr/>
        <p:txBody>
          <a:bodyPr>
            <a:normAutofit fontScale="92500" lnSpcReduction="10000"/>
          </a:bodyPr>
          <a:lstStyle/>
          <a:p>
            <a:pPr marL="457200" lvl="1" indent="0">
              <a:buNone/>
            </a:pPr>
            <a:endParaRPr lang="en-US" dirty="0"/>
          </a:p>
          <a:p>
            <a:r>
              <a:rPr lang="en-US" dirty="0"/>
              <a:t>Compare embedding vs generative approaches for concept tracing</a:t>
            </a:r>
          </a:p>
          <a:p>
            <a:pPr lvl="1"/>
            <a:r>
              <a:rPr lang="en-US" dirty="0"/>
              <a:t>Trace how a specific concept (e.g., "algorithmic bias," "open science") has evolved in academic literature over time. Compare embedding-based approaches to generative approaches.</a:t>
            </a:r>
          </a:p>
          <a:p>
            <a:pPr lvl="1"/>
            <a:endParaRPr lang="en-US" dirty="0"/>
          </a:p>
          <a:p>
            <a:r>
              <a:rPr lang="en-US" dirty="0"/>
              <a:t>Using LLM as a data analyst</a:t>
            </a:r>
          </a:p>
          <a:p>
            <a:pPr lvl="1"/>
            <a:r>
              <a:rPr lang="en-US" dirty="0"/>
              <a:t>Design and implement a pipeline where an LLM acts as a data analyst</a:t>
            </a:r>
          </a:p>
          <a:p>
            <a:pPr lvl="1"/>
            <a:r>
              <a:rPr lang="en-US" dirty="0"/>
              <a:t>Creating a systematic approach for LLMs to explore and analyze unfamiliar datasets</a:t>
            </a:r>
          </a:p>
          <a:p>
            <a:pPr lvl="1"/>
            <a:r>
              <a:rPr lang="en-US" dirty="0"/>
              <a:t>Developing prompting strategies for exploratory data analysis, hypothesis testing, etc.</a:t>
            </a:r>
          </a:p>
          <a:p>
            <a:pPr lvl="1"/>
            <a:r>
              <a:rPr lang="en-US" dirty="0"/>
              <a:t>Comparing LLM-generated analyses with traditional statistical methods for accuracy and insight quality</a:t>
            </a:r>
          </a:p>
          <a:p>
            <a:endParaRPr lang="en-US" dirty="0"/>
          </a:p>
          <a:p>
            <a:pPr lvl="1"/>
            <a:endParaRPr lang="en-US" dirty="0"/>
          </a:p>
          <a:p>
            <a:pPr lvl="1"/>
            <a:endParaRPr lang="en-US" dirty="0"/>
          </a:p>
        </p:txBody>
      </p:sp>
    </p:spTree>
    <p:extLst>
      <p:ext uri="{BB962C8B-B14F-4D97-AF65-F5344CB8AC3E}">
        <p14:creationId xmlns:p14="http://schemas.microsoft.com/office/powerpoint/2010/main" val="14193507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CFD9-DF2E-0C56-0757-E9EE1AD4E267}"/>
              </a:ext>
            </a:extLst>
          </p:cNvPr>
          <p:cNvSpPr>
            <a:spLocks noGrp="1"/>
          </p:cNvSpPr>
          <p:nvPr>
            <p:ph type="title"/>
          </p:nvPr>
        </p:nvSpPr>
        <p:spPr/>
        <p:txBody>
          <a:bodyPr/>
          <a:lstStyle/>
          <a:p>
            <a:r>
              <a:rPr lang="en-US" dirty="0"/>
              <a:t>Evaluations</a:t>
            </a:r>
          </a:p>
        </p:txBody>
      </p:sp>
      <p:graphicFrame>
        <p:nvGraphicFramePr>
          <p:cNvPr id="6" name="Table 5">
            <a:extLst>
              <a:ext uri="{FF2B5EF4-FFF2-40B4-BE49-F238E27FC236}">
                <a16:creationId xmlns:a16="http://schemas.microsoft.com/office/drawing/2014/main" id="{7707F5D0-DB7B-D794-602F-3EF72D541FDF}"/>
              </a:ext>
            </a:extLst>
          </p:cNvPr>
          <p:cNvGraphicFramePr>
            <a:graphicFrameLocks noGrp="1"/>
          </p:cNvGraphicFramePr>
          <p:nvPr>
            <p:extLst>
              <p:ext uri="{D42A27DB-BD31-4B8C-83A1-F6EECF244321}">
                <p14:modId xmlns:p14="http://schemas.microsoft.com/office/powerpoint/2010/main" val="1642655914"/>
              </p:ext>
            </p:extLst>
          </p:nvPr>
        </p:nvGraphicFramePr>
        <p:xfrm>
          <a:off x="118872" y="1530115"/>
          <a:ext cx="11914631" cy="4701921"/>
        </p:xfrm>
        <a:graphic>
          <a:graphicData uri="http://schemas.openxmlformats.org/drawingml/2006/table">
            <a:tbl>
              <a:tblPr firstRow="1" bandRow="1">
                <a:tableStyleId>{5C22544A-7EE6-4342-B048-85BDC9FD1C3A}</a:tableStyleId>
              </a:tblPr>
              <a:tblGrid>
                <a:gridCol w="2316009">
                  <a:extLst>
                    <a:ext uri="{9D8B030D-6E8A-4147-A177-3AD203B41FA5}">
                      <a16:colId xmlns:a16="http://schemas.microsoft.com/office/drawing/2014/main" val="4156723489"/>
                    </a:ext>
                  </a:extLst>
                </a:gridCol>
                <a:gridCol w="2521167">
                  <a:extLst>
                    <a:ext uri="{9D8B030D-6E8A-4147-A177-3AD203B41FA5}">
                      <a16:colId xmlns:a16="http://schemas.microsoft.com/office/drawing/2014/main" val="2983457484"/>
                    </a:ext>
                  </a:extLst>
                </a:gridCol>
                <a:gridCol w="7077455">
                  <a:extLst>
                    <a:ext uri="{9D8B030D-6E8A-4147-A177-3AD203B41FA5}">
                      <a16:colId xmlns:a16="http://schemas.microsoft.com/office/drawing/2014/main" val="614950941"/>
                    </a:ext>
                  </a:extLst>
                </a:gridCol>
              </a:tblGrid>
              <a:tr h="311561">
                <a:tc>
                  <a:txBody>
                    <a:bodyPr/>
                    <a:lstStyle/>
                    <a:p>
                      <a:r>
                        <a:rPr lang="en-US" sz="1800" dirty="0"/>
                        <a:t>Paper</a:t>
                      </a:r>
                    </a:p>
                  </a:txBody>
                  <a:tcPr/>
                </a:tc>
                <a:tc>
                  <a:txBody>
                    <a:bodyPr/>
                    <a:lstStyle/>
                    <a:p>
                      <a:r>
                        <a:rPr lang="en-US" sz="1800" dirty="0"/>
                        <a:t>Induction/Deduction</a:t>
                      </a:r>
                    </a:p>
                  </a:txBody>
                  <a:tcPr/>
                </a:tc>
                <a:tc>
                  <a:txBody>
                    <a:bodyPr/>
                    <a:lstStyle/>
                    <a:p>
                      <a:r>
                        <a:rPr lang="en-US" sz="1800" dirty="0"/>
                        <a:t>Evaluation</a:t>
                      </a:r>
                    </a:p>
                  </a:txBody>
                  <a:tcPr/>
                </a:tc>
                <a:extLst>
                  <a:ext uri="{0D108BD9-81ED-4DB2-BD59-A6C34878D82A}">
                    <a16:rowId xmlns:a16="http://schemas.microsoft.com/office/drawing/2014/main" val="3996126088"/>
                  </a:ext>
                </a:extLst>
              </a:tr>
              <a:tr h="353549">
                <a:tc>
                  <a:txBody>
                    <a:bodyPr/>
                    <a:lstStyle/>
                    <a:p>
                      <a:r>
                        <a:rPr lang="en-US" sz="1800" dirty="0"/>
                        <a:t>Rasheed et al. (2024)</a:t>
                      </a:r>
                    </a:p>
                  </a:txBody>
                  <a:tcPr/>
                </a:tc>
                <a:tc>
                  <a:txBody>
                    <a:bodyPr/>
                    <a:lstStyle/>
                    <a:p>
                      <a:r>
                        <a:rPr lang="en-US" sz="1800" dirty="0"/>
                        <a:t>Both</a:t>
                      </a:r>
                    </a:p>
                  </a:txBody>
                  <a:tcPr/>
                </a:tc>
                <a:tc>
                  <a:txBody>
                    <a:bodyPr/>
                    <a:lstStyle/>
                    <a:p>
                      <a:r>
                        <a:rPr lang="en-US" sz="1800" dirty="0"/>
                        <a:t>10 Experts </a:t>
                      </a:r>
                    </a:p>
                  </a:txBody>
                  <a:tcPr/>
                </a:tc>
                <a:extLst>
                  <a:ext uri="{0D108BD9-81ED-4DB2-BD59-A6C34878D82A}">
                    <a16:rowId xmlns:a16="http://schemas.microsoft.com/office/drawing/2014/main" val="533744449"/>
                  </a:ext>
                </a:extLst>
              </a:tr>
              <a:tr h="311561">
                <a:tc>
                  <a:txBody>
                    <a:bodyPr/>
                    <a:lstStyle/>
                    <a:p>
                      <a:r>
                        <a:rPr lang="en-US" sz="1800" dirty="0"/>
                        <a:t>Gao et al. (2025)</a:t>
                      </a:r>
                    </a:p>
                  </a:txBody>
                  <a:tcPr/>
                </a:tc>
                <a:tc>
                  <a:txBody>
                    <a:bodyPr/>
                    <a:lstStyle/>
                    <a:p>
                      <a:r>
                        <a:rPr lang="en-US" sz="1800" dirty="0"/>
                        <a:t>Inductive</a:t>
                      </a:r>
                    </a:p>
                  </a:txBody>
                  <a:tcPr/>
                </a:tc>
                <a:tc>
                  <a:txBody>
                    <a:bodyPr/>
                    <a:lstStyle/>
                    <a:p>
                      <a:r>
                        <a:rPr lang="en-US" sz="1800" dirty="0"/>
                        <a:t>12 Users of varying expertise</a:t>
                      </a:r>
                    </a:p>
                  </a:txBody>
                  <a:tcPr/>
                </a:tc>
                <a:extLst>
                  <a:ext uri="{0D108BD9-81ED-4DB2-BD59-A6C34878D82A}">
                    <a16:rowId xmlns:a16="http://schemas.microsoft.com/office/drawing/2014/main" val="1499106377"/>
                  </a:ext>
                </a:extLst>
              </a:tr>
              <a:tr h="404241">
                <a:tc>
                  <a:txBody>
                    <a:bodyPr/>
                    <a:lstStyle/>
                    <a:p>
                      <a:r>
                        <a:rPr lang="en-US" sz="1800" dirty="0"/>
                        <a:t>De Paoli (2024)</a:t>
                      </a:r>
                    </a:p>
                  </a:txBody>
                  <a:tcPr/>
                </a:tc>
                <a:tc>
                  <a:txBody>
                    <a:bodyPr/>
                    <a:lstStyle/>
                    <a:p>
                      <a:r>
                        <a:rPr lang="en-US" sz="1800" dirty="0"/>
                        <a:t>Inductive</a:t>
                      </a:r>
                    </a:p>
                  </a:txBody>
                  <a:tcPr/>
                </a:tc>
                <a:tc>
                  <a:txBody>
                    <a:bodyPr/>
                    <a:lstStyle/>
                    <a:p>
                      <a:r>
                        <a:rPr lang="en-US" sz="1800" dirty="0"/>
                        <a:t>Ground-truth, Semantic Similarity, LLM evaluator</a:t>
                      </a:r>
                    </a:p>
                  </a:txBody>
                  <a:tcPr/>
                </a:tc>
                <a:extLst>
                  <a:ext uri="{0D108BD9-81ED-4DB2-BD59-A6C34878D82A}">
                    <a16:rowId xmlns:a16="http://schemas.microsoft.com/office/drawing/2014/main" val="1332909120"/>
                  </a:ext>
                </a:extLst>
              </a:tr>
              <a:tr h="355052">
                <a:tc>
                  <a:txBody>
                    <a:bodyPr/>
                    <a:lstStyle/>
                    <a:p>
                      <a:r>
                        <a:rPr lang="en-US" sz="1800" dirty="0" err="1"/>
                        <a:t>Overney</a:t>
                      </a:r>
                      <a:r>
                        <a:rPr lang="en-US" sz="1800" dirty="0"/>
                        <a:t> et al. (2024)</a:t>
                      </a:r>
                    </a:p>
                  </a:txBody>
                  <a:tcPr/>
                </a:tc>
                <a:tc>
                  <a:txBody>
                    <a:bodyPr/>
                    <a:lstStyle/>
                    <a:p>
                      <a:r>
                        <a:rPr lang="en-US" sz="1800" dirty="0"/>
                        <a:t>Inductive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Online RCT w/ 180 participants / Efficiency / IRR </a:t>
                      </a:r>
                    </a:p>
                  </a:txBody>
                  <a:tcPr/>
                </a:tc>
                <a:extLst>
                  <a:ext uri="{0D108BD9-81ED-4DB2-BD59-A6C34878D82A}">
                    <a16:rowId xmlns:a16="http://schemas.microsoft.com/office/drawing/2014/main" val="3668473166"/>
                  </a:ext>
                </a:extLst>
              </a:tr>
              <a:tr h="311561">
                <a:tc>
                  <a:txBody>
                    <a:bodyPr/>
                    <a:lstStyle/>
                    <a:p>
                      <a:r>
                        <a:rPr lang="en-US" sz="1800" dirty="0" err="1"/>
                        <a:t>Relins</a:t>
                      </a:r>
                      <a:r>
                        <a:rPr lang="en-US" sz="1800" dirty="0"/>
                        <a:t> et al. (2024)</a:t>
                      </a:r>
                    </a:p>
                  </a:txBody>
                  <a:tcPr/>
                </a:tc>
                <a:tc>
                  <a:txBody>
                    <a:bodyPr/>
                    <a:lstStyle/>
                    <a:p>
                      <a:r>
                        <a:rPr lang="en-US" sz="1800" dirty="0"/>
                        <a:t>Deductive</a:t>
                      </a:r>
                    </a:p>
                  </a:txBody>
                  <a:tcPr/>
                </a:tc>
                <a:tc>
                  <a:txBody>
                    <a:bodyPr/>
                    <a:lstStyle/>
                    <a:p>
                      <a:r>
                        <a:rPr lang="en-US" sz="1800" dirty="0"/>
                        <a:t>IRR / Error analysis</a:t>
                      </a:r>
                    </a:p>
                  </a:txBody>
                  <a:tcPr/>
                </a:tc>
                <a:extLst>
                  <a:ext uri="{0D108BD9-81ED-4DB2-BD59-A6C34878D82A}">
                    <a16:rowId xmlns:a16="http://schemas.microsoft.com/office/drawing/2014/main" val="2569505579"/>
                  </a:ext>
                </a:extLst>
              </a:tr>
              <a:tr h="311561">
                <a:tc>
                  <a:txBody>
                    <a:bodyPr/>
                    <a:lstStyle/>
                    <a:p>
                      <a:r>
                        <a:rPr lang="en-US" sz="1800" dirty="0"/>
                        <a:t>Lam et al. (2024)</a:t>
                      </a:r>
                    </a:p>
                  </a:txBody>
                  <a:tcPr/>
                </a:tc>
                <a:tc>
                  <a:txBody>
                    <a:bodyPr/>
                    <a:lstStyle/>
                    <a:p>
                      <a:r>
                        <a:rPr lang="en-US" sz="1800" dirty="0"/>
                        <a:t>Inductive</a:t>
                      </a:r>
                    </a:p>
                  </a:txBody>
                  <a:tcPr/>
                </a:tc>
                <a:tc>
                  <a:txBody>
                    <a:bodyPr/>
                    <a:lstStyle/>
                    <a:p>
                      <a:r>
                        <a:rPr lang="en-US" sz="1800" dirty="0"/>
                        <a:t>Analysis scenarios / Benchmark method against GPT-4 and </a:t>
                      </a:r>
                      <a:r>
                        <a:rPr lang="en-US" sz="1800" dirty="0" err="1"/>
                        <a:t>BERTopic</a:t>
                      </a:r>
                      <a:r>
                        <a:rPr lang="en-US" sz="1800" dirty="0"/>
                        <a:t> / Ask original researchers to reanalyze / IRR</a:t>
                      </a:r>
                    </a:p>
                  </a:txBody>
                  <a:tcPr/>
                </a:tc>
                <a:extLst>
                  <a:ext uri="{0D108BD9-81ED-4DB2-BD59-A6C34878D82A}">
                    <a16:rowId xmlns:a16="http://schemas.microsoft.com/office/drawing/2014/main" val="1225149983"/>
                  </a:ext>
                </a:extLst>
              </a:tr>
              <a:tr h="311561">
                <a:tc>
                  <a:txBody>
                    <a:bodyPr/>
                    <a:lstStyle/>
                    <a:p>
                      <a:r>
                        <a:rPr lang="en-US" sz="1800" dirty="0"/>
                        <a:t>Zhang et al. (2024)</a:t>
                      </a:r>
                    </a:p>
                  </a:txBody>
                  <a:tcPr/>
                </a:tc>
                <a:tc>
                  <a:txBody>
                    <a:bodyPr/>
                    <a:lstStyle/>
                    <a:p>
                      <a:r>
                        <a:rPr lang="en-US" sz="1800" dirty="0"/>
                        <a:t>Both</a:t>
                      </a:r>
                    </a:p>
                  </a:txBody>
                  <a:tcPr/>
                </a:tc>
                <a:tc>
                  <a:txBody>
                    <a:bodyPr/>
                    <a:lstStyle/>
                    <a:p>
                      <a:r>
                        <a:rPr lang="en-US" sz="1800" dirty="0"/>
                        <a:t>Efficiency / IRR  </a:t>
                      </a:r>
                    </a:p>
                  </a:txBody>
                  <a:tcPr/>
                </a:tc>
                <a:extLst>
                  <a:ext uri="{0D108BD9-81ED-4DB2-BD59-A6C34878D82A}">
                    <a16:rowId xmlns:a16="http://schemas.microsoft.com/office/drawing/2014/main" val="2084140524"/>
                  </a:ext>
                </a:extLst>
              </a:tr>
              <a:tr h="311561">
                <a:tc>
                  <a:txBody>
                    <a:bodyPr/>
                    <a:lstStyle/>
                    <a:p>
                      <a:r>
                        <a:rPr lang="en-US" sz="1800" dirty="0"/>
                        <a:t>Chew (2023)</a:t>
                      </a:r>
                    </a:p>
                  </a:txBody>
                  <a:tcPr/>
                </a:tc>
                <a:tc>
                  <a:txBody>
                    <a:bodyPr/>
                    <a:lstStyle/>
                    <a:p>
                      <a:r>
                        <a:rPr lang="en-US" sz="1800" dirty="0"/>
                        <a:t>Deductive</a:t>
                      </a:r>
                    </a:p>
                  </a:txBody>
                  <a:tcPr/>
                </a:tc>
                <a:tc>
                  <a:txBody>
                    <a:bodyPr/>
                    <a:lstStyle/>
                    <a:p>
                      <a:r>
                        <a:rPr lang="en-US" sz="1800" dirty="0"/>
                        <a:t>Efficiency / IRR</a:t>
                      </a:r>
                    </a:p>
                  </a:txBody>
                  <a:tcPr/>
                </a:tc>
                <a:extLst>
                  <a:ext uri="{0D108BD9-81ED-4DB2-BD59-A6C34878D82A}">
                    <a16:rowId xmlns:a16="http://schemas.microsoft.com/office/drawing/2014/main" val="3496720438"/>
                  </a:ext>
                </a:extLst>
              </a:tr>
              <a:tr h="311561">
                <a:tc>
                  <a:txBody>
                    <a:bodyPr/>
                    <a:lstStyle/>
                    <a:p>
                      <a:r>
                        <a:rPr lang="en-US" sz="1800" dirty="0"/>
                        <a:t>Dai (2023)</a:t>
                      </a:r>
                    </a:p>
                  </a:txBody>
                  <a:tcPr/>
                </a:tc>
                <a:tc>
                  <a:txBody>
                    <a:bodyPr/>
                    <a:lstStyle/>
                    <a:p>
                      <a:r>
                        <a:rPr lang="en-US" sz="1800" dirty="0"/>
                        <a:t>Inductive</a:t>
                      </a:r>
                    </a:p>
                  </a:txBody>
                  <a:tcPr/>
                </a:tc>
                <a:tc>
                  <a:txBody>
                    <a:bodyPr/>
                    <a:lstStyle/>
                    <a:p>
                      <a:r>
                        <a:rPr lang="en-US" sz="1800" dirty="0"/>
                        <a:t>IRR / Error Analysis </a:t>
                      </a:r>
                    </a:p>
                  </a:txBody>
                  <a:tcPr/>
                </a:tc>
                <a:extLst>
                  <a:ext uri="{0D108BD9-81ED-4DB2-BD59-A6C34878D82A}">
                    <a16:rowId xmlns:a16="http://schemas.microsoft.com/office/drawing/2014/main" val="320505809"/>
                  </a:ext>
                </a:extLst>
              </a:tr>
              <a:tr h="311561">
                <a:tc>
                  <a:txBody>
                    <a:bodyPr/>
                    <a:lstStyle/>
                    <a:p>
                      <a:r>
                        <a:rPr lang="en-US" sz="1800" dirty="0"/>
                        <a:t>Raza (2025)</a:t>
                      </a:r>
                    </a:p>
                  </a:txBody>
                  <a:tcPr/>
                </a:tc>
                <a:tc>
                  <a:txBody>
                    <a:bodyPr/>
                    <a:lstStyle/>
                    <a:p>
                      <a:r>
                        <a:rPr lang="en-US" sz="1800" dirty="0"/>
                        <a:t>Inductive</a:t>
                      </a:r>
                    </a:p>
                  </a:txBody>
                  <a:tcPr/>
                </a:tc>
                <a:tc>
                  <a:txBody>
                    <a:bodyPr/>
                    <a:lstStyle/>
                    <a:p>
                      <a:r>
                        <a:rPr lang="en-US" sz="1800" dirty="0"/>
                        <a:t>Efficiency / Embedding similarity / Expert evaluation</a:t>
                      </a:r>
                    </a:p>
                  </a:txBody>
                  <a:tcPr/>
                </a:tc>
                <a:extLst>
                  <a:ext uri="{0D108BD9-81ED-4DB2-BD59-A6C34878D82A}">
                    <a16:rowId xmlns:a16="http://schemas.microsoft.com/office/drawing/2014/main" val="3463936850"/>
                  </a:ext>
                </a:extLst>
              </a:tr>
              <a:tr h="311561">
                <a:tc>
                  <a:txBody>
                    <a:bodyPr/>
                    <a:lstStyle/>
                    <a:p>
                      <a:r>
                        <a:rPr lang="en-US" sz="1800" dirty="0" err="1"/>
                        <a:t>Dunivin</a:t>
                      </a:r>
                      <a:r>
                        <a:rPr lang="en-US" sz="1800" dirty="0"/>
                        <a:t> (2024)</a:t>
                      </a:r>
                    </a:p>
                  </a:txBody>
                  <a:tcPr/>
                </a:tc>
                <a:tc>
                  <a:txBody>
                    <a:bodyPr/>
                    <a:lstStyle/>
                    <a:p>
                      <a:r>
                        <a:rPr lang="en-US" sz="1800" dirty="0"/>
                        <a:t>Deductive</a:t>
                      </a:r>
                    </a:p>
                  </a:txBody>
                  <a:tcPr/>
                </a:tc>
                <a:tc>
                  <a:txBody>
                    <a:bodyPr/>
                    <a:lstStyle/>
                    <a:p>
                      <a:r>
                        <a:rPr lang="en-US" sz="1800" dirty="0"/>
                        <a:t>IRR </a:t>
                      </a:r>
                    </a:p>
                  </a:txBody>
                  <a:tcPr/>
                </a:tc>
                <a:extLst>
                  <a:ext uri="{0D108BD9-81ED-4DB2-BD59-A6C34878D82A}">
                    <a16:rowId xmlns:a16="http://schemas.microsoft.com/office/drawing/2014/main" val="214455509"/>
                  </a:ext>
                </a:extLst>
              </a:tr>
            </a:tbl>
          </a:graphicData>
        </a:graphic>
      </p:graphicFrame>
    </p:spTree>
    <p:extLst>
      <p:ext uri="{BB962C8B-B14F-4D97-AF65-F5344CB8AC3E}">
        <p14:creationId xmlns:p14="http://schemas.microsoft.com/office/powerpoint/2010/main" val="50959976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00EA-416D-3ACE-3B74-0B632DECB78F}"/>
              </a:ext>
            </a:extLst>
          </p:cNvPr>
          <p:cNvSpPr>
            <a:spLocks noGrp="1"/>
          </p:cNvSpPr>
          <p:nvPr>
            <p:ph type="title"/>
          </p:nvPr>
        </p:nvSpPr>
        <p:spPr/>
        <p:txBody>
          <a:bodyPr/>
          <a:lstStyle/>
          <a:p>
            <a:r>
              <a:rPr lang="en-US" dirty="0"/>
              <a:t>So far this semester …</a:t>
            </a:r>
          </a:p>
        </p:txBody>
      </p:sp>
      <p:sp>
        <p:nvSpPr>
          <p:cNvPr id="3" name="Content Placeholder 2">
            <a:extLst>
              <a:ext uri="{FF2B5EF4-FFF2-40B4-BE49-F238E27FC236}">
                <a16:creationId xmlns:a16="http://schemas.microsoft.com/office/drawing/2014/main" id="{D314B16D-FED1-D56B-4892-F8FE5B7DB6E0}"/>
              </a:ext>
            </a:extLst>
          </p:cNvPr>
          <p:cNvSpPr>
            <a:spLocks noGrp="1"/>
          </p:cNvSpPr>
          <p:nvPr>
            <p:ph idx="1"/>
          </p:nvPr>
        </p:nvSpPr>
        <p:spPr>
          <a:xfrm>
            <a:off x="530190" y="1481667"/>
            <a:ext cx="4306835" cy="4695296"/>
          </a:xfrm>
        </p:spPr>
        <p:txBody>
          <a:bodyPr>
            <a:normAutofit fontScale="85000" lnSpcReduction="20000"/>
          </a:bodyPr>
          <a:lstStyle/>
          <a:p>
            <a:r>
              <a:rPr lang="en-US" dirty="0"/>
              <a:t>Focus on understanding Encoder models:</a:t>
            </a:r>
          </a:p>
          <a:p>
            <a:pPr lvl="1"/>
            <a:r>
              <a:rPr lang="en-US" dirty="0"/>
              <a:t>Encoders prediction function in masked language modeling</a:t>
            </a:r>
          </a:p>
          <a:p>
            <a:endParaRPr lang="en-US" dirty="0"/>
          </a:p>
          <a:p>
            <a:pPr lvl="1"/>
            <a:r>
              <a:rPr lang="en-US" dirty="0"/>
              <a:t>How self-attention finds interactions between words.</a:t>
            </a:r>
          </a:p>
          <a:p>
            <a:pPr lvl="1"/>
            <a:endParaRPr lang="en-US" dirty="0"/>
          </a:p>
          <a:p>
            <a:pPr lvl="1"/>
            <a:r>
              <a:rPr lang="en-US" dirty="0"/>
              <a:t>Updates the representation of a token based on meanings of relevant words in the focal word’s context</a:t>
            </a:r>
          </a:p>
          <a:p>
            <a:endParaRPr lang="en-US" dirty="0"/>
          </a:p>
          <a:p>
            <a:pPr lvl="1"/>
            <a:r>
              <a:rPr lang="en-US" dirty="0"/>
              <a:t>How Feed Forward network finds interactions between dimensions of a word’s representation</a:t>
            </a:r>
          </a:p>
        </p:txBody>
      </p:sp>
      <p:pic>
        <p:nvPicPr>
          <p:cNvPr id="5" name="Picture 4">
            <a:extLst>
              <a:ext uri="{FF2B5EF4-FFF2-40B4-BE49-F238E27FC236}">
                <a16:creationId xmlns:a16="http://schemas.microsoft.com/office/drawing/2014/main" id="{FFB8CD2E-DCF5-82EA-CD45-65C1DD2F5786}"/>
              </a:ext>
            </a:extLst>
          </p:cNvPr>
          <p:cNvPicPr>
            <a:picLocks noChangeAspect="1"/>
          </p:cNvPicPr>
          <p:nvPr/>
        </p:nvPicPr>
        <p:blipFill>
          <a:blip r:embed="rId2"/>
          <a:stretch>
            <a:fillRect/>
          </a:stretch>
        </p:blipFill>
        <p:spPr>
          <a:xfrm>
            <a:off x="4837025" y="1133364"/>
            <a:ext cx="7335274" cy="5391902"/>
          </a:xfrm>
          <a:prstGeom prst="rect">
            <a:avLst/>
          </a:prstGeom>
        </p:spPr>
      </p:pic>
    </p:spTree>
    <p:extLst>
      <p:ext uri="{BB962C8B-B14F-4D97-AF65-F5344CB8AC3E}">
        <p14:creationId xmlns:p14="http://schemas.microsoft.com/office/powerpoint/2010/main" val="1648975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02C1D-9B4B-6C1A-70A2-DEE10F537AA2}"/>
              </a:ext>
            </a:extLst>
          </p:cNvPr>
          <p:cNvSpPr>
            <a:spLocks noGrp="1"/>
          </p:cNvSpPr>
          <p:nvPr>
            <p:ph type="title"/>
          </p:nvPr>
        </p:nvSpPr>
        <p:spPr/>
        <p:txBody>
          <a:bodyPr/>
          <a:lstStyle/>
          <a:p>
            <a:r>
              <a:rPr lang="en-US" dirty="0"/>
              <a:t>Some examples of evaluations</a:t>
            </a:r>
          </a:p>
        </p:txBody>
      </p:sp>
      <p:sp>
        <p:nvSpPr>
          <p:cNvPr id="3" name="Content Placeholder 2">
            <a:extLst>
              <a:ext uri="{FF2B5EF4-FFF2-40B4-BE49-F238E27FC236}">
                <a16:creationId xmlns:a16="http://schemas.microsoft.com/office/drawing/2014/main" id="{CF252B72-B207-69CC-2A3F-EDEFE62BC739}"/>
              </a:ext>
            </a:extLst>
          </p:cNvPr>
          <p:cNvSpPr>
            <a:spLocks noGrp="1"/>
          </p:cNvSpPr>
          <p:nvPr>
            <p:ph idx="1"/>
          </p:nvPr>
        </p:nvSpPr>
        <p:spPr/>
        <p:txBody>
          <a:bodyPr/>
          <a:lstStyle/>
          <a:p>
            <a:r>
              <a:rPr lang="en-US" dirty="0"/>
              <a:t>Experts:</a:t>
            </a:r>
          </a:p>
          <a:p>
            <a:pPr lvl="1"/>
            <a:r>
              <a:rPr lang="en-US" dirty="0"/>
              <a:t>Someone intimately familiar with a particular dataset</a:t>
            </a:r>
          </a:p>
          <a:p>
            <a:pPr lvl="1"/>
            <a:r>
              <a:rPr lang="en-US" dirty="0"/>
              <a:t>People with lots of coding experience </a:t>
            </a:r>
          </a:p>
          <a:p>
            <a:r>
              <a:rPr lang="en-US" dirty="0"/>
              <a:t>Embedding-measured Semantic Similarity:</a:t>
            </a:r>
          </a:p>
          <a:p>
            <a:pPr lvl="1"/>
            <a:r>
              <a:rPr lang="en-US" dirty="0"/>
              <a:t>If task has natural language output (e.g. human written and LLM written), embed these and compute similarity </a:t>
            </a:r>
          </a:p>
          <a:p>
            <a:r>
              <a:rPr lang="en-US" dirty="0"/>
              <a:t>Compare with humans:</a:t>
            </a:r>
          </a:p>
          <a:p>
            <a:pPr lvl="1"/>
            <a:r>
              <a:rPr lang="en-US" dirty="0"/>
              <a:t>IRR</a:t>
            </a:r>
          </a:p>
          <a:p>
            <a:pPr lvl="1"/>
            <a:r>
              <a:rPr lang="en-US" dirty="0"/>
              <a:t>Use humans </a:t>
            </a:r>
            <a:r>
              <a:rPr lang="en-US" dirty="0" err="1"/>
              <a:t>groundtruth</a:t>
            </a:r>
            <a:r>
              <a:rPr lang="en-US" dirty="0"/>
              <a:t> (precision, recall, etc.)</a:t>
            </a:r>
          </a:p>
          <a:p>
            <a:endParaRPr lang="en-US" dirty="0"/>
          </a:p>
        </p:txBody>
      </p:sp>
    </p:spTree>
    <p:extLst>
      <p:ext uri="{BB962C8B-B14F-4D97-AF65-F5344CB8AC3E}">
        <p14:creationId xmlns:p14="http://schemas.microsoft.com/office/powerpoint/2010/main" val="16573297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8CA8-2C97-BA99-FFD7-116E07185F84}"/>
              </a:ext>
            </a:extLst>
          </p:cNvPr>
          <p:cNvSpPr>
            <a:spLocks noGrp="1"/>
          </p:cNvSpPr>
          <p:nvPr>
            <p:ph type="title"/>
          </p:nvPr>
        </p:nvSpPr>
        <p:spPr/>
        <p:txBody>
          <a:bodyPr/>
          <a:lstStyle/>
          <a:p>
            <a:r>
              <a:rPr lang="en-US" dirty="0"/>
              <a:t>Summary From Reflections</a:t>
            </a:r>
          </a:p>
        </p:txBody>
      </p:sp>
      <p:sp>
        <p:nvSpPr>
          <p:cNvPr id="3" name="Content Placeholder 2">
            <a:extLst>
              <a:ext uri="{FF2B5EF4-FFF2-40B4-BE49-F238E27FC236}">
                <a16:creationId xmlns:a16="http://schemas.microsoft.com/office/drawing/2014/main" id="{A3551DD2-4F78-E78D-1DC3-1298830C3EE9}"/>
              </a:ext>
            </a:extLst>
          </p:cNvPr>
          <p:cNvSpPr>
            <a:spLocks noGrp="1"/>
          </p:cNvSpPr>
          <p:nvPr>
            <p:ph idx="1"/>
          </p:nvPr>
        </p:nvSpPr>
        <p:spPr/>
        <p:txBody>
          <a:bodyPr>
            <a:normAutofit fontScale="62500" lnSpcReduction="20000"/>
          </a:bodyPr>
          <a:lstStyle/>
          <a:p>
            <a:pPr marL="0" indent="0">
              <a:buNone/>
            </a:pPr>
            <a:r>
              <a:rPr lang="en-US" dirty="0"/>
              <a:t>Trade-offs </a:t>
            </a:r>
          </a:p>
          <a:p>
            <a:r>
              <a:rPr lang="en-US" dirty="0"/>
              <a:t>Depth vs. Efficiency: Do time savings compromise deep understanding of qualitative data?</a:t>
            </a:r>
          </a:p>
          <a:p>
            <a:r>
              <a:rPr lang="en-US" dirty="0"/>
              <a:t>Consistency vs. Validity: LLMs show higher inter-rater reliability than humans - but are they measuring the right things?</a:t>
            </a:r>
          </a:p>
          <a:p>
            <a:endParaRPr lang="en-US" dirty="0"/>
          </a:p>
          <a:p>
            <a:pPr marL="0" indent="0">
              <a:buNone/>
            </a:pPr>
            <a:r>
              <a:rPr lang="en-US" dirty="0"/>
              <a:t>Methods</a:t>
            </a:r>
          </a:p>
          <a:p>
            <a:r>
              <a:rPr lang="en-US" dirty="0"/>
              <a:t>Codebook Design: How should codebooks be structured differently for LLMs vs. human coders?</a:t>
            </a:r>
          </a:p>
          <a:p>
            <a:r>
              <a:rPr lang="en-US" dirty="0"/>
              <a:t>Can text-only interaction capture the multimodal richness of qualitative discussions?</a:t>
            </a:r>
          </a:p>
          <a:p>
            <a:r>
              <a:rPr lang="en-US" dirty="0"/>
              <a:t>Are there parallels between human cognition and LLM architecture?</a:t>
            </a:r>
          </a:p>
          <a:p>
            <a:endParaRPr lang="en-US" dirty="0"/>
          </a:p>
          <a:p>
            <a:pPr marL="0" indent="0">
              <a:buNone/>
            </a:pPr>
            <a:r>
              <a:rPr lang="en-US" dirty="0"/>
              <a:t>Ethical considerations</a:t>
            </a:r>
          </a:p>
          <a:p>
            <a:r>
              <a:rPr lang="en-US" dirty="0"/>
              <a:t>Risk of reinforcing dominant narratives while missing marginalized voices</a:t>
            </a:r>
          </a:p>
          <a:p>
            <a:r>
              <a:rPr lang="en-US" dirty="0"/>
              <a:t>Privacy and data security when uploading sensitive qualitative data</a:t>
            </a:r>
          </a:p>
          <a:p>
            <a:r>
              <a:rPr lang="en-US" dirty="0"/>
              <a:t>What role should human oversight play in LLM-assisted qualitative research?</a:t>
            </a:r>
          </a:p>
        </p:txBody>
      </p:sp>
    </p:spTree>
    <p:extLst>
      <p:ext uri="{BB962C8B-B14F-4D97-AF65-F5344CB8AC3E}">
        <p14:creationId xmlns:p14="http://schemas.microsoft.com/office/powerpoint/2010/main" val="27677822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3D9699-AF6D-4A53-9BE4-F8301A457C8B}"/>
              </a:ext>
            </a:extLst>
          </p:cNvPr>
          <p:cNvPicPr>
            <a:picLocks noChangeAspect="1"/>
          </p:cNvPicPr>
          <p:nvPr/>
        </p:nvPicPr>
        <p:blipFill>
          <a:blip r:embed="rId2"/>
          <a:stretch>
            <a:fillRect/>
          </a:stretch>
        </p:blipFill>
        <p:spPr>
          <a:xfrm>
            <a:off x="1636939" y="1110344"/>
            <a:ext cx="9504324" cy="4801280"/>
          </a:xfrm>
          <a:prstGeom prst="rect">
            <a:avLst/>
          </a:prstGeom>
        </p:spPr>
      </p:pic>
    </p:spTree>
    <p:extLst>
      <p:ext uri="{BB962C8B-B14F-4D97-AF65-F5344CB8AC3E}">
        <p14:creationId xmlns:p14="http://schemas.microsoft.com/office/powerpoint/2010/main" val="19264826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B632-0C65-2503-BA5C-367D76A30ED1}"/>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4A4D7E2-EF5D-AC74-2C0E-F3308DF37A97}"/>
              </a:ext>
            </a:extLst>
          </p:cNvPr>
          <p:cNvSpPr>
            <a:spLocks noGrp="1"/>
          </p:cNvSpPr>
          <p:nvPr>
            <p:ph idx="1"/>
          </p:nvPr>
        </p:nvSpPr>
        <p:spPr/>
        <p:txBody>
          <a:bodyPr>
            <a:normAutofit fontScale="92500" lnSpcReduction="20000"/>
          </a:bodyPr>
          <a:lstStyle/>
          <a:p>
            <a:r>
              <a:rPr lang="en-US" dirty="0"/>
              <a:t>How can we extract high-level concepts from text?</a:t>
            </a:r>
          </a:p>
          <a:p>
            <a:endParaRPr lang="en-US" dirty="0"/>
          </a:p>
          <a:p>
            <a:r>
              <a:rPr lang="en-US" dirty="0"/>
              <a:t>Tools like topic models produce topics that are</a:t>
            </a:r>
          </a:p>
          <a:p>
            <a:pPr lvl="1"/>
            <a:r>
              <a:rPr lang="en-US" dirty="0"/>
              <a:t>Too general or vague</a:t>
            </a:r>
          </a:p>
          <a:p>
            <a:pPr lvl="1"/>
            <a:r>
              <a:rPr lang="en-US" dirty="0"/>
              <a:t>Bound to surface-level features </a:t>
            </a:r>
          </a:p>
          <a:p>
            <a:pPr lvl="1"/>
            <a:r>
              <a:rPr lang="en-US" dirty="0"/>
              <a:t>“junk”</a:t>
            </a:r>
          </a:p>
          <a:p>
            <a:endParaRPr lang="en-US" dirty="0"/>
          </a:p>
          <a:p>
            <a:r>
              <a:rPr lang="en-US" dirty="0"/>
              <a:t>Requires analyst interpretation</a:t>
            </a:r>
          </a:p>
          <a:p>
            <a:endParaRPr lang="en-US" dirty="0"/>
          </a:p>
          <a:p>
            <a:r>
              <a:rPr lang="en-US" dirty="0"/>
              <a:t>Example: For misogynistic social media posts, </a:t>
            </a:r>
            <a:r>
              <a:rPr lang="en-US" dirty="0" err="1"/>
              <a:t>BERTopic</a:t>
            </a:r>
            <a:r>
              <a:rPr lang="en-US" dirty="0"/>
              <a:t> provides "women, power, female" but doesn't help answer questions like "how are women in power described?" </a:t>
            </a:r>
          </a:p>
        </p:txBody>
      </p:sp>
    </p:spTree>
    <p:extLst>
      <p:ext uri="{BB962C8B-B14F-4D97-AF65-F5344CB8AC3E}">
        <p14:creationId xmlns:p14="http://schemas.microsoft.com/office/powerpoint/2010/main" val="862462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23D15-9A70-CFAF-E648-3563ADB59506}"/>
              </a:ext>
            </a:extLst>
          </p:cNvPr>
          <p:cNvSpPr>
            <a:spLocks noGrp="1"/>
          </p:cNvSpPr>
          <p:nvPr>
            <p:ph type="title"/>
          </p:nvPr>
        </p:nvSpPr>
        <p:spPr/>
        <p:txBody>
          <a:bodyPr/>
          <a:lstStyle/>
          <a:p>
            <a:r>
              <a:rPr lang="en-US" dirty="0"/>
              <a:t>Concept Induction	</a:t>
            </a:r>
          </a:p>
        </p:txBody>
      </p:sp>
      <p:sp>
        <p:nvSpPr>
          <p:cNvPr id="3" name="Content Placeholder 2">
            <a:extLst>
              <a:ext uri="{FF2B5EF4-FFF2-40B4-BE49-F238E27FC236}">
                <a16:creationId xmlns:a16="http://schemas.microsoft.com/office/drawing/2014/main" id="{BBD2C379-B98B-F81F-FF6F-7783227B6384}"/>
              </a:ext>
            </a:extLst>
          </p:cNvPr>
          <p:cNvSpPr>
            <a:spLocks noGrp="1"/>
          </p:cNvSpPr>
          <p:nvPr>
            <p:ph idx="1"/>
          </p:nvPr>
        </p:nvSpPr>
        <p:spPr/>
        <p:txBody>
          <a:bodyPr/>
          <a:lstStyle/>
          <a:p>
            <a:r>
              <a:rPr lang="en-US" dirty="0" err="1"/>
              <a:t>LLooM’s</a:t>
            </a:r>
            <a:r>
              <a:rPr lang="en-US" dirty="0"/>
              <a:t> procedure produces </a:t>
            </a:r>
            <a:r>
              <a:rPr lang="en-US" b="1" dirty="0"/>
              <a:t>high-level concepts</a:t>
            </a:r>
            <a:r>
              <a:rPr lang="en-US" dirty="0"/>
              <a:t>: Human-interpretable descriptions defined by explicit inclusion criteria</a:t>
            </a:r>
          </a:p>
          <a:p>
            <a:pPr>
              <a:buFont typeface="Arial" panose="020B0604020202020204" pitchFamily="34" charset="0"/>
              <a:buChar char="•"/>
            </a:pPr>
            <a:r>
              <a:rPr lang="en-US" dirty="0"/>
              <a:t>Each concept includes: </a:t>
            </a:r>
          </a:p>
          <a:p>
            <a:pPr lvl="1"/>
            <a:r>
              <a:rPr lang="en-US" dirty="0"/>
              <a:t>Natural language description</a:t>
            </a:r>
          </a:p>
          <a:p>
            <a:pPr lvl="1"/>
            <a:r>
              <a:rPr lang="en-US" dirty="0"/>
              <a:t>Explicit criteria (e.g., "Does the example critique traditional gender roles?")</a:t>
            </a:r>
          </a:p>
          <a:p>
            <a:pPr lvl="1"/>
            <a:r>
              <a:rPr lang="en-US" dirty="0"/>
              <a:t>Representative examples</a:t>
            </a:r>
          </a:p>
          <a:p>
            <a:pPr lvl="1"/>
            <a:r>
              <a:rPr lang="en-US" dirty="0"/>
              <a:t>Concept scores for all examples in dataset</a:t>
            </a:r>
          </a:p>
        </p:txBody>
      </p:sp>
    </p:spTree>
    <p:extLst>
      <p:ext uri="{BB962C8B-B14F-4D97-AF65-F5344CB8AC3E}">
        <p14:creationId xmlns:p14="http://schemas.microsoft.com/office/powerpoint/2010/main" val="2949813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092F-EEF2-7398-78E0-4FD65F67AA2B}"/>
              </a:ext>
            </a:extLst>
          </p:cNvPr>
          <p:cNvSpPr>
            <a:spLocks noGrp="1"/>
          </p:cNvSpPr>
          <p:nvPr>
            <p:ph type="title"/>
          </p:nvPr>
        </p:nvSpPr>
        <p:spPr/>
        <p:txBody>
          <a:bodyPr/>
          <a:lstStyle/>
          <a:p>
            <a:r>
              <a:rPr lang="en-US" dirty="0" err="1"/>
              <a:t>LLooM’s</a:t>
            </a:r>
            <a:r>
              <a:rPr lang="en-US" dirty="0"/>
              <a:t> Algorithm </a:t>
            </a:r>
          </a:p>
        </p:txBody>
      </p:sp>
      <p:sp>
        <p:nvSpPr>
          <p:cNvPr id="3" name="Content Placeholder 2">
            <a:extLst>
              <a:ext uri="{FF2B5EF4-FFF2-40B4-BE49-F238E27FC236}">
                <a16:creationId xmlns:a16="http://schemas.microsoft.com/office/drawing/2014/main" id="{D188F449-C9CE-3098-7988-27AFC56A9AA8}"/>
              </a:ext>
            </a:extLst>
          </p:cNvPr>
          <p:cNvSpPr>
            <a:spLocks noGrp="1"/>
          </p:cNvSpPr>
          <p:nvPr>
            <p:ph idx="1"/>
          </p:nvPr>
        </p:nvSpPr>
        <p:spPr/>
        <p:txBody>
          <a:bodyPr>
            <a:normAutofit lnSpcReduction="10000"/>
          </a:bodyPr>
          <a:lstStyle/>
          <a:p>
            <a:pPr marL="0" indent="0">
              <a:buNone/>
            </a:pPr>
            <a:r>
              <a:rPr lang="en-US" dirty="0"/>
              <a:t>Iteratively extracts concepts from unstructured text using three key “operators”. </a:t>
            </a:r>
          </a:p>
          <a:p>
            <a:pPr marL="0" indent="0">
              <a:buNone/>
            </a:pPr>
            <a:endParaRPr lang="en-US" dirty="0"/>
          </a:p>
          <a:p>
            <a:pPr marL="0" indent="0">
              <a:buNone/>
            </a:pPr>
            <a:r>
              <a:rPr lang="en-US" dirty="0"/>
              <a:t>Operators: Take certain inputs, perform operations, and produce a output. </a:t>
            </a:r>
          </a:p>
          <a:p>
            <a:endParaRPr lang="en-US" b="1" dirty="0"/>
          </a:p>
          <a:p>
            <a:r>
              <a:rPr lang="en-US" b="1" dirty="0"/>
              <a:t>Distill (initial coding)</a:t>
            </a:r>
            <a:r>
              <a:rPr lang="en-US" dirty="0"/>
              <a:t>: Condenses input data while preserving salient details</a:t>
            </a:r>
          </a:p>
          <a:p>
            <a:r>
              <a:rPr lang="en-US" b="1" dirty="0"/>
              <a:t>Cluster (groups)</a:t>
            </a:r>
            <a:r>
              <a:rPr lang="en-US" dirty="0"/>
              <a:t>: Groups related items based on patterns</a:t>
            </a:r>
          </a:p>
          <a:p>
            <a:r>
              <a:rPr lang="en-US" b="1" dirty="0"/>
              <a:t>Synthesize (thematic analysis)</a:t>
            </a:r>
            <a:r>
              <a:rPr lang="en-US" dirty="0"/>
              <a:t>: Identifies unifying concepts among examples using LLMs</a:t>
            </a:r>
          </a:p>
          <a:p>
            <a:endParaRPr lang="en-US" dirty="0"/>
          </a:p>
        </p:txBody>
      </p:sp>
    </p:spTree>
    <p:extLst>
      <p:ext uri="{BB962C8B-B14F-4D97-AF65-F5344CB8AC3E}">
        <p14:creationId xmlns:p14="http://schemas.microsoft.com/office/powerpoint/2010/main" val="3949442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CD00-CA21-898A-7B53-2CA973FEE732}"/>
              </a:ext>
            </a:extLst>
          </p:cNvPr>
          <p:cNvSpPr>
            <a:spLocks noGrp="1"/>
          </p:cNvSpPr>
          <p:nvPr>
            <p:ph type="title"/>
          </p:nvPr>
        </p:nvSpPr>
        <p:spPr/>
        <p:txBody>
          <a:bodyPr/>
          <a:lstStyle/>
          <a:p>
            <a:r>
              <a:rPr lang="en-US" dirty="0" err="1"/>
              <a:t>LLooM</a:t>
            </a:r>
            <a:r>
              <a:rPr lang="en-US" dirty="0"/>
              <a:t> Workbench</a:t>
            </a:r>
          </a:p>
        </p:txBody>
      </p:sp>
      <p:sp>
        <p:nvSpPr>
          <p:cNvPr id="3" name="Content Placeholder 2">
            <a:extLst>
              <a:ext uri="{FF2B5EF4-FFF2-40B4-BE49-F238E27FC236}">
                <a16:creationId xmlns:a16="http://schemas.microsoft.com/office/drawing/2014/main" id="{170BDC88-D42E-E6A9-21D7-909BB6F84503}"/>
              </a:ext>
            </a:extLst>
          </p:cNvPr>
          <p:cNvSpPr>
            <a:spLocks noGrp="1"/>
          </p:cNvSpPr>
          <p:nvPr>
            <p:ph idx="1"/>
          </p:nvPr>
        </p:nvSpPr>
        <p:spPr>
          <a:xfrm>
            <a:off x="857450" y="1481667"/>
            <a:ext cx="10515600" cy="4695296"/>
          </a:xfrm>
        </p:spPr>
        <p:txBody>
          <a:bodyPr/>
          <a:lstStyle/>
          <a:p>
            <a:r>
              <a:rPr lang="en-US" dirty="0"/>
              <a:t>Interactive visualization tool</a:t>
            </a:r>
          </a:p>
          <a:p>
            <a:r>
              <a:rPr lang="en-US" dirty="0"/>
              <a:t>Components:</a:t>
            </a:r>
          </a:p>
          <a:p>
            <a:pPr lvl="1"/>
            <a:r>
              <a:rPr lang="en-US" dirty="0"/>
              <a:t>Matrix View: Overview of concepts (rows) and data slices (columns)</a:t>
            </a:r>
          </a:p>
          <a:p>
            <a:pPr lvl="1"/>
            <a:r>
              <a:rPr lang="en-US" dirty="0"/>
              <a:t>Concept Detail View: Information about a specific concept</a:t>
            </a:r>
          </a:p>
          <a:p>
            <a:pPr lvl="1"/>
            <a:r>
              <a:rPr lang="en-US" dirty="0"/>
              <a:t>Slice Detail View: Information about a specific data slice</a:t>
            </a:r>
          </a:p>
        </p:txBody>
      </p:sp>
    </p:spTree>
    <p:extLst>
      <p:ext uri="{BB962C8B-B14F-4D97-AF65-F5344CB8AC3E}">
        <p14:creationId xmlns:p14="http://schemas.microsoft.com/office/powerpoint/2010/main" val="3517884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302A2-823F-9B15-3A96-6FB3BD9BA01B}"/>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35740EF5-5E01-6303-A3D5-9A01904DDD1B}"/>
              </a:ext>
            </a:extLst>
          </p:cNvPr>
          <p:cNvSpPr>
            <a:spLocks noGrp="1"/>
          </p:cNvSpPr>
          <p:nvPr>
            <p:ph idx="1"/>
          </p:nvPr>
        </p:nvSpPr>
        <p:spPr/>
        <p:txBody>
          <a:bodyPr/>
          <a:lstStyle/>
          <a:p>
            <a:r>
              <a:rPr lang="en-US" dirty="0"/>
              <a:t>1) Demonstration of concepts uncovered using 4 scenarios</a:t>
            </a:r>
          </a:p>
          <a:p>
            <a:pPr lvl="1"/>
            <a:r>
              <a:rPr lang="en-US" dirty="0"/>
              <a:t>Developing Moderation </a:t>
            </a:r>
            <a:r>
              <a:rPr lang="en-US" dirty="0" err="1"/>
              <a:t>Policiesfor</a:t>
            </a:r>
            <a:r>
              <a:rPr lang="en-US" dirty="0"/>
              <a:t> Toxic Content</a:t>
            </a:r>
          </a:p>
          <a:p>
            <a:pPr lvl="1"/>
            <a:r>
              <a:rPr lang="en-US" dirty="0"/>
              <a:t>Mitigating Partisan </a:t>
            </a:r>
            <a:r>
              <a:rPr lang="en-US" dirty="0" err="1"/>
              <a:t>Animosityon</a:t>
            </a:r>
            <a:r>
              <a:rPr lang="en-US" dirty="0"/>
              <a:t> Social Media</a:t>
            </a:r>
          </a:p>
          <a:p>
            <a:pPr lvl="1"/>
            <a:r>
              <a:rPr lang="en-US" dirty="0"/>
              <a:t>Analyzing UIST Paper Abstracts</a:t>
            </a:r>
          </a:p>
          <a:p>
            <a:pPr lvl="1"/>
            <a:r>
              <a:rPr lang="en-US" dirty="0"/>
              <a:t>Investigating Consequences of AI Research</a:t>
            </a:r>
          </a:p>
          <a:p>
            <a:endParaRPr lang="en-US" dirty="0"/>
          </a:p>
          <a:p>
            <a:r>
              <a:rPr lang="en-US" dirty="0"/>
              <a:t>Method: </a:t>
            </a:r>
          </a:p>
          <a:p>
            <a:pPr lvl="1"/>
            <a:r>
              <a:rPr lang="en-US" dirty="0"/>
              <a:t>Compare </a:t>
            </a:r>
            <a:r>
              <a:rPr lang="en-US" dirty="0" err="1"/>
              <a:t>LLooM</a:t>
            </a:r>
            <a:r>
              <a:rPr lang="en-US" dirty="0"/>
              <a:t> vs </a:t>
            </a:r>
            <a:r>
              <a:rPr lang="en-US" dirty="0" err="1"/>
              <a:t>BERTopic</a:t>
            </a:r>
            <a:r>
              <a:rPr lang="en-US" dirty="0"/>
              <a:t> generated concepts</a:t>
            </a:r>
          </a:p>
          <a:p>
            <a:pPr lvl="1"/>
            <a:r>
              <a:rPr lang="en-US" dirty="0"/>
              <a:t>Member of research team groups outputs</a:t>
            </a:r>
          </a:p>
          <a:p>
            <a:pPr marL="0" indent="0">
              <a:buNone/>
            </a:pPr>
            <a:endParaRPr lang="en-US" dirty="0"/>
          </a:p>
        </p:txBody>
      </p:sp>
    </p:spTree>
    <p:extLst>
      <p:ext uri="{BB962C8B-B14F-4D97-AF65-F5344CB8AC3E}">
        <p14:creationId xmlns:p14="http://schemas.microsoft.com/office/powerpoint/2010/main" val="3408549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5A5A-C413-C688-B2A2-BAE471113E3A}"/>
              </a:ext>
            </a:extLst>
          </p:cNvPr>
          <p:cNvSpPr>
            <a:spLocks noGrp="1"/>
          </p:cNvSpPr>
          <p:nvPr>
            <p:ph type="title"/>
          </p:nvPr>
        </p:nvSpPr>
        <p:spPr/>
        <p:txBody>
          <a:bodyPr/>
          <a:lstStyle/>
          <a:p>
            <a:r>
              <a:rPr lang="en-US" dirty="0"/>
              <a:t>Content Moderation</a:t>
            </a:r>
          </a:p>
        </p:txBody>
      </p:sp>
      <p:sp>
        <p:nvSpPr>
          <p:cNvPr id="3" name="Content Placeholder 2">
            <a:extLst>
              <a:ext uri="{FF2B5EF4-FFF2-40B4-BE49-F238E27FC236}">
                <a16:creationId xmlns:a16="http://schemas.microsoft.com/office/drawing/2014/main" id="{DC04FA64-E24A-D28E-F565-EA18DCDCF5C3}"/>
              </a:ext>
            </a:extLst>
          </p:cNvPr>
          <p:cNvSpPr>
            <a:spLocks noGrp="1"/>
          </p:cNvSpPr>
          <p:nvPr>
            <p:ph idx="1"/>
          </p:nvPr>
        </p:nvSpPr>
        <p:spPr/>
        <p:txBody>
          <a:bodyPr/>
          <a:lstStyle/>
          <a:p>
            <a:r>
              <a:rPr lang="en-US" dirty="0"/>
              <a:t>Data from social media posts, 17K raters</a:t>
            </a:r>
          </a:p>
          <a:p>
            <a:r>
              <a:rPr lang="en-US" dirty="0"/>
              <a:t>Ran </a:t>
            </a:r>
            <a:r>
              <a:rPr lang="en-US" dirty="0" err="1"/>
              <a:t>BERTopic</a:t>
            </a:r>
            <a:r>
              <a:rPr lang="en-US" dirty="0"/>
              <a:t> and selected feminism topic</a:t>
            </a:r>
          </a:p>
          <a:p>
            <a:endParaRPr lang="en-US" dirty="0"/>
          </a:p>
          <a:p>
            <a:r>
              <a:rPr lang="en-US" dirty="0"/>
              <a:t>Results:</a:t>
            </a:r>
          </a:p>
          <a:p>
            <a:pPr lvl="1"/>
            <a:r>
              <a:rPr lang="en-US" dirty="0" err="1"/>
              <a:t>LLooM</a:t>
            </a:r>
            <a:r>
              <a:rPr lang="en-US" dirty="0"/>
              <a:t> 10 concepts</a:t>
            </a:r>
          </a:p>
          <a:p>
            <a:pPr lvl="1"/>
            <a:r>
              <a:rPr lang="en-US" dirty="0"/>
              <a:t>BERT 8 topics</a:t>
            </a:r>
          </a:p>
        </p:txBody>
      </p:sp>
    </p:spTree>
    <p:extLst>
      <p:ext uri="{BB962C8B-B14F-4D97-AF65-F5344CB8AC3E}">
        <p14:creationId xmlns:p14="http://schemas.microsoft.com/office/powerpoint/2010/main" val="18113996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9B641-FD0C-5C5F-3925-5556FB2FA68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02C197-EA08-BC69-E5DC-2606110DC84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FBC62F3-F96F-F31E-E7B9-F9141B0D2DA1}"/>
              </a:ext>
            </a:extLst>
          </p:cNvPr>
          <p:cNvPicPr>
            <a:picLocks noChangeAspect="1"/>
          </p:cNvPicPr>
          <p:nvPr/>
        </p:nvPicPr>
        <p:blipFill>
          <a:blip r:embed="rId2"/>
          <a:stretch>
            <a:fillRect/>
          </a:stretch>
        </p:blipFill>
        <p:spPr>
          <a:xfrm>
            <a:off x="0" y="226102"/>
            <a:ext cx="12192000" cy="6188084"/>
          </a:xfrm>
          <a:prstGeom prst="rect">
            <a:avLst/>
          </a:prstGeom>
        </p:spPr>
      </p:pic>
    </p:spTree>
    <p:extLst>
      <p:ext uri="{BB962C8B-B14F-4D97-AF65-F5344CB8AC3E}">
        <p14:creationId xmlns:p14="http://schemas.microsoft.com/office/powerpoint/2010/main" val="18117358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54201-9C20-53B5-43CF-147FE4469F51}"/>
              </a:ext>
            </a:extLst>
          </p:cNvPr>
          <p:cNvSpPr>
            <a:spLocks noGrp="1"/>
          </p:cNvSpPr>
          <p:nvPr>
            <p:ph type="title"/>
          </p:nvPr>
        </p:nvSpPr>
        <p:spPr/>
        <p:txBody>
          <a:bodyPr/>
          <a:lstStyle/>
          <a:p>
            <a:r>
              <a:rPr lang="en-US" dirty="0"/>
              <a:t>Decoder Only Model</a:t>
            </a:r>
          </a:p>
        </p:txBody>
      </p:sp>
      <p:sp>
        <p:nvSpPr>
          <p:cNvPr id="3" name="Content Placeholder 2">
            <a:extLst>
              <a:ext uri="{FF2B5EF4-FFF2-40B4-BE49-F238E27FC236}">
                <a16:creationId xmlns:a16="http://schemas.microsoft.com/office/drawing/2014/main" id="{42E91E64-C312-34B9-0E18-8ADE72A2643C}"/>
              </a:ext>
            </a:extLst>
          </p:cNvPr>
          <p:cNvSpPr>
            <a:spLocks noGrp="1"/>
          </p:cNvSpPr>
          <p:nvPr>
            <p:ph idx="1"/>
          </p:nvPr>
        </p:nvSpPr>
        <p:spPr>
          <a:xfrm>
            <a:off x="838200" y="1481667"/>
            <a:ext cx="5529146" cy="4695296"/>
          </a:xfrm>
        </p:spPr>
        <p:txBody>
          <a:bodyPr/>
          <a:lstStyle/>
          <a:p>
            <a:r>
              <a:rPr lang="en-US" dirty="0"/>
              <a:t>One main difference is the masked or “causal” attention mechanism</a:t>
            </a:r>
          </a:p>
          <a:p>
            <a:pPr marL="0" indent="0">
              <a:buNone/>
            </a:pPr>
            <a:endParaRPr lang="en-US" dirty="0"/>
          </a:p>
          <a:p>
            <a:r>
              <a:rPr lang="en-US" dirty="0"/>
              <a:t>Another is that prediction function is next word prediction</a:t>
            </a:r>
          </a:p>
          <a:p>
            <a:endParaRPr lang="en-US" dirty="0"/>
          </a:p>
          <a:p>
            <a:r>
              <a:rPr lang="en-US" dirty="0"/>
              <a:t>Generally require a lot more parameters than encoder models</a:t>
            </a:r>
          </a:p>
          <a:p>
            <a:endParaRPr lang="en-US" dirty="0"/>
          </a:p>
          <a:p>
            <a:endParaRPr lang="en-US" dirty="0"/>
          </a:p>
        </p:txBody>
      </p:sp>
      <p:pic>
        <p:nvPicPr>
          <p:cNvPr id="5" name="Picture 4">
            <a:extLst>
              <a:ext uri="{FF2B5EF4-FFF2-40B4-BE49-F238E27FC236}">
                <a16:creationId xmlns:a16="http://schemas.microsoft.com/office/drawing/2014/main" id="{48D72F5E-977F-AA3C-32DB-2B390AFEE19A}"/>
              </a:ext>
            </a:extLst>
          </p:cNvPr>
          <p:cNvPicPr>
            <a:picLocks noChangeAspect="1"/>
          </p:cNvPicPr>
          <p:nvPr/>
        </p:nvPicPr>
        <p:blipFill>
          <a:blip r:embed="rId2"/>
          <a:stretch>
            <a:fillRect/>
          </a:stretch>
        </p:blipFill>
        <p:spPr>
          <a:xfrm>
            <a:off x="6818184" y="0"/>
            <a:ext cx="5353896" cy="6858000"/>
          </a:xfrm>
          <a:prstGeom prst="rect">
            <a:avLst/>
          </a:prstGeom>
        </p:spPr>
      </p:pic>
    </p:spTree>
    <p:extLst>
      <p:ext uri="{BB962C8B-B14F-4D97-AF65-F5344CB8AC3E}">
        <p14:creationId xmlns:p14="http://schemas.microsoft.com/office/powerpoint/2010/main" val="31170203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A4EA-0DDA-5198-1246-4B4E4CBC9B5F}"/>
              </a:ext>
            </a:extLst>
          </p:cNvPr>
          <p:cNvSpPr>
            <a:spLocks noGrp="1"/>
          </p:cNvSpPr>
          <p:nvPr>
            <p:ph type="title"/>
          </p:nvPr>
        </p:nvSpPr>
        <p:spPr/>
        <p:txBody>
          <a:bodyPr/>
          <a:lstStyle/>
          <a:p>
            <a:r>
              <a:rPr lang="en-US" dirty="0"/>
              <a:t>Evaluations</a:t>
            </a:r>
          </a:p>
        </p:txBody>
      </p:sp>
      <p:sp>
        <p:nvSpPr>
          <p:cNvPr id="3" name="Content Placeholder 2">
            <a:extLst>
              <a:ext uri="{FF2B5EF4-FFF2-40B4-BE49-F238E27FC236}">
                <a16:creationId xmlns:a16="http://schemas.microsoft.com/office/drawing/2014/main" id="{FB76130C-02FE-E459-71F7-DE178524BA0C}"/>
              </a:ext>
            </a:extLst>
          </p:cNvPr>
          <p:cNvSpPr>
            <a:spLocks noGrp="1"/>
          </p:cNvSpPr>
          <p:nvPr>
            <p:ph idx="1"/>
          </p:nvPr>
        </p:nvSpPr>
        <p:spPr/>
        <p:txBody>
          <a:bodyPr/>
          <a:lstStyle/>
          <a:p>
            <a:r>
              <a:rPr lang="en-US" dirty="0"/>
              <a:t>2) Compare against human annotations</a:t>
            </a:r>
          </a:p>
          <a:p>
            <a:r>
              <a:rPr lang="en-US" dirty="0"/>
              <a:t>Datasets:</a:t>
            </a:r>
          </a:p>
          <a:p>
            <a:pPr lvl="1"/>
            <a:r>
              <a:rPr lang="en-US" dirty="0"/>
              <a:t>Wikipedia (15 topics)</a:t>
            </a:r>
          </a:p>
          <a:p>
            <a:pPr lvl="1"/>
            <a:r>
              <a:rPr lang="en-US" dirty="0"/>
              <a:t>U.S. Congressional Bills (28 topics)</a:t>
            </a:r>
          </a:p>
          <a:p>
            <a:pPr lvl="1"/>
            <a:r>
              <a:rPr lang="en-US" dirty="0"/>
              <a:t>Synthetic dataset </a:t>
            </a:r>
          </a:p>
          <a:p>
            <a:pPr lvl="1"/>
            <a:endParaRPr lang="en-US" dirty="0"/>
          </a:p>
          <a:p>
            <a:r>
              <a:rPr lang="en-US" dirty="0"/>
              <a:t>Metric: “Concept Coverage”: Proportion of ground truth topics that are covered by generated concepts</a:t>
            </a:r>
          </a:p>
          <a:p>
            <a:pPr lvl="1"/>
            <a:r>
              <a:rPr lang="en-US" dirty="0"/>
              <a:t>Manual and automated methods for calculating</a:t>
            </a:r>
          </a:p>
          <a:p>
            <a:pPr lvl="2"/>
            <a:r>
              <a:rPr lang="en-US" dirty="0"/>
              <a:t>Use manual inspection to verify automated approach</a:t>
            </a:r>
          </a:p>
        </p:txBody>
      </p:sp>
    </p:spTree>
    <p:extLst>
      <p:ext uri="{BB962C8B-B14F-4D97-AF65-F5344CB8AC3E}">
        <p14:creationId xmlns:p14="http://schemas.microsoft.com/office/powerpoint/2010/main" val="26141196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AE16-6A02-B573-A0FE-1D776F62B269}"/>
              </a:ext>
            </a:extLst>
          </p:cNvPr>
          <p:cNvSpPr>
            <a:spLocks noGrp="1"/>
          </p:cNvSpPr>
          <p:nvPr>
            <p:ph type="title"/>
          </p:nvPr>
        </p:nvSpPr>
        <p:spPr/>
        <p:txBody>
          <a:bodyPr/>
          <a:lstStyle/>
          <a:p>
            <a:r>
              <a:rPr lang="en-US" dirty="0"/>
              <a:t>Automated Coverage Prompt</a:t>
            </a:r>
          </a:p>
        </p:txBody>
      </p:sp>
      <p:pic>
        <p:nvPicPr>
          <p:cNvPr id="5" name="Picture 4">
            <a:extLst>
              <a:ext uri="{FF2B5EF4-FFF2-40B4-BE49-F238E27FC236}">
                <a16:creationId xmlns:a16="http://schemas.microsoft.com/office/drawing/2014/main" id="{C68912E6-B5D7-4A98-1E22-B1FE1E3724B0}"/>
              </a:ext>
            </a:extLst>
          </p:cNvPr>
          <p:cNvPicPr>
            <a:picLocks noChangeAspect="1"/>
          </p:cNvPicPr>
          <p:nvPr/>
        </p:nvPicPr>
        <p:blipFill>
          <a:blip r:embed="rId2"/>
          <a:stretch>
            <a:fillRect/>
          </a:stretch>
        </p:blipFill>
        <p:spPr>
          <a:xfrm>
            <a:off x="212557" y="1524982"/>
            <a:ext cx="5649113" cy="4563112"/>
          </a:xfrm>
          <a:prstGeom prst="rect">
            <a:avLst/>
          </a:prstGeom>
        </p:spPr>
      </p:pic>
      <p:pic>
        <p:nvPicPr>
          <p:cNvPr id="7" name="Picture 6">
            <a:extLst>
              <a:ext uri="{FF2B5EF4-FFF2-40B4-BE49-F238E27FC236}">
                <a16:creationId xmlns:a16="http://schemas.microsoft.com/office/drawing/2014/main" id="{E5FFE95F-802D-B0DC-75F5-7B860904B450}"/>
              </a:ext>
            </a:extLst>
          </p:cNvPr>
          <p:cNvPicPr>
            <a:picLocks noChangeAspect="1"/>
          </p:cNvPicPr>
          <p:nvPr/>
        </p:nvPicPr>
        <p:blipFill>
          <a:blip r:embed="rId3"/>
          <a:stretch>
            <a:fillRect/>
          </a:stretch>
        </p:blipFill>
        <p:spPr>
          <a:xfrm>
            <a:off x="6406532" y="1590302"/>
            <a:ext cx="5353797" cy="4363059"/>
          </a:xfrm>
          <a:prstGeom prst="rect">
            <a:avLst/>
          </a:prstGeom>
        </p:spPr>
      </p:pic>
    </p:spTree>
    <p:extLst>
      <p:ext uri="{BB962C8B-B14F-4D97-AF65-F5344CB8AC3E}">
        <p14:creationId xmlns:p14="http://schemas.microsoft.com/office/powerpoint/2010/main" val="16692015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BC4DA2B-7D46-B427-06BF-E4355C8AE4A6}"/>
              </a:ext>
            </a:extLst>
          </p:cNvPr>
          <p:cNvPicPr>
            <a:picLocks noChangeAspect="1"/>
          </p:cNvPicPr>
          <p:nvPr/>
        </p:nvPicPr>
        <p:blipFill>
          <a:blip r:embed="rId2"/>
          <a:stretch>
            <a:fillRect/>
          </a:stretch>
        </p:blipFill>
        <p:spPr>
          <a:xfrm>
            <a:off x="2650671" y="-13378"/>
            <a:ext cx="7347857" cy="6858000"/>
          </a:xfrm>
          <a:prstGeom prst="rect">
            <a:avLst/>
          </a:prstGeom>
        </p:spPr>
      </p:pic>
    </p:spTree>
    <p:extLst>
      <p:ext uri="{BB962C8B-B14F-4D97-AF65-F5344CB8AC3E}">
        <p14:creationId xmlns:p14="http://schemas.microsoft.com/office/powerpoint/2010/main" val="25077936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234B8-66BF-B6CA-7B85-C10929271EE4}"/>
              </a:ext>
            </a:extLst>
          </p:cNvPr>
          <p:cNvSpPr>
            <a:spLocks noGrp="1"/>
          </p:cNvSpPr>
          <p:nvPr>
            <p:ph type="title"/>
          </p:nvPr>
        </p:nvSpPr>
        <p:spPr/>
        <p:txBody>
          <a:bodyPr/>
          <a:lstStyle/>
          <a:p>
            <a:r>
              <a:rPr lang="en-US" dirty="0"/>
              <a:t>Synthetic Dataset</a:t>
            </a:r>
          </a:p>
        </p:txBody>
      </p:sp>
      <p:sp>
        <p:nvSpPr>
          <p:cNvPr id="3" name="Content Placeholder 2">
            <a:extLst>
              <a:ext uri="{FF2B5EF4-FFF2-40B4-BE49-F238E27FC236}">
                <a16:creationId xmlns:a16="http://schemas.microsoft.com/office/drawing/2014/main" id="{E16F916E-CB12-1319-F9BF-FB1BF78BEF05}"/>
              </a:ext>
            </a:extLst>
          </p:cNvPr>
          <p:cNvSpPr>
            <a:spLocks noGrp="1"/>
          </p:cNvSpPr>
          <p:nvPr>
            <p:ph idx="1"/>
          </p:nvPr>
        </p:nvSpPr>
        <p:spPr/>
        <p:txBody>
          <a:bodyPr/>
          <a:lstStyle/>
          <a:p>
            <a:r>
              <a:rPr lang="en-US" dirty="0"/>
              <a:t>Start with seed set of Generic and Specific concepts</a:t>
            </a:r>
          </a:p>
          <a:p>
            <a:pPr lvl="1"/>
            <a:r>
              <a:rPr lang="en-US" dirty="0"/>
              <a:t>Politics topic</a:t>
            </a:r>
          </a:p>
          <a:p>
            <a:pPr lvl="1"/>
            <a:r>
              <a:rPr lang="en-US" dirty="0"/>
              <a:t>10 Generic concepts</a:t>
            </a:r>
          </a:p>
          <a:p>
            <a:pPr lvl="1"/>
            <a:r>
              <a:rPr lang="en-US" dirty="0"/>
              <a:t>Each with 4 Specific concepts</a:t>
            </a:r>
          </a:p>
          <a:p>
            <a:endParaRPr lang="en-US" dirty="0"/>
          </a:p>
          <a:p>
            <a:r>
              <a:rPr lang="en-US" dirty="0"/>
              <a:t>Parameters:</a:t>
            </a:r>
          </a:p>
          <a:p>
            <a:pPr lvl="1"/>
            <a:r>
              <a:rPr lang="en-US" dirty="0"/>
              <a:t>Document length (5 or 10 sentences)</a:t>
            </a:r>
          </a:p>
          <a:p>
            <a:pPr lvl="1"/>
            <a:r>
              <a:rPr lang="en-US" dirty="0"/>
              <a:t>Share of document containing concept. (20% or 40%)</a:t>
            </a:r>
          </a:p>
          <a:p>
            <a:pPr lvl="1"/>
            <a:endParaRPr lang="en-US" dirty="0"/>
          </a:p>
          <a:p>
            <a:pPr marL="0" indent="0">
              <a:buNone/>
            </a:pPr>
            <a:endParaRPr lang="en-US" dirty="0"/>
          </a:p>
        </p:txBody>
      </p:sp>
    </p:spTree>
    <p:extLst>
      <p:ext uri="{BB962C8B-B14F-4D97-AF65-F5344CB8AC3E}">
        <p14:creationId xmlns:p14="http://schemas.microsoft.com/office/powerpoint/2010/main" val="9330642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3D7A1-CFEA-96E2-B368-D717222CBDCC}"/>
              </a:ext>
            </a:extLst>
          </p:cNvPr>
          <p:cNvSpPr>
            <a:spLocks noGrp="1"/>
          </p:cNvSpPr>
          <p:nvPr>
            <p:ph type="title"/>
          </p:nvPr>
        </p:nvSpPr>
        <p:spPr/>
        <p:txBody>
          <a:bodyPr/>
          <a:lstStyle/>
          <a:p>
            <a:r>
              <a:rPr lang="en-US" dirty="0"/>
              <a:t>Generation</a:t>
            </a:r>
          </a:p>
        </p:txBody>
      </p:sp>
      <p:sp>
        <p:nvSpPr>
          <p:cNvPr id="3" name="Content Placeholder 2">
            <a:extLst>
              <a:ext uri="{FF2B5EF4-FFF2-40B4-BE49-F238E27FC236}">
                <a16:creationId xmlns:a16="http://schemas.microsoft.com/office/drawing/2014/main" id="{9C1878F6-A42B-959F-86A5-4BEC977C1A8A}"/>
              </a:ext>
            </a:extLst>
          </p:cNvPr>
          <p:cNvSpPr>
            <a:spLocks noGrp="1"/>
          </p:cNvSpPr>
          <p:nvPr>
            <p:ph idx="1"/>
          </p:nvPr>
        </p:nvSpPr>
        <p:spPr>
          <a:xfrm>
            <a:off x="838200" y="1481667"/>
            <a:ext cx="11114314" cy="4695296"/>
          </a:xfrm>
        </p:spPr>
        <p:txBody>
          <a:bodyPr/>
          <a:lstStyle/>
          <a:p>
            <a:r>
              <a:rPr lang="en-US" dirty="0"/>
              <a:t>For each unique combination of </a:t>
            </a:r>
          </a:p>
          <a:p>
            <a:pPr lvl="1"/>
            <a:r>
              <a:rPr lang="en-US" dirty="0"/>
              <a:t>Document length</a:t>
            </a:r>
          </a:p>
          <a:p>
            <a:pPr lvl="1"/>
            <a:r>
              <a:rPr lang="en-US" dirty="0"/>
              <a:t>Concept Prevalence</a:t>
            </a:r>
          </a:p>
          <a:p>
            <a:r>
              <a:rPr lang="en-US" dirty="0"/>
              <a:t>Generate 40 documents using GPT-4</a:t>
            </a:r>
          </a:p>
        </p:txBody>
      </p:sp>
      <p:pic>
        <p:nvPicPr>
          <p:cNvPr id="5" name="Picture 4">
            <a:extLst>
              <a:ext uri="{FF2B5EF4-FFF2-40B4-BE49-F238E27FC236}">
                <a16:creationId xmlns:a16="http://schemas.microsoft.com/office/drawing/2014/main" id="{F56F6B1A-CD83-26CD-48D3-6F49134FB2CF}"/>
              </a:ext>
            </a:extLst>
          </p:cNvPr>
          <p:cNvPicPr>
            <a:picLocks noChangeAspect="1"/>
          </p:cNvPicPr>
          <p:nvPr/>
        </p:nvPicPr>
        <p:blipFill>
          <a:blip r:embed="rId2"/>
          <a:stretch>
            <a:fillRect/>
          </a:stretch>
        </p:blipFill>
        <p:spPr>
          <a:xfrm>
            <a:off x="2580090" y="3623127"/>
            <a:ext cx="7249537" cy="3267531"/>
          </a:xfrm>
          <a:prstGeom prst="rect">
            <a:avLst/>
          </a:prstGeom>
        </p:spPr>
      </p:pic>
    </p:spTree>
    <p:extLst>
      <p:ext uri="{BB962C8B-B14F-4D97-AF65-F5344CB8AC3E}">
        <p14:creationId xmlns:p14="http://schemas.microsoft.com/office/powerpoint/2010/main" val="15668644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637E8-5674-A61C-911F-40EB3F48574A}"/>
              </a:ext>
            </a:extLst>
          </p:cNvPr>
          <p:cNvSpPr>
            <a:spLocks noGrp="1"/>
          </p:cNvSpPr>
          <p:nvPr>
            <p:ph type="title"/>
          </p:nvPr>
        </p:nvSpPr>
        <p:spPr/>
        <p:txBody>
          <a:bodyPr/>
          <a:lstStyle/>
          <a:p>
            <a:r>
              <a:rPr lang="en-US" dirty="0"/>
              <a:t>Example Generations</a:t>
            </a:r>
          </a:p>
        </p:txBody>
      </p:sp>
      <p:sp>
        <p:nvSpPr>
          <p:cNvPr id="3" name="Content Placeholder 2">
            <a:extLst>
              <a:ext uri="{FF2B5EF4-FFF2-40B4-BE49-F238E27FC236}">
                <a16:creationId xmlns:a16="http://schemas.microsoft.com/office/drawing/2014/main" id="{1510CA1C-4E3F-1C84-9CA1-39CF6B8368A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EB1187F-D753-608A-8B91-32C5BB8B673D}"/>
              </a:ext>
            </a:extLst>
          </p:cNvPr>
          <p:cNvPicPr>
            <a:picLocks noChangeAspect="1"/>
          </p:cNvPicPr>
          <p:nvPr/>
        </p:nvPicPr>
        <p:blipFill>
          <a:blip r:embed="rId2"/>
          <a:stretch>
            <a:fillRect/>
          </a:stretch>
        </p:blipFill>
        <p:spPr>
          <a:xfrm>
            <a:off x="0" y="1656446"/>
            <a:ext cx="12192000" cy="3915222"/>
          </a:xfrm>
          <a:prstGeom prst="rect">
            <a:avLst/>
          </a:prstGeom>
        </p:spPr>
      </p:pic>
    </p:spTree>
    <p:extLst>
      <p:ext uri="{BB962C8B-B14F-4D97-AF65-F5344CB8AC3E}">
        <p14:creationId xmlns:p14="http://schemas.microsoft.com/office/powerpoint/2010/main" val="1774651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28149-D9A7-0468-08FE-80F0CC233BB6}"/>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21991B59-E4BB-ED8B-C727-8C909D428FA5}"/>
              </a:ext>
            </a:extLst>
          </p:cNvPr>
          <p:cNvPicPr>
            <a:picLocks noChangeAspect="1"/>
          </p:cNvPicPr>
          <p:nvPr/>
        </p:nvPicPr>
        <p:blipFill>
          <a:blip r:embed="rId2"/>
          <a:stretch>
            <a:fillRect/>
          </a:stretch>
        </p:blipFill>
        <p:spPr>
          <a:xfrm>
            <a:off x="3581400" y="1151723"/>
            <a:ext cx="5182323" cy="5220429"/>
          </a:xfrm>
          <a:prstGeom prst="rect">
            <a:avLst/>
          </a:prstGeom>
        </p:spPr>
      </p:pic>
    </p:spTree>
    <p:extLst>
      <p:ext uri="{BB962C8B-B14F-4D97-AF65-F5344CB8AC3E}">
        <p14:creationId xmlns:p14="http://schemas.microsoft.com/office/powerpoint/2010/main" val="25681933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A07B-6A4F-A47E-1691-7FBCE807244C}"/>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a16="http://schemas.microsoft.com/office/drawing/2014/main" id="{EA9C4D09-B5AC-1925-7E2F-7F9BDBB2EB17}"/>
              </a:ext>
            </a:extLst>
          </p:cNvPr>
          <p:cNvSpPr>
            <a:spLocks noGrp="1"/>
          </p:cNvSpPr>
          <p:nvPr>
            <p:ph idx="1"/>
          </p:nvPr>
        </p:nvSpPr>
        <p:spPr/>
        <p:txBody>
          <a:bodyPr/>
          <a:lstStyle/>
          <a:p>
            <a:r>
              <a:rPr lang="en-US" dirty="0"/>
              <a:t>3) Expert evaluation </a:t>
            </a:r>
          </a:p>
        </p:txBody>
      </p:sp>
      <p:pic>
        <p:nvPicPr>
          <p:cNvPr id="5" name="Picture 4">
            <a:extLst>
              <a:ext uri="{FF2B5EF4-FFF2-40B4-BE49-F238E27FC236}">
                <a16:creationId xmlns:a16="http://schemas.microsoft.com/office/drawing/2014/main" id="{2CEA9B03-8578-5AB4-8685-F74C15957E8F}"/>
              </a:ext>
            </a:extLst>
          </p:cNvPr>
          <p:cNvPicPr>
            <a:picLocks noChangeAspect="1"/>
          </p:cNvPicPr>
          <p:nvPr/>
        </p:nvPicPr>
        <p:blipFill>
          <a:blip r:embed="rId2"/>
          <a:stretch>
            <a:fillRect/>
          </a:stretch>
        </p:blipFill>
        <p:spPr>
          <a:xfrm>
            <a:off x="1480493" y="2020657"/>
            <a:ext cx="9231013" cy="4972744"/>
          </a:xfrm>
          <a:prstGeom prst="rect">
            <a:avLst/>
          </a:prstGeom>
        </p:spPr>
      </p:pic>
    </p:spTree>
    <p:extLst>
      <p:ext uri="{BB962C8B-B14F-4D97-AF65-F5344CB8AC3E}">
        <p14:creationId xmlns:p14="http://schemas.microsoft.com/office/powerpoint/2010/main" val="630911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4209C-C210-4786-4D5B-BB2D6982F02C}"/>
              </a:ext>
            </a:extLst>
          </p:cNvPr>
          <p:cNvSpPr>
            <a:spLocks noGrp="1"/>
          </p:cNvSpPr>
          <p:nvPr>
            <p:ph type="title"/>
          </p:nvPr>
        </p:nvSpPr>
        <p:spPr/>
        <p:txBody>
          <a:bodyPr/>
          <a:lstStyle/>
          <a:p>
            <a:r>
              <a:rPr lang="en-US" dirty="0"/>
              <a:t>Summary</a:t>
            </a:r>
          </a:p>
        </p:txBody>
      </p:sp>
      <p:sp>
        <p:nvSpPr>
          <p:cNvPr id="4" name="Rectangle 1">
            <a:extLst>
              <a:ext uri="{FF2B5EF4-FFF2-40B4-BE49-F238E27FC236}">
                <a16:creationId xmlns:a16="http://schemas.microsoft.com/office/drawing/2014/main" id="{72603111-B107-CB2C-B4FB-A714F85F9DB6}"/>
              </a:ext>
            </a:extLst>
          </p:cNvPr>
          <p:cNvSpPr>
            <a:spLocks noGrp="1" noChangeArrowheads="1"/>
          </p:cNvSpPr>
          <p:nvPr>
            <p:ph idx="1"/>
          </p:nvPr>
        </p:nvSpPr>
        <p:spPr bwMode="auto">
          <a:xfrm>
            <a:off x="838200" y="1382493"/>
            <a:ext cx="932078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The core innovation is extracting high-level concepts defined by explicit inclusion criteria </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Benefits over traditional topic models: </a:t>
            </a: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Higher quality concepts (more interpretable) </a:t>
            </a:r>
          </a:p>
          <a:p>
            <a:pPr lvl="1"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Better data coverage (up to 97.5%) </a:t>
            </a:r>
          </a:p>
          <a:p>
            <a:pPr lvl="1"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Improved steerability (analyst-guided)</a:t>
            </a:r>
          </a:p>
          <a:p>
            <a:pPr lvl="1" eaLnBrk="0" fontAlgn="base" hangingPunct="0">
              <a:lnSpc>
                <a:spcPct val="100000"/>
              </a:lnSpc>
              <a:spcBef>
                <a:spcPct val="0"/>
              </a:spcBef>
              <a:spcAft>
                <a:spcPct val="0"/>
              </a:spcAft>
            </a:pPr>
            <a:endParaRPr lang="en-US" altLang="en-US" dirty="0"/>
          </a:p>
          <a:p>
            <a:pPr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Limitations:</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Uncertain LLM behaviors: Performance may vary across domains</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Closed-source LLMs: Cost and transparency concerns</a:t>
            </a:r>
          </a:p>
          <a:p>
            <a:pPr lvl="1"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Potential to bias analysts: Risk of over-reliance on automated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407294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8E81B-D7B1-F867-9411-79488E6486BC}"/>
              </a:ext>
            </a:extLst>
          </p:cNvPr>
          <p:cNvSpPr>
            <a:spLocks noGrp="1"/>
          </p:cNvSpPr>
          <p:nvPr>
            <p:ph type="title"/>
          </p:nvPr>
        </p:nvSpPr>
        <p:spPr/>
        <p:txBody>
          <a:bodyPr/>
          <a:lstStyle/>
          <a:p>
            <a:r>
              <a:rPr lang="en-US" dirty="0"/>
              <a:t>Two Phases of Model Interaction</a:t>
            </a:r>
          </a:p>
        </p:txBody>
      </p:sp>
      <p:sp>
        <p:nvSpPr>
          <p:cNvPr id="3" name="Content Placeholder 2">
            <a:extLst>
              <a:ext uri="{FF2B5EF4-FFF2-40B4-BE49-F238E27FC236}">
                <a16:creationId xmlns:a16="http://schemas.microsoft.com/office/drawing/2014/main" id="{30AE1AE3-3D75-D0B3-8BF7-B78042F09632}"/>
              </a:ext>
            </a:extLst>
          </p:cNvPr>
          <p:cNvSpPr>
            <a:spLocks noGrp="1"/>
          </p:cNvSpPr>
          <p:nvPr>
            <p:ph idx="1"/>
          </p:nvPr>
        </p:nvSpPr>
        <p:spPr/>
        <p:txBody>
          <a:bodyPr>
            <a:normAutofit/>
          </a:bodyPr>
          <a:lstStyle/>
          <a:p>
            <a:pPr>
              <a:buFont typeface="Arial" panose="020B0604020202020204" pitchFamily="34" charset="0"/>
              <a:buChar char="•"/>
            </a:pPr>
            <a:r>
              <a:rPr lang="en-US" b="1" dirty="0"/>
              <a:t>Pre-training</a:t>
            </a:r>
            <a:r>
              <a:rPr lang="en-US" dirty="0"/>
              <a:t>: Knowledge acquisition phase </a:t>
            </a:r>
          </a:p>
          <a:p>
            <a:pPr marL="742950" lvl="1" indent="-285750">
              <a:buFont typeface="Arial" panose="020B0604020202020204" pitchFamily="34" charset="0"/>
              <a:buChar char="•"/>
            </a:pPr>
            <a:r>
              <a:rPr lang="en-US" dirty="0"/>
              <a:t>Model learns patterns, relationships, and facts from massive text corpora</a:t>
            </a:r>
          </a:p>
          <a:p>
            <a:pPr marL="742950" lvl="1" indent="-285750">
              <a:buFont typeface="Arial" panose="020B0604020202020204" pitchFamily="34" charset="0"/>
              <a:buChar char="•"/>
            </a:pPr>
            <a:r>
              <a:rPr lang="en-US" dirty="0"/>
              <a:t>Self-supervised objectives (next token prediction or masked token prediction)</a:t>
            </a:r>
          </a:p>
          <a:p>
            <a:pPr marL="742950" lvl="1" indent="-285750">
              <a:buFont typeface="Arial" panose="020B0604020202020204" pitchFamily="34" charset="0"/>
              <a:buChar char="•"/>
            </a:pPr>
            <a:r>
              <a:rPr lang="en-US" dirty="0"/>
              <a:t>Builds foundation of knowledge and capabilities</a:t>
            </a:r>
          </a:p>
          <a:p>
            <a:pPr marL="742950" lvl="1" indent="-285750">
              <a:buFont typeface="Arial" panose="020B0604020202020204" pitchFamily="34" charset="0"/>
              <a:buChar char="•"/>
            </a:pPr>
            <a:r>
              <a:rPr lang="en-US" dirty="0"/>
              <a:t>Computationally intensive, often requiring thousands of GPU days</a:t>
            </a:r>
          </a:p>
        </p:txBody>
      </p:sp>
    </p:spTree>
    <p:extLst>
      <p:ext uri="{BB962C8B-B14F-4D97-AF65-F5344CB8AC3E}">
        <p14:creationId xmlns:p14="http://schemas.microsoft.com/office/powerpoint/2010/main" val="4486963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6A3B-EF76-D7F8-298B-AA20FEB51FAB}"/>
              </a:ext>
            </a:extLst>
          </p:cNvPr>
          <p:cNvSpPr>
            <a:spLocks noGrp="1"/>
          </p:cNvSpPr>
          <p:nvPr>
            <p:ph type="title"/>
          </p:nvPr>
        </p:nvSpPr>
        <p:spPr/>
        <p:txBody>
          <a:bodyPr/>
          <a:lstStyle/>
          <a:p>
            <a:r>
              <a:rPr lang="en-US" dirty="0"/>
              <a:t>Two Phases of Model Interaction</a:t>
            </a:r>
          </a:p>
        </p:txBody>
      </p:sp>
      <p:sp>
        <p:nvSpPr>
          <p:cNvPr id="3" name="Content Placeholder 2">
            <a:extLst>
              <a:ext uri="{FF2B5EF4-FFF2-40B4-BE49-F238E27FC236}">
                <a16:creationId xmlns:a16="http://schemas.microsoft.com/office/drawing/2014/main" id="{31124DBF-2196-735E-7E0F-B372D0B5F055}"/>
              </a:ext>
            </a:extLst>
          </p:cNvPr>
          <p:cNvSpPr>
            <a:spLocks noGrp="1"/>
          </p:cNvSpPr>
          <p:nvPr>
            <p:ph idx="1"/>
          </p:nvPr>
        </p:nvSpPr>
        <p:spPr/>
        <p:txBody>
          <a:bodyPr/>
          <a:lstStyle/>
          <a:p>
            <a:pPr>
              <a:buFont typeface="Arial" panose="020B0604020202020204" pitchFamily="34" charset="0"/>
              <a:buChar char="•"/>
            </a:pPr>
            <a:r>
              <a:rPr lang="en-US" b="1" dirty="0"/>
              <a:t>Post-training</a:t>
            </a:r>
            <a:r>
              <a:rPr lang="en-US" dirty="0"/>
              <a:t>: Knowledge utilization phase </a:t>
            </a:r>
          </a:p>
          <a:p>
            <a:pPr marL="742950" lvl="1" indent="-285750">
              <a:buFont typeface="Arial" panose="020B0604020202020204" pitchFamily="34" charset="0"/>
              <a:buChar char="•"/>
            </a:pPr>
            <a:r>
              <a:rPr lang="en-US" dirty="0"/>
              <a:t>Methods to access and direct the knowledge acquired during pre-training</a:t>
            </a:r>
          </a:p>
          <a:p>
            <a:pPr marL="742950" lvl="1" indent="-285750">
              <a:buFont typeface="Arial" panose="020B0604020202020204" pitchFamily="34" charset="0"/>
              <a:buChar char="•"/>
            </a:pPr>
            <a:r>
              <a:rPr lang="en-US" dirty="0"/>
              <a:t>No/little new fundamental knowledge is added</a:t>
            </a:r>
          </a:p>
          <a:p>
            <a:pPr marL="742950" lvl="1" indent="-285750">
              <a:buFont typeface="Arial" panose="020B0604020202020204" pitchFamily="34" charset="0"/>
              <a:buChar char="•"/>
            </a:pPr>
            <a:r>
              <a:rPr lang="en-US" dirty="0"/>
              <a:t>Instead, we're learning to "unlock" or "access" existing knowledge</a:t>
            </a:r>
          </a:p>
          <a:p>
            <a:pPr marL="742950" lvl="1" indent="-285750">
              <a:buFont typeface="Arial" panose="020B0604020202020204" pitchFamily="34" charset="0"/>
              <a:buChar char="•"/>
            </a:pPr>
            <a:r>
              <a:rPr lang="en-US" dirty="0"/>
              <a:t>Two key approaches we'll focus on today: </a:t>
            </a:r>
          </a:p>
          <a:p>
            <a:pPr marL="1143000" lvl="2" indent="-228600">
              <a:buFont typeface="Arial" panose="020B0604020202020204" pitchFamily="34" charset="0"/>
              <a:buChar char="•"/>
            </a:pPr>
            <a:r>
              <a:rPr lang="en-US" b="1" dirty="0"/>
              <a:t>Instruction tuning</a:t>
            </a:r>
            <a:r>
              <a:rPr lang="en-US" dirty="0"/>
              <a:t>: Teaching models to follow directions</a:t>
            </a:r>
          </a:p>
          <a:p>
            <a:pPr marL="1143000" lvl="2" indent="-228600">
              <a:buFont typeface="Arial" panose="020B0604020202020204" pitchFamily="34" charset="0"/>
              <a:buChar char="•"/>
            </a:pPr>
            <a:r>
              <a:rPr lang="en-US" b="1" dirty="0"/>
              <a:t>Prompting</a:t>
            </a:r>
            <a:r>
              <a:rPr lang="en-US" dirty="0"/>
              <a:t>: Crafting inputs to elicit specific outputs</a:t>
            </a:r>
          </a:p>
          <a:p>
            <a:endParaRPr lang="en-US" dirty="0"/>
          </a:p>
          <a:p>
            <a:endParaRPr lang="en-US" dirty="0"/>
          </a:p>
        </p:txBody>
      </p:sp>
    </p:spTree>
    <p:extLst>
      <p:ext uri="{BB962C8B-B14F-4D97-AF65-F5344CB8AC3E}">
        <p14:creationId xmlns:p14="http://schemas.microsoft.com/office/powerpoint/2010/main" val="20271598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B2F0D-9EAE-F84A-45E8-2E1485C2FC13}"/>
              </a:ext>
            </a:extLst>
          </p:cNvPr>
          <p:cNvSpPr>
            <a:spLocks noGrp="1"/>
          </p:cNvSpPr>
          <p:nvPr>
            <p:ph type="title"/>
          </p:nvPr>
        </p:nvSpPr>
        <p:spPr/>
        <p:txBody>
          <a:bodyPr/>
          <a:lstStyle/>
          <a:p>
            <a:r>
              <a:rPr lang="en-US" dirty="0"/>
              <a:t>Instruction Tuning</a:t>
            </a:r>
          </a:p>
        </p:txBody>
      </p:sp>
      <p:sp>
        <p:nvSpPr>
          <p:cNvPr id="3" name="Content Placeholder 2">
            <a:extLst>
              <a:ext uri="{FF2B5EF4-FFF2-40B4-BE49-F238E27FC236}">
                <a16:creationId xmlns:a16="http://schemas.microsoft.com/office/drawing/2014/main" id="{A1AE4B84-74D3-4EE9-22CC-B21A3452656B}"/>
              </a:ext>
            </a:extLst>
          </p:cNvPr>
          <p:cNvSpPr>
            <a:spLocks noGrp="1"/>
          </p:cNvSpPr>
          <p:nvPr>
            <p:ph idx="1"/>
          </p:nvPr>
        </p:nvSpPr>
        <p:spPr>
          <a:xfrm>
            <a:off x="838200" y="1481666"/>
            <a:ext cx="10515600" cy="4964853"/>
          </a:xfrm>
        </p:spPr>
        <p:txBody>
          <a:bodyPr>
            <a:normAutofit fontScale="85000" lnSpcReduction="10000"/>
          </a:bodyPr>
          <a:lstStyle/>
          <a:p>
            <a:r>
              <a:rPr lang="en-US" b="1" dirty="0"/>
              <a:t>What It Is</a:t>
            </a:r>
          </a:p>
          <a:p>
            <a:pPr lvl="1"/>
            <a:r>
              <a:rPr lang="en-US" b="1" dirty="0"/>
              <a:t>Definition</a:t>
            </a:r>
            <a:r>
              <a:rPr lang="en-US" dirty="0"/>
              <a:t>: Fine-tuning language models on datasets of instruction-response pairs</a:t>
            </a:r>
          </a:p>
          <a:p>
            <a:pPr lvl="2"/>
            <a:r>
              <a:rPr lang="en-US" dirty="0"/>
              <a:t>Fine-tuning: Process of adapting a pre-trained language model to specific tasks or behaviors by updating its parameters using additional training on a smaller, targeted dataset.</a:t>
            </a:r>
          </a:p>
          <a:p>
            <a:pPr lvl="1"/>
            <a:r>
              <a:rPr lang="en-US" b="1" dirty="0"/>
              <a:t>Purpose</a:t>
            </a:r>
            <a:r>
              <a:rPr lang="en-US" dirty="0"/>
              <a:t>: Teaches models to follow human instructions rather than just predict text</a:t>
            </a:r>
          </a:p>
          <a:p>
            <a:endParaRPr lang="en-US" b="1" dirty="0"/>
          </a:p>
          <a:p>
            <a:r>
              <a:rPr lang="en-US" b="1" dirty="0"/>
              <a:t>How It Works</a:t>
            </a:r>
          </a:p>
          <a:p>
            <a:pPr lvl="1"/>
            <a:r>
              <a:rPr lang="en-US" dirty="0"/>
              <a:t>Model is trained on thousands of examples: "Do X" → "Helpful response that does X"</a:t>
            </a:r>
          </a:p>
          <a:p>
            <a:pPr lvl="1"/>
            <a:r>
              <a:rPr lang="en-US" dirty="0"/>
              <a:t>Creates a bridge between pre-training knowledge and practical user needs</a:t>
            </a:r>
          </a:p>
          <a:p>
            <a:pPr lvl="1"/>
            <a:r>
              <a:rPr lang="en-US" dirty="0"/>
              <a:t>No new fundamental knowledge is added, but existing knowledge becomes accessible</a:t>
            </a:r>
          </a:p>
          <a:p>
            <a:endParaRPr lang="en-US" b="1" dirty="0"/>
          </a:p>
          <a:p>
            <a:r>
              <a:rPr lang="en-US" b="1" dirty="0"/>
              <a:t>Example</a:t>
            </a:r>
          </a:p>
          <a:p>
            <a:pPr lvl="1"/>
            <a:r>
              <a:rPr lang="en-US" dirty="0"/>
              <a:t>Base model: "Explain quantum computing" → "is a form of computation that..."</a:t>
            </a:r>
          </a:p>
          <a:p>
            <a:pPr lvl="1"/>
            <a:r>
              <a:rPr lang="en-US" dirty="0"/>
              <a:t>Instruction-tuned: "Explain quantum computing" → "Quantum computing is a field that uses quantum mechanics to process information..."</a:t>
            </a:r>
          </a:p>
        </p:txBody>
      </p:sp>
    </p:spTree>
    <p:extLst>
      <p:ext uri="{BB962C8B-B14F-4D97-AF65-F5344CB8AC3E}">
        <p14:creationId xmlns:p14="http://schemas.microsoft.com/office/powerpoint/2010/main" val="28282230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585CD-8F92-3C08-5C81-940FF0930312}"/>
              </a:ext>
            </a:extLst>
          </p:cNvPr>
          <p:cNvSpPr>
            <a:spLocks noGrp="1"/>
          </p:cNvSpPr>
          <p:nvPr>
            <p:ph type="title"/>
          </p:nvPr>
        </p:nvSpPr>
        <p:spPr/>
        <p:txBody>
          <a:bodyPr/>
          <a:lstStyle/>
          <a:p>
            <a:r>
              <a:rPr lang="en-US" dirty="0"/>
              <a:t>Trained on Different Instruction Tasks</a:t>
            </a:r>
          </a:p>
        </p:txBody>
      </p:sp>
      <p:pic>
        <p:nvPicPr>
          <p:cNvPr id="5" name="Picture 4">
            <a:extLst>
              <a:ext uri="{FF2B5EF4-FFF2-40B4-BE49-F238E27FC236}">
                <a16:creationId xmlns:a16="http://schemas.microsoft.com/office/drawing/2014/main" id="{EAEEE0DA-6416-F571-DA57-D681113726A6}"/>
              </a:ext>
            </a:extLst>
          </p:cNvPr>
          <p:cNvPicPr>
            <a:picLocks noChangeAspect="1"/>
          </p:cNvPicPr>
          <p:nvPr/>
        </p:nvPicPr>
        <p:blipFill>
          <a:blip r:embed="rId2"/>
          <a:stretch>
            <a:fillRect/>
          </a:stretch>
        </p:blipFill>
        <p:spPr>
          <a:xfrm>
            <a:off x="1175651" y="1755185"/>
            <a:ext cx="9840698" cy="3896269"/>
          </a:xfrm>
          <a:prstGeom prst="rect">
            <a:avLst/>
          </a:prstGeom>
        </p:spPr>
      </p:pic>
    </p:spTree>
    <p:extLst>
      <p:ext uri="{BB962C8B-B14F-4D97-AF65-F5344CB8AC3E}">
        <p14:creationId xmlns:p14="http://schemas.microsoft.com/office/powerpoint/2010/main" val="1170245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6BD85-00CD-3F93-D8D8-EA3E5D0A2F6F}"/>
              </a:ext>
            </a:extLst>
          </p:cNvPr>
          <p:cNvSpPr>
            <a:spLocks noGrp="1"/>
          </p:cNvSpPr>
          <p:nvPr>
            <p:ph type="title"/>
          </p:nvPr>
        </p:nvSpPr>
        <p:spPr/>
        <p:txBody>
          <a:bodyPr/>
          <a:lstStyle/>
          <a:p>
            <a:r>
              <a:rPr lang="en-US" dirty="0"/>
              <a:t>MC-TACO Example</a:t>
            </a:r>
          </a:p>
        </p:txBody>
      </p:sp>
      <p:sp>
        <p:nvSpPr>
          <p:cNvPr id="3" name="Content Placeholder 2">
            <a:extLst>
              <a:ext uri="{FF2B5EF4-FFF2-40B4-BE49-F238E27FC236}">
                <a16:creationId xmlns:a16="http://schemas.microsoft.com/office/drawing/2014/main" id="{056CBAFA-7302-B1D7-98B6-6341114C7E8E}"/>
              </a:ext>
            </a:extLst>
          </p:cNvPr>
          <p:cNvSpPr>
            <a:spLocks noGrp="1"/>
          </p:cNvSpPr>
          <p:nvPr>
            <p:ph idx="1"/>
          </p:nvPr>
        </p:nvSpPr>
        <p:spPr>
          <a:xfrm>
            <a:off x="838200" y="1481667"/>
            <a:ext cx="5551714" cy="4695296"/>
          </a:xfrm>
        </p:spPr>
        <p:txBody>
          <a:bodyPr>
            <a:normAutofit lnSpcReduction="10000"/>
          </a:bodyPr>
          <a:lstStyle/>
          <a:p>
            <a:r>
              <a:rPr lang="en-US" dirty="0"/>
              <a:t>Temporal commonsense task</a:t>
            </a:r>
          </a:p>
          <a:p>
            <a:r>
              <a:rPr lang="en-US" dirty="0"/>
              <a:t>13K examples of format:</a:t>
            </a:r>
          </a:p>
          <a:p>
            <a:pPr lvl="1"/>
            <a:r>
              <a:rPr lang="en-US" dirty="0"/>
              <a:t>Sentence</a:t>
            </a:r>
          </a:p>
          <a:p>
            <a:pPr lvl="1"/>
            <a:r>
              <a:rPr lang="en-US" dirty="0"/>
              <a:t>Question</a:t>
            </a:r>
          </a:p>
          <a:p>
            <a:pPr lvl="1"/>
            <a:r>
              <a:rPr lang="en-US" dirty="0"/>
              <a:t>Candidate Answer</a:t>
            </a:r>
          </a:p>
          <a:p>
            <a:r>
              <a:rPr lang="en-US" dirty="0"/>
              <a:t>Ask for valid and invalid answers from </a:t>
            </a:r>
            <a:r>
              <a:rPr lang="en-US" dirty="0" err="1"/>
              <a:t>crowdworkers</a:t>
            </a:r>
            <a:endParaRPr lang="en-US" dirty="0"/>
          </a:p>
          <a:p>
            <a:endParaRPr lang="en-US" dirty="0"/>
          </a:p>
          <a:p>
            <a:endParaRPr lang="en-US" dirty="0"/>
          </a:p>
          <a:p>
            <a:r>
              <a:rPr lang="en-US" dirty="0"/>
              <a:t>MC-TACO: </a:t>
            </a:r>
            <a:r>
              <a:rPr lang="en-US" b="1" dirty="0"/>
              <a:t>M</a:t>
            </a:r>
            <a:r>
              <a:rPr lang="en-US" dirty="0"/>
              <a:t>ultiple </a:t>
            </a:r>
            <a:r>
              <a:rPr lang="en-US" b="1" dirty="0"/>
              <a:t>C</a:t>
            </a:r>
            <a:r>
              <a:rPr lang="en-US" dirty="0"/>
              <a:t>hoice </a:t>
            </a:r>
            <a:r>
              <a:rPr lang="en-US" b="1" dirty="0" err="1"/>
              <a:t>T</a:t>
            </a:r>
            <a:r>
              <a:rPr lang="en-US" dirty="0" err="1"/>
              <a:t>empor</a:t>
            </a:r>
            <a:r>
              <a:rPr lang="en-US" b="1" dirty="0" err="1"/>
              <a:t>A</a:t>
            </a:r>
            <a:r>
              <a:rPr lang="en-US" dirty="0" err="1"/>
              <a:t>l</a:t>
            </a:r>
            <a:r>
              <a:rPr lang="en-US" dirty="0"/>
              <a:t> </a:t>
            </a:r>
            <a:r>
              <a:rPr lang="en-US" b="1" dirty="0" err="1"/>
              <a:t>CO</a:t>
            </a:r>
            <a:r>
              <a:rPr lang="en-US" dirty="0" err="1"/>
              <a:t>mmonsense</a:t>
            </a:r>
            <a:endParaRPr lang="en-US" dirty="0"/>
          </a:p>
        </p:txBody>
      </p:sp>
      <p:pic>
        <p:nvPicPr>
          <p:cNvPr id="5" name="Picture 4">
            <a:extLst>
              <a:ext uri="{FF2B5EF4-FFF2-40B4-BE49-F238E27FC236}">
                <a16:creationId xmlns:a16="http://schemas.microsoft.com/office/drawing/2014/main" id="{0217B54D-2D6E-5E4D-F6A8-B3324BB34B5D}"/>
              </a:ext>
            </a:extLst>
          </p:cNvPr>
          <p:cNvPicPr>
            <a:picLocks noChangeAspect="1"/>
          </p:cNvPicPr>
          <p:nvPr/>
        </p:nvPicPr>
        <p:blipFill>
          <a:blip r:embed="rId2"/>
          <a:stretch>
            <a:fillRect/>
          </a:stretch>
        </p:blipFill>
        <p:spPr>
          <a:xfrm>
            <a:off x="6680381" y="0"/>
            <a:ext cx="5381913" cy="6858000"/>
          </a:xfrm>
          <a:prstGeom prst="rect">
            <a:avLst/>
          </a:prstGeom>
        </p:spPr>
      </p:pic>
    </p:spTree>
    <p:extLst>
      <p:ext uri="{BB962C8B-B14F-4D97-AF65-F5344CB8AC3E}">
        <p14:creationId xmlns:p14="http://schemas.microsoft.com/office/powerpoint/2010/main" val="21649688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C8250-3C57-2AB0-1FCA-81AA8D14D21F}"/>
              </a:ext>
            </a:extLst>
          </p:cNvPr>
          <p:cNvSpPr>
            <a:spLocks noGrp="1"/>
          </p:cNvSpPr>
          <p:nvPr>
            <p:ph type="title"/>
          </p:nvPr>
        </p:nvSpPr>
        <p:spPr/>
        <p:txBody>
          <a:bodyPr/>
          <a:lstStyle/>
          <a:p>
            <a:r>
              <a:rPr lang="en-US" dirty="0"/>
              <a:t>Prompting</a:t>
            </a:r>
          </a:p>
        </p:txBody>
      </p:sp>
      <p:sp>
        <p:nvSpPr>
          <p:cNvPr id="3" name="Content Placeholder 2">
            <a:extLst>
              <a:ext uri="{FF2B5EF4-FFF2-40B4-BE49-F238E27FC236}">
                <a16:creationId xmlns:a16="http://schemas.microsoft.com/office/drawing/2014/main" id="{98C9F6F7-14B1-CD3B-3864-A35440A89E94}"/>
              </a:ext>
            </a:extLst>
          </p:cNvPr>
          <p:cNvSpPr>
            <a:spLocks noGrp="1"/>
          </p:cNvSpPr>
          <p:nvPr>
            <p:ph idx="1"/>
          </p:nvPr>
        </p:nvSpPr>
        <p:spPr>
          <a:xfrm>
            <a:off x="838199" y="1481667"/>
            <a:ext cx="7260771" cy="4695296"/>
          </a:xfrm>
        </p:spPr>
        <p:txBody>
          <a:bodyPr>
            <a:normAutofit fontScale="70000" lnSpcReduction="20000"/>
          </a:bodyPr>
          <a:lstStyle/>
          <a:p>
            <a:pPr marL="0" indent="0">
              <a:buNone/>
            </a:pPr>
            <a:r>
              <a:rPr lang="en-US" dirty="0"/>
              <a:t>Art + science of crafting inputs to get desired outputs</a:t>
            </a:r>
          </a:p>
          <a:p>
            <a:pPr marL="0" indent="0">
              <a:buNone/>
            </a:pPr>
            <a:endParaRPr lang="en-US" dirty="0"/>
          </a:p>
          <a:p>
            <a:r>
              <a:rPr lang="en-US" b="1" dirty="0"/>
              <a:t>Prompting Strategies</a:t>
            </a:r>
          </a:p>
          <a:p>
            <a:pPr lvl="1"/>
            <a:r>
              <a:rPr lang="en-US" b="1" dirty="0"/>
              <a:t>Zero-shot</a:t>
            </a:r>
            <a:r>
              <a:rPr lang="en-US" dirty="0"/>
              <a:t>: Direct instructions without examples</a:t>
            </a:r>
          </a:p>
          <a:p>
            <a:pPr lvl="1"/>
            <a:r>
              <a:rPr lang="en-US" b="1" dirty="0"/>
              <a:t>Few-shot</a:t>
            </a:r>
            <a:r>
              <a:rPr lang="en-US" dirty="0"/>
              <a:t>: Including examples of desired inputs and outputs</a:t>
            </a:r>
          </a:p>
          <a:p>
            <a:pPr lvl="1"/>
            <a:r>
              <a:rPr lang="en-US" b="1" dirty="0"/>
              <a:t>Chain-of-Thought</a:t>
            </a:r>
            <a:r>
              <a:rPr lang="en-US" dirty="0"/>
              <a:t>: Requesting step-by-step reasoning</a:t>
            </a:r>
          </a:p>
          <a:p>
            <a:pPr lvl="1"/>
            <a:r>
              <a:rPr lang="en-US" b="1" dirty="0"/>
              <a:t>Role-based</a:t>
            </a:r>
            <a:r>
              <a:rPr lang="en-US" dirty="0"/>
              <a:t>: Assigning specific personas to guide responses</a:t>
            </a:r>
          </a:p>
          <a:p>
            <a:pPr lvl="1"/>
            <a:r>
              <a:rPr lang="en-US" b="1" dirty="0"/>
              <a:t>Structured formats</a:t>
            </a:r>
            <a:r>
              <a:rPr lang="en-US" dirty="0"/>
              <a:t>: Using templates, JSON, or XML to shape outputs</a:t>
            </a:r>
          </a:p>
          <a:p>
            <a:pPr marL="0" indent="0">
              <a:buNone/>
            </a:pPr>
            <a:endParaRPr lang="en-US" b="1" dirty="0"/>
          </a:p>
          <a:p>
            <a:pPr marL="0" indent="0">
              <a:buNone/>
            </a:pPr>
            <a:r>
              <a:rPr lang="en-US" b="1" dirty="0"/>
              <a:t>Relationship with Instruction Tuning (IT)</a:t>
            </a:r>
          </a:p>
          <a:p>
            <a:pPr>
              <a:buFont typeface="Arial" panose="020B0604020202020204" pitchFamily="34" charset="0"/>
              <a:buChar char="•"/>
            </a:pPr>
            <a:r>
              <a:rPr lang="en-US" dirty="0"/>
              <a:t>IT reduces the need for complex prompting techniques</a:t>
            </a:r>
          </a:p>
          <a:p>
            <a:pPr>
              <a:buFont typeface="Arial" panose="020B0604020202020204" pitchFamily="34" charset="0"/>
              <a:buChar char="•"/>
            </a:pPr>
            <a:r>
              <a:rPr lang="en-US" dirty="0"/>
              <a:t>Prompting complexity and IT exist on a spectrum: </a:t>
            </a:r>
          </a:p>
          <a:p>
            <a:pPr marL="742950" lvl="1" indent="-285750">
              <a:buFont typeface="Arial" panose="020B0604020202020204" pitchFamily="34" charset="0"/>
              <a:buChar char="•"/>
            </a:pPr>
            <a:r>
              <a:rPr lang="en-US" dirty="0"/>
              <a:t>Base models → require elaborate prompts with many examples</a:t>
            </a:r>
          </a:p>
          <a:p>
            <a:pPr marL="742950" lvl="1" indent="-285750">
              <a:buFont typeface="Arial" panose="020B0604020202020204" pitchFamily="34" charset="0"/>
              <a:buChar char="•"/>
            </a:pPr>
            <a:r>
              <a:rPr lang="en-US" dirty="0"/>
              <a:t>Instruction-tuned models → respond well to direct requests</a:t>
            </a:r>
          </a:p>
          <a:p>
            <a:pPr marL="742950" lvl="1" indent="-285750">
              <a:buFont typeface="Arial" panose="020B0604020202020204" pitchFamily="34" charset="0"/>
              <a:buChar char="•"/>
            </a:pPr>
            <a:r>
              <a:rPr lang="en-US" dirty="0"/>
              <a:t>Highly aligned models → understand nuanced or ambiguous prompts</a:t>
            </a:r>
          </a:p>
          <a:p>
            <a:endParaRPr lang="en-US" dirty="0"/>
          </a:p>
        </p:txBody>
      </p:sp>
      <p:pic>
        <p:nvPicPr>
          <p:cNvPr id="2050" name="Picture 2" descr="Are you a prompt engineer?">
            <a:extLst>
              <a:ext uri="{FF2B5EF4-FFF2-40B4-BE49-F238E27FC236}">
                <a16:creationId xmlns:a16="http://schemas.microsoft.com/office/drawing/2014/main" id="{BB04498B-A7BF-7BB2-F575-5BB99C586F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0637" y="0"/>
            <a:ext cx="32813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715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5826</TotalTime>
  <Words>1786</Words>
  <Application>Microsoft Office PowerPoint</Application>
  <PresentationFormat>Widescreen</PresentationFormat>
  <Paragraphs>291</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Aptos</vt:lpstr>
      <vt:lpstr>Aptos Display</vt:lpstr>
      <vt:lpstr>Arial</vt:lpstr>
      <vt:lpstr>Cambria</vt:lpstr>
      <vt:lpstr>Office Theme</vt:lpstr>
      <vt:lpstr>INST 798/808  Prompt Engineering and Qualitative Coding</vt:lpstr>
      <vt:lpstr>So far this semester …</vt:lpstr>
      <vt:lpstr>Decoder Only Model</vt:lpstr>
      <vt:lpstr>Two Phases of Model Interaction</vt:lpstr>
      <vt:lpstr>Two Phases of Model Interaction</vt:lpstr>
      <vt:lpstr>Instruction Tuning</vt:lpstr>
      <vt:lpstr>Trained on Different Instruction Tasks</vt:lpstr>
      <vt:lpstr>MC-TACO Example</vt:lpstr>
      <vt:lpstr>Prompting</vt:lpstr>
      <vt:lpstr>Prompting w/o Instruct Tuning</vt:lpstr>
      <vt:lpstr>“Trick” model for complicated outputs</vt:lpstr>
      <vt:lpstr>Types of Qualitative Coding</vt:lpstr>
      <vt:lpstr>Demonstration with Claude</vt:lpstr>
      <vt:lpstr>PowerPoint Presentation</vt:lpstr>
      <vt:lpstr>Final Project Goal</vt:lpstr>
      <vt:lpstr>Final Project Proposal</vt:lpstr>
      <vt:lpstr>Potential Project Types</vt:lpstr>
      <vt:lpstr>Potential Project Types</vt:lpstr>
      <vt:lpstr>Evaluations</vt:lpstr>
      <vt:lpstr>Some examples of evaluations</vt:lpstr>
      <vt:lpstr>Summary From Reflections</vt:lpstr>
      <vt:lpstr>PowerPoint Presentation</vt:lpstr>
      <vt:lpstr>Background</vt:lpstr>
      <vt:lpstr>Concept Induction </vt:lpstr>
      <vt:lpstr>LLooM’s Algorithm </vt:lpstr>
      <vt:lpstr>LLooM Workbench</vt:lpstr>
      <vt:lpstr>Evaluations</vt:lpstr>
      <vt:lpstr>Content Moderation</vt:lpstr>
      <vt:lpstr>PowerPoint Presentation</vt:lpstr>
      <vt:lpstr>Evaluations</vt:lpstr>
      <vt:lpstr>Automated Coverage Prompt</vt:lpstr>
      <vt:lpstr>PowerPoint Presentation</vt:lpstr>
      <vt:lpstr>Synthetic Dataset</vt:lpstr>
      <vt:lpstr>Generation</vt:lpstr>
      <vt:lpstr>Example Generations</vt:lpstr>
      <vt:lpstr>Results</vt:lpstr>
      <vt:lpstr>Evaluation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Zubin Jelveh</dc:creator>
  <cp:lastModifiedBy>Zubin Jelveh</cp:lastModifiedBy>
  <cp:revision>18</cp:revision>
  <dcterms:created xsi:type="dcterms:W3CDTF">2025-02-24T15:24:50Z</dcterms:created>
  <dcterms:modified xsi:type="dcterms:W3CDTF">2025-03-13T17:24:20Z</dcterms:modified>
</cp:coreProperties>
</file>