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6" r:id="rId3"/>
    <p:sldId id="397" r:id="rId4"/>
    <p:sldId id="399" r:id="rId5"/>
    <p:sldId id="411" r:id="rId6"/>
    <p:sldId id="376" r:id="rId7"/>
    <p:sldId id="400" r:id="rId8"/>
    <p:sldId id="370" r:id="rId9"/>
    <p:sldId id="401" r:id="rId10"/>
    <p:sldId id="402" r:id="rId11"/>
    <p:sldId id="403" r:id="rId12"/>
    <p:sldId id="405" r:id="rId13"/>
    <p:sldId id="406" r:id="rId14"/>
    <p:sldId id="407" r:id="rId15"/>
    <p:sldId id="408" r:id="rId16"/>
    <p:sldId id="409" r:id="rId17"/>
    <p:sldId id="41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4F50-518D-1713-7ED0-00ECB03D8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92124-DC7D-3316-714A-F970E7DC9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A0592-57CA-6CFC-F44A-4F012B64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2AAA274C-1584-4E38-969F-73A6BD652E12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39EF3-3913-38A1-0ECC-9D8D80EC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713FC-01BE-D87B-13EA-FD42F019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3C53E85F-9E1A-4B86-B4A6-2C613F01BA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9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6C2D6-912D-1EA2-E880-868A0FAF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9F0D1-668E-4270-6824-32F35999A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5AFFA-BCDD-8C21-D34D-C6C336C1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274C-1584-4E38-969F-73A6BD652E12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60F7D-BEFB-B659-6981-45E4633E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3E7A3-5B98-D66F-8AB7-557C023A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85F-9E1A-4B86-B4A6-2C613F01B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9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98C6FA-7404-62AD-EF31-E03A4CABC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AC4A0-F256-6095-8C88-FC270FE32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7458-9DE9-90B1-DA1B-0769B1B7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274C-1584-4E38-969F-73A6BD652E12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54D6E-FFE3-C32D-36F6-577DB720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A0827-BE27-E500-6012-71476FE9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85F-9E1A-4B86-B4A6-2C613F01B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5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109C-1FCF-3CFB-2F27-D9C329805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791"/>
            <a:ext cx="10515600" cy="1325563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06088-D2F2-C030-0705-08962472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667"/>
            <a:ext cx="10515600" cy="4695296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0F771-C570-A694-7646-0D5EBBA1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2AAA274C-1584-4E38-969F-73A6BD652E12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BC0E9-13DF-A35A-EC50-99F5D9665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D2929-0E3E-A206-973E-7DD9A811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3C53E85F-9E1A-4B86-B4A6-2C613F01BA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9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7976-8DA4-9519-E985-9CBD4BE82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9A080-601E-450A-B972-A36FB7B63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D0C29-0C14-91E9-0BFA-BDA27BBD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2AAA274C-1584-4E38-969F-73A6BD652E12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9AEE0-ECD6-04CF-011C-47DE0AE4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A3D64-F581-5C65-2291-015D87EC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3C53E85F-9E1A-4B86-B4A6-2C613F01BA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6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E4FE-B044-5854-4C6F-F8C6375A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724B5-00B0-44C1-71A7-513032BA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9668C-D6D6-517D-6993-8D38B161B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75ED0-6184-F36E-8C71-68B04847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274C-1584-4E38-969F-73A6BD652E12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136A7-5099-E77E-5DF7-651E0459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229F1-B6DB-1E92-D4A4-96026909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85F-9E1A-4B86-B4A6-2C613F01B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0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34C3-D1D5-6807-E22E-8DAF832F5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E3CEA-BEEB-727F-E640-D6FDD2435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25FFC-3B11-2D09-77FC-4CA2A2DA6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24405-3327-67B1-2B3F-31DEF01F3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ABF0F-EE69-4BA0-0E9B-8FFD3B65A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400C5-8FDD-94DA-6991-A11D32B2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274C-1584-4E38-969F-73A6BD652E12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A50E4-7692-0345-CB30-6E32B3B7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59B1B-2666-CCE8-D98C-7E601E06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85F-9E1A-4B86-B4A6-2C613F01B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1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5498-C53F-E6F8-5EFE-50FE94D9C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7F4315-7268-BB15-F1E1-AC6C15FC7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274C-1584-4E38-969F-73A6BD652E12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4B56B-29A2-2D6C-3854-5E140CBF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460B2-E507-73B3-9B8D-4A1ABC56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85F-9E1A-4B86-B4A6-2C613F01B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1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52D896-6590-60A9-269F-3210A0423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274C-1584-4E38-969F-73A6BD652E12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E8AAF-9CD6-D617-22C7-E552FB52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99514-7B0B-41AD-2E6E-9DEBE3CF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85F-9E1A-4B86-B4A6-2C613F01B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7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1D8A-A8F9-33CC-B33F-A1119AC59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95576-B699-FE2E-7F8F-1DAA546BA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C80A5-CB55-47BE-9476-6B0634437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0D27B-091D-639E-069A-0F1C3A5D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274C-1584-4E38-969F-73A6BD652E12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93B4E-A949-BA69-C72D-514EB924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A6CF8-8F3F-1B1E-5F27-40FFB243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85F-9E1A-4B86-B4A6-2C613F01B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F384-1B2A-1324-A2F2-9BEE9E95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C5FA5-E46E-7B69-772C-DB16047CD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88E4A-9CD4-C11E-B768-8C3B9BABA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DE8CB-F46C-6036-1582-376D9EF2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274C-1584-4E38-969F-73A6BD652E12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F4F61-B57B-4229-3DE2-2D5063B7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147BD-6379-9CB3-A83E-C5A3F9D2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E85F-9E1A-4B86-B4A6-2C613F01B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4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B25CF-1132-64DE-3328-46B0E8FF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80C48-0E8A-46EB-5356-3E651FDCB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72A52-B8E2-98D5-6613-8904A2BFF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AA274C-1584-4E38-969F-73A6BD652E12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4A209-2D97-1308-3B87-3450F6D44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A28BA-1E8C-0A7E-A84C-40857C22D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53E85F-9E1A-4B86-B4A6-2C613F01B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8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roceedings.mlr.press/v202/santurkar23a/santurkar23a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2256-025-00986-z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roceedings.neurips.cc/paper_files/paper/2023/file/a2cf225ba392627529efef14dc857e22-Paper-Conference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roceedings.neurips.cc/paper_files/paper/2023/hash/e3fe7b34ba4f378df39cb12a97193f41-Abstract-Conferenc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nas.org/doi/abs/10.1073/pnas.231620512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4D4F-7343-3E4F-8B3C-41DEDBB1B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617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INST 798/808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Are LLMs Useful For?</a:t>
            </a:r>
          </a:p>
        </p:txBody>
      </p:sp>
    </p:spTree>
    <p:extLst>
      <p:ext uri="{BB962C8B-B14F-4D97-AF65-F5344CB8AC3E}">
        <p14:creationId xmlns:p14="http://schemas.microsoft.com/office/powerpoint/2010/main" val="3592826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9C3F-1405-FE2B-BDA0-B165BD0E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Deductive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D788D-48A5-795A-7013-DEEC895B6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LLMs can recognize and apply pre-existing theoretical frameworks to data, matching patterns of how researchers typically assign predefined codes</a:t>
            </a:r>
          </a:p>
          <a:p>
            <a:r>
              <a:rPr lang="en-US" dirty="0"/>
              <a:t>They're </a:t>
            </a:r>
            <a:r>
              <a:rPr lang="en-US" b="1" dirty="0"/>
              <a:t>pattern-matching both the structure of the coding process</a:t>
            </a:r>
            <a:r>
              <a:rPr lang="en-US" dirty="0"/>
              <a:t> (applying a codebook) and </a:t>
            </a:r>
            <a:r>
              <a:rPr lang="en-US" b="1" dirty="0"/>
              <a:t>the content patterns that trigger specific codes</a:t>
            </a:r>
          </a:p>
          <a:p>
            <a:r>
              <a:rPr lang="en-US" dirty="0"/>
              <a:t>The model isn't "understanding" the theoretical foundation, but is recognizing linguistic patterns that correlate with how codes are typically applied</a:t>
            </a:r>
          </a:p>
        </p:txBody>
      </p:sp>
    </p:spTree>
    <p:extLst>
      <p:ext uri="{BB962C8B-B14F-4D97-AF65-F5344CB8AC3E}">
        <p14:creationId xmlns:p14="http://schemas.microsoft.com/office/powerpoint/2010/main" val="195076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423C-9762-14E3-A8CE-08F33DA79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58611-0DAD-CE90-9BE4-12846E508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LLMs can identify emergent patterns in data through statistical regularities in how similar phenomena are typically described and categorized</a:t>
            </a:r>
          </a:p>
          <a:p>
            <a:r>
              <a:rPr lang="en-US" dirty="0"/>
              <a:t>They're </a:t>
            </a:r>
            <a:r>
              <a:rPr lang="en-US" b="1" dirty="0"/>
              <a:t>pattern-matching meta-patterns</a:t>
            </a:r>
            <a:r>
              <a:rPr lang="en-US" dirty="0"/>
              <a:t>: how humans tend to identify and group related concepts when developing grounded theories</a:t>
            </a:r>
          </a:p>
          <a:p>
            <a:r>
              <a:rPr lang="en-US" dirty="0"/>
              <a:t>The "bottom-up" approach is simulated through recognizing linguistic clusters that typically emerge as themes in qualitative analysis</a:t>
            </a:r>
          </a:p>
        </p:txBody>
      </p:sp>
    </p:spTree>
    <p:extLst>
      <p:ext uri="{BB962C8B-B14F-4D97-AF65-F5344CB8AC3E}">
        <p14:creationId xmlns:p14="http://schemas.microsoft.com/office/powerpoint/2010/main" val="632823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544E-CD35-67DD-6521-44F74884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2C4BC-8B30-C862-5E75-F8628D3B0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u="sng" dirty="0" err="1">
                <a:solidFill>
                  <a:srgbClr val="2F7F93"/>
                </a:solidFill>
                <a:effectLst/>
                <a:latin typeface="-apple-system"/>
                <a:hlinkClick r:id="rId2"/>
              </a:rPr>
              <a:t>Santurkar</a:t>
            </a:r>
            <a:r>
              <a:rPr lang="en-US" b="0" i="0" u="sng" dirty="0">
                <a:solidFill>
                  <a:srgbClr val="2F7F93"/>
                </a:solidFill>
                <a:effectLst/>
                <a:latin typeface="-apple-system"/>
                <a:hlinkClick r:id="rId2"/>
              </a:rPr>
              <a:t> et al. (2023). Whose Opinions Do Language Models Reflect?</a:t>
            </a:r>
            <a:endParaRPr lang="en-US" b="0" i="0" dirty="0">
              <a:solidFill>
                <a:srgbClr val="161520"/>
              </a:solidFill>
              <a:effectLst/>
              <a:latin typeface="-apple-system"/>
            </a:endParaRPr>
          </a:p>
          <a:p>
            <a:r>
              <a:rPr lang="en-US" dirty="0"/>
              <a:t>Survey language models on subjects like abortion or automation and compare to actual human survey results</a:t>
            </a:r>
          </a:p>
          <a:p>
            <a:endParaRPr lang="en-US" dirty="0"/>
          </a:p>
          <a:p>
            <a:r>
              <a:rPr lang="en-US" dirty="0"/>
              <a:t>“…find substantial misalignment between the views reflected by current LMs and those of US demographic groups: on par with the Democrat-Republican divide on climate change. Notably, this misalignment persists even after explicitly steering the LMs towards particular groups. Our analysis not only confirms prior observations about the left-leaning tendencies of some human feedback-tuned LMs, but also surfaces groups whose opinions are poorly reflected by </a:t>
            </a:r>
            <a:r>
              <a:rPr lang="en-US" dirty="0" err="1"/>
              <a:t>currentLMs</a:t>
            </a:r>
            <a:r>
              <a:rPr lang="en-US" dirty="0"/>
              <a:t> (e.g., 65+ and widowed individuals).”</a:t>
            </a:r>
          </a:p>
        </p:txBody>
      </p:sp>
    </p:spTree>
    <p:extLst>
      <p:ext uri="{BB962C8B-B14F-4D97-AF65-F5344CB8AC3E}">
        <p14:creationId xmlns:p14="http://schemas.microsoft.com/office/powerpoint/2010/main" val="2532473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BB299-0527-4884-D866-EDCBF4547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A7FF-C08E-812A-45B4-43D3D995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52A03-8992-5CB7-B14A-24E36BB37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2F7F93"/>
                </a:solidFill>
                <a:effectLst/>
                <a:hlinkClick r:id="rId2"/>
              </a:rPr>
              <a:t>Wang et al. (2025). Large language models that replace human participants can harmfully </a:t>
            </a:r>
            <a:r>
              <a:rPr lang="en-US" b="0" i="0" u="sng" dirty="0" err="1">
                <a:solidFill>
                  <a:srgbClr val="2F7F93"/>
                </a:solidFill>
                <a:effectLst/>
                <a:hlinkClick r:id="rId2"/>
              </a:rPr>
              <a:t>misportray</a:t>
            </a:r>
            <a:r>
              <a:rPr lang="en-US" b="0" i="0" u="sng" dirty="0">
                <a:solidFill>
                  <a:srgbClr val="2F7F93"/>
                </a:solidFill>
                <a:effectLst/>
                <a:hlinkClick r:id="rId2"/>
              </a:rPr>
              <a:t> and flatten identity groups</a:t>
            </a:r>
            <a:endParaRPr lang="en-US" b="0" i="0" u="sng" dirty="0">
              <a:solidFill>
                <a:srgbClr val="2F7F93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61520"/>
                </a:solidFill>
                <a:effectLst/>
              </a:rPr>
              <a:t>They compare LLMs responses to actual human responses from different demographi</a:t>
            </a:r>
            <a:r>
              <a:rPr lang="en-US" dirty="0">
                <a:solidFill>
                  <a:srgbClr val="161520"/>
                </a:solidFill>
              </a:rPr>
              <a:t>c groups.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Find: LLMs often reflected </a:t>
            </a:r>
            <a:r>
              <a:rPr lang="en-US" i="1" dirty="0"/>
              <a:t>out-group biases</a:t>
            </a:r>
            <a:r>
              <a:rPr lang="en-US" dirty="0"/>
              <a:t> about a demographic rather than authentic in-group perspectives</a:t>
            </a:r>
          </a:p>
        </p:txBody>
      </p:sp>
    </p:spTree>
    <p:extLst>
      <p:ext uri="{BB962C8B-B14F-4D97-AF65-F5344CB8AC3E}">
        <p14:creationId xmlns:p14="http://schemas.microsoft.com/office/powerpoint/2010/main" val="2404678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D1A4D-6A7E-E3B6-14B9-528150FF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35AA8-574B-B348-CAA3-4B0AC7AA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2F7F93"/>
                </a:solidFill>
                <a:effectLst/>
                <a:latin typeface="-apple-system"/>
                <a:hlinkClick r:id="rId2"/>
              </a:rPr>
              <a:t>Scherrer et al. (2023). Evaluating the Moral Beliefs Encoded in LLMs</a:t>
            </a:r>
            <a:endParaRPr lang="en-US" b="0" i="0" u="sng" dirty="0">
              <a:solidFill>
                <a:srgbClr val="2F7F9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1" i="0" u="sng" dirty="0">
              <a:solidFill>
                <a:srgbClr val="2F7F9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Test LLMs as survey respondents	</a:t>
            </a:r>
          </a:p>
          <a:p>
            <a:pPr lvl="1"/>
            <a:r>
              <a:rPr lang="en-US" i="0" dirty="0">
                <a:effectLst/>
                <a:latin typeface="-apple-system"/>
              </a:rPr>
              <a:t>Unambiguous moral scenarios (not harming others)</a:t>
            </a:r>
            <a:endParaRPr lang="en-US" dirty="0">
              <a:latin typeface="-apple-system"/>
            </a:endParaRPr>
          </a:p>
          <a:p>
            <a:pPr lvl="2"/>
            <a:r>
              <a:rPr lang="en-US" dirty="0">
                <a:latin typeface="-apple-system"/>
              </a:rPr>
              <a:t>Models choose commonsense response</a:t>
            </a:r>
          </a:p>
          <a:p>
            <a:pPr lvl="1"/>
            <a:r>
              <a:rPr lang="en-US" i="0" dirty="0">
                <a:effectLst/>
                <a:latin typeface="-apple-system"/>
              </a:rPr>
              <a:t>Ambiguous scenarios (white lies)</a:t>
            </a:r>
          </a:p>
          <a:p>
            <a:pPr lvl="2"/>
            <a:r>
              <a:rPr lang="en-US" dirty="0">
                <a:latin typeface="-apple-system"/>
              </a:rPr>
              <a:t>Inconsistency</a:t>
            </a:r>
          </a:p>
          <a:p>
            <a:pPr lvl="2"/>
            <a:endParaRPr lang="en-US" i="0" dirty="0">
              <a:effectLst/>
              <a:latin typeface="-apple-system"/>
            </a:endParaRPr>
          </a:p>
          <a:p>
            <a:r>
              <a:rPr lang="en-US" dirty="0">
                <a:latin typeface="-apple-system"/>
              </a:rPr>
              <a:t>Alignment tuning reduces inconsistency</a:t>
            </a:r>
            <a:endParaRPr lang="en-US" i="0" dirty="0">
              <a:effectLst/>
              <a:latin typeface="-apple-system"/>
            </a:endParaRP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40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47C3-D94B-C026-61EA-381969E4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0C182-0586-013C-050D-051C5FCC9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2F7F93"/>
                </a:solidFill>
                <a:effectLst/>
                <a:latin typeface="-apple-system"/>
                <a:hlinkClick r:id="rId2"/>
              </a:rPr>
              <a:t>Salewski et al. (2023). In-Context Impersonation Reveals Large Language Models’ Strengths and Biases</a:t>
            </a:r>
            <a:endParaRPr lang="en-US" b="0" i="0" u="sng" dirty="0">
              <a:solidFill>
                <a:srgbClr val="2F7F9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u="sng" dirty="0">
              <a:solidFill>
                <a:srgbClr val="2F7F93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Test whether impersonation impacts performance</a:t>
            </a:r>
          </a:p>
          <a:p>
            <a:pPr lvl="1"/>
            <a:r>
              <a:rPr lang="en-US" dirty="0">
                <a:latin typeface="-apple-system"/>
              </a:rPr>
              <a:t>Impersonation leads to better performance</a:t>
            </a:r>
          </a:p>
          <a:p>
            <a:pPr lvl="1"/>
            <a:r>
              <a:rPr lang="en-US" b="0" i="0" dirty="0">
                <a:effectLst/>
                <a:latin typeface="-apple-system"/>
              </a:rPr>
              <a:t>Impersonation also surfaced biases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75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987A-307F-EB9C-CEF7-A7DD28D9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BF854-3251-282B-31BD-44F032431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2F7F93"/>
                </a:solidFill>
                <a:effectLst/>
                <a:latin typeface="-apple-system"/>
                <a:hlinkClick r:id="rId2"/>
              </a:rPr>
              <a:t>Chen et al. (2023). The emergence of economic rationality of GPT</a:t>
            </a:r>
            <a:endParaRPr lang="en-US" b="0" i="0" dirty="0">
              <a:solidFill>
                <a:srgbClr val="161520"/>
              </a:solidFill>
              <a:effectLst/>
              <a:latin typeface="-apple-system"/>
            </a:endParaRPr>
          </a:p>
          <a:p>
            <a:endParaRPr lang="en-US" dirty="0"/>
          </a:p>
          <a:p>
            <a:r>
              <a:rPr lang="en-US" dirty="0"/>
              <a:t>Prompt models to make choices under budget constraints in four domains of preference: risk, time, social, and food preferences</a:t>
            </a:r>
          </a:p>
          <a:p>
            <a:endParaRPr lang="en-US" dirty="0"/>
          </a:p>
          <a:p>
            <a:r>
              <a:rPr lang="en-US" dirty="0"/>
              <a:t>Show that LLMs can be </a:t>
            </a:r>
            <a:r>
              <a:rPr lang="en-US" i="1" dirty="0"/>
              <a:t>hyper-rational</a:t>
            </a:r>
            <a:r>
              <a:rPr lang="en-US" dirty="0"/>
              <a:t> when the training signal and alignment pressure them toward “correct” answers—yielding </a:t>
            </a:r>
            <a:r>
              <a:rPr lang="en-US" i="1" dirty="0"/>
              <a:t>less</a:t>
            </a:r>
            <a:r>
              <a:rPr lang="en-US" dirty="0"/>
              <a:t> bias than humans in economic tasks.</a:t>
            </a:r>
          </a:p>
          <a:p>
            <a:r>
              <a:rPr lang="en-US" dirty="0"/>
              <a:t>Alignment tuning introduced hyper-consistency</a:t>
            </a:r>
          </a:p>
        </p:txBody>
      </p:sp>
    </p:spTree>
    <p:extLst>
      <p:ext uri="{BB962C8B-B14F-4D97-AF65-F5344CB8AC3E}">
        <p14:creationId xmlns:p14="http://schemas.microsoft.com/office/powerpoint/2010/main" val="3708633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C765-1CA4-D4CF-9BA1-06D2348D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LLMs Useful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46BC8-4CD2-0FA9-12BE-AB5C2C502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Scaling-up Pattern Matching</a:t>
            </a:r>
          </a:p>
          <a:p>
            <a:pPr lvl="1"/>
            <a:r>
              <a:rPr lang="en-US" dirty="0"/>
              <a:t>Rapidly apply existing frameworks (e.g. Deductive Coding)</a:t>
            </a:r>
          </a:p>
          <a:p>
            <a:pPr lvl="1"/>
            <a:r>
              <a:rPr lang="en-US" dirty="0"/>
              <a:t>Surface emergent clusters (e.g. Inductive Coding)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Probing human-like judgements</a:t>
            </a:r>
          </a:p>
          <a:p>
            <a:pPr lvl="1"/>
            <a:r>
              <a:rPr lang="en-US" dirty="0"/>
              <a:t>Simulate survey responses (opinions, moral dilemmas, experiments)</a:t>
            </a:r>
          </a:p>
          <a:p>
            <a:pPr lvl="1"/>
            <a:r>
              <a:rPr lang="en-US" dirty="0"/>
              <a:t>Benchmark “ideal” rationality vs human biases</a:t>
            </a:r>
          </a:p>
          <a:p>
            <a:pPr lvl="1"/>
            <a:endParaRPr lang="en-US" dirty="0"/>
          </a:p>
          <a:p>
            <a:r>
              <a:rPr lang="en-US" dirty="0"/>
              <a:t>Activating specialized “personas” on demand:</a:t>
            </a:r>
          </a:p>
          <a:p>
            <a:pPr lvl="1"/>
            <a:r>
              <a:rPr lang="en-US" dirty="0"/>
              <a:t>Expert modes → better domain answers</a:t>
            </a:r>
          </a:p>
          <a:p>
            <a:pPr lvl="1"/>
            <a:r>
              <a:rPr lang="en-US" dirty="0"/>
              <a:t>Bias audits via impersonation probes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/>
              <a:t>But only when: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Prompts are carefully designed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training process is made clear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Outputs are validated</a:t>
            </a:r>
            <a:r>
              <a:rPr lang="en-US" dirty="0"/>
              <a:t> against real-world data or human subjects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Diversity and edge-cases</a:t>
            </a:r>
            <a:r>
              <a:rPr lang="en-US" dirty="0"/>
              <a:t> (model’s flattening, hyper-accuracy) are accounted for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DF87-5691-A746-C1F3-CD723028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Reasoning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27586AB-DC69-6B6D-890E-BB211D60F1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9743" y="1250409"/>
            <a:ext cx="10694057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Deductive Reasoning: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Derive truths from first principles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Premise 1: If X then Y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Premise 2: X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Conclusion: Y</a:t>
            </a:r>
            <a:br>
              <a:rPr lang="en-US" altLang="en-US" sz="2400" dirty="0"/>
            </a:br>
            <a:endParaRPr lang="en-US" altLang="en-US" sz="24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Requires agreeing on foundational axioms/truths to build other true statements off of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20A47A-9CC1-03D9-ADF7-9ABEAAAC88B5}"/>
              </a:ext>
            </a:extLst>
          </p:cNvPr>
          <p:cNvSpPr txBox="1"/>
          <p:nvPr/>
        </p:nvSpPr>
        <p:spPr>
          <a:xfrm>
            <a:off x="5301335" y="2161350"/>
            <a:ext cx="6923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Premise 1: If it rains, then the grass will be wet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Premise 2: It rained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Conclusion: The grass is wet</a:t>
            </a:r>
          </a:p>
        </p:txBody>
      </p:sp>
    </p:spTree>
    <p:extLst>
      <p:ext uri="{BB962C8B-B14F-4D97-AF65-F5344CB8AC3E}">
        <p14:creationId xmlns:p14="http://schemas.microsoft.com/office/powerpoint/2010/main" val="36128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D7F98-AF53-D7E0-B24C-983ED4744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A106-C90E-9A6F-7BBC-96577138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Reasoning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377106-5FF6-0E60-D245-45CCF0B3AD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9743" y="1158078"/>
            <a:ext cx="10694057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Inductive Reasoning: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Reach a general principle based on specific observations or evidence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Go from specifics to general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Requires pattern </a:t>
            </a:r>
            <a:r>
              <a:rPr lang="en-US" altLang="en-US" dirty="0"/>
              <a:t>identification </a:t>
            </a:r>
            <a:endParaRPr kumimoji="0" lang="en-US" altLang="en-US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Example:</a:t>
            </a:r>
            <a:endParaRPr lang="en-US" altLang="en-US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It has rained for 100 mornings in a row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After each rain the grass is wet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Therefore, the next time it rains, the grass is very likely to be wet</a:t>
            </a:r>
            <a:br>
              <a:rPr lang="en-US" altLang="en-US" dirty="0"/>
            </a:br>
            <a:endParaRPr kumimoji="0" lang="en-US" altLang="en-US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633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EF41B-E6B0-ACCA-F036-EF92E1CD4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B7F6-3DF4-705E-29E3-8BCA580D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Reasoning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089937-1717-95C9-D0B7-569303E239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9744" y="1498857"/>
            <a:ext cx="4826656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Abductive Reasoning: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Reach a conclusion about a SPECIFIC observation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“Inference to the best explanation”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Example: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The grass is wet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Possible causes: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It rained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The sprinklers were on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A pack of very slobbery, giant dogs ran through the yard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E62D8D40-6FA7-1EAB-1AED-77189990B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166" y="356839"/>
            <a:ext cx="6255834" cy="625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02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2271D-D952-5A80-89EA-47BD4A79A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E8BD-2EFF-A6B4-BC42-4F97A92F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reasoning of LLMs do? </a:t>
            </a:r>
          </a:p>
        </p:txBody>
      </p:sp>
    </p:spTree>
    <p:extLst>
      <p:ext uri="{BB962C8B-B14F-4D97-AF65-F5344CB8AC3E}">
        <p14:creationId xmlns:p14="http://schemas.microsoft.com/office/powerpoint/2010/main" val="32863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E542-BEF8-AAC8-C8F9-0038FFD0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reasoning of LLMs do?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CD38E1-4A7F-8478-283E-99C7C710E0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361" y="1748840"/>
            <a:ext cx="1087243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Training Stage: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/>
              <a:t>Inductive reasoning?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/>
              <a:t>Prediction Stage: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/>
              <a:t>Abductive reasoning? </a:t>
            </a:r>
            <a:br>
              <a:rPr lang="en-US" altLang="en-US" sz="3600" dirty="0"/>
            </a:b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2232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B1155-DF5C-7279-B34C-657E46792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2D8F-4EF2-C8B7-73AB-B824BEA4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reasoning of LLMs do?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A0E598-80C7-1A0F-83A2-712BCD6CD8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24150" y="1076711"/>
            <a:ext cx="943578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Arguably neither. </a:t>
            </a:r>
            <a:r>
              <a:rPr lang="en-US" altLang="en-US" i="1" dirty="0">
                <a:solidFill>
                  <a:srgbClr val="FF0000"/>
                </a:solidFill>
              </a:rPr>
              <a:t>They are great pattern matchers.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</a:br>
            <a:endParaRPr kumimoji="0" lang="en-US" altLang="en-US" b="0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A122A1-3E70-D4D1-00F0-7379803CB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362" y="1882060"/>
            <a:ext cx="8783276" cy="885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C57C88-E6CE-CA0D-BE6E-BE17CF711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1695"/>
            <a:ext cx="12192000" cy="391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97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AFC39-E417-54F0-E7C0-140E7FDE1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Stochastic Parrots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5341D-9D93-49B0-1273-AB65ECB1E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Zubin’s Hot-</a:t>
            </a:r>
            <a:r>
              <a:rPr lang="en-US" dirty="0" err="1"/>
              <a:t>ish</a:t>
            </a:r>
            <a:r>
              <a:rPr lang="en-US" dirty="0"/>
              <a:t> take:</a:t>
            </a:r>
          </a:p>
          <a:p>
            <a:pPr lvl="1"/>
            <a:r>
              <a:rPr lang="en-US" dirty="0"/>
              <a:t>It’s not so much that LLMs reason, but that the structure of reasoning (how we reason) is predictable. </a:t>
            </a:r>
          </a:p>
          <a:p>
            <a:pPr lvl="1"/>
            <a:r>
              <a:rPr lang="en-US" dirty="0"/>
              <a:t>Not limited to reasoning: So much of what we consider to be uniquely human experiences is somehow encoded in, and extractable from, the statistical patterns in language</a:t>
            </a:r>
          </a:p>
          <a:p>
            <a:pPr lvl="1"/>
            <a:endParaRPr lang="en-US" dirty="0"/>
          </a:p>
          <a:p>
            <a:r>
              <a:rPr lang="en-US" dirty="0"/>
              <a:t>Today’s papers:</a:t>
            </a:r>
          </a:p>
          <a:p>
            <a:pPr lvl="1"/>
            <a:r>
              <a:rPr lang="en-US" dirty="0"/>
              <a:t>It’s really important what patterns you feed the model </a:t>
            </a:r>
          </a:p>
        </p:txBody>
      </p:sp>
    </p:spTree>
    <p:extLst>
      <p:ext uri="{BB962C8B-B14F-4D97-AF65-F5344CB8AC3E}">
        <p14:creationId xmlns:p14="http://schemas.microsoft.com/office/powerpoint/2010/main" val="267521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0D80-2536-5F22-28DB-B463A030D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for Qualitative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E3131-A39E-2DD4-31C9-A2543CB81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ask the model to code deductively or inductively it probably does so by  matching the pattern of how these types of coding are done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94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6292</TotalTime>
  <Words>876</Words>
  <Application>Microsoft Office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Aptos</vt:lpstr>
      <vt:lpstr>Aptos Display</vt:lpstr>
      <vt:lpstr>Arial</vt:lpstr>
      <vt:lpstr>Cambria</vt:lpstr>
      <vt:lpstr>Office Theme</vt:lpstr>
      <vt:lpstr>INST 798/808  What Are LLMs Useful For?</vt:lpstr>
      <vt:lpstr>Types of Reasoning</vt:lpstr>
      <vt:lpstr>Types of Reasoning</vt:lpstr>
      <vt:lpstr>Types of Reasoning</vt:lpstr>
      <vt:lpstr>What kind of reasoning of LLMs do? </vt:lpstr>
      <vt:lpstr>What kind of reasoning of LLMs do? </vt:lpstr>
      <vt:lpstr>What kind of reasoning of LLMs do? </vt:lpstr>
      <vt:lpstr>Stochastic Parrots</vt:lpstr>
      <vt:lpstr>Implications for Qualitative Coding</vt:lpstr>
      <vt:lpstr>Deductive Coding</vt:lpstr>
      <vt:lpstr>Inductive Coding</vt:lpstr>
      <vt:lpstr>Today’s Papers</vt:lpstr>
      <vt:lpstr>Today’s Papers</vt:lpstr>
      <vt:lpstr>Today’s Papers</vt:lpstr>
      <vt:lpstr>Today’s Papers</vt:lpstr>
      <vt:lpstr>Today’s Papers</vt:lpstr>
      <vt:lpstr>What Are LLMs Useful For?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Zubin Jelveh</dc:creator>
  <cp:lastModifiedBy>Zubin Jelveh</cp:lastModifiedBy>
  <cp:revision>25</cp:revision>
  <dcterms:created xsi:type="dcterms:W3CDTF">2025-02-24T15:24:50Z</dcterms:created>
  <dcterms:modified xsi:type="dcterms:W3CDTF">2025-05-08T17:41:28Z</dcterms:modified>
</cp:coreProperties>
</file>