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26" r:id="rId3"/>
    <p:sldId id="327" r:id="rId4"/>
    <p:sldId id="337" r:id="rId5"/>
    <p:sldId id="328" r:id="rId6"/>
    <p:sldId id="329" r:id="rId7"/>
    <p:sldId id="330" r:id="rId8"/>
    <p:sldId id="331" r:id="rId9"/>
    <p:sldId id="332" r:id="rId10"/>
    <p:sldId id="338" r:id="rId11"/>
    <p:sldId id="334" r:id="rId12"/>
    <p:sldId id="335" r:id="rId13"/>
    <p:sldId id="339" r:id="rId14"/>
    <p:sldId id="340" r:id="rId15"/>
    <p:sldId id="341" r:id="rId16"/>
    <p:sldId id="342" r:id="rId17"/>
    <p:sldId id="345" r:id="rId18"/>
    <p:sldId id="343" r:id="rId19"/>
    <p:sldId id="346" r:id="rId20"/>
    <p:sldId id="344" r:id="rId21"/>
    <p:sldId id="347" r:id="rId22"/>
    <p:sldId id="348" r:id="rId23"/>
    <p:sldId id="34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286" autoAdjust="0"/>
    <p:restoredTop sz="94660"/>
  </p:normalViewPr>
  <p:slideViewPr>
    <p:cSldViewPr snapToGrid="0">
      <p:cViewPr varScale="1">
        <p:scale>
          <a:sx n="70" d="100"/>
          <a:sy n="70" d="100"/>
        </p:scale>
        <p:origin x="4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864F50-518D-1713-7ED0-00ECB03D8DC6}"/>
              </a:ext>
            </a:extLst>
          </p:cNvPr>
          <p:cNvSpPr>
            <a:spLocks noGrp="1"/>
          </p:cNvSpPr>
          <p:nvPr>
            <p:ph type="ctrTitle"/>
          </p:nvPr>
        </p:nvSpPr>
        <p:spPr>
          <a:xfrm>
            <a:off x="1524000" y="1122363"/>
            <a:ext cx="9144000" cy="2387600"/>
          </a:xfrm>
        </p:spPr>
        <p:txBody>
          <a:bodyPr anchor="b"/>
          <a:lstStyle>
            <a:lvl1pPr algn="ctr">
              <a:defRPr sz="6000">
                <a:latin typeface="Cambria" panose="02040503050406030204" pitchFamily="18" charset="0"/>
                <a:ea typeface="Cambria" panose="02040503050406030204" pitchFamily="18" charset="0"/>
              </a:defRPr>
            </a:lvl1pPr>
          </a:lstStyle>
          <a:p>
            <a:r>
              <a:rPr lang="en-US"/>
              <a:t>Click to edit Master title style</a:t>
            </a:r>
          </a:p>
        </p:txBody>
      </p:sp>
      <p:sp>
        <p:nvSpPr>
          <p:cNvPr id="3" name="Subtitle 2">
            <a:extLst>
              <a:ext uri="{FF2B5EF4-FFF2-40B4-BE49-F238E27FC236}">
                <a16:creationId xmlns:a16="http://schemas.microsoft.com/office/drawing/2014/main" id="{AFB92124-DC7D-3316-714A-F970E7DC9095}"/>
              </a:ext>
            </a:extLst>
          </p:cNvPr>
          <p:cNvSpPr>
            <a:spLocks noGrp="1"/>
          </p:cNvSpPr>
          <p:nvPr>
            <p:ph type="subTitle" idx="1"/>
          </p:nvPr>
        </p:nvSpPr>
        <p:spPr>
          <a:xfrm>
            <a:off x="1524000" y="3602038"/>
            <a:ext cx="9144000" cy="1655762"/>
          </a:xfrm>
        </p:spPr>
        <p:txBody>
          <a:bodyPr/>
          <a:lstStyle>
            <a:lvl1pPr marL="0" indent="0" algn="ctr">
              <a:buNone/>
              <a:defRPr sz="2400">
                <a:latin typeface="Cambria" panose="02040503050406030204" pitchFamily="18" charset="0"/>
                <a:ea typeface="Cambria" panose="02040503050406030204" pitchFamily="18"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5A0592-57CA-6CFC-F44A-4F012B64A50E}"/>
              </a:ext>
            </a:extLst>
          </p:cNvPr>
          <p:cNvSpPr>
            <a:spLocks noGrp="1"/>
          </p:cNvSpPr>
          <p:nvPr>
            <p:ph type="dt" sz="half" idx="10"/>
          </p:nvPr>
        </p:nvSpPr>
        <p:spPr/>
        <p:txBody>
          <a:bodyPr/>
          <a:lstStyle>
            <a:lvl1pPr>
              <a:defRPr>
                <a:latin typeface="Cambria" panose="02040503050406030204" pitchFamily="18" charset="0"/>
                <a:ea typeface="Cambria" panose="02040503050406030204" pitchFamily="18" charset="0"/>
              </a:defRPr>
            </a:lvl1pPr>
          </a:lstStyle>
          <a:p>
            <a:fld id="{2AAA274C-1584-4E38-969F-73A6BD652E12}" type="datetimeFigureOut">
              <a:rPr lang="en-US" smtClean="0"/>
              <a:pPr/>
              <a:t>4/24/2025</a:t>
            </a:fld>
            <a:endParaRPr lang="en-US"/>
          </a:p>
        </p:txBody>
      </p:sp>
      <p:sp>
        <p:nvSpPr>
          <p:cNvPr id="5" name="Footer Placeholder 4">
            <a:extLst>
              <a:ext uri="{FF2B5EF4-FFF2-40B4-BE49-F238E27FC236}">
                <a16:creationId xmlns:a16="http://schemas.microsoft.com/office/drawing/2014/main" id="{F5C39EF3-3913-38A1-0ECC-9D8D80ECCF0D}"/>
              </a:ext>
            </a:extLst>
          </p:cNvPr>
          <p:cNvSpPr>
            <a:spLocks noGrp="1"/>
          </p:cNvSpPr>
          <p:nvPr>
            <p:ph type="ftr" sz="quarter" idx="11"/>
          </p:nvPr>
        </p:nvSpPr>
        <p:spPr/>
        <p:txBody>
          <a:bodyPr/>
          <a:lstStyle>
            <a:lvl1pPr>
              <a:defRPr>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7C5713FC-01BE-D87B-13EA-FD42F01969F9}"/>
              </a:ext>
            </a:extLst>
          </p:cNvPr>
          <p:cNvSpPr>
            <a:spLocks noGrp="1"/>
          </p:cNvSpPr>
          <p:nvPr>
            <p:ph type="sldNum" sz="quarter" idx="12"/>
          </p:nvPr>
        </p:nvSpPr>
        <p:spPr/>
        <p:txBody>
          <a:bodyPr/>
          <a:lstStyle>
            <a:lvl1pPr>
              <a:defRPr>
                <a:latin typeface="Cambria" panose="02040503050406030204" pitchFamily="18" charset="0"/>
                <a:ea typeface="Cambria" panose="02040503050406030204" pitchFamily="18" charset="0"/>
              </a:defRPr>
            </a:lvl1pPr>
          </a:lstStyle>
          <a:p>
            <a:fld id="{3C53E85F-9E1A-4B86-B4A6-2C613F01BA4F}" type="slidenum">
              <a:rPr lang="en-US" smtClean="0"/>
              <a:pPr/>
              <a:t>‹#›</a:t>
            </a:fld>
            <a:endParaRPr lang="en-US"/>
          </a:p>
        </p:txBody>
      </p:sp>
    </p:spTree>
    <p:extLst>
      <p:ext uri="{BB962C8B-B14F-4D97-AF65-F5344CB8AC3E}">
        <p14:creationId xmlns:p14="http://schemas.microsoft.com/office/powerpoint/2010/main" val="30298996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6C2D6-912D-1EA2-E880-868A0FAF57D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659F0D1-668E-4270-6824-32F35999A92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D85AFFA-BCDD-8C21-D34D-C6C336C1477A}"/>
              </a:ext>
            </a:extLst>
          </p:cNvPr>
          <p:cNvSpPr>
            <a:spLocks noGrp="1"/>
          </p:cNvSpPr>
          <p:nvPr>
            <p:ph type="dt" sz="half" idx="10"/>
          </p:nvPr>
        </p:nvSpPr>
        <p:spPr/>
        <p:txBody>
          <a:bodyPr/>
          <a:lstStyle/>
          <a:p>
            <a:fld id="{2AAA274C-1584-4E38-969F-73A6BD652E12}" type="datetimeFigureOut">
              <a:rPr lang="en-US" smtClean="0"/>
              <a:t>4/24/2025</a:t>
            </a:fld>
            <a:endParaRPr lang="en-US"/>
          </a:p>
        </p:txBody>
      </p:sp>
      <p:sp>
        <p:nvSpPr>
          <p:cNvPr id="5" name="Footer Placeholder 4">
            <a:extLst>
              <a:ext uri="{FF2B5EF4-FFF2-40B4-BE49-F238E27FC236}">
                <a16:creationId xmlns:a16="http://schemas.microsoft.com/office/drawing/2014/main" id="{B5B60F7D-BEFB-B659-6981-45E4633E56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73E7A3-5B98-D66F-8AB7-557C023A5EB3}"/>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10943976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D98C6FA-7404-62AD-EF31-E03A4CABCC5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20AC4A0-F256-6095-8C88-FC270FE32E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7337458-9DE9-90B1-DA1B-0769B1B7B1B1}"/>
              </a:ext>
            </a:extLst>
          </p:cNvPr>
          <p:cNvSpPr>
            <a:spLocks noGrp="1"/>
          </p:cNvSpPr>
          <p:nvPr>
            <p:ph type="dt" sz="half" idx="10"/>
          </p:nvPr>
        </p:nvSpPr>
        <p:spPr/>
        <p:txBody>
          <a:bodyPr/>
          <a:lstStyle/>
          <a:p>
            <a:fld id="{2AAA274C-1584-4E38-969F-73A6BD652E12}" type="datetimeFigureOut">
              <a:rPr lang="en-US" smtClean="0"/>
              <a:t>4/24/2025</a:t>
            </a:fld>
            <a:endParaRPr lang="en-US"/>
          </a:p>
        </p:txBody>
      </p:sp>
      <p:sp>
        <p:nvSpPr>
          <p:cNvPr id="5" name="Footer Placeholder 4">
            <a:extLst>
              <a:ext uri="{FF2B5EF4-FFF2-40B4-BE49-F238E27FC236}">
                <a16:creationId xmlns:a16="http://schemas.microsoft.com/office/drawing/2014/main" id="{83254D6E-FFE3-C32D-36F6-577DB7200E8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64A0827-BE27-E500-6012-71476FE92C72}"/>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1389658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84109C-1FCF-3CFB-2F27-D9C3298050E4}"/>
              </a:ext>
            </a:extLst>
          </p:cNvPr>
          <p:cNvSpPr>
            <a:spLocks noGrp="1"/>
          </p:cNvSpPr>
          <p:nvPr>
            <p:ph type="title"/>
          </p:nvPr>
        </p:nvSpPr>
        <p:spPr>
          <a:xfrm>
            <a:off x="838200" y="68791"/>
            <a:ext cx="10515600" cy="1325563"/>
          </a:xfrm>
        </p:spPr>
        <p:txBody>
          <a:bodyPr/>
          <a:lstStyle>
            <a:lvl1pPr>
              <a:defRPr>
                <a:latin typeface="Cambria" panose="02040503050406030204" pitchFamily="18" charset="0"/>
                <a:ea typeface="Cambria" panose="02040503050406030204" pitchFamily="18" charset="0"/>
              </a:defRPr>
            </a:lvl1pPr>
          </a:lstStyle>
          <a:p>
            <a:r>
              <a:rPr lang="en-US"/>
              <a:t>Click to edit Master title style</a:t>
            </a:r>
          </a:p>
        </p:txBody>
      </p:sp>
      <p:sp>
        <p:nvSpPr>
          <p:cNvPr id="3" name="Content Placeholder 2">
            <a:extLst>
              <a:ext uri="{FF2B5EF4-FFF2-40B4-BE49-F238E27FC236}">
                <a16:creationId xmlns:a16="http://schemas.microsoft.com/office/drawing/2014/main" id="{F4E06088-D2F2-C030-0705-089624729001}"/>
              </a:ext>
            </a:extLst>
          </p:cNvPr>
          <p:cNvSpPr>
            <a:spLocks noGrp="1"/>
          </p:cNvSpPr>
          <p:nvPr>
            <p:ph idx="1"/>
          </p:nvPr>
        </p:nvSpPr>
        <p:spPr>
          <a:xfrm>
            <a:off x="838200" y="1481667"/>
            <a:ext cx="10515600" cy="4695296"/>
          </a:xfrm>
        </p:spPr>
        <p:txBody>
          <a:bodyPr/>
          <a:lstStyle>
            <a:lvl1pPr>
              <a:defRPr>
                <a:latin typeface="Cambria" panose="02040503050406030204" pitchFamily="18" charset="0"/>
                <a:ea typeface="Cambria" panose="02040503050406030204" pitchFamily="18" charset="0"/>
              </a:defRPr>
            </a:lvl1pPr>
            <a:lvl2pPr>
              <a:defRPr>
                <a:latin typeface="Cambria" panose="02040503050406030204" pitchFamily="18" charset="0"/>
                <a:ea typeface="Cambria" panose="02040503050406030204" pitchFamily="18" charset="0"/>
              </a:defRPr>
            </a:lvl2pPr>
            <a:lvl3pPr>
              <a:defRPr>
                <a:latin typeface="Cambria" panose="02040503050406030204" pitchFamily="18" charset="0"/>
                <a:ea typeface="Cambria" panose="02040503050406030204" pitchFamily="18" charset="0"/>
              </a:defRPr>
            </a:lvl3pPr>
            <a:lvl4pPr>
              <a:defRPr>
                <a:latin typeface="Cambria" panose="02040503050406030204" pitchFamily="18" charset="0"/>
                <a:ea typeface="Cambria" panose="02040503050406030204" pitchFamily="18" charset="0"/>
              </a:defRPr>
            </a:lvl4pPr>
            <a:lvl5pPr>
              <a:defRPr>
                <a:latin typeface="Cambria" panose="02040503050406030204" pitchFamily="18" charset="0"/>
                <a:ea typeface="Cambria" panose="02040503050406030204" pitchFamily="18"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C0F771-C570-A694-7646-0D5EBBA1F342}"/>
              </a:ext>
            </a:extLst>
          </p:cNvPr>
          <p:cNvSpPr>
            <a:spLocks noGrp="1"/>
          </p:cNvSpPr>
          <p:nvPr>
            <p:ph type="dt" sz="half" idx="10"/>
          </p:nvPr>
        </p:nvSpPr>
        <p:spPr/>
        <p:txBody>
          <a:bodyPr/>
          <a:lstStyle>
            <a:lvl1pPr>
              <a:defRPr>
                <a:latin typeface="Cambria" panose="02040503050406030204" pitchFamily="18" charset="0"/>
                <a:ea typeface="Cambria" panose="02040503050406030204" pitchFamily="18" charset="0"/>
              </a:defRPr>
            </a:lvl1pPr>
          </a:lstStyle>
          <a:p>
            <a:fld id="{2AAA274C-1584-4E38-969F-73A6BD652E12}" type="datetimeFigureOut">
              <a:rPr lang="en-US" smtClean="0"/>
              <a:pPr/>
              <a:t>4/24/2025</a:t>
            </a:fld>
            <a:endParaRPr lang="en-US"/>
          </a:p>
        </p:txBody>
      </p:sp>
      <p:sp>
        <p:nvSpPr>
          <p:cNvPr id="5" name="Footer Placeholder 4">
            <a:extLst>
              <a:ext uri="{FF2B5EF4-FFF2-40B4-BE49-F238E27FC236}">
                <a16:creationId xmlns:a16="http://schemas.microsoft.com/office/drawing/2014/main" id="{D46BC0E9-13DF-A35A-EC50-99F5D9665FED}"/>
              </a:ext>
            </a:extLst>
          </p:cNvPr>
          <p:cNvSpPr>
            <a:spLocks noGrp="1"/>
          </p:cNvSpPr>
          <p:nvPr>
            <p:ph type="ftr" sz="quarter" idx="11"/>
          </p:nvPr>
        </p:nvSpPr>
        <p:spPr/>
        <p:txBody>
          <a:bodyPr/>
          <a:lstStyle>
            <a:lvl1pPr>
              <a:defRPr>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6BBD2929-0E3E-A206-973E-7DD9A8116064}"/>
              </a:ext>
            </a:extLst>
          </p:cNvPr>
          <p:cNvSpPr>
            <a:spLocks noGrp="1"/>
          </p:cNvSpPr>
          <p:nvPr>
            <p:ph type="sldNum" sz="quarter" idx="12"/>
          </p:nvPr>
        </p:nvSpPr>
        <p:spPr/>
        <p:txBody>
          <a:bodyPr/>
          <a:lstStyle>
            <a:lvl1pPr>
              <a:defRPr>
                <a:latin typeface="Cambria" panose="02040503050406030204" pitchFamily="18" charset="0"/>
                <a:ea typeface="Cambria" panose="02040503050406030204" pitchFamily="18" charset="0"/>
              </a:defRPr>
            </a:lvl1pPr>
          </a:lstStyle>
          <a:p>
            <a:fld id="{3C53E85F-9E1A-4B86-B4A6-2C613F01BA4F}" type="slidenum">
              <a:rPr lang="en-US" smtClean="0"/>
              <a:pPr/>
              <a:t>‹#›</a:t>
            </a:fld>
            <a:endParaRPr lang="en-US"/>
          </a:p>
        </p:txBody>
      </p:sp>
    </p:spTree>
    <p:extLst>
      <p:ext uri="{BB962C8B-B14F-4D97-AF65-F5344CB8AC3E}">
        <p14:creationId xmlns:p14="http://schemas.microsoft.com/office/powerpoint/2010/main" val="42332904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57976-8DA4-9519-E985-9CBD4BE82040}"/>
              </a:ext>
            </a:extLst>
          </p:cNvPr>
          <p:cNvSpPr>
            <a:spLocks noGrp="1"/>
          </p:cNvSpPr>
          <p:nvPr>
            <p:ph type="title"/>
          </p:nvPr>
        </p:nvSpPr>
        <p:spPr>
          <a:xfrm>
            <a:off x="831850" y="1709738"/>
            <a:ext cx="10515600" cy="2852737"/>
          </a:xfrm>
        </p:spPr>
        <p:txBody>
          <a:bodyPr anchor="b"/>
          <a:lstStyle>
            <a:lvl1pPr>
              <a:defRPr sz="6000">
                <a:latin typeface="Cambria" panose="02040503050406030204" pitchFamily="18" charset="0"/>
                <a:ea typeface="Cambria" panose="02040503050406030204" pitchFamily="18" charset="0"/>
              </a:defRPr>
            </a:lvl1pPr>
          </a:lstStyle>
          <a:p>
            <a:r>
              <a:rPr lang="en-US"/>
              <a:t>Click to edit Master title style</a:t>
            </a:r>
          </a:p>
        </p:txBody>
      </p:sp>
      <p:sp>
        <p:nvSpPr>
          <p:cNvPr id="3" name="Text Placeholder 2">
            <a:extLst>
              <a:ext uri="{FF2B5EF4-FFF2-40B4-BE49-F238E27FC236}">
                <a16:creationId xmlns:a16="http://schemas.microsoft.com/office/drawing/2014/main" id="{01A9A080-601E-450A-B972-A36FB7B635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latin typeface="Cambria" panose="02040503050406030204" pitchFamily="18" charset="0"/>
                <a:ea typeface="Cambria" panose="02040503050406030204" pitchFamily="18" charset="0"/>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0D0C29-0C14-91E9-0BFA-BDA27BBDC950}"/>
              </a:ext>
            </a:extLst>
          </p:cNvPr>
          <p:cNvSpPr>
            <a:spLocks noGrp="1"/>
          </p:cNvSpPr>
          <p:nvPr>
            <p:ph type="dt" sz="half" idx="10"/>
          </p:nvPr>
        </p:nvSpPr>
        <p:spPr/>
        <p:txBody>
          <a:bodyPr/>
          <a:lstStyle>
            <a:lvl1pPr>
              <a:defRPr>
                <a:latin typeface="Cambria" panose="02040503050406030204" pitchFamily="18" charset="0"/>
                <a:ea typeface="Cambria" panose="02040503050406030204" pitchFamily="18" charset="0"/>
              </a:defRPr>
            </a:lvl1pPr>
          </a:lstStyle>
          <a:p>
            <a:fld id="{2AAA274C-1584-4E38-969F-73A6BD652E12}" type="datetimeFigureOut">
              <a:rPr lang="en-US" smtClean="0"/>
              <a:pPr/>
              <a:t>4/24/2025</a:t>
            </a:fld>
            <a:endParaRPr lang="en-US"/>
          </a:p>
        </p:txBody>
      </p:sp>
      <p:sp>
        <p:nvSpPr>
          <p:cNvPr id="5" name="Footer Placeholder 4">
            <a:extLst>
              <a:ext uri="{FF2B5EF4-FFF2-40B4-BE49-F238E27FC236}">
                <a16:creationId xmlns:a16="http://schemas.microsoft.com/office/drawing/2014/main" id="{11F9AEE0-ECD6-04CF-011C-47DE0AE43BD2}"/>
              </a:ext>
            </a:extLst>
          </p:cNvPr>
          <p:cNvSpPr>
            <a:spLocks noGrp="1"/>
          </p:cNvSpPr>
          <p:nvPr>
            <p:ph type="ftr" sz="quarter" idx="11"/>
          </p:nvPr>
        </p:nvSpPr>
        <p:spPr/>
        <p:txBody>
          <a:bodyPr/>
          <a:lstStyle>
            <a:lvl1pPr>
              <a:defRPr>
                <a:latin typeface="Cambria" panose="02040503050406030204" pitchFamily="18" charset="0"/>
                <a:ea typeface="Cambria" panose="02040503050406030204" pitchFamily="18" charset="0"/>
              </a:defRPr>
            </a:lvl1pPr>
          </a:lstStyle>
          <a:p>
            <a:endParaRPr lang="en-US"/>
          </a:p>
        </p:txBody>
      </p:sp>
      <p:sp>
        <p:nvSpPr>
          <p:cNvPr id="6" name="Slide Number Placeholder 5">
            <a:extLst>
              <a:ext uri="{FF2B5EF4-FFF2-40B4-BE49-F238E27FC236}">
                <a16:creationId xmlns:a16="http://schemas.microsoft.com/office/drawing/2014/main" id="{321A3D64-F581-5C65-2291-015D87EC2105}"/>
              </a:ext>
            </a:extLst>
          </p:cNvPr>
          <p:cNvSpPr>
            <a:spLocks noGrp="1"/>
          </p:cNvSpPr>
          <p:nvPr>
            <p:ph type="sldNum" sz="quarter" idx="12"/>
          </p:nvPr>
        </p:nvSpPr>
        <p:spPr/>
        <p:txBody>
          <a:bodyPr/>
          <a:lstStyle>
            <a:lvl1pPr>
              <a:defRPr>
                <a:latin typeface="Cambria" panose="02040503050406030204" pitchFamily="18" charset="0"/>
                <a:ea typeface="Cambria" panose="02040503050406030204" pitchFamily="18" charset="0"/>
              </a:defRPr>
            </a:lvl1pPr>
          </a:lstStyle>
          <a:p>
            <a:fld id="{3C53E85F-9E1A-4B86-B4A6-2C613F01BA4F}" type="slidenum">
              <a:rPr lang="en-US" smtClean="0"/>
              <a:pPr/>
              <a:t>‹#›</a:t>
            </a:fld>
            <a:endParaRPr lang="en-US"/>
          </a:p>
        </p:txBody>
      </p:sp>
    </p:spTree>
    <p:extLst>
      <p:ext uri="{BB962C8B-B14F-4D97-AF65-F5344CB8AC3E}">
        <p14:creationId xmlns:p14="http://schemas.microsoft.com/office/powerpoint/2010/main" val="35245662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53E4FE-B044-5854-4C6F-F8C6375AE51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5C724B5-00B0-44C1-71A7-513032BA6E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2E9668C-D6D6-517D-6993-8D38B161B40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4575ED0-6184-F36E-8C71-68B048474566}"/>
              </a:ext>
            </a:extLst>
          </p:cNvPr>
          <p:cNvSpPr>
            <a:spLocks noGrp="1"/>
          </p:cNvSpPr>
          <p:nvPr>
            <p:ph type="dt" sz="half" idx="10"/>
          </p:nvPr>
        </p:nvSpPr>
        <p:spPr/>
        <p:txBody>
          <a:bodyPr/>
          <a:lstStyle/>
          <a:p>
            <a:fld id="{2AAA274C-1584-4E38-969F-73A6BD652E12}" type="datetimeFigureOut">
              <a:rPr lang="en-US" smtClean="0"/>
              <a:t>4/24/2025</a:t>
            </a:fld>
            <a:endParaRPr lang="en-US"/>
          </a:p>
        </p:txBody>
      </p:sp>
      <p:sp>
        <p:nvSpPr>
          <p:cNvPr id="6" name="Footer Placeholder 5">
            <a:extLst>
              <a:ext uri="{FF2B5EF4-FFF2-40B4-BE49-F238E27FC236}">
                <a16:creationId xmlns:a16="http://schemas.microsoft.com/office/drawing/2014/main" id="{26F136A7-5099-E77E-5DF7-651E04595E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229F1-B6DB-1E92-D4A4-960269091604}"/>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3182008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334C3-D1D5-6807-E22E-8DAF832F54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6E3CEA-BEEB-727F-E640-D6FDD2435C9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2F25FFC-3B11-2D09-77FC-4CA2A2DA69E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524405-3327-67B1-2B3F-31DEF01F39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57ABF0F-EE69-4BA0-0E9B-8FFD3B65AD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18400C5-8FDD-94DA-6991-A11D32B21C14}"/>
              </a:ext>
            </a:extLst>
          </p:cNvPr>
          <p:cNvSpPr>
            <a:spLocks noGrp="1"/>
          </p:cNvSpPr>
          <p:nvPr>
            <p:ph type="dt" sz="half" idx="10"/>
          </p:nvPr>
        </p:nvSpPr>
        <p:spPr/>
        <p:txBody>
          <a:bodyPr/>
          <a:lstStyle/>
          <a:p>
            <a:fld id="{2AAA274C-1584-4E38-969F-73A6BD652E12}" type="datetimeFigureOut">
              <a:rPr lang="en-US" smtClean="0"/>
              <a:t>4/24/2025</a:t>
            </a:fld>
            <a:endParaRPr lang="en-US"/>
          </a:p>
        </p:txBody>
      </p:sp>
      <p:sp>
        <p:nvSpPr>
          <p:cNvPr id="8" name="Footer Placeholder 7">
            <a:extLst>
              <a:ext uri="{FF2B5EF4-FFF2-40B4-BE49-F238E27FC236}">
                <a16:creationId xmlns:a16="http://schemas.microsoft.com/office/drawing/2014/main" id="{8DCA50E4-7692-0345-CB30-6E32B3B76388}"/>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C59B1B-2666-CCE8-D98C-7E601E063C91}"/>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19524163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95498-C53F-E6F8-5EFE-50FE94D9CA5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7F4315-7268-BB15-F1E1-AC6C15FC730F}"/>
              </a:ext>
            </a:extLst>
          </p:cNvPr>
          <p:cNvSpPr>
            <a:spLocks noGrp="1"/>
          </p:cNvSpPr>
          <p:nvPr>
            <p:ph type="dt" sz="half" idx="10"/>
          </p:nvPr>
        </p:nvSpPr>
        <p:spPr/>
        <p:txBody>
          <a:bodyPr/>
          <a:lstStyle/>
          <a:p>
            <a:fld id="{2AAA274C-1584-4E38-969F-73A6BD652E12}" type="datetimeFigureOut">
              <a:rPr lang="en-US" smtClean="0"/>
              <a:t>4/24/2025</a:t>
            </a:fld>
            <a:endParaRPr lang="en-US"/>
          </a:p>
        </p:txBody>
      </p:sp>
      <p:sp>
        <p:nvSpPr>
          <p:cNvPr id="4" name="Footer Placeholder 3">
            <a:extLst>
              <a:ext uri="{FF2B5EF4-FFF2-40B4-BE49-F238E27FC236}">
                <a16:creationId xmlns:a16="http://schemas.microsoft.com/office/drawing/2014/main" id="{02B4B56B-29A2-2D6C-3854-5E140CBFA8C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D9460B2-E507-73B3-9B8D-4A1ABC56EE62}"/>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14089193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52D896-6590-60A9-269F-3210A0423A3C}"/>
              </a:ext>
            </a:extLst>
          </p:cNvPr>
          <p:cNvSpPr>
            <a:spLocks noGrp="1"/>
          </p:cNvSpPr>
          <p:nvPr>
            <p:ph type="dt" sz="half" idx="10"/>
          </p:nvPr>
        </p:nvSpPr>
        <p:spPr/>
        <p:txBody>
          <a:bodyPr/>
          <a:lstStyle/>
          <a:p>
            <a:fld id="{2AAA274C-1584-4E38-969F-73A6BD652E12}" type="datetimeFigureOut">
              <a:rPr lang="en-US" smtClean="0"/>
              <a:t>4/24/2025</a:t>
            </a:fld>
            <a:endParaRPr lang="en-US"/>
          </a:p>
        </p:txBody>
      </p:sp>
      <p:sp>
        <p:nvSpPr>
          <p:cNvPr id="3" name="Footer Placeholder 2">
            <a:extLst>
              <a:ext uri="{FF2B5EF4-FFF2-40B4-BE49-F238E27FC236}">
                <a16:creationId xmlns:a16="http://schemas.microsoft.com/office/drawing/2014/main" id="{7C3E8AAF-9CD6-D617-22C7-E552FB52F8AB}"/>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5599514-7B0B-41AD-2E6E-9DEBE3CF7584}"/>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2423676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381D8A-A8F9-33CC-B33F-A1119AC59FD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6195576-B699-FE2E-7F8F-1DAA546BA4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8FC80A5-CB55-47BE-9476-6B063443752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F0D27B-091D-639E-069A-0F1C3A5D5FC6}"/>
              </a:ext>
            </a:extLst>
          </p:cNvPr>
          <p:cNvSpPr>
            <a:spLocks noGrp="1"/>
          </p:cNvSpPr>
          <p:nvPr>
            <p:ph type="dt" sz="half" idx="10"/>
          </p:nvPr>
        </p:nvSpPr>
        <p:spPr/>
        <p:txBody>
          <a:bodyPr/>
          <a:lstStyle/>
          <a:p>
            <a:fld id="{2AAA274C-1584-4E38-969F-73A6BD652E12}" type="datetimeFigureOut">
              <a:rPr lang="en-US" smtClean="0"/>
              <a:t>4/24/2025</a:t>
            </a:fld>
            <a:endParaRPr lang="en-US"/>
          </a:p>
        </p:txBody>
      </p:sp>
      <p:sp>
        <p:nvSpPr>
          <p:cNvPr id="6" name="Footer Placeholder 5">
            <a:extLst>
              <a:ext uri="{FF2B5EF4-FFF2-40B4-BE49-F238E27FC236}">
                <a16:creationId xmlns:a16="http://schemas.microsoft.com/office/drawing/2014/main" id="{C9093B4E-A949-BA69-C72D-514EB92420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8EA6CF8-8F3F-1B1E-5F27-40FFB243F704}"/>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205318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4F384-1B2A-1324-A2F2-9BEE9E954A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0C5FA5-E46E-7B69-772C-DB16047CDD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588E4A-9CD4-C11E-B768-8C3B9BABA09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ECDE8CB-F46C-6036-1582-376D9EF26AD8}"/>
              </a:ext>
            </a:extLst>
          </p:cNvPr>
          <p:cNvSpPr>
            <a:spLocks noGrp="1"/>
          </p:cNvSpPr>
          <p:nvPr>
            <p:ph type="dt" sz="half" idx="10"/>
          </p:nvPr>
        </p:nvSpPr>
        <p:spPr/>
        <p:txBody>
          <a:bodyPr/>
          <a:lstStyle/>
          <a:p>
            <a:fld id="{2AAA274C-1584-4E38-969F-73A6BD652E12}" type="datetimeFigureOut">
              <a:rPr lang="en-US" smtClean="0"/>
              <a:t>4/24/2025</a:t>
            </a:fld>
            <a:endParaRPr lang="en-US"/>
          </a:p>
        </p:txBody>
      </p:sp>
      <p:sp>
        <p:nvSpPr>
          <p:cNvPr id="6" name="Footer Placeholder 5">
            <a:extLst>
              <a:ext uri="{FF2B5EF4-FFF2-40B4-BE49-F238E27FC236}">
                <a16:creationId xmlns:a16="http://schemas.microsoft.com/office/drawing/2014/main" id="{E3AF4F61-B57B-4229-3DE2-2D5063B7EA6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A147BD-6379-9CB3-A83E-C5A3F9D2D7F5}"/>
              </a:ext>
            </a:extLst>
          </p:cNvPr>
          <p:cNvSpPr>
            <a:spLocks noGrp="1"/>
          </p:cNvSpPr>
          <p:nvPr>
            <p:ph type="sldNum" sz="quarter" idx="12"/>
          </p:nvPr>
        </p:nvSpPr>
        <p:spPr/>
        <p:txBody>
          <a:bodyPr/>
          <a:lstStyle/>
          <a:p>
            <a:fld id="{3C53E85F-9E1A-4B86-B4A6-2C613F01BA4F}" type="slidenum">
              <a:rPr lang="en-US" smtClean="0"/>
              <a:t>‹#›</a:t>
            </a:fld>
            <a:endParaRPr lang="en-US"/>
          </a:p>
        </p:txBody>
      </p:sp>
    </p:spTree>
    <p:extLst>
      <p:ext uri="{BB962C8B-B14F-4D97-AF65-F5344CB8AC3E}">
        <p14:creationId xmlns:p14="http://schemas.microsoft.com/office/powerpoint/2010/main" val="40431441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1BB25CF-1132-64DE-3328-46B0E8FFE69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AE80C48-0E8A-46EB-5356-3E651FDCB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C72A52-B8E2-98D5-6613-8904A2BFF36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AAA274C-1584-4E38-969F-73A6BD652E12}" type="datetimeFigureOut">
              <a:rPr lang="en-US" smtClean="0"/>
              <a:t>4/24/2025</a:t>
            </a:fld>
            <a:endParaRPr lang="en-US"/>
          </a:p>
        </p:txBody>
      </p:sp>
      <p:sp>
        <p:nvSpPr>
          <p:cNvPr id="5" name="Footer Placeholder 4">
            <a:extLst>
              <a:ext uri="{FF2B5EF4-FFF2-40B4-BE49-F238E27FC236}">
                <a16:creationId xmlns:a16="http://schemas.microsoft.com/office/drawing/2014/main" id="{36F4A209-2D97-1308-3B87-3450F6D44B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861A28BA-1E8C-0A7E-A84C-40857C22DC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C53E85F-9E1A-4B86-B4A6-2C613F01BA4F}" type="slidenum">
              <a:rPr lang="en-US" smtClean="0"/>
              <a:t>‹#›</a:t>
            </a:fld>
            <a:endParaRPr lang="en-US"/>
          </a:p>
        </p:txBody>
      </p:sp>
    </p:spTree>
    <p:extLst>
      <p:ext uri="{BB962C8B-B14F-4D97-AF65-F5344CB8AC3E}">
        <p14:creationId xmlns:p14="http://schemas.microsoft.com/office/powerpoint/2010/main" val="257728244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6A4D4F-7343-3E4F-8B3C-41DEDBB1B7D3}"/>
              </a:ext>
            </a:extLst>
          </p:cNvPr>
          <p:cNvSpPr>
            <a:spLocks noGrp="1"/>
          </p:cNvSpPr>
          <p:nvPr>
            <p:ph type="ctrTitle"/>
          </p:nvPr>
        </p:nvSpPr>
        <p:spPr>
          <a:xfrm>
            <a:off x="1524000" y="3481515"/>
            <a:ext cx="9144000" cy="2387600"/>
          </a:xfrm>
        </p:spPr>
        <p:txBody>
          <a:bodyPr>
            <a:normAutofit fontScale="90000"/>
          </a:bodyPr>
          <a:lstStyle/>
          <a:p>
            <a:r>
              <a:rPr lang="en-US" dirty="0"/>
              <a:t>INST 798/808</a:t>
            </a:r>
            <a:br>
              <a:rPr lang="en-US" dirty="0"/>
            </a:br>
            <a:br>
              <a:rPr lang="en-US" dirty="0"/>
            </a:br>
            <a:r>
              <a:rPr lang="en-US" dirty="0"/>
              <a:t>Prompt Engineering </a:t>
            </a:r>
            <a:br>
              <a:rPr lang="en-US" dirty="0"/>
            </a:br>
            <a:r>
              <a:rPr lang="en-US" dirty="0"/>
              <a:t>and Evaluation </a:t>
            </a:r>
            <a:br>
              <a:rPr lang="en-US" dirty="0"/>
            </a:br>
            <a:r>
              <a:rPr lang="en-US" dirty="0"/>
              <a:t>for Final Project </a:t>
            </a:r>
          </a:p>
        </p:txBody>
      </p:sp>
    </p:spTree>
    <p:extLst>
      <p:ext uri="{BB962C8B-B14F-4D97-AF65-F5344CB8AC3E}">
        <p14:creationId xmlns:p14="http://schemas.microsoft.com/office/powerpoint/2010/main" val="35928261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AC37AF-D4B8-D639-AE81-A6F4179D46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43CCF3-6C27-9253-1BD7-BB8E6152617A}"/>
              </a:ext>
            </a:extLst>
          </p:cNvPr>
          <p:cNvSpPr>
            <a:spLocks noGrp="1"/>
          </p:cNvSpPr>
          <p:nvPr>
            <p:ph type="title"/>
          </p:nvPr>
        </p:nvSpPr>
        <p:spPr/>
        <p:txBody>
          <a:bodyPr/>
          <a:lstStyle/>
          <a:p>
            <a:r>
              <a:rPr lang="en-US" dirty="0"/>
              <a:t>Fully Worked Out Example</a:t>
            </a:r>
          </a:p>
        </p:txBody>
      </p:sp>
      <p:sp>
        <p:nvSpPr>
          <p:cNvPr id="4" name="Content Placeholder 2">
            <a:extLst>
              <a:ext uri="{FF2B5EF4-FFF2-40B4-BE49-F238E27FC236}">
                <a16:creationId xmlns:a16="http://schemas.microsoft.com/office/drawing/2014/main" id="{D5B6CA2C-CE3C-FAB8-6761-D14126AEFE76}"/>
              </a:ext>
            </a:extLst>
          </p:cNvPr>
          <p:cNvSpPr txBox="1">
            <a:spLocks/>
          </p:cNvSpPr>
          <p:nvPr/>
        </p:nvSpPr>
        <p:spPr>
          <a:xfrm>
            <a:off x="990599" y="1634067"/>
            <a:ext cx="4967177" cy="4695296"/>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Offer one detailed, fully developed example that combines all elements for clarity.</a:t>
            </a:r>
          </a:p>
          <a:p>
            <a:pPr marL="0" indent="0">
              <a:buNone/>
            </a:pPr>
            <a:endParaRPr lang="en-US" dirty="0"/>
          </a:p>
        </p:txBody>
      </p:sp>
    </p:spTree>
    <p:extLst>
      <p:ext uri="{BB962C8B-B14F-4D97-AF65-F5344CB8AC3E}">
        <p14:creationId xmlns:p14="http://schemas.microsoft.com/office/powerpoint/2010/main" val="12169035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D24DBE-2A98-7B7D-AA85-D5BC0CB2AC4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8F3F86-8C11-83A8-E15E-67B7EF371DB3}"/>
              </a:ext>
            </a:extLst>
          </p:cNvPr>
          <p:cNvSpPr>
            <a:spLocks noGrp="1"/>
          </p:cNvSpPr>
          <p:nvPr>
            <p:ph type="title"/>
          </p:nvPr>
        </p:nvSpPr>
        <p:spPr/>
        <p:txBody>
          <a:bodyPr/>
          <a:lstStyle/>
          <a:p>
            <a:r>
              <a:rPr lang="en-US" dirty="0"/>
              <a:t>Context</a:t>
            </a:r>
          </a:p>
        </p:txBody>
      </p:sp>
      <p:sp>
        <p:nvSpPr>
          <p:cNvPr id="3" name="Content Placeholder 2">
            <a:extLst>
              <a:ext uri="{FF2B5EF4-FFF2-40B4-BE49-F238E27FC236}">
                <a16:creationId xmlns:a16="http://schemas.microsoft.com/office/drawing/2014/main" id="{65A87CC9-96CC-4AB4-3447-F66CAB8964B4}"/>
              </a:ext>
            </a:extLst>
          </p:cNvPr>
          <p:cNvSpPr>
            <a:spLocks noGrp="1"/>
          </p:cNvSpPr>
          <p:nvPr>
            <p:ph idx="1"/>
          </p:nvPr>
        </p:nvSpPr>
        <p:spPr>
          <a:xfrm>
            <a:off x="6386623" y="1577557"/>
            <a:ext cx="4967177" cy="4695296"/>
          </a:xfrm>
          <a:solidFill>
            <a:schemeClr val="bg2">
              <a:lumMod val="90000"/>
            </a:schemeClr>
          </a:solidFill>
          <a:ln>
            <a:solidFill>
              <a:schemeClr val="tx2"/>
            </a:solidFill>
          </a:ln>
        </p:spPr>
        <p:txBody>
          <a:bodyPr>
            <a:normAutofit fontScale="92500" lnSpcReduction="10000"/>
          </a:bodyPr>
          <a:lstStyle/>
          <a:p>
            <a:r>
              <a:rPr lang="en-US" dirty="0"/>
              <a:t>Example:</a:t>
            </a:r>
          </a:p>
          <a:p>
            <a:pPr marL="0" indent="0">
              <a:buNone/>
            </a:pPr>
            <a:r>
              <a:rPr lang="en-US" dirty="0"/>
              <a:t>These interviews were recorded as part of a study exploring how humor manifests in everyday workplace interactions. </a:t>
            </a:r>
          </a:p>
          <a:p>
            <a:pPr marL="0" indent="0">
              <a:buNone/>
            </a:pPr>
            <a:r>
              <a:rPr lang="en-US" dirty="0"/>
              <a:t>Participants shared anecdotes about unexpected moments, humorous miscommunications, and light-hearted banter with colleagues. The aim is to uncover common themes and understand the cultural nuances of humor in professional settings.</a:t>
            </a:r>
          </a:p>
          <a:p>
            <a:pPr marL="0" indent="0">
              <a:buNone/>
            </a:pPr>
            <a:endParaRPr lang="en-US" dirty="0"/>
          </a:p>
        </p:txBody>
      </p:sp>
      <p:sp>
        <p:nvSpPr>
          <p:cNvPr id="4" name="Content Placeholder 2">
            <a:extLst>
              <a:ext uri="{FF2B5EF4-FFF2-40B4-BE49-F238E27FC236}">
                <a16:creationId xmlns:a16="http://schemas.microsoft.com/office/drawing/2014/main" id="{8FCCC9F1-725F-B05B-217C-8768789194EF}"/>
              </a:ext>
            </a:extLst>
          </p:cNvPr>
          <p:cNvSpPr txBox="1">
            <a:spLocks/>
          </p:cNvSpPr>
          <p:nvPr/>
        </p:nvSpPr>
        <p:spPr>
          <a:xfrm>
            <a:off x="990599" y="1634067"/>
            <a:ext cx="4967177" cy="4695296"/>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This part provides the background or situational details necessary for the assistant to tailor its response accurately. </a:t>
            </a:r>
          </a:p>
          <a:p>
            <a:endParaRPr lang="en-US" dirty="0"/>
          </a:p>
        </p:txBody>
      </p:sp>
    </p:spTree>
    <p:extLst>
      <p:ext uri="{BB962C8B-B14F-4D97-AF65-F5344CB8AC3E}">
        <p14:creationId xmlns:p14="http://schemas.microsoft.com/office/powerpoint/2010/main" val="30122332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E7334-6FAC-17CB-4936-B60FBC56FD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17B388-E72A-2E9A-3B9A-5D36ED5CB664}"/>
              </a:ext>
            </a:extLst>
          </p:cNvPr>
          <p:cNvSpPr>
            <a:spLocks noGrp="1"/>
          </p:cNvSpPr>
          <p:nvPr>
            <p:ph type="title"/>
          </p:nvPr>
        </p:nvSpPr>
        <p:spPr/>
        <p:txBody>
          <a:bodyPr/>
          <a:lstStyle/>
          <a:p>
            <a:r>
              <a:rPr lang="en-US" dirty="0"/>
              <a:t>Final Instructions and Step-by-Step Prompt</a:t>
            </a:r>
          </a:p>
        </p:txBody>
      </p:sp>
      <p:sp>
        <p:nvSpPr>
          <p:cNvPr id="3" name="Content Placeholder 2">
            <a:extLst>
              <a:ext uri="{FF2B5EF4-FFF2-40B4-BE49-F238E27FC236}">
                <a16:creationId xmlns:a16="http://schemas.microsoft.com/office/drawing/2014/main" id="{8A3702C7-A305-3705-FBD6-CD319EA327D6}"/>
              </a:ext>
            </a:extLst>
          </p:cNvPr>
          <p:cNvSpPr>
            <a:spLocks noGrp="1"/>
          </p:cNvSpPr>
          <p:nvPr>
            <p:ph idx="1"/>
          </p:nvPr>
        </p:nvSpPr>
        <p:spPr>
          <a:xfrm>
            <a:off x="6386623" y="1577557"/>
            <a:ext cx="4967177" cy="4695296"/>
          </a:xfrm>
          <a:solidFill>
            <a:schemeClr val="bg2">
              <a:lumMod val="90000"/>
            </a:schemeClr>
          </a:solidFill>
          <a:ln>
            <a:solidFill>
              <a:schemeClr val="tx2"/>
            </a:solidFill>
          </a:ln>
        </p:spPr>
        <p:txBody>
          <a:bodyPr>
            <a:normAutofit fontScale="77500" lnSpcReduction="20000"/>
          </a:bodyPr>
          <a:lstStyle/>
          <a:p>
            <a:r>
              <a:rPr lang="en-US" dirty="0"/>
              <a:t>Example:</a:t>
            </a:r>
          </a:p>
          <a:p>
            <a:pPr>
              <a:buNone/>
            </a:pPr>
            <a:r>
              <a:rPr lang="en-US" dirty="0"/>
              <a:t>Before presenting your final coded table, outline your approach in a brief note. For example:</a:t>
            </a:r>
          </a:p>
          <a:p>
            <a:pPr>
              <a:buFont typeface="+mj-lt"/>
              <a:buAutoNum type="arabicPeriod"/>
            </a:pPr>
            <a:r>
              <a:rPr lang="en-US" dirty="0"/>
              <a:t>Begin by reading and summarizing each interview transcript.</a:t>
            </a:r>
          </a:p>
          <a:p>
            <a:pPr>
              <a:buFont typeface="+mj-lt"/>
              <a:buAutoNum type="arabicPeriod"/>
            </a:pPr>
            <a:r>
              <a:rPr lang="en-US" dirty="0"/>
              <a:t>Identify and mark potential excerpts that represent humor.</a:t>
            </a:r>
          </a:p>
          <a:p>
            <a:pPr>
              <a:buFont typeface="+mj-lt"/>
              <a:buAutoNum type="arabicPeriod"/>
            </a:pPr>
            <a:r>
              <a:rPr lang="en-US" dirty="0"/>
              <a:t>Assign each excerpt a code (or codes) from the predetermined list and note your reasoning.</a:t>
            </a:r>
          </a:p>
          <a:p>
            <a:pPr>
              <a:buFont typeface="+mj-lt"/>
              <a:buAutoNum type="arabicPeriod"/>
            </a:pPr>
            <a:r>
              <a:rPr lang="en-US" dirty="0"/>
              <a:t>Double-check that all excerpts align with the respective code definitions.</a:t>
            </a:r>
          </a:p>
          <a:p>
            <a:pPr>
              <a:buFont typeface="+mj-lt"/>
              <a:buAutoNum type="arabicPeriod"/>
            </a:pPr>
            <a:r>
              <a:rPr lang="en-US" dirty="0"/>
              <a:t>Compile your findings in the structured table format as outlined above.</a:t>
            </a:r>
          </a:p>
          <a:p>
            <a:pPr marL="0" indent="0">
              <a:buNone/>
            </a:pPr>
            <a:endParaRPr lang="en-US" dirty="0"/>
          </a:p>
        </p:txBody>
      </p:sp>
      <p:sp>
        <p:nvSpPr>
          <p:cNvPr id="4" name="Content Placeholder 2">
            <a:extLst>
              <a:ext uri="{FF2B5EF4-FFF2-40B4-BE49-F238E27FC236}">
                <a16:creationId xmlns:a16="http://schemas.microsoft.com/office/drawing/2014/main" id="{F5559620-692D-5A4D-867F-DF2778AC7843}"/>
              </a:ext>
            </a:extLst>
          </p:cNvPr>
          <p:cNvSpPr txBox="1">
            <a:spLocks/>
          </p:cNvSpPr>
          <p:nvPr/>
        </p:nvSpPr>
        <p:spPr>
          <a:xfrm>
            <a:off x="990599" y="1634067"/>
            <a:ext cx="4967177" cy="4695296"/>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The final piece of the prompting guide typically reiterates any last directives and emphasizes the importance of following the reasoning process. It instructs the assistant to “think step by step,” </a:t>
            </a:r>
            <a:r>
              <a:rPr lang="en-US" dirty="0" err="1"/>
              <a:t>promotin</a:t>
            </a:r>
            <a:r>
              <a:rPr lang="en-US" dirty="0"/>
              <a:t> that the answer is generated systematically.</a:t>
            </a:r>
          </a:p>
          <a:p>
            <a:pPr marL="0" indent="0">
              <a:buNone/>
            </a:pPr>
            <a:endParaRPr lang="en-US" dirty="0"/>
          </a:p>
        </p:txBody>
      </p:sp>
    </p:spTree>
    <p:extLst>
      <p:ext uri="{BB962C8B-B14F-4D97-AF65-F5344CB8AC3E}">
        <p14:creationId xmlns:p14="http://schemas.microsoft.com/office/powerpoint/2010/main" val="40941536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6DFD2F-36DD-2F32-8B06-8E569F8870C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EEBC431-2FE0-B9AF-1029-FA0D3BE55069}"/>
              </a:ext>
            </a:extLst>
          </p:cNvPr>
          <p:cNvSpPr>
            <a:spLocks noGrp="1"/>
          </p:cNvSpPr>
          <p:nvPr>
            <p:ph type="title"/>
          </p:nvPr>
        </p:nvSpPr>
        <p:spPr/>
        <p:txBody>
          <a:bodyPr/>
          <a:lstStyle/>
          <a:p>
            <a:r>
              <a:rPr lang="en-US" dirty="0"/>
              <a:t>Potential Approaches for Evaluation</a:t>
            </a:r>
          </a:p>
        </p:txBody>
      </p:sp>
      <p:sp>
        <p:nvSpPr>
          <p:cNvPr id="3" name="Content Placeholder 2">
            <a:extLst>
              <a:ext uri="{FF2B5EF4-FFF2-40B4-BE49-F238E27FC236}">
                <a16:creationId xmlns:a16="http://schemas.microsoft.com/office/drawing/2014/main" id="{2CDCC883-A667-11AF-C209-1515F2EC06C1}"/>
              </a:ext>
            </a:extLst>
          </p:cNvPr>
          <p:cNvSpPr>
            <a:spLocks noGrp="1"/>
          </p:cNvSpPr>
          <p:nvPr>
            <p:ph idx="1"/>
          </p:nvPr>
        </p:nvSpPr>
        <p:spPr/>
        <p:txBody>
          <a:bodyPr>
            <a:normAutofit/>
          </a:bodyPr>
          <a:lstStyle/>
          <a:p>
            <a:pPr lvl="1"/>
            <a:r>
              <a:rPr lang="en-US" sz="3600" dirty="0"/>
              <a:t>Embedding-based</a:t>
            </a:r>
          </a:p>
          <a:p>
            <a:pPr lvl="1"/>
            <a:endParaRPr lang="en-US" sz="3600" dirty="0"/>
          </a:p>
          <a:p>
            <a:pPr lvl="1"/>
            <a:r>
              <a:rPr lang="en-US" sz="3600" dirty="0"/>
              <a:t>Manual Verification</a:t>
            </a:r>
          </a:p>
          <a:p>
            <a:pPr lvl="1"/>
            <a:endParaRPr lang="en-US" sz="3600" dirty="0"/>
          </a:p>
          <a:p>
            <a:pPr lvl="1"/>
            <a:r>
              <a:rPr lang="en-US" sz="3600" dirty="0"/>
              <a:t>Rule Following</a:t>
            </a:r>
          </a:p>
          <a:p>
            <a:pPr lvl="1"/>
            <a:endParaRPr lang="en-US" sz="3600" dirty="0"/>
          </a:p>
          <a:p>
            <a:pPr lvl="1"/>
            <a:r>
              <a:rPr lang="en-US" sz="3600" dirty="0"/>
              <a:t>LLM as Judge</a:t>
            </a:r>
          </a:p>
        </p:txBody>
      </p:sp>
    </p:spTree>
    <p:extLst>
      <p:ext uri="{BB962C8B-B14F-4D97-AF65-F5344CB8AC3E}">
        <p14:creationId xmlns:p14="http://schemas.microsoft.com/office/powerpoint/2010/main" val="21412928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399445-2FEE-D932-FEF2-358294696D79}"/>
              </a:ext>
            </a:extLst>
          </p:cNvPr>
          <p:cNvSpPr>
            <a:spLocks noGrp="1"/>
          </p:cNvSpPr>
          <p:nvPr>
            <p:ph type="title"/>
          </p:nvPr>
        </p:nvSpPr>
        <p:spPr/>
        <p:txBody>
          <a:bodyPr/>
          <a:lstStyle/>
          <a:p>
            <a:r>
              <a:rPr lang="en-US" dirty="0"/>
              <a:t>Embedding-Based</a:t>
            </a:r>
          </a:p>
        </p:txBody>
      </p:sp>
      <p:sp>
        <p:nvSpPr>
          <p:cNvPr id="3" name="Content Placeholder 2">
            <a:extLst>
              <a:ext uri="{FF2B5EF4-FFF2-40B4-BE49-F238E27FC236}">
                <a16:creationId xmlns:a16="http://schemas.microsoft.com/office/drawing/2014/main" id="{C192B89C-27A1-8223-6612-121E2C594205}"/>
              </a:ext>
            </a:extLst>
          </p:cNvPr>
          <p:cNvSpPr>
            <a:spLocks noGrp="1"/>
          </p:cNvSpPr>
          <p:nvPr>
            <p:ph idx="1"/>
          </p:nvPr>
        </p:nvSpPr>
        <p:spPr/>
        <p:txBody>
          <a:bodyPr/>
          <a:lstStyle/>
          <a:p>
            <a:r>
              <a:rPr lang="en-US" dirty="0"/>
              <a:t>How</a:t>
            </a:r>
          </a:p>
          <a:p>
            <a:pPr lvl="1"/>
            <a:r>
              <a:rPr lang="en-US" dirty="0"/>
              <a:t>Use an encoder model to embed the input</a:t>
            </a:r>
          </a:p>
          <a:p>
            <a:pPr lvl="1"/>
            <a:r>
              <a:rPr lang="en-US" dirty="0"/>
              <a:t>Use a clustering algorithm (e.g. k-means) to group the embeddings</a:t>
            </a:r>
          </a:p>
          <a:p>
            <a:r>
              <a:rPr lang="en-US" dirty="0"/>
              <a:t>Purpose</a:t>
            </a:r>
          </a:p>
          <a:p>
            <a:pPr lvl="1"/>
            <a:r>
              <a:rPr lang="en-US" dirty="0"/>
              <a:t>Identify consistency in coding</a:t>
            </a:r>
          </a:p>
          <a:p>
            <a:pPr lvl="2"/>
            <a:r>
              <a:rPr lang="en-US" dirty="0"/>
              <a:t>Are items categorized as </a:t>
            </a:r>
            <a:r>
              <a:rPr lang="en-US" i="1" dirty="0"/>
              <a:t>Irony</a:t>
            </a:r>
            <a:r>
              <a:rPr lang="en-US" dirty="0"/>
              <a:t> closer to each other than items with other codes?</a:t>
            </a:r>
          </a:p>
          <a:p>
            <a:pPr lvl="1"/>
            <a:r>
              <a:rPr lang="en-US" dirty="0"/>
              <a:t>Detect  outliers for further review </a:t>
            </a:r>
          </a:p>
          <a:p>
            <a:r>
              <a:rPr lang="en-US" dirty="0"/>
              <a:t>Example</a:t>
            </a:r>
          </a:p>
          <a:p>
            <a:pPr lvl="1"/>
            <a:r>
              <a:rPr lang="en-US" dirty="0"/>
              <a:t>If multiple excerpts coded as </a:t>
            </a:r>
            <a:r>
              <a:rPr lang="en-US" i="1" dirty="0"/>
              <a:t>Exaggeration</a:t>
            </a:r>
            <a:r>
              <a:rPr lang="en-US" dirty="0"/>
              <a:t> form a tight cluster, this indicates consistency.</a:t>
            </a:r>
          </a:p>
          <a:p>
            <a:pPr lvl="1"/>
            <a:r>
              <a:rPr lang="en-US" dirty="0"/>
              <a:t>An outlier might suggest a misclassification needing human oversight.</a:t>
            </a:r>
          </a:p>
        </p:txBody>
      </p:sp>
    </p:spTree>
    <p:extLst>
      <p:ext uri="{BB962C8B-B14F-4D97-AF65-F5344CB8AC3E}">
        <p14:creationId xmlns:p14="http://schemas.microsoft.com/office/powerpoint/2010/main" val="24792921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D1395-67A5-23F1-9607-1871D4649AFA}"/>
              </a:ext>
            </a:extLst>
          </p:cNvPr>
          <p:cNvSpPr>
            <a:spLocks noGrp="1"/>
          </p:cNvSpPr>
          <p:nvPr>
            <p:ph type="title"/>
          </p:nvPr>
        </p:nvSpPr>
        <p:spPr/>
        <p:txBody>
          <a:bodyPr/>
          <a:lstStyle/>
          <a:p>
            <a:r>
              <a:rPr lang="en-US" dirty="0"/>
              <a:t>Limitations / Shortcomings</a:t>
            </a:r>
          </a:p>
        </p:txBody>
      </p:sp>
      <p:sp>
        <p:nvSpPr>
          <p:cNvPr id="3" name="Content Placeholder 2">
            <a:extLst>
              <a:ext uri="{FF2B5EF4-FFF2-40B4-BE49-F238E27FC236}">
                <a16:creationId xmlns:a16="http://schemas.microsoft.com/office/drawing/2014/main" id="{73E79EFD-D1CC-B892-48E6-302EBC6C27AD}"/>
              </a:ext>
            </a:extLst>
          </p:cNvPr>
          <p:cNvSpPr>
            <a:spLocks noGrp="1"/>
          </p:cNvSpPr>
          <p:nvPr>
            <p:ph idx="1"/>
          </p:nvPr>
        </p:nvSpPr>
        <p:spPr/>
        <p:txBody>
          <a:bodyPr>
            <a:normAutofit fontScale="92500" lnSpcReduction="20000"/>
          </a:bodyPr>
          <a:lstStyle/>
          <a:p>
            <a:r>
              <a:rPr lang="en-US" b="1" dirty="0"/>
              <a:t>Sensitivity to Embedding Quality</a:t>
            </a:r>
            <a:r>
              <a:rPr lang="en-US" dirty="0"/>
              <a:t>: </a:t>
            </a:r>
          </a:p>
          <a:p>
            <a:pPr marL="0" indent="0">
              <a:buNone/>
            </a:pPr>
            <a:r>
              <a:rPr lang="en-US" dirty="0"/>
              <a:t>The reliability of this method depends on the quality and nuances captured by the encoder. If the embedding model fails to capture subtle differences in tone or context (especially in humorous content), related outputs might be incorrectly grouped.</a:t>
            </a:r>
          </a:p>
          <a:p>
            <a:r>
              <a:rPr lang="en-US" b="1" dirty="0"/>
              <a:t>Choice of Clustering Algorithm</a:t>
            </a:r>
            <a:r>
              <a:rPr lang="en-US" dirty="0"/>
              <a:t>: </a:t>
            </a:r>
          </a:p>
          <a:p>
            <a:pPr marL="0" indent="0">
              <a:buNone/>
            </a:pPr>
            <a:r>
              <a:rPr lang="en-US" dirty="0"/>
              <a:t>Clustering results can vary depending on the algorithm and parameters chosen. The outcome may not be straightforward and could require fine-tuning, making the process less automated.</a:t>
            </a:r>
          </a:p>
          <a:p>
            <a:r>
              <a:rPr lang="en-US" b="1" dirty="0"/>
              <a:t>Interpretability Issues</a:t>
            </a:r>
            <a:r>
              <a:rPr lang="en-US" dirty="0"/>
              <a:t>: </a:t>
            </a:r>
          </a:p>
          <a:p>
            <a:pPr marL="0" indent="0">
              <a:buNone/>
            </a:pPr>
            <a:r>
              <a:rPr lang="en-US" dirty="0"/>
              <a:t>Clusters provide a visual or numerical grouping, but interpreting why certain outputs cluster together—or why outliers occur—can be challenging. This may require additional manual analysis.</a:t>
            </a:r>
          </a:p>
        </p:txBody>
      </p:sp>
    </p:spTree>
    <p:extLst>
      <p:ext uri="{BB962C8B-B14F-4D97-AF65-F5344CB8AC3E}">
        <p14:creationId xmlns:p14="http://schemas.microsoft.com/office/powerpoint/2010/main" val="35934240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C7BCEE-B1EB-2399-3637-7005F0F1DB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D6B8BEF-345F-00A9-4D59-3D793C46FB97}"/>
              </a:ext>
            </a:extLst>
          </p:cNvPr>
          <p:cNvSpPr>
            <a:spLocks noGrp="1"/>
          </p:cNvSpPr>
          <p:nvPr>
            <p:ph type="title"/>
          </p:nvPr>
        </p:nvSpPr>
        <p:spPr/>
        <p:txBody>
          <a:bodyPr/>
          <a:lstStyle/>
          <a:p>
            <a:r>
              <a:rPr lang="en-US" dirty="0"/>
              <a:t>Manual Verification</a:t>
            </a:r>
          </a:p>
        </p:txBody>
      </p:sp>
      <p:sp>
        <p:nvSpPr>
          <p:cNvPr id="3" name="Content Placeholder 2">
            <a:extLst>
              <a:ext uri="{FF2B5EF4-FFF2-40B4-BE49-F238E27FC236}">
                <a16:creationId xmlns:a16="http://schemas.microsoft.com/office/drawing/2014/main" id="{757A5B78-797B-27E0-3093-FF2EA8D78BE0}"/>
              </a:ext>
            </a:extLst>
          </p:cNvPr>
          <p:cNvSpPr>
            <a:spLocks noGrp="1"/>
          </p:cNvSpPr>
          <p:nvPr>
            <p:ph idx="1"/>
          </p:nvPr>
        </p:nvSpPr>
        <p:spPr/>
        <p:txBody>
          <a:bodyPr/>
          <a:lstStyle/>
          <a:p>
            <a:r>
              <a:rPr lang="en-US" dirty="0"/>
              <a:t>How</a:t>
            </a:r>
          </a:p>
          <a:p>
            <a:pPr lvl="1"/>
            <a:r>
              <a:rPr lang="en-US" dirty="0"/>
              <a:t>Experts (e.g. you) review and assess output quality</a:t>
            </a:r>
          </a:p>
          <a:p>
            <a:pPr lvl="1"/>
            <a:r>
              <a:rPr lang="en-US" dirty="0"/>
              <a:t>Use a clustering algorithm (e.g. k-means) to group the embeddings</a:t>
            </a:r>
          </a:p>
          <a:p>
            <a:r>
              <a:rPr lang="en-US" dirty="0"/>
              <a:t>Purpose</a:t>
            </a:r>
          </a:p>
          <a:p>
            <a:pPr lvl="1"/>
            <a:r>
              <a:rPr lang="en-US" dirty="0"/>
              <a:t>Provides qualitative feedback on the coding process </a:t>
            </a:r>
          </a:p>
          <a:p>
            <a:r>
              <a:rPr lang="en-US" dirty="0"/>
              <a:t>Example</a:t>
            </a:r>
          </a:p>
          <a:p>
            <a:pPr lvl="1"/>
            <a:r>
              <a:rPr lang="en-US" dirty="0"/>
              <a:t>Expert evaluates inputs codes as </a:t>
            </a:r>
            <a:r>
              <a:rPr lang="en-US" i="1" dirty="0"/>
              <a:t>Exaggeration</a:t>
            </a:r>
            <a:r>
              <a:rPr lang="en-US" dirty="0"/>
              <a:t> and indicates agreement/disagreement, other descriptive feedback</a:t>
            </a:r>
          </a:p>
        </p:txBody>
      </p:sp>
    </p:spTree>
    <p:extLst>
      <p:ext uri="{BB962C8B-B14F-4D97-AF65-F5344CB8AC3E}">
        <p14:creationId xmlns:p14="http://schemas.microsoft.com/office/powerpoint/2010/main" val="232696430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CCE981-A2E0-6ABF-9DDE-A1401522ED5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36A80F-B454-4282-756D-282CC208B4C1}"/>
              </a:ext>
            </a:extLst>
          </p:cNvPr>
          <p:cNvSpPr>
            <a:spLocks noGrp="1"/>
          </p:cNvSpPr>
          <p:nvPr>
            <p:ph type="title"/>
          </p:nvPr>
        </p:nvSpPr>
        <p:spPr/>
        <p:txBody>
          <a:bodyPr/>
          <a:lstStyle/>
          <a:p>
            <a:r>
              <a:rPr lang="en-US" dirty="0"/>
              <a:t>Limitations / Shortcomings</a:t>
            </a:r>
          </a:p>
        </p:txBody>
      </p:sp>
      <p:sp>
        <p:nvSpPr>
          <p:cNvPr id="3" name="Content Placeholder 2">
            <a:extLst>
              <a:ext uri="{FF2B5EF4-FFF2-40B4-BE49-F238E27FC236}">
                <a16:creationId xmlns:a16="http://schemas.microsoft.com/office/drawing/2014/main" id="{B8FBCC52-9E15-632C-AE4B-06708657D9CF}"/>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Subjectivity:</a:t>
            </a:r>
            <a:br>
              <a:rPr lang="en-US" dirty="0"/>
            </a:br>
            <a:r>
              <a:rPr lang="en-US" dirty="0"/>
              <a:t>Human evaluators bring their own biases and interpretations to the task. Two experts might disagree on the exact application of a code (e.g., whether a humorous excerpt should be labeled as </a:t>
            </a:r>
            <a:r>
              <a:rPr lang="en-US" i="1" dirty="0"/>
              <a:t>Exaggeration</a:t>
            </a:r>
            <a:r>
              <a:rPr lang="en-US" dirty="0"/>
              <a:t> versus </a:t>
            </a:r>
            <a:r>
              <a:rPr lang="en-US" i="1" dirty="0"/>
              <a:t>Irony</a:t>
            </a:r>
            <a:r>
              <a:rPr lang="en-US" dirty="0"/>
              <a:t>), leading to issues with consistency.</a:t>
            </a:r>
          </a:p>
          <a:p>
            <a:pPr>
              <a:buFont typeface="Arial" panose="020B0604020202020204" pitchFamily="34" charset="0"/>
              <a:buChar char="•"/>
            </a:pPr>
            <a:r>
              <a:rPr lang="en-US" b="1" dirty="0"/>
              <a:t>Time and Resource Intensive:</a:t>
            </a:r>
            <a:br>
              <a:rPr lang="en-US" dirty="0"/>
            </a:br>
            <a:r>
              <a:rPr lang="en-US" dirty="0"/>
              <a:t>Manual verification is laborious, especially with large datasets. It may not scale well and can significantly slow down iterative improvements if too many outputs require detailed human review.</a:t>
            </a:r>
          </a:p>
          <a:p>
            <a:pPr>
              <a:buFont typeface="Arial" panose="020B0604020202020204" pitchFamily="34" charset="0"/>
              <a:buChar char="•"/>
            </a:pPr>
            <a:r>
              <a:rPr lang="en-US" b="1" dirty="0"/>
              <a:t>Consistency Over Time:</a:t>
            </a:r>
            <a:br>
              <a:rPr lang="en-US" dirty="0"/>
            </a:br>
            <a:r>
              <a:rPr lang="en-US" dirty="0"/>
              <a:t>Even with a checklist, human evaluators may shift in their standards or interpretations over time. Training and calibration sessions are essential, but perfect consistency is difficult to maintain.</a:t>
            </a:r>
          </a:p>
        </p:txBody>
      </p:sp>
    </p:spTree>
    <p:extLst>
      <p:ext uri="{BB962C8B-B14F-4D97-AF65-F5344CB8AC3E}">
        <p14:creationId xmlns:p14="http://schemas.microsoft.com/office/powerpoint/2010/main" val="284285408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6D4A8-03A9-D400-3703-F14C9897A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1B85CA-8127-BA0D-C8DC-D00297DB4609}"/>
              </a:ext>
            </a:extLst>
          </p:cNvPr>
          <p:cNvSpPr>
            <a:spLocks noGrp="1"/>
          </p:cNvSpPr>
          <p:nvPr>
            <p:ph type="title"/>
          </p:nvPr>
        </p:nvSpPr>
        <p:spPr/>
        <p:txBody>
          <a:bodyPr/>
          <a:lstStyle/>
          <a:p>
            <a:r>
              <a:rPr lang="en-US" dirty="0"/>
              <a:t>Rule-Based</a:t>
            </a:r>
          </a:p>
        </p:txBody>
      </p:sp>
      <p:sp>
        <p:nvSpPr>
          <p:cNvPr id="3" name="Content Placeholder 2">
            <a:extLst>
              <a:ext uri="{FF2B5EF4-FFF2-40B4-BE49-F238E27FC236}">
                <a16:creationId xmlns:a16="http://schemas.microsoft.com/office/drawing/2014/main" id="{3B198811-2E6D-7784-D67C-F0D24614BEF1}"/>
              </a:ext>
            </a:extLst>
          </p:cNvPr>
          <p:cNvSpPr>
            <a:spLocks noGrp="1"/>
          </p:cNvSpPr>
          <p:nvPr>
            <p:ph idx="1"/>
          </p:nvPr>
        </p:nvSpPr>
        <p:spPr/>
        <p:txBody>
          <a:bodyPr>
            <a:normAutofit/>
          </a:bodyPr>
          <a:lstStyle/>
          <a:p>
            <a:r>
              <a:rPr lang="en-US" dirty="0"/>
              <a:t>How</a:t>
            </a:r>
          </a:p>
          <a:p>
            <a:pPr lvl="1"/>
            <a:r>
              <a:rPr lang="en-US" dirty="0"/>
              <a:t>Define concrete rules or heuristics (e.g., required keywords, format adherence).</a:t>
            </a:r>
          </a:p>
          <a:p>
            <a:pPr lvl="1"/>
            <a:r>
              <a:rPr lang="en-US" dirty="0"/>
              <a:t>Use an automated script to measure adherence.</a:t>
            </a:r>
          </a:p>
          <a:p>
            <a:r>
              <a:rPr lang="en-US" dirty="0"/>
              <a:t>Purpose</a:t>
            </a:r>
          </a:p>
          <a:p>
            <a:pPr lvl="1"/>
            <a:r>
              <a:rPr lang="en-US" dirty="0"/>
              <a:t>Ensure each output meets specific structural and content criteria.</a:t>
            </a:r>
          </a:p>
          <a:p>
            <a:pPr lvl="1"/>
            <a:r>
              <a:rPr lang="en-US" dirty="0"/>
              <a:t>Quickly flag deviations for further manual inspection. </a:t>
            </a:r>
          </a:p>
          <a:p>
            <a:r>
              <a:rPr lang="en-US" dirty="0"/>
              <a:t>Example</a:t>
            </a:r>
          </a:p>
          <a:p>
            <a:pPr lvl="1"/>
            <a:r>
              <a:rPr lang="en-US" dirty="0"/>
              <a:t>A rule might state that every coding decision must include a brief reasoning note mentioning “hyperbole” for </a:t>
            </a:r>
            <a:r>
              <a:rPr lang="en-US" i="1" dirty="0"/>
              <a:t>Exaggeration</a:t>
            </a:r>
            <a:r>
              <a:rPr lang="en-US" dirty="0"/>
              <a:t>.</a:t>
            </a:r>
          </a:p>
        </p:txBody>
      </p:sp>
      <p:sp>
        <p:nvSpPr>
          <p:cNvPr id="8" name="Rectangle 5">
            <a:extLst>
              <a:ext uri="{FF2B5EF4-FFF2-40B4-BE49-F238E27FC236}">
                <a16:creationId xmlns:a16="http://schemas.microsoft.com/office/drawing/2014/main" id="{910D91E5-08CB-4DC5-5166-0A6B02D5E253}"/>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a:ln>
                  <a:noFill/>
                </a:ln>
                <a:solidFill>
                  <a:schemeClr val="tx1"/>
                </a:solidFill>
                <a:effectLst/>
                <a:latin typeface="Arial" panose="020B0604020202020204" pitchFamily="34" charset="0"/>
              </a:rPr>
              <a:t>Ensure each output meets specific structural and content criteria.</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9477250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CB0C7A-3661-2CC0-6A09-B01FE2B663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EDBF5CA-1D73-3E50-F514-580DA9EB69AF}"/>
              </a:ext>
            </a:extLst>
          </p:cNvPr>
          <p:cNvSpPr>
            <a:spLocks noGrp="1"/>
          </p:cNvSpPr>
          <p:nvPr>
            <p:ph type="title"/>
          </p:nvPr>
        </p:nvSpPr>
        <p:spPr/>
        <p:txBody>
          <a:bodyPr/>
          <a:lstStyle/>
          <a:p>
            <a:r>
              <a:rPr lang="en-US" dirty="0"/>
              <a:t>Limitations / Shortcomings</a:t>
            </a:r>
          </a:p>
        </p:txBody>
      </p:sp>
      <p:sp>
        <p:nvSpPr>
          <p:cNvPr id="3" name="Content Placeholder 2">
            <a:extLst>
              <a:ext uri="{FF2B5EF4-FFF2-40B4-BE49-F238E27FC236}">
                <a16:creationId xmlns:a16="http://schemas.microsoft.com/office/drawing/2014/main" id="{F6BE3429-1836-5D1F-74B9-4CA5CB7AE557}"/>
              </a:ext>
            </a:extLst>
          </p:cNvPr>
          <p:cNvSpPr>
            <a:spLocks noGrp="1"/>
          </p:cNvSpPr>
          <p:nvPr>
            <p:ph idx="1"/>
          </p:nvPr>
        </p:nvSpPr>
        <p:spPr/>
        <p:txBody>
          <a:bodyPr>
            <a:normAutofit lnSpcReduction="10000"/>
          </a:bodyPr>
          <a:lstStyle/>
          <a:p>
            <a:pPr>
              <a:buFont typeface="Arial" panose="020B0604020202020204" pitchFamily="34" charset="0"/>
              <a:buChar char="•"/>
            </a:pPr>
            <a:r>
              <a:rPr lang="en-US" b="1" dirty="0"/>
              <a:t>Rigidity</a:t>
            </a:r>
            <a:r>
              <a:rPr lang="en-US" dirty="0"/>
              <a:t>: </a:t>
            </a:r>
          </a:p>
          <a:p>
            <a:pPr marL="0" indent="0">
              <a:buNone/>
            </a:pPr>
            <a:r>
              <a:rPr lang="en-US" dirty="0"/>
              <a:t>Predefined rules are inherently rigid. They can enforce consistency but might not accommodate the nuance and variability of natural language—especially in creative or humorous contexts.</a:t>
            </a:r>
          </a:p>
          <a:p>
            <a:pPr>
              <a:buFont typeface="Arial" panose="020B0604020202020204" pitchFamily="34" charset="0"/>
              <a:buChar char="•"/>
            </a:pPr>
            <a:r>
              <a:rPr lang="en-US" b="1" dirty="0"/>
              <a:t>Incomplete Coverage</a:t>
            </a:r>
            <a:r>
              <a:rPr lang="en-US" dirty="0"/>
              <a:t>: </a:t>
            </a:r>
          </a:p>
          <a:p>
            <a:pPr marL="0" indent="0">
              <a:buNone/>
            </a:pPr>
            <a:r>
              <a:rPr lang="en-US" dirty="0"/>
              <a:t>It's challenging to define rules that capture all possible deviations. Some errors might not be flagged if they fall outside the specified heuristics, resulting in potential false negatives.</a:t>
            </a:r>
          </a:p>
          <a:p>
            <a:pPr>
              <a:buFont typeface="Arial" panose="020B0604020202020204" pitchFamily="34" charset="0"/>
              <a:buChar char="•"/>
            </a:pPr>
            <a:r>
              <a:rPr lang="en-US" b="1" dirty="0"/>
              <a:t>Maintenance and Scalability</a:t>
            </a:r>
            <a:r>
              <a:rPr lang="en-US" dirty="0"/>
              <a:t>: </a:t>
            </a:r>
          </a:p>
          <a:p>
            <a:pPr marL="0" indent="0">
              <a:buNone/>
            </a:pPr>
            <a:r>
              <a:rPr lang="en-US" dirty="0"/>
              <a:t>As the dataset or coding schema evolves, the rules may need frequent updates. </a:t>
            </a:r>
          </a:p>
        </p:txBody>
      </p:sp>
    </p:spTree>
    <p:extLst>
      <p:ext uri="{BB962C8B-B14F-4D97-AF65-F5344CB8AC3E}">
        <p14:creationId xmlns:p14="http://schemas.microsoft.com/office/powerpoint/2010/main" val="3931191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55DF87-5691-A746-C1F3-CD723028163D}"/>
              </a:ext>
            </a:extLst>
          </p:cNvPr>
          <p:cNvSpPr>
            <a:spLocks noGrp="1"/>
          </p:cNvSpPr>
          <p:nvPr>
            <p:ph type="title"/>
          </p:nvPr>
        </p:nvSpPr>
        <p:spPr/>
        <p:txBody>
          <a:bodyPr/>
          <a:lstStyle/>
          <a:p>
            <a:r>
              <a:rPr lang="en-US" dirty="0"/>
              <a:t>Prompt Engineering</a:t>
            </a:r>
          </a:p>
        </p:txBody>
      </p:sp>
      <p:sp>
        <p:nvSpPr>
          <p:cNvPr id="3" name="Content Placeholder 2">
            <a:extLst>
              <a:ext uri="{FF2B5EF4-FFF2-40B4-BE49-F238E27FC236}">
                <a16:creationId xmlns:a16="http://schemas.microsoft.com/office/drawing/2014/main" id="{812A2425-8501-8CCA-E762-7C13D174122C}"/>
              </a:ext>
            </a:extLst>
          </p:cNvPr>
          <p:cNvSpPr>
            <a:spLocks noGrp="1"/>
          </p:cNvSpPr>
          <p:nvPr>
            <p:ph idx="1"/>
          </p:nvPr>
        </p:nvSpPr>
        <p:spPr/>
        <p:txBody>
          <a:bodyPr/>
          <a:lstStyle/>
          <a:p>
            <a:r>
              <a:rPr lang="en-US" dirty="0"/>
              <a:t>Nearly all final projects will be working with a prompting (rather than encoding) approach</a:t>
            </a:r>
          </a:p>
          <a:p>
            <a:r>
              <a:rPr lang="en-US" dirty="0"/>
              <a:t>This short lecture will talk through approaches for prompt engineering and possible methods for evaluation</a:t>
            </a:r>
          </a:p>
          <a:p>
            <a:r>
              <a:rPr lang="en-US" dirty="0"/>
              <a:t>Much of this is inspired by OpenAI’s recent release of GPT4.1 and associated prompting guide:</a:t>
            </a:r>
          </a:p>
          <a:p>
            <a:pPr marL="0" indent="0">
              <a:buNone/>
            </a:pPr>
            <a:r>
              <a:rPr lang="en-US" dirty="0"/>
              <a:t> https://cookbook.openai.com/examples/gpt4-1_prompting_guide</a:t>
            </a:r>
            <a:br>
              <a:rPr lang="en-US" dirty="0"/>
            </a:br>
            <a:endParaRPr lang="en-US" dirty="0"/>
          </a:p>
        </p:txBody>
      </p:sp>
    </p:spTree>
    <p:extLst>
      <p:ext uri="{BB962C8B-B14F-4D97-AF65-F5344CB8AC3E}">
        <p14:creationId xmlns:p14="http://schemas.microsoft.com/office/powerpoint/2010/main" val="3612848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0D8E2-B8BA-3793-08A8-79F749F7287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0FDBD3-30B6-CDAD-127B-680C276387F9}"/>
              </a:ext>
            </a:extLst>
          </p:cNvPr>
          <p:cNvSpPr>
            <a:spLocks noGrp="1"/>
          </p:cNvSpPr>
          <p:nvPr>
            <p:ph type="title"/>
          </p:nvPr>
        </p:nvSpPr>
        <p:spPr/>
        <p:txBody>
          <a:bodyPr/>
          <a:lstStyle/>
          <a:p>
            <a:r>
              <a:rPr lang="en-US" dirty="0"/>
              <a:t>LLM as Judge</a:t>
            </a:r>
          </a:p>
        </p:txBody>
      </p:sp>
      <p:sp>
        <p:nvSpPr>
          <p:cNvPr id="3" name="Content Placeholder 2">
            <a:extLst>
              <a:ext uri="{FF2B5EF4-FFF2-40B4-BE49-F238E27FC236}">
                <a16:creationId xmlns:a16="http://schemas.microsoft.com/office/drawing/2014/main" id="{2908C439-4846-5E48-33BB-D36731E116B8}"/>
              </a:ext>
            </a:extLst>
          </p:cNvPr>
          <p:cNvSpPr>
            <a:spLocks noGrp="1"/>
          </p:cNvSpPr>
          <p:nvPr>
            <p:ph idx="1"/>
          </p:nvPr>
        </p:nvSpPr>
        <p:spPr/>
        <p:txBody>
          <a:bodyPr>
            <a:normAutofit lnSpcReduction="10000"/>
          </a:bodyPr>
          <a:lstStyle/>
          <a:p>
            <a:r>
              <a:rPr lang="en-US" dirty="0"/>
              <a:t>How</a:t>
            </a:r>
          </a:p>
          <a:p>
            <a:pPr lvl="1"/>
            <a:r>
              <a:rPr lang="en-US" dirty="0"/>
              <a:t>An additional language model reviews and evaluates the coded outputs.</a:t>
            </a:r>
          </a:p>
          <a:p>
            <a:pPr lvl="1"/>
            <a:r>
              <a:rPr lang="en-US" dirty="0"/>
              <a:t>Provide judgments on the consistency and correctness of codes and reasoning notes.</a:t>
            </a:r>
          </a:p>
          <a:p>
            <a:r>
              <a:rPr lang="en-US" dirty="0"/>
              <a:t>Purpose</a:t>
            </a:r>
          </a:p>
          <a:p>
            <a:pPr lvl="1"/>
            <a:r>
              <a:rPr lang="en-US" dirty="0"/>
              <a:t>Scalable evaluation for large datasets / environments with limited capacity for manual verification</a:t>
            </a:r>
          </a:p>
          <a:p>
            <a:r>
              <a:rPr lang="en-US" dirty="0"/>
              <a:t>Example</a:t>
            </a:r>
          </a:p>
          <a:p>
            <a:pPr lvl="1"/>
            <a:r>
              <a:rPr lang="en-US" dirty="0"/>
              <a:t>Input an excerpt and its coding into the LLM with a prompt such </a:t>
            </a:r>
            <a:r>
              <a:rPr lang="en-US" dirty="0" err="1"/>
              <a:t>as:“Evaluate</a:t>
            </a:r>
            <a:r>
              <a:rPr lang="en-US" dirty="0"/>
              <a:t> if this excerpt accurately reflects the </a:t>
            </a:r>
            <a:r>
              <a:rPr lang="en-US" i="1" dirty="0"/>
              <a:t>Wordplay</a:t>
            </a:r>
            <a:r>
              <a:rPr lang="en-US" dirty="0"/>
              <a:t> category. Explain your reasoning.”</a:t>
            </a:r>
          </a:p>
          <a:p>
            <a:pPr lvl="1"/>
            <a:r>
              <a:rPr lang="en-US" dirty="0"/>
              <a:t>Compare the LLM’s output with manual reviews for consistency.</a:t>
            </a:r>
          </a:p>
        </p:txBody>
      </p:sp>
    </p:spTree>
    <p:extLst>
      <p:ext uri="{BB962C8B-B14F-4D97-AF65-F5344CB8AC3E}">
        <p14:creationId xmlns:p14="http://schemas.microsoft.com/office/powerpoint/2010/main" val="28129895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9B4504-F8A6-4442-F753-FAF97A62C2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C68F895-E4C5-5C2E-3EA2-A42ABCB056C4}"/>
              </a:ext>
            </a:extLst>
          </p:cNvPr>
          <p:cNvSpPr>
            <a:spLocks noGrp="1"/>
          </p:cNvSpPr>
          <p:nvPr>
            <p:ph type="title"/>
          </p:nvPr>
        </p:nvSpPr>
        <p:spPr/>
        <p:txBody>
          <a:bodyPr/>
          <a:lstStyle/>
          <a:p>
            <a:r>
              <a:rPr lang="en-US" dirty="0"/>
              <a:t>Limitations / Shortcomings</a:t>
            </a:r>
          </a:p>
        </p:txBody>
      </p:sp>
      <p:sp>
        <p:nvSpPr>
          <p:cNvPr id="3" name="Content Placeholder 2">
            <a:extLst>
              <a:ext uri="{FF2B5EF4-FFF2-40B4-BE49-F238E27FC236}">
                <a16:creationId xmlns:a16="http://schemas.microsoft.com/office/drawing/2014/main" id="{7CD3E976-57C7-4D25-9F41-008278F3F866}"/>
              </a:ext>
            </a:extLst>
          </p:cNvPr>
          <p:cNvSpPr>
            <a:spLocks noGrp="1"/>
          </p:cNvSpPr>
          <p:nvPr>
            <p:ph idx="1"/>
          </p:nvPr>
        </p:nvSpPr>
        <p:spPr/>
        <p:txBody>
          <a:bodyPr>
            <a:normAutofit/>
          </a:bodyPr>
          <a:lstStyle/>
          <a:p>
            <a:pPr>
              <a:buFont typeface="Arial" panose="020B0604020202020204" pitchFamily="34" charset="0"/>
              <a:buChar char="•"/>
            </a:pPr>
            <a:r>
              <a:rPr lang="en-US" b="1" dirty="0"/>
              <a:t>Model Limitations and Biases:</a:t>
            </a:r>
          </a:p>
          <a:p>
            <a:pPr marL="0" indent="0">
              <a:buNone/>
            </a:pPr>
            <a:r>
              <a:rPr lang="en-US" dirty="0"/>
              <a:t>The evaluation model itself might have limitations or inherent biases. For example, it could over- or under-emphasize certain aspects of humor based on its training data, which might not align with human interpretations.</a:t>
            </a:r>
          </a:p>
          <a:p>
            <a:pPr>
              <a:buFont typeface="Arial" panose="020B0604020202020204" pitchFamily="34" charset="0"/>
              <a:buChar char="•"/>
            </a:pPr>
            <a:r>
              <a:rPr lang="en-US" b="1" dirty="0"/>
              <a:t>Dependence on Prompt Design: </a:t>
            </a:r>
          </a:p>
          <a:p>
            <a:pPr marL="0" indent="0">
              <a:buNone/>
            </a:pPr>
            <a:r>
              <a:rPr lang="en-US" dirty="0"/>
              <a:t>The effectiveness of an LLM as a judge relies heavily on how well its evaluation prompt is designed. Poorly designed prompts may lead to inconsistent or superficial assessments.</a:t>
            </a:r>
          </a:p>
        </p:txBody>
      </p:sp>
    </p:spTree>
    <p:extLst>
      <p:ext uri="{BB962C8B-B14F-4D97-AF65-F5344CB8AC3E}">
        <p14:creationId xmlns:p14="http://schemas.microsoft.com/office/powerpoint/2010/main" val="1785988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2FC28-5500-11F0-5EC1-8A098FFB1691}"/>
              </a:ext>
            </a:extLst>
          </p:cNvPr>
          <p:cNvSpPr>
            <a:spLocks noGrp="1"/>
          </p:cNvSpPr>
          <p:nvPr>
            <p:ph type="title"/>
          </p:nvPr>
        </p:nvSpPr>
        <p:spPr/>
        <p:txBody>
          <a:bodyPr/>
          <a:lstStyle/>
          <a:p>
            <a:r>
              <a:rPr lang="en-US" dirty="0"/>
              <a:t>Potential Experimental Designs</a:t>
            </a:r>
          </a:p>
        </p:txBody>
      </p:sp>
      <p:sp>
        <p:nvSpPr>
          <p:cNvPr id="3" name="Content Placeholder 2">
            <a:extLst>
              <a:ext uri="{FF2B5EF4-FFF2-40B4-BE49-F238E27FC236}">
                <a16:creationId xmlns:a16="http://schemas.microsoft.com/office/drawing/2014/main" id="{9B3E432C-F32D-5059-613B-FC73A79C3677}"/>
              </a:ext>
            </a:extLst>
          </p:cNvPr>
          <p:cNvSpPr>
            <a:spLocks noGrp="1"/>
          </p:cNvSpPr>
          <p:nvPr>
            <p:ph idx="1"/>
          </p:nvPr>
        </p:nvSpPr>
        <p:spPr/>
        <p:txBody>
          <a:bodyPr/>
          <a:lstStyle/>
          <a:p>
            <a:r>
              <a:rPr lang="en-US" dirty="0"/>
              <a:t>What are dimensions that we can vary? (Not exhaustive)</a:t>
            </a:r>
          </a:p>
          <a:p>
            <a:pPr lvl="1"/>
            <a:r>
              <a:rPr lang="en-US" dirty="0"/>
              <a:t>Models performing;</a:t>
            </a:r>
          </a:p>
          <a:p>
            <a:pPr lvl="2"/>
            <a:r>
              <a:rPr lang="en-US" dirty="0"/>
              <a:t>Coding</a:t>
            </a:r>
          </a:p>
          <a:p>
            <a:pPr lvl="2"/>
            <a:r>
              <a:rPr lang="en-US" dirty="0"/>
              <a:t>Evaluation </a:t>
            </a:r>
          </a:p>
          <a:p>
            <a:pPr lvl="2"/>
            <a:r>
              <a:rPr lang="en-US" dirty="0"/>
              <a:t>Encoding</a:t>
            </a:r>
          </a:p>
          <a:p>
            <a:pPr lvl="1"/>
            <a:r>
              <a:rPr lang="en-US" dirty="0"/>
              <a:t>Types of models (e.g. non-reasoning, reasoning, fine-tuned, </a:t>
            </a:r>
            <a:r>
              <a:rPr lang="en-US" dirty="0" err="1"/>
              <a:t>etc</a:t>
            </a:r>
            <a:r>
              <a:rPr lang="en-US" dirty="0"/>
              <a:t>)</a:t>
            </a:r>
          </a:p>
          <a:p>
            <a:pPr lvl="1"/>
            <a:r>
              <a:rPr lang="en-US" dirty="0"/>
              <a:t>Size of models</a:t>
            </a:r>
          </a:p>
          <a:p>
            <a:pPr lvl="1"/>
            <a:r>
              <a:rPr lang="en-US" dirty="0"/>
              <a:t>Number of evaluators (both human and LLM)</a:t>
            </a:r>
          </a:p>
          <a:p>
            <a:pPr lvl="2"/>
            <a:endParaRPr lang="en-US" dirty="0"/>
          </a:p>
          <a:p>
            <a:pPr marL="914400" lvl="2" indent="0">
              <a:buNone/>
            </a:pPr>
            <a:endParaRPr lang="en-US" dirty="0"/>
          </a:p>
          <a:p>
            <a:pPr lvl="1"/>
            <a:endParaRPr lang="en-US" dirty="0"/>
          </a:p>
        </p:txBody>
      </p:sp>
    </p:spTree>
    <p:extLst>
      <p:ext uri="{BB962C8B-B14F-4D97-AF65-F5344CB8AC3E}">
        <p14:creationId xmlns:p14="http://schemas.microsoft.com/office/powerpoint/2010/main" val="15853403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C9820C-0677-A333-2427-EA75CBE41AEF}"/>
              </a:ext>
            </a:extLst>
          </p:cNvPr>
          <p:cNvSpPr>
            <a:spLocks noGrp="1"/>
          </p:cNvSpPr>
          <p:nvPr>
            <p:ph type="title"/>
          </p:nvPr>
        </p:nvSpPr>
        <p:spPr/>
        <p:txBody>
          <a:bodyPr/>
          <a:lstStyle/>
          <a:p>
            <a:r>
              <a:rPr lang="en-US" dirty="0"/>
              <a:t>Prompt Variation</a:t>
            </a:r>
          </a:p>
        </p:txBody>
      </p:sp>
      <p:sp>
        <p:nvSpPr>
          <p:cNvPr id="3" name="Content Placeholder 2">
            <a:extLst>
              <a:ext uri="{FF2B5EF4-FFF2-40B4-BE49-F238E27FC236}">
                <a16:creationId xmlns:a16="http://schemas.microsoft.com/office/drawing/2014/main" id="{1C1B365A-389D-AC5F-C3E9-95CAAAB5AF46}"/>
              </a:ext>
            </a:extLst>
          </p:cNvPr>
          <p:cNvSpPr>
            <a:spLocks noGrp="1"/>
          </p:cNvSpPr>
          <p:nvPr>
            <p:ph idx="1"/>
          </p:nvPr>
        </p:nvSpPr>
        <p:spPr/>
        <p:txBody>
          <a:bodyPr/>
          <a:lstStyle/>
          <a:p>
            <a:r>
              <a:rPr lang="en-US" dirty="0"/>
              <a:t>Including or Excluding Sections:</a:t>
            </a:r>
          </a:p>
          <a:p>
            <a:pPr lvl="1"/>
            <a:r>
              <a:rPr lang="en-US" dirty="0"/>
              <a:t>Fine-grained instructions</a:t>
            </a:r>
          </a:p>
          <a:p>
            <a:pPr lvl="1"/>
            <a:r>
              <a:rPr lang="en-US" dirty="0"/>
              <a:t>Objective/role statements</a:t>
            </a:r>
          </a:p>
          <a:p>
            <a:pPr lvl="1"/>
            <a:r>
              <a:rPr lang="en-US" dirty="0"/>
              <a:t>Examples</a:t>
            </a:r>
          </a:p>
          <a:p>
            <a:pPr lvl="1"/>
            <a:r>
              <a:rPr lang="en-US" dirty="0"/>
              <a:t>Step-by-step reasoning prompts.</a:t>
            </a:r>
          </a:p>
          <a:p>
            <a:r>
              <a:rPr lang="en-US" dirty="0"/>
              <a:t>Length and Specificity: short, high-level prompts vs. detailed, step-by-step prompts.</a:t>
            </a:r>
          </a:p>
          <a:p>
            <a:r>
              <a:rPr lang="en-US" dirty="0"/>
              <a:t>Styling and Formatting: bullet points vs. direct instructions, coded placeholders (e.g., &lt;</a:t>
            </a:r>
            <a:r>
              <a:rPr lang="en-US" dirty="0" err="1"/>
              <a:t>reasoning_here</a:t>
            </a:r>
            <a:r>
              <a:rPr lang="en-US" dirty="0"/>
              <a:t>&gt;).</a:t>
            </a:r>
          </a:p>
          <a:p>
            <a:r>
              <a:rPr lang="en-US" dirty="0"/>
              <a:t>Language and Tone: formal vs. casual instructions.</a:t>
            </a:r>
          </a:p>
        </p:txBody>
      </p:sp>
    </p:spTree>
    <p:extLst>
      <p:ext uri="{BB962C8B-B14F-4D97-AF65-F5344CB8AC3E}">
        <p14:creationId xmlns:p14="http://schemas.microsoft.com/office/powerpoint/2010/main" val="18739998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D306C6-2CCD-E13F-BA29-27EE73A730F6}"/>
              </a:ext>
            </a:extLst>
          </p:cNvPr>
          <p:cNvSpPr>
            <a:spLocks noGrp="1"/>
          </p:cNvSpPr>
          <p:nvPr>
            <p:ph type="title"/>
          </p:nvPr>
        </p:nvSpPr>
        <p:spPr/>
        <p:txBody>
          <a:bodyPr/>
          <a:lstStyle/>
          <a:p>
            <a:r>
              <a:rPr lang="en-US" dirty="0"/>
              <a:t>Prompt Structure</a:t>
            </a:r>
          </a:p>
        </p:txBody>
      </p:sp>
      <p:pic>
        <p:nvPicPr>
          <p:cNvPr id="5" name="Picture 4">
            <a:extLst>
              <a:ext uri="{FF2B5EF4-FFF2-40B4-BE49-F238E27FC236}">
                <a16:creationId xmlns:a16="http://schemas.microsoft.com/office/drawing/2014/main" id="{0BE59F1A-57A3-C117-378C-BB27FB30C7D5}"/>
              </a:ext>
            </a:extLst>
          </p:cNvPr>
          <p:cNvPicPr>
            <a:picLocks noChangeAspect="1"/>
          </p:cNvPicPr>
          <p:nvPr/>
        </p:nvPicPr>
        <p:blipFill>
          <a:blip r:embed="rId2"/>
          <a:stretch>
            <a:fillRect/>
          </a:stretch>
        </p:blipFill>
        <p:spPr>
          <a:xfrm>
            <a:off x="2460782" y="1852601"/>
            <a:ext cx="7802064" cy="3953427"/>
          </a:xfrm>
          <a:prstGeom prst="rect">
            <a:avLst/>
          </a:prstGeom>
        </p:spPr>
      </p:pic>
    </p:spTree>
    <p:extLst>
      <p:ext uri="{BB962C8B-B14F-4D97-AF65-F5344CB8AC3E}">
        <p14:creationId xmlns:p14="http://schemas.microsoft.com/office/powerpoint/2010/main" val="428328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E2FAFC-F116-4254-A166-35B072794F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B970A6A-93DC-3EF5-4317-B20472D8EC18}"/>
              </a:ext>
            </a:extLst>
          </p:cNvPr>
          <p:cNvSpPr>
            <a:spLocks noGrp="1"/>
          </p:cNvSpPr>
          <p:nvPr>
            <p:ph type="title"/>
          </p:nvPr>
        </p:nvSpPr>
        <p:spPr/>
        <p:txBody>
          <a:bodyPr/>
          <a:lstStyle/>
          <a:p>
            <a:r>
              <a:rPr lang="en-US" dirty="0"/>
              <a:t>Role and Objective (The Why)</a:t>
            </a:r>
          </a:p>
        </p:txBody>
      </p:sp>
      <p:sp>
        <p:nvSpPr>
          <p:cNvPr id="3" name="Content Placeholder 2">
            <a:extLst>
              <a:ext uri="{FF2B5EF4-FFF2-40B4-BE49-F238E27FC236}">
                <a16:creationId xmlns:a16="http://schemas.microsoft.com/office/drawing/2014/main" id="{683D8173-2BA2-4D82-E337-D37E3032E77D}"/>
              </a:ext>
            </a:extLst>
          </p:cNvPr>
          <p:cNvSpPr>
            <a:spLocks noGrp="1"/>
          </p:cNvSpPr>
          <p:nvPr>
            <p:ph idx="1"/>
          </p:nvPr>
        </p:nvSpPr>
        <p:spPr>
          <a:xfrm>
            <a:off x="6386623" y="1577557"/>
            <a:ext cx="4967177" cy="4695296"/>
          </a:xfrm>
          <a:solidFill>
            <a:schemeClr val="bg2">
              <a:lumMod val="90000"/>
            </a:schemeClr>
          </a:solidFill>
          <a:ln>
            <a:solidFill>
              <a:schemeClr val="tx2"/>
            </a:solidFill>
          </a:ln>
        </p:spPr>
        <p:txBody>
          <a:bodyPr/>
          <a:lstStyle/>
          <a:p>
            <a:r>
              <a:rPr lang="en-US" dirty="0"/>
              <a:t>Example:</a:t>
            </a:r>
          </a:p>
          <a:p>
            <a:pPr marL="0" indent="0">
              <a:buNone/>
            </a:pPr>
            <a:r>
              <a:rPr lang="en-US" i="1" dirty="0"/>
              <a:t>Role:</a:t>
            </a:r>
            <a:r>
              <a:rPr lang="en-US" dirty="0"/>
              <a:t> You are a qualitative data analyst.</a:t>
            </a:r>
          </a:p>
          <a:p>
            <a:pPr marL="0" indent="0">
              <a:buNone/>
            </a:pPr>
            <a:br>
              <a:rPr lang="en-US" dirty="0"/>
            </a:br>
            <a:r>
              <a:rPr lang="en-US" i="1" dirty="0"/>
              <a:t>Objective:</a:t>
            </a:r>
            <a:r>
              <a:rPr lang="en-US" dirty="0"/>
              <a:t> Your task is to perform deductive coding on a set of interview transcripts about humorous workplace experiences, identifying specific humor-related themes.</a:t>
            </a:r>
          </a:p>
        </p:txBody>
      </p:sp>
      <p:sp>
        <p:nvSpPr>
          <p:cNvPr id="4" name="Content Placeholder 2">
            <a:extLst>
              <a:ext uri="{FF2B5EF4-FFF2-40B4-BE49-F238E27FC236}">
                <a16:creationId xmlns:a16="http://schemas.microsoft.com/office/drawing/2014/main" id="{DF338F4E-9CDA-CBAA-F201-148BB399BC98}"/>
              </a:ext>
            </a:extLst>
          </p:cNvPr>
          <p:cNvSpPr txBox="1">
            <a:spLocks/>
          </p:cNvSpPr>
          <p:nvPr/>
        </p:nvSpPr>
        <p:spPr>
          <a:xfrm>
            <a:off x="990599" y="1634067"/>
            <a:ext cx="4967177" cy="4528989"/>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This step defines </a:t>
            </a:r>
            <a:r>
              <a:rPr lang="en-US" b="1" dirty="0"/>
              <a:t>who</a:t>
            </a:r>
            <a:r>
              <a:rPr lang="en-US" dirty="0"/>
              <a:t> is involved (e.g., user, assistant, system) and outlines the overall goal of the prompt. It sets the stage by clarifying the intended purpose of the interaction and the specific behavior that the assistant should exhibit.</a:t>
            </a:r>
          </a:p>
          <a:p>
            <a:pPr marL="0" indent="0">
              <a:buNone/>
            </a:pPr>
            <a:endParaRPr lang="en-US" dirty="0"/>
          </a:p>
        </p:txBody>
      </p:sp>
    </p:spTree>
    <p:extLst>
      <p:ext uri="{BB962C8B-B14F-4D97-AF65-F5344CB8AC3E}">
        <p14:creationId xmlns:p14="http://schemas.microsoft.com/office/powerpoint/2010/main" val="1554996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23586-042E-894E-B0FB-32D7C7E7F2B2}"/>
              </a:ext>
            </a:extLst>
          </p:cNvPr>
          <p:cNvSpPr>
            <a:spLocks noGrp="1"/>
          </p:cNvSpPr>
          <p:nvPr>
            <p:ph type="title"/>
          </p:nvPr>
        </p:nvSpPr>
        <p:spPr/>
        <p:txBody>
          <a:bodyPr/>
          <a:lstStyle/>
          <a:p>
            <a:r>
              <a:rPr lang="en-US" dirty="0"/>
              <a:t>Instructions (The How)</a:t>
            </a:r>
          </a:p>
        </p:txBody>
      </p:sp>
      <p:sp>
        <p:nvSpPr>
          <p:cNvPr id="3" name="Content Placeholder 2">
            <a:extLst>
              <a:ext uri="{FF2B5EF4-FFF2-40B4-BE49-F238E27FC236}">
                <a16:creationId xmlns:a16="http://schemas.microsoft.com/office/drawing/2014/main" id="{054590DE-B8ED-9AE6-AA06-364CCFF3A2EF}"/>
              </a:ext>
            </a:extLst>
          </p:cNvPr>
          <p:cNvSpPr>
            <a:spLocks noGrp="1"/>
          </p:cNvSpPr>
          <p:nvPr>
            <p:ph idx="1"/>
          </p:nvPr>
        </p:nvSpPr>
        <p:spPr>
          <a:xfrm>
            <a:off x="6386623" y="1577557"/>
            <a:ext cx="4967177" cy="4695296"/>
          </a:xfrm>
          <a:solidFill>
            <a:schemeClr val="bg2">
              <a:lumMod val="90000"/>
            </a:schemeClr>
          </a:solidFill>
          <a:ln>
            <a:solidFill>
              <a:schemeClr val="tx2"/>
            </a:solidFill>
          </a:ln>
        </p:spPr>
        <p:txBody>
          <a:bodyPr/>
          <a:lstStyle/>
          <a:p>
            <a:r>
              <a:rPr lang="en-US" dirty="0"/>
              <a:t>Example:</a:t>
            </a:r>
          </a:p>
          <a:p>
            <a:pPr marL="0" indent="0">
              <a:buNone/>
            </a:pPr>
            <a:r>
              <a:rPr lang="en-US" dirty="0"/>
              <a:t>Review each interview transcript carefully and apply a set of predetermined codes (e.g., </a:t>
            </a:r>
            <a:r>
              <a:rPr lang="en-US" i="1" dirty="0"/>
              <a:t>Sarcasm</a:t>
            </a:r>
            <a:r>
              <a:rPr lang="en-US" dirty="0"/>
              <a:t>, </a:t>
            </a:r>
            <a:r>
              <a:rPr lang="en-US" i="1" dirty="0"/>
              <a:t>Exaggeration</a:t>
            </a:r>
            <a:r>
              <a:rPr lang="en-US" dirty="0"/>
              <a:t>, </a:t>
            </a:r>
            <a:r>
              <a:rPr lang="en-US" i="1" dirty="0"/>
              <a:t>Wordplay</a:t>
            </a:r>
            <a:r>
              <a:rPr lang="en-US" dirty="0"/>
              <a:t>, </a:t>
            </a:r>
            <a:r>
              <a:rPr lang="en-US" i="1" dirty="0"/>
              <a:t>Irony</a:t>
            </a:r>
            <a:r>
              <a:rPr lang="en-US" dirty="0"/>
              <a:t>). Make sure to highlight and annotate the specific excerpts that align with these categories.</a:t>
            </a:r>
          </a:p>
        </p:txBody>
      </p:sp>
      <p:sp>
        <p:nvSpPr>
          <p:cNvPr id="4" name="Content Placeholder 2">
            <a:extLst>
              <a:ext uri="{FF2B5EF4-FFF2-40B4-BE49-F238E27FC236}">
                <a16:creationId xmlns:a16="http://schemas.microsoft.com/office/drawing/2014/main" id="{5DA29411-0FC2-FB41-53B2-E9209DBF687E}"/>
              </a:ext>
            </a:extLst>
          </p:cNvPr>
          <p:cNvSpPr txBox="1">
            <a:spLocks/>
          </p:cNvSpPr>
          <p:nvPr/>
        </p:nvSpPr>
        <p:spPr>
          <a:xfrm>
            <a:off x="990599" y="1634067"/>
            <a:ext cx="4967177" cy="4695296"/>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Here you list the high-level directions on what the assistant should do. It includes guidelines, constraints, and any specific requirements.</a:t>
            </a:r>
          </a:p>
          <a:p>
            <a:pPr marL="0" indent="0">
              <a:buNone/>
            </a:pPr>
            <a:r>
              <a:rPr lang="en-US" dirty="0"/>
              <a:t> </a:t>
            </a:r>
          </a:p>
          <a:p>
            <a:pPr marL="0" indent="0">
              <a:buNone/>
            </a:pPr>
            <a:r>
              <a:rPr lang="en-US" dirty="0"/>
              <a:t>This helps ensure that the output aligns with the intended purpose and meets quality expectations.</a:t>
            </a:r>
          </a:p>
          <a:p>
            <a:pPr marL="0" indent="0">
              <a:buNone/>
            </a:pPr>
            <a:endParaRPr lang="en-US" dirty="0"/>
          </a:p>
        </p:txBody>
      </p:sp>
    </p:spTree>
    <p:extLst>
      <p:ext uri="{BB962C8B-B14F-4D97-AF65-F5344CB8AC3E}">
        <p14:creationId xmlns:p14="http://schemas.microsoft.com/office/powerpoint/2010/main" val="38151439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F2B93B-C9D5-2A51-6CA8-62746A4EC5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4D1CFC-6D12-500A-D46E-FD27F94512C0}"/>
              </a:ext>
            </a:extLst>
          </p:cNvPr>
          <p:cNvSpPr>
            <a:spLocks noGrp="1"/>
          </p:cNvSpPr>
          <p:nvPr>
            <p:ph type="title"/>
          </p:nvPr>
        </p:nvSpPr>
        <p:spPr/>
        <p:txBody>
          <a:bodyPr/>
          <a:lstStyle/>
          <a:p>
            <a:r>
              <a:rPr lang="en-US" dirty="0"/>
              <a:t>Subcategories (Detailed Rules)</a:t>
            </a:r>
          </a:p>
        </p:txBody>
      </p:sp>
      <p:sp>
        <p:nvSpPr>
          <p:cNvPr id="3" name="Content Placeholder 2">
            <a:extLst>
              <a:ext uri="{FF2B5EF4-FFF2-40B4-BE49-F238E27FC236}">
                <a16:creationId xmlns:a16="http://schemas.microsoft.com/office/drawing/2014/main" id="{69925506-8D92-B5F4-1204-2BA83CE77C0B}"/>
              </a:ext>
            </a:extLst>
          </p:cNvPr>
          <p:cNvSpPr>
            <a:spLocks noGrp="1"/>
          </p:cNvSpPr>
          <p:nvPr>
            <p:ph idx="1"/>
          </p:nvPr>
        </p:nvSpPr>
        <p:spPr>
          <a:xfrm>
            <a:off x="6386623" y="1577557"/>
            <a:ext cx="4967177" cy="4695296"/>
          </a:xfrm>
          <a:solidFill>
            <a:schemeClr val="bg2">
              <a:lumMod val="90000"/>
            </a:schemeClr>
          </a:solidFill>
          <a:ln>
            <a:solidFill>
              <a:schemeClr val="tx2"/>
            </a:solidFill>
          </a:ln>
        </p:spPr>
        <p:txBody>
          <a:bodyPr>
            <a:normAutofit fontScale="77500" lnSpcReduction="20000"/>
          </a:bodyPr>
          <a:lstStyle/>
          <a:p>
            <a:r>
              <a:rPr lang="en-US" dirty="0"/>
              <a:t>Example:</a:t>
            </a:r>
          </a:p>
          <a:p>
            <a:pPr marL="0" indent="0">
              <a:buNone/>
            </a:pPr>
            <a:r>
              <a:rPr lang="en-US" dirty="0"/>
              <a:t>Sarcasm: Identify instances where the literal meaning differs starkly from the intended meaning, often with a biting or mocking tone.</a:t>
            </a:r>
          </a:p>
          <a:p>
            <a:pPr marL="0" indent="0">
              <a:buNone/>
            </a:pPr>
            <a:r>
              <a:rPr lang="en-US" dirty="0"/>
              <a:t>Exaggeration: Mark phrases that overstate a situation or emotion to create humor.</a:t>
            </a:r>
          </a:p>
          <a:p>
            <a:pPr marL="0" indent="0">
              <a:buNone/>
            </a:pPr>
            <a:r>
              <a:rPr lang="en-US" dirty="0"/>
              <a:t>Wordplay: Detect puns, double </a:t>
            </a:r>
            <a:r>
              <a:rPr lang="en-US" dirty="0" err="1"/>
              <a:t>entendres</a:t>
            </a:r>
            <a:r>
              <a:rPr lang="en-US" dirty="0"/>
              <a:t>, or playful language.</a:t>
            </a:r>
          </a:p>
          <a:p>
            <a:pPr marL="0" indent="0">
              <a:buNone/>
            </a:pPr>
            <a:r>
              <a:rPr lang="en-US" dirty="0"/>
              <a:t>Irony: Look for situations where the outcome is contrary to what was expected, yielding a humorous contrast.</a:t>
            </a:r>
          </a:p>
          <a:p>
            <a:pPr marL="0" indent="0">
              <a:buNone/>
            </a:pPr>
            <a:r>
              <a:rPr lang="en-US" dirty="0"/>
              <a:t>Include brief annotations for each identified instance explaining which sub-category applies and why.</a:t>
            </a:r>
          </a:p>
        </p:txBody>
      </p:sp>
      <p:sp>
        <p:nvSpPr>
          <p:cNvPr id="4" name="Content Placeholder 2">
            <a:extLst>
              <a:ext uri="{FF2B5EF4-FFF2-40B4-BE49-F238E27FC236}">
                <a16:creationId xmlns:a16="http://schemas.microsoft.com/office/drawing/2014/main" id="{59AF16C9-C7EE-BC72-AFA8-F1D5F7F7132C}"/>
              </a:ext>
            </a:extLst>
          </p:cNvPr>
          <p:cNvSpPr txBox="1">
            <a:spLocks/>
          </p:cNvSpPr>
          <p:nvPr/>
        </p:nvSpPr>
        <p:spPr>
          <a:xfrm>
            <a:off x="990599" y="1634067"/>
            <a:ext cx="4967177" cy="4695296"/>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This involves breaking down the broader instructions into finer details. These detailed guidelines help in fine-tuning the output to better match the desired criteria.</a:t>
            </a:r>
          </a:p>
        </p:txBody>
      </p:sp>
    </p:spTree>
    <p:extLst>
      <p:ext uri="{BB962C8B-B14F-4D97-AF65-F5344CB8AC3E}">
        <p14:creationId xmlns:p14="http://schemas.microsoft.com/office/powerpoint/2010/main" val="188235011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A787DC-2F4D-D31C-8C91-D1E867C1B3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09F7378-DBC2-7A0A-7D15-E6A69B21EC57}"/>
              </a:ext>
            </a:extLst>
          </p:cNvPr>
          <p:cNvSpPr>
            <a:spLocks noGrp="1"/>
          </p:cNvSpPr>
          <p:nvPr>
            <p:ph type="title"/>
          </p:nvPr>
        </p:nvSpPr>
        <p:spPr/>
        <p:txBody>
          <a:bodyPr/>
          <a:lstStyle/>
          <a:p>
            <a:r>
              <a:rPr lang="en-US" dirty="0"/>
              <a:t>Reasoning Steps (How to Apply Rules)</a:t>
            </a:r>
          </a:p>
        </p:txBody>
      </p:sp>
      <p:sp>
        <p:nvSpPr>
          <p:cNvPr id="3" name="Content Placeholder 2">
            <a:extLst>
              <a:ext uri="{FF2B5EF4-FFF2-40B4-BE49-F238E27FC236}">
                <a16:creationId xmlns:a16="http://schemas.microsoft.com/office/drawing/2014/main" id="{FD442CA2-6239-3654-99F2-D2F552EEB7E7}"/>
              </a:ext>
            </a:extLst>
          </p:cNvPr>
          <p:cNvSpPr>
            <a:spLocks noGrp="1"/>
          </p:cNvSpPr>
          <p:nvPr>
            <p:ph idx="1"/>
          </p:nvPr>
        </p:nvSpPr>
        <p:spPr>
          <a:xfrm>
            <a:off x="6386623" y="1577557"/>
            <a:ext cx="4967177" cy="4695296"/>
          </a:xfrm>
          <a:solidFill>
            <a:schemeClr val="bg2">
              <a:lumMod val="90000"/>
            </a:schemeClr>
          </a:solidFill>
          <a:ln>
            <a:solidFill>
              <a:schemeClr val="tx2"/>
            </a:solidFill>
          </a:ln>
        </p:spPr>
        <p:txBody>
          <a:bodyPr>
            <a:normAutofit fontScale="85000" lnSpcReduction="20000"/>
          </a:bodyPr>
          <a:lstStyle/>
          <a:p>
            <a:r>
              <a:rPr lang="en-US" dirty="0"/>
              <a:t>Example:</a:t>
            </a:r>
          </a:p>
          <a:p>
            <a:pPr>
              <a:buFont typeface="+mj-lt"/>
              <a:buAutoNum type="arabicPeriod"/>
            </a:pPr>
            <a:r>
              <a:rPr lang="en-US" dirty="0"/>
              <a:t>Read each interview transcript in its entirety.</a:t>
            </a:r>
          </a:p>
          <a:p>
            <a:pPr>
              <a:buFont typeface="+mj-lt"/>
              <a:buAutoNum type="arabicPeriod"/>
            </a:pPr>
            <a:r>
              <a:rPr lang="en-US" dirty="0"/>
              <a:t>Identify candidate passages that seem humorous or unusual.</a:t>
            </a:r>
          </a:p>
          <a:p>
            <a:pPr>
              <a:buFont typeface="+mj-lt"/>
              <a:buAutoNum type="arabicPeriod"/>
            </a:pPr>
            <a:r>
              <a:rPr lang="en-US" dirty="0"/>
              <a:t>Map each passage to one or more predetermined codes based on its language, context, and tone.</a:t>
            </a:r>
          </a:p>
          <a:p>
            <a:pPr>
              <a:buFont typeface="+mj-lt"/>
              <a:buAutoNum type="arabicPeriod"/>
            </a:pPr>
            <a:r>
              <a:rPr lang="en-US" dirty="0"/>
              <a:t>Write a short reasoning note for each decision (e.g., why a passage is coded as </a:t>
            </a:r>
            <a:r>
              <a:rPr lang="en-US" i="1" dirty="0"/>
              <a:t>Exaggeration</a:t>
            </a:r>
            <a:r>
              <a:rPr lang="en-US" dirty="0"/>
              <a:t> rather than </a:t>
            </a:r>
            <a:r>
              <a:rPr lang="en-US" i="1" dirty="0"/>
              <a:t>Irony</a:t>
            </a:r>
            <a:r>
              <a:rPr lang="en-US" dirty="0"/>
              <a:t>).</a:t>
            </a:r>
          </a:p>
          <a:p>
            <a:pPr>
              <a:buFont typeface="+mj-lt"/>
              <a:buAutoNum type="arabicPeriod"/>
            </a:pPr>
            <a:r>
              <a:rPr lang="en-US" dirty="0"/>
              <a:t>Verify that each interview excerpt is consistently coded according to the guidelines.</a:t>
            </a:r>
          </a:p>
          <a:p>
            <a:pPr marL="0" indent="0">
              <a:buNone/>
            </a:pPr>
            <a:endParaRPr lang="en-US" dirty="0"/>
          </a:p>
        </p:txBody>
      </p:sp>
      <p:sp>
        <p:nvSpPr>
          <p:cNvPr id="4" name="Content Placeholder 2">
            <a:extLst>
              <a:ext uri="{FF2B5EF4-FFF2-40B4-BE49-F238E27FC236}">
                <a16:creationId xmlns:a16="http://schemas.microsoft.com/office/drawing/2014/main" id="{BF0F2AD2-C388-8E89-B1E1-A02A78614F39}"/>
              </a:ext>
            </a:extLst>
          </p:cNvPr>
          <p:cNvSpPr txBox="1">
            <a:spLocks/>
          </p:cNvSpPr>
          <p:nvPr/>
        </p:nvSpPr>
        <p:spPr>
          <a:xfrm>
            <a:off x="990599" y="1634067"/>
            <a:ext cx="4967177" cy="4695296"/>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This section outlines the intermediate thought process the assistant should follow before arriving at the final answer. By mapping out reasoning steps, the prompt encourages step-by-step logical processing that ensures the final response is coherent, thorough, and well-justified.</a:t>
            </a:r>
          </a:p>
          <a:p>
            <a:pPr marL="0" indent="0">
              <a:buNone/>
            </a:pPr>
            <a:endParaRPr lang="en-US" dirty="0"/>
          </a:p>
        </p:txBody>
      </p:sp>
    </p:spTree>
    <p:extLst>
      <p:ext uri="{BB962C8B-B14F-4D97-AF65-F5344CB8AC3E}">
        <p14:creationId xmlns:p14="http://schemas.microsoft.com/office/powerpoint/2010/main" val="15327347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99175B-4513-B73A-5518-316A8EA95B7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093DD8-8F4C-0672-CA5C-7E47AE112F09}"/>
              </a:ext>
            </a:extLst>
          </p:cNvPr>
          <p:cNvSpPr>
            <a:spLocks noGrp="1"/>
          </p:cNvSpPr>
          <p:nvPr>
            <p:ph type="title"/>
          </p:nvPr>
        </p:nvSpPr>
        <p:spPr/>
        <p:txBody>
          <a:bodyPr/>
          <a:lstStyle/>
          <a:p>
            <a:r>
              <a:rPr lang="en-US" dirty="0"/>
              <a:t>Output Format</a:t>
            </a:r>
          </a:p>
        </p:txBody>
      </p:sp>
      <p:sp>
        <p:nvSpPr>
          <p:cNvPr id="3" name="Content Placeholder 2">
            <a:extLst>
              <a:ext uri="{FF2B5EF4-FFF2-40B4-BE49-F238E27FC236}">
                <a16:creationId xmlns:a16="http://schemas.microsoft.com/office/drawing/2014/main" id="{95DC9076-290A-820F-8D87-F36867E1FB4A}"/>
              </a:ext>
            </a:extLst>
          </p:cNvPr>
          <p:cNvSpPr>
            <a:spLocks noGrp="1"/>
          </p:cNvSpPr>
          <p:nvPr>
            <p:ph idx="1"/>
          </p:nvPr>
        </p:nvSpPr>
        <p:spPr>
          <a:xfrm>
            <a:off x="6386623" y="1577557"/>
            <a:ext cx="4967177" cy="4695296"/>
          </a:xfrm>
          <a:solidFill>
            <a:schemeClr val="bg2">
              <a:lumMod val="90000"/>
            </a:schemeClr>
          </a:solidFill>
          <a:ln>
            <a:solidFill>
              <a:schemeClr val="tx2"/>
            </a:solidFill>
          </a:ln>
        </p:spPr>
        <p:txBody>
          <a:bodyPr/>
          <a:lstStyle/>
          <a:p>
            <a:r>
              <a:rPr lang="en-US" dirty="0"/>
              <a:t>Example:</a:t>
            </a:r>
          </a:p>
          <a:p>
            <a:pPr>
              <a:buNone/>
            </a:pPr>
            <a:r>
              <a:rPr lang="en-US" dirty="0"/>
              <a:t>Present your findings in a table with the following columns:</a:t>
            </a:r>
          </a:p>
          <a:p>
            <a:pPr>
              <a:buFont typeface="Arial" panose="020B0604020202020204" pitchFamily="34" charset="0"/>
              <a:buChar char="•"/>
            </a:pPr>
            <a:r>
              <a:rPr lang="en-US" b="1" dirty="0"/>
              <a:t>Interview ID</a:t>
            </a:r>
            <a:endParaRPr lang="en-US" dirty="0"/>
          </a:p>
          <a:p>
            <a:pPr>
              <a:buFont typeface="Arial" panose="020B0604020202020204" pitchFamily="34" charset="0"/>
              <a:buChar char="•"/>
            </a:pPr>
            <a:r>
              <a:rPr lang="en-US" b="1" dirty="0"/>
              <a:t>Excerpt</a:t>
            </a:r>
            <a:endParaRPr lang="en-US" dirty="0"/>
          </a:p>
          <a:p>
            <a:pPr>
              <a:buFont typeface="Arial" panose="020B0604020202020204" pitchFamily="34" charset="0"/>
              <a:buChar char="•"/>
            </a:pPr>
            <a:r>
              <a:rPr lang="en-US" b="1" dirty="0"/>
              <a:t>Code(s)</a:t>
            </a:r>
            <a:endParaRPr lang="en-US" dirty="0"/>
          </a:p>
          <a:p>
            <a:pPr>
              <a:buFont typeface="Arial" panose="020B0604020202020204" pitchFamily="34" charset="0"/>
              <a:buChar char="•"/>
            </a:pPr>
            <a:r>
              <a:rPr lang="en-US" b="1" dirty="0"/>
              <a:t>Reasoning Note</a:t>
            </a:r>
            <a:endParaRPr lang="en-US" dirty="0"/>
          </a:p>
          <a:p>
            <a:pPr marL="0" indent="0">
              <a:buNone/>
            </a:pPr>
            <a:endParaRPr lang="en-US" dirty="0"/>
          </a:p>
        </p:txBody>
      </p:sp>
      <p:sp>
        <p:nvSpPr>
          <p:cNvPr id="4" name="Content Placeholder 2">
            <a:extLst>
              <a:ext uri="{FF2B5EF4-FFF2-40B4-BE49-F238E27FC236}">
                <a16:creationId xmlns:a16="http://schemas.microsoft.com/office/drawing/2014/main" id="{2BFACE58-7E44-C85A-6A5C-4D4FB3112995}"/>
              </a:ext>
            </a:extLst>
          </p:cNvPr>
          <p:cNvSpPr txBox="1">
            <a:spLocks/>
          </p:cNvSpPr>
          <p:nvPr/>
        </p:nvSpPr>
        <p:spPr>
          <a:xfrm>
            <a:off x="990599" y="1634067"/>
            <a:ext cx="4967177" cy="4695296"/>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Here you specify the desired structure and format of the answer. Whether it’s a list, a table, a code block, or a narrative format, this instruction guides the assistant to present the final answer in a clear, organized way.</a:t>
            </a:r>
          </a:p>
          <a:p>
            <a:pPr marL="0" indent="0">
              <a:buNone/>
            </a:pPr>
            <a:endParaRPr lang="en-US" dirty="0"/>
          </a:p>
        </p:txBody>
      </p:sp>
    </p:spTree>
    <p:extLst>
      <p:ext uri="{BB962C8B-B14F-4D97-AF65-F5344CB8AC3E}">
        <p14:creationId xmlns:p14="http://schemas.microsoft.com/office/powerpoint/2010/main" val="21657664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F74F3B-F9DD-D298-EE9A-0E12616BAB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E400D4-797D-085F-AFEF-599C6B637C6B}"/>
              </a:ext>
            </a:extLst>
          </p:cNvPr>
          <p:cNvSpPr>
            <a:spLocks noGrp="1"/>
          </p:cNvSpPr>
          <p:nvPr>
            <p:ph type="title"/>
          </p:nvPr>
        </p:nvSpPr>
        <p:spPr/>
        <p:txBody>
          <a:bodyPr/>
          <a:lstStyle/>
          <a:p>
            <a:r>
              <a:rPr lang="en-US" dirty="0"/>
              <a:t>Examples</a:t>
            </a:r>
          </a:p>
        </p:txBody>
      </p:sp>
      <p:sp>
        <p:nvSpPr>
          <p:cNvPr id="3" name="Content Placeholder 2">
            <a:extLst>
              <a:ext uri="{FF2B5EF4-FFF2-40B4-BE49-F238E27FC236}">
                <a16:creationId xmlns:a16="http://schemas.microsoft.com/office/drawing/2014/main" id="{A4CA3C97-5852-ABA1-19CD-DA4F91855353}"/>
              </a:ext>
            </a:extLst>
          </p:cNvPr>
          <p:cNvSpPr>
            <a:spLocks noGrp="1"/>
          </p:cNvSpPr>
          <p:nvPr>
            <p:ph idx="1"/>
          </p:nvPr>
        </p:nvSpPr>
        <p:spPr>
          <a:xfrm>
            <a:off x="6386623" y="1577557"/>
            <a:ext cx="4967177" cy="4695296"/>
          </a:xfrm>
          <a:solidFill>
            <a:schemeClr val="bg2">
              <a:lumMod val="90000"/>
            </a:schemeClr>
          </a:solidFill>
          <a:ln>
            <a:solidFill>
              <a:schemeClr val="tx2"/>
            </a:solidFill>
          </a:ln>
        </p:spPr>
        <p:txBody>
          <a:bodyPr/>
          <a:lstStyle/>
          <a:p>
            <a:r>
              <a:rPr lang="en-US" dirty="0"/>
              <a:t>Example:</a:t>
            </a:r>
          </a:p>
          <a:p>
            <a:pPr marL="0" indent="0">
              <a:buNone/>
            </a:pPr>
            <a:r>
              <a:rPr lang="en-US" dirty="0"/>
              <a:t>For instance, if an interview says, "I literally died laughing when my boss told that absurd story," the excerpt might be coded as </a:t>
            </a:r>
            <a:r>
              <a:rPr lang="en-US" i="1" dirty="0"/>
              <a:t>Exaggeration</a:t>
            </a:r>
            <a:r>
              <a:rPr lang="en-US" dirty="0"/>
              <a:t> (to indicate hyperbolic expression) and possibly </a:t>
            </a:r>
            <a:r>
              <a:rPr lang="en-US" i="1" dirty="0"/>
              <a:t>Irony</a:t>
            </a:r>
            <a:r>
              <a:rPr lang="en-US" dirty="0"/>
              <a:t> if the context implies unexpected outcomes in the story.</a:t>
            </a:r>
          </a:p>
          <a:p>
            <a:pPr marL="0" indent="0">
              <a:buNone/>
            </a:pPr>
            <a:endParaRPr lang="en-US" dirty="0"/>
          </a:p>
        </p:txBody>
      </p:sp>
      <p:sp>
        <p:nvSpPr>
          <p:cNvPr id="4" name="Content Placeholder 2">
            <a:extLst>
              <a:ext uri="{FF2B5EF4-FFF2-40B4-BE49-F238E27FC236}">
                <a16:creationId xmlns:a16="http://schemas.microsoft.com/office/drawing/2014/main" id="{FDA30924-DD31-D3A8-951A-B26392F5723C}"/>
              </a:ext>
            </a:extLst>
          </p:cNvPr>
          <p:cNvSpPr txBox="1">
            <a:spLocks/>
          </p:cNvSpPr>
          <p:nvPr/>
        </p:nvSpPr>
        <p:spPr>
          <a:xfrm>
            <a:off x="990599" y="1634067"/>
            <a:ext cx="4967177" cy="4695296"/>
          </a:xfrm>
          <a:prstGeom prst="rect">
            <a:avLst/>
          </a:prstGeom>
          <a:solidFill>
            <a:schemeClr val="accent1">
              <a:lumMod val="20000"/>
              <a:lumOff val="80000"/>
            </a:schemeClr>
          </a:solidFill>
          <a:ln>
            <a:solidFill>
              <a:schemeClr val="accent1">
                <a:lumMod val="40000"/>
                <a:lumOff val="60000"/>
              </a:schemeClr>
            </a:solid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Cambria" panose="02040503050406030204" pitchFamily="18" charset="0"/>
                <a:ea typeface="Cambria" panose="02040503050406030204" pitchFamily="18"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Cambria" panose="02040503050406030204" pitchFamily="18" charset="0"/>
                <a:ea typeface="Cambria" panose="02040503050406030204" pitchFamily="18"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ambria" panose="02040503050406030204" pitchFamily="18" charset="0"/>
                <a:ea typeface="Cambria" panose="02040503050406030204" pitchFamily="18"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ambria" panose="02040503050406030204" pitchFamily="18" charset="0"/>
                <a:ea typeface="Cambria" panose="02040503050406030204" pitchFamily="18"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Explanation:</a:t>
            </a:r>
          </a:p>
          <a:p>
            <a:pPr marL="0" indent="0">
              <a:buNone/>
            </a:pPr>
            <a:r>
              <a:rPr lang="en-US" dirty="0"/>
              <a:t>Providing examples helps illustrate how the instructions should be applied in practice. Examples act as concrete references that demonstrate the expected quality, style, and structure of the final output. </a:t>
            </a:r>
          </a:p>
        </p:txBody>
      </p:sp>
    </p:spTree>
    <p:extLst>
      <p:ext uri="{BB962C8B-B14F-4D97-AF65-F5344CB8AC3E}">
        <p14:creationId xmlns:p14="http://schemas.microsoft.com/office/powerpoint/2010/main" val="33316270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5985</TotalTime>
  <Words>1719</Words>
  <Application>Microsoft Office PowerPoint</Application>
  <PresentationFormat>Widescreen</PresentationFormat>
  <Paragraphs>159</Paragraphs>
  <Slides>23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Aptos</vt:lpstr>
      <vt:lpstr>Aptos Display</vt:lpstr>
      <vt:lpstr>Arial</vt:lpstr>
      <vt:lpstr>Cambria</vt:lpstr>
      <vt:lpstr>Office Theme</vt:lpstr>
      <vt:lpstr>INST 798/808  Prompt Engineering  and Evaluation  for Final Project </vt:lpstr>
      <vt:lpstr>Prompt Engineering</vt:lpstr>
      <vt:lpstr>Prompt Structure</vt:lpstr>
      <vt:lpstr>Role and Objective (The Why)</vt:lpstr>
      <vt:lpstr>Instructions (The How)</vt:lpstr>
      <vt:lpstr>Subcategories (Detailed Rules)</vt:lpstr>
      <vt:lpstr>Reasoning Steps (How to Apply Rules)</vt:lpstr>
      <vt:lpstr>Output Format</vt:lpstr>
      <vt:lpstr>Examples</vt:lpstr>
      <vt:lpstr>Fully Worked Out Example</vt:lpstr>
      <vt:lpstr>Context</vt:lpstr>
      <vt:lpstr>Final Instructions and Step-by-Step Prompt</vt:lpstr>
      <vt:lpstr>Potential Approaches for Evaluation</vt:lpstr>
      <vt:lpstr>Embedding-Based</vt:lpstr>
      <vt:lpstr>Limitations / Shortcomings</vt:lpstr>
      <vt:lpstr>Manual Verification</vt:lpstr>
      <vt:lpstr>Limitations / Shortcomings</vt:lpstr>
      <vt:lpstr>Rule-Based</vt:lpstr>
      <vt:lpstr>Limitations / Shortcomings</vt:lpstr>
      <vt:lpstr>LLM as Judge</vt:lpstr>
      <vt:lpstr>Limitations / Shortcomings</vt:lpstr>
      <vt:lpstr>Potential Experimental Designs</vt:lpstr>
      <vt:lpstr>Prompt Variation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Zubin Jelveh</dc:creator>
  <cp:lastModifiedBy>Zubin Jelveh</cp:lastModifiedBy>
  <cp:revision>21</cp:revision>
  <dcterms:created xsi:type="dcterms:W3CDTF">2025-02-24T15:24:50Z</dcterms:created>
  <dcterms:modified xsi:type="dcterms:W3CDTF">2025-04-24T17:21:04Z</dcterms:modified>
</cp:coreProperties>
</file>