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3" r:id="rId4"/>
    <p:sldId id="257" r:id="rId5"/>
    <p:sldId id="271" r:id="rId6"/>
    <p:sldId id="296" r:id="rId7"/>
    <p:sldId id="274" r:id="rId8"/>
    <p:sldId id="275" r:id="rId9"/>
    <p:sldId id="285" r:id="rId10"/>
    <p:sldId id="286" r:id="rId11"/>
    <p:sldId id="287" r:id="rId12"/>
    <p:sldId id="288" r:id="rId13"/>
    <p:sldId id="258" r:id="rId14"/>
    <p:sldId id="276" r:id="rId15"/>
    <p:sldId id="261" r:id="rId16"/>
    <p:sldId id="267" r:id="rId17"/>
    <p:sldId id="262" r:id="rId18"/>
    <p:sldId id="263" r:id="rId19"/>
    <p:sldId id="264" r:id="rId20"/>
    <p:sldId id="268" r:id="rId21"/>
    <p:sldId id="297" r:id="rId22"/>
    <p:sldId id="298" r:id="rId23"/>
    <p:sldId id="265" r:id="rId24"/>
    <p:sldId id="278" r:id="rId25"/>
    <p:sldId id="279" r:id="rId26"/>
    <p:sldId id="280" r:id="rId27"/>
    <p:sldId id="269" r:id="rId28"/>
    <p:sldId id="289" r:id="rId29"/>
    <p:sldId id="290" r:id="rId30"/>
    <p:sldId id="291" r:id="rId31"/>
    <p:sldId id="284" r:id="rId32"/>
    <p:sldId id="292" r:id="rId33"/>
    <p:sldId id="293" r:id="rId34"/>
    <p:sldId id="295" r:id="rId35"/>
    <p:sldId id="294" r:id="rId36"/>
    <p:sldId id="299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64F50-518D-1713-7ED0-00ECB03D8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B92124-DC7D-3316-714A-F970E7DC90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A0592-57CA-6CFC-F44A-4F012B64A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2AAA274C-1584-4E38-969F-73A6BD652E12}" type="datetimeFigureOut">
              <a:rPr lang="en-US" smtClean="0"/>
              <a:pPr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39EF3-3913-38A1-0ECC-9D8D80ECC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713FC-01BE-D87B-13EA-FD42F0196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3C53E85F-9E1A-4B86-B4A6-2C613F01BA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99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6C2D6-912D-1EA2-E880-868A0FAF5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59F0D1-668E-4270-6824-32F35999A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5AFFA-BCDD-8C21-D34D-C6C336C14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274C-1584-4E38-969F-73A6BD652E12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60F7D-BEFB-B659-6981-45E4633E5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3E7A3-5B98-D66F-8AB7-557C023A5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3E85F-9E1A-4B86-B4A6-2C613F01B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39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98C6FA-7404-62AD-EF31-E03A4CABCC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0AC4A0-F256-6095-8C88-FC270FE32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37458-9DE9-90B1-DA1B-0769B1B7B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274C-1584-4E38-969F-73A6BD652E12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54D6E-FFE3-C32D-36F6-577DB7200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A0827-BE27-E500-6012-71476FE92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3E85F-9E1A-4B86-B4A6-2C613F01B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58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4109C-1FCF-3CFB-2F27-D9C329805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06088-D2F2-C030-0705-089624729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0F771-C570-A694-7646-0D5EBBA1F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2AAA274C-1584-4E38-969F-73A6BD652E12}" type="datetimeFigureOut">
              <a:rPr lang="en-US" smtClean="0"/>
              <a:pPr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BC0E9-13DF-A35A-EC50-99F5D9665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D2929-0E3E-A206-973E-7DD9A8116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3C53E85F-9E1A-4B86-B4A6-2C613F01BA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90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57976-8DA4-9519-E985-9CBD4BE82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9A080-601E-450A-B972-A36FB7B63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D0C29-0C14-91E9-0BFA-BDA27BBDC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2AAA274C-1584-4E38-969F-73A6BD652E12}" type="datetimeFigureOut">
              <a:rPr lang="en-US" smtClean="0"/>
              <a:pPr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9AEE0-ECD6-04CF-011C-47DE0AE43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A3D64-F581-5C65-2291-015D87EC2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3C53E85F-9E1A-4B86-B4A6-2C613F01BA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66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3E4FE-B044-5854-4C6F-F8C6375AE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724B5-00B0-44C1-71A7-513032BA6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9668C-D6D6-517D-6993-8D38B161B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75ED0-6184-F36E-8C71-68B048474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274C-1584-4E38-969F-73A6BD652E12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136A7-5099-E77E-5DF7-651E04595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229F1-B6DB-1E92-D4A4-960269091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3E85F-9E1A-4B86-B4A6-2C613F01B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08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334C3-D1D5-6807-E22E-8DAF832F5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E3CEA-BEEB-727F-E640-D6FDD2435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F25FFC-3B11-2D09-77FC-4CA2A2DA6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524405-3327-67B1-2B3F-31DEF01F39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7ABF0F-EE69-4BA0-0E9B-8FFD3B65AD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400C5-8FDD-94DA-6991-A11D32B21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274C-1584-4E38-969F-73A6BD652E12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CA50E4-7692-0345-CB30-6E32B3B76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C59B1B-2666-CCE8-D98C-7E601E063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3E85F-9E1A-4B86-B4A6-2C613F01B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16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95498-C53F-E6F8-5EFE-50FE94D9C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7F4315-7268-BB15-F1E1-AC6C15FC7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274C-1584-4E38-969F-73A6BD652E12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B4B56B-29A2-2D6C-3854-5E140CBFA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9460B2-E507-73B3-9B8D-4A1ABC56E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3E85F-9E1A-4B86-B4A6-2C613F01B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19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52D896-6590-60A9-269F-3210A0423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274C-1584-4E38-969F-73A6BD652E12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3E8AAF-9CD6-D617-22C7-E552FB52F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599514-7B0B-41AD-2E6E-9DEBE3CF7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3E85F-9E1A-4B86-B4A6-2C613F01B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7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81D8A-A8F9-33CC-B33F-A1119AC59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95576-B699-FE2E-7F8F-1DAA546BA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FC80A5-CB55-47BE-9476-6B0634437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F0D27B-091D-639E-069A-0F1C3A5D5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274C-1584-4E38-969F-73A6BD652E12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093B4E-A949-BA69-C72D-514EB9242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A6CF8-8F3F-1B1E-5F27-40FFB243F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3E85F-9E1A-4B86-B4A6-2C613F01B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1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4F384-1B2A-1324-A2F2-9BEE9E954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0C5FA5-E46E-7B69-772C-DB16047CDD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588E4A-9CD4-C11E-B768-8C3B9BABA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DE8CB-F46C-6036-1582-376D9EF26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274C-1584-4E38-969F-73A6BD652E12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F4F61-B57B-4229-3DE2-2D5063B7E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A147BD-6379-9CB3-A83E-C5A3F9D2D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3E85F-9E1A-4B86-B4A6-2C613F01B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144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B25CF-1132-64DE-3328-46B0E8FFE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80C48-0E8A-46EB-5356-3E651FDCB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72A52-B8E2-98D5-6613-8904A2BFF3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AA274C-1584-4E38-969F-73A6BD652E12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4A209-2D97-1308-3B87-3450F6D44B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A28BA-1E8C-0A7E-A84C-40857C22DC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53E85F-9E1A-4B86-B4A6-2C613F01B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82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dpi.com/2079-9292/11/10/1554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researchgate.net/figure/The-illustration-of-the-Skip-Gram-architecture-of-the-Word2Vec-algorithm-For-a_fig1_339013257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en.wikipedia.org/wiki/BERT_(language_model)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A4D4F-7343-3E4F-8B3C-41DEDBB1B7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INST 798/808</a:t>
            </a:r>
            <a:br>
              <a:rPr lang="en-US" dirty="0"/>
            </a:br>
            <a:r>
              <a:rPr lang="en-US" dirty="0"/>
              <a:t>Transformers and Sentence Embeddings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B4FB89-E612-3718-D5B2-7EBD38F549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8261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DDDCD-0176-22B6-0948-4B30A1829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Main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1BB3E-543D-A95C-C236-1F5285EA3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086" y="1825625"/>
            <a:ext cx="5782356" cy="4351338"/>
          </a:xfrm>
        </p:spPr>
        <p:txBody>
          <a:bodyPr/>
          <a:lstStyle/>
          <a:p>
            <a:r>
              <a:rPr lang="en-US" dirty="0"/>
              <a:t>Self-Attention:</a:t>
            </a:r>
          </a:p>
          <a:p>
            <a:pPr lvl="1"/>
            <a:r>
              <a:rPr lang="en-US" dirty="0"/>
              <a:t>Captures context</a:t>
            </a:r>
          </a:p>
          <a:p>
            <a:pPr lvl="1"/>
            <a:r>
              <a:rPr lang="en-US" dirty="0"/>
              <a:t>Allows words to inform each other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Feed-Forward Network:</a:t>
            </a:r>
          </a:p>
          <a:p>
            <a:pPr lvl="1"/>
            <a:r>
              <a:rPr lang="en-US" dirty="0"/>
              <a:t>Token processed independently</a:t>
            </a:r>
          </a:p>
          <a:p>
            <a:pPr lvl="1"/>
            <a:r>
              <a:rPr lang="en-US" dirty="0"/>
              <a:t>Extract relevant information from current token + position</a:t>
            </a:r>
          </a:p>
        </p:txBody>
      </p:sp>
      <p:pic>
        <p:nvPicPr>
          <p:cNvPr id="4098" name="Picture 2" descr="Self-Attention Networks : Beginners Friendly In-Depth Understanding | by  Nikita Prasad | Level Up Coding">
            <a:extLst>
              <a:ext uri="{FF2B5EF4-FFF2-40B4-BE49-F238E27FC236}">
                <a16:creationId xmlns:a16="http://schemas.microsoft.com/office/drawing/2014/main" id="{FF7E34A8-A21A-97B0-50A4-849A44F37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556" y="69291"/>
            <a:ext cx="5473473" cy="353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nlp - What is the feedforward network in a transformer trained on? - Data  Science Stack Exchange">
            <a:extLst>
              <a:ext uri="{FF2B5EF4-FFF2-40B4-BE49-F238E27FC236}">
                <a16:creationId xmlns:a16="http://schemas.microsoft.com/office/drawing/2014/main" id="{867F7973-DC71-A4FD-F97E-BE9EFD26D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392" y="4001294"/>
            <a:ext cx="449580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8490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C3DB8-8DCC-CB92-4B18-95281BFC8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 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E7745-1FF7-4087-7633-94653FFEA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2196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Represents the original input embedding as it gets updated. Helps stabilize and accelerate training.</a:t>
            </a:r>
          </a:p>
          <a:p>
            <a:pPr marL="0" indent="0">
              <a:buNone/>
            </a:pPr>
            <a:r>
              <a:rPr lang="en-US" dirty="0"/>
              <a:t>Steps:</a:t>
            </a:r>
          </a:p>
          <a:p>
            <a:r>
              <a:rPr lang="en-US" dirty="0"/>
              <a:t>After the Self-Attention step, the value from SA is added to the input embeddings </a:t>
            </a:r>
          </a:p>
          <a:p>
            <a:r>
              <a:rPr lang="en-US" dirty="0"/>
              <a:t>Then the embedding is normalized and fed into FFN step</a:t>
            </a:r>
          </a:p>
          <a:p>
            <a:r>
              <a:rPr lang="en-US" dirty="0"/>
              <a:t>After the FFN step, the value is added to the input into the FFN step embeddings</a:t>
            </a:r>
          </a:p>
          <a:p>
            <a:r>
              <a:rPr lang="en-US" dirty="0"/>
              <a:t>The embedding is normalized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8554FE-2125-2179-7C0E-86BC5954B7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471" b="3423"/>
          <a:stretch/>
        </p:blipFill>
        <p:spPr>
          <a:xfrm>
            <a:off x="7491226" y="868680"/>
            <a:ext cx="4258269" cy="557784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0622CB-15E2-9F27-AEB2-6C2E8DFAA07B}"/>
              </a:ext>
            </a:extLst>
          </p:cNvPr>
          <p:cNvCxnSpPr/>
          <p:nvPr/>
        </p:nvCxnSpPr>
        <p:spPr>
          <a:xfrm>
            <a:off x="5201920" y="975360"/>
            <a:ext cx="3535680" cy="71532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933421-D4C4-8E24-33D8-1A836D699DBF}"/>
              </a:ext>
            </a:extLst>
          </p:cNvPr>
          <p:cNvCxnSpPr>
            <a:cxnSpLocks/>
          </p:cNvCxnSpPr>
          <p:nvPr/>
        </p:nvCxnSpPr>
        <p:spPr>
          <a:xfrm>
            <a:off x="5201920" y="975360"/>
            <a:ext cx="3606800" cy="227584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3317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11C39-F293-1539-7E26-492DB636C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vs Bi-Directional 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B37A0-140A-392C-6468-3CB06F08A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the following, we will describe the “bidirectional” self-attention</a:t>
            </a:r>
          </a:p>
          <a:p>
            <a:pPr lvl="1"/>
            <a:r>
              <a:rPr lang="en-US" dirty="0"/>
              <a:t>Any one word can “attend” to any other word in the input sequence</a:t>
            </a:r>
          </a:p>
          <a:p>
            <a:endParaRPr lang="en-US" dirty="0"/>
          </a:p>
          <a:p>
            <a:r>
              <a:rPr lang="en-US" dirty="0"/>
              <a:t>This is different than “causal” self-attention</a:t>
            </a:r>
          </a:p>
          <a:p>
            <a:pPr lvl="1"/>
            <a:r>
              <a:rPr lang="en-US" dirty="0"/>
              <a:t>Words can only “attend” to words that came before in the input sequence</a:t>
            </a:r>
          </a:p>
          <a:p>
            <a:pPr lvl="1"/>
            <a:endParaRPr lang="en-US" dirty="0"/>
          </a:p>
          <a:p>
            <a:r>
              <a:rPr lang="en-US" dirty="0"/>
              <a:t>Causal self-attention is used for next-word prediction</a:t>
            </a:r>
          </a:p>
          <a:p>
            <a:pPr lvl="1"/>
            <a:r>
              <a:rPr lang="en-US" dirty="0"/>
              <a:t>Don’t want information that you are trying to predict leaking through</a:t>
            </a:r>
          </a:p>
          <a:p>
            <a:r>
              <a:rPr lang="en-US" dirty="0"/>
              <a:t>Bidirectional self-attention is used for interpretation tasks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2725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9E9E3-7938-4FB2-42FB-DBE941381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Self-Attention: “Context finder”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8CBA73-5525-F3B1-256B-0DD8F1BE2D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938520" cy="4351338"/>
              </a:xfrm>
            </p:spPr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𝐴𝑡𝑡𝑒𝑛𝑡𝑖𝑜𝑛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𝑠𝑜𝑓𝑡𝑚𝑎𝑥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– Query Matrix: Represents what the sequence is asking for: “What kind of information will enhance my understanding of this token's meaning?”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– is the Key Matrix: Represents how each token is advertising itself: “Here's how to find me if I'm relevant to you”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– contains the actual information content: “Here's the information I contain that might be useful to other positions”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8CBA73-5525-F3B1-256B-0DD8F1BE2D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938520" cy="4351338"/>
              </a:xfrm>
              <a:blipFill>
                <a:blip r:embed="rId2"/>
                <a:stretch>
                  <a:fillRect l="-1437" r="-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The generation process of Query, Key, Value. | Download Scientific Diagram">
            <a:hlinkClick r:id="rId3"/>
            <a:extLst>
              <a:ext uri="{FF2B5EF4-FFF2-40B4-BE49-F238E27FC236}">
                <a16:creationId xmlns:a16="http://schemas.microsoft.com/office/drawing/2014/main" id="{99D511C2-659A-7F68-5607-5343DD069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165" y="1746443"/>
            <a:ext cx="4819650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3127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26D84-E5CE-0C82-B81F-E723598C1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word2vec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23B26-6FA8-F558-BC51-ED328938A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230" y="1618797"/>
            <a:ext cx="5745480" cy="4351338"/>
          </a:xfrm>
        </p:spPr>
        <p:txBody>
          <a:bodyPr>
            <a:noAutofit/>
          </a:bodyPr>
          <a:lstStyle/>
          <a:p>
            <a:r>
              <a:rPr lang="en-US" sz="2400" dirty="0"/>
              <a:t>Recall word2vec </a:t>
            </a:r>
            <a:r>
              <a:rPr lang="en-US" sz="2400" dirty="0" err="1"/>
              <a:t>skipgram</a:t>
            </a:r>
            <a:r>
              <a:rPr lang="en-US" sz="2400" dirty="0"/>
              <a:t> model had 2 embeddings per word</a:t>
            </a:r>
          </a:p>
          <a:p>
            <a:r>
              <a:rPr lang="en-US" sz="2400" dirty="0"/>
              <a:t>Center-word/Input embedding: </a:t>
            </a:r>
          </a:p>
          <a:p>
            <a:pPr lvl="1"/>
            <a:r>
              <a:rPr lang="en-US" b="1" dirty="0"/>
              <a:t>Query-like</a:t>
            </a:r>
            <a:r>
              <a:rPr lang="en-US" dirty="0"/>
              <a:t>: Seeks information about what should appear in its context.</a:t>
            </a:r>
          </a:p>
          <a:p>
            <a:pPr lvl="1"/>
            <a:r>
              <a:rPr lang="en-US" dirty="0"/>
              <a:t>But the context is static</a:t>
            </a:r>
          </a:p>
          <a:p>
            <a:r>
              <a:rPr lang="en-US" sz="2400" dirty="0"/>
              <a:t>Context-word/Output embedding: </a:t>
            </a:r>
          </a:p>
          <a:p>
            <a:pPr lvl="1"/>
            <a:r>
              <a:rPr lang="en-US" b="1" dirty="0"/>
              <a:t>Key-like</a:t>
            </a:r>
            <a:r>
              <a:rPr lang="en-US" dirty="0"/>
              <a:t>: Determines compatibility with the center word through dot product scoring, similar to how Keys determine attention weights</a:t>
            </a:r>
            <a:endParaRPr lang="en-US" b="1" dirty="0"/>
          </a:p>
          <a:p>
            <a:r>
              <a:rPr lang="en-US" sz="2400" dirty="0"/>
              <a:t>No separate </a:t>
            </a:r>
            <a:r>
              <a:rPr lang="en-US" sz="2400" b="1" dirty="0"/>
              <a:t>Value-like</a:t>
            </a:r>
            <a:r>
              <a:rPr lang="en-US" sz="2400" dirty="0"/>
              <a:t> mechanism in word2vec</a:t>
            </a:r>
          </a:p>
        </p:txBody>
      </p:sp>
      <p:pic>
        <p:nvPicPr>
          <p:cNvPr id="3074" name="Picture 2" descr="The illustration of the Skip-Gram architecture of the Word2Vec... |  Download Scientific Diagram">
            <a:hlinkClick r:id="rId2"/>
            <a:extLst>
              <a:ext uri="{FF2B5EF4-FFF2-40B4-BE49-F238E27FC236}">
                <a16:creationId xmlns:a16="http://schemas.microsoft.com/office/drawing/2014/main" id="{4FE12703-F370-B71A-EA74-72F0F4452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430" y="1703657"/>
            <a:ext cx="5623506" cy="3321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55567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88E0A-634A-1351-7715-C2D8E5A51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Self-Attention Setup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C1FD98-2514-D026-D8FC-011885E091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Dimensions:</a:t>
                </a:r>
              </a:p>
              <a:p>
                <a:r>
                  <a:rPr lang="en-US" b="0" dirty="0">
                    <a:latin typeface="Cambria Math" panose="02040503050406030204" pitchFamily="18" charset="0"/>
                  </a:rPr>
                  <a:t>Each input embedding </a:t>
                </a:r>
                <a:r>
                  <a:rPr lang="en-US" dirty="0">
                    <a:latin typeface="Cambria Math" panose="02040503050406030204" pitchFamily="18" charset="0"/>
                  </a:rPr>
                  <a:t>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elements</a:t>
                </a:r>
              </a:p>
              <a:p>
                <a:r>
                  <a:rPr lang="en-US" dirty="0">
                    <a:latin typeface="Cambria Math" panose="02040503050406030204" pitchFamily="18" charset="0"/>
                  </a:rPr>
                  <a:t>In order to produce Q matrix, we multiply the inputs by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𝐷𝑥𝑑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is usually smaller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𝑁𝑥𝐷</m:t>
                    </m:r>
                  </m:oMath>
                </a14:m>
                <a:r>
                  <a:rPr lang="en-US" dirty="0"/>
                  <a:t> multiplied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𝐷𝑥𝑑</m:t>
                    </m:r>
                  </m:oMath>
                </a14:m>
                <a:r>
                  <a:rPr lang="en-US" dirty="0"/>
                  <a:t> gives 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𝑁𝑥𝑑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Similar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matrices</a:t>
                </a:r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Shared among all elements of input sequence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C1FD98-2514-D026-D8FC-011885E091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5246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D08C1-0000-B740-9C17-678F3E3E4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 Q Matrix </a:t>
            </a:r>
            <a:r>
              <a:rPr lang="en-US" dirty="0">
                <a:solidFill>
                  <a:schemeClr val="accent1"/>
                </a:solidFill>
              </a:rPr>
              <a:t>(Similar for K and V)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1F8DA-B6A6-89E4-DBB7-A79722388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4457"/>
            <a:ext cx="10515600" cy="4351338"/>
          </a:xfrm>
        </p:spPr>
        <p:txBody>
          <a:bodyPr/>
          <a:lstStyle/>
          <a:p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6DD2524-5DA3-7A5A-493C-F10669E609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6552623"/>
              </p:ext>
            </p:extLst>
          </p:nvPr>
        </p:nvGraphicFramePr>
        <p:xfrm>
          <a:off x="1048512" y="2685160"/>
          <a:ext cx="3130295" cy="3337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26059">
                  <a:extLst>
                    <a:ext uri="{9D8B030D-6E8A-4147-A177-3AD203B41FA5}">
                      <a16:colId xmlns:a16="http://schemas.microsoft.com/office/drawing/2014/main" val="3450543382"/>
                    </a:ext>
                  </a:extLst>
                </a:gridCol>
                <a:gridCol w="626059">
                  <a:extLst>
                    <a:ext uri="{9D8B030D-6E8A-4147-A177-3AD203B41FA5}">
                      <a16:colId xmlns:a16="http://schemas.microsoft.com/office/drawing/2014/main" val="184621633"/>
                    </a:ext>
                  </a:extLst>
                </a:gridCol>
                <a:gridCol w="626059">
                  <a:extLst>
                    <a:ext uri="{9D8B030D-6E8A-4147-A177-3AD203B41FA5}">
                      <a16:colId xmlns:a16="http://schemas.microsoft.com/office/drawing/2014/main" val="89049863"/>
                    </a:ext>
                  </a:extLst>
                </a:gridCol>
                <a:gridCol w="626059">
                  <a:extLst>
                    <a:ext uri="{9D8B030D-6E8A-4147-A177-3AD203B41FA5}">
                      <a16:colId xmlns:a16="http://schemas.microsoft.com/office/drawing/2014/main" val="3885246943"/>
                    </a:ext>
                  </a:extLst>
                </a:gridCol>
                <a:gridCol w="626059">
                  <a:extLst>
                    <a:ext uri="{9D8B030D-6E8A-4147-A177-3AD203B41FA5}">
                      <a16:colId xmlns:a16="http://schemas.microsoft.com/office/drawing/2014/main" val="21461967"/>
                    </a:ext>
                  </a:extLst>
                </a:gridCol>
              </a:tblGrid>
              <a:tr h="6675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51433"/>
                  </a:ext>
                </a:extLst>
              </a:tr>
              <a:tr h="6675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72743"/>
                  </a:ext>
                </a:extLst>
              </a:tr>
              <a:tr h="6675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967232"/>
                  </a:ext>
                </a:extLst>
              </a:tr>
              <a:tr h="6675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387303"/>
                  </a:ext>
                </a:extLst>
              </a:tr>
              <a:tr h="6675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140347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34961ED8-53B8-DF3C-55D4-499B6E03EF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2822847"/>
              </p:ext>
            </p:extLst>
          </p:nvPr>
        </p:nvGraphicFramePr>
        <p:xfrm>
          <a:off x="4992628" y="2685160"/>
          <a:ext cx="1878177" cy="3337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26059">
                  <a:extLst>
                    <a:ext uri="{9D8B030D-6E8A-4147-A177-3AD203B41FA5}">
                      <a16:colId xmlns:a16="http://schemas.microsoft.com/office/drawing/2014/main" val="3450543382"/>
                    </a:ext>
                  </a:extLst>
                </a:gridCol>
                <a:gridCol w="626059">
                  <a:extLst>
                    <a:ext uri="{9D8B030D-6E8A-4147-A177-3AD203B41FA5}">
                      <a16:colId xmlns:a16="http://schemas.microsoft.com/office/drawing/2014/main" val="184621633"/>
                    </a:ext>
                  </a:extLst>
                </a:gridCol>
                <a:gridCol w="626059">
                  <a:extLst>
                    <a:ext uri="{9D8B030D-6E8A-4147-A177-3AD203B41FA5}">
                      <a16:colId xmlns:a16="http://schemas.microsoft.com/office/drawing/2014/main" val="89049863"/>
                    </a:ext>
                  </a:extLst>
                </a:gridCol>
              </a:tblGrid>
              <a:tr h="6675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51433"/>
                  </a:ext>
                </a:extLst>
              </a:tr>
              <a:tr h="6675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72743"/>
                  </a:ext>
                </a:extLst>
              </a:tr>
              <a:tr h="6675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967232"/>
                  </a:ext>
                </a:extLst>
              </a:tr>
              <a:tr h="6675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387303"/>
                  </a:ext>
                </a:extLst>
              </a:tr>
              <a:tr h="6675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140347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228AA504-C99A-7392-7973-870EEEFF99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7348259"/>
              </p:ext>
            </p:extLst>
          </p:nvPr>
        </p:nvGraphicFramePr>
        <p:xfrm>
          <a:off x="8619744" y="2685160"/>
          <a:ext cx="2005584" cy="3337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68528">
                  <a:extLst>
                    <a:ext uri="{9D8B030D-6E8A-4147-A177-3AD203B41FA5}">
                      <a16:colId xmlns:a16="http://schemas.microsoft.com/office/drawing/2014/main" val="3450543382"/>
                    </a:ext>
                  </a:extLst>
                </a:gridCol>
                <a:gridCol w="668528">
                  <a:extLst>
                    <a:ext uri="{9D8B030D-6E8A-4147-A177-3AD203B41FA5}">
                      <a16:colId xmlns:a16="http://schemas.microsoft.com/office/drawing/2014/main" val="184621633"/>
                    </a:ext>
                  </a:extLst>
                </a:gridCol>
                <a:gridCol w="668528">
                  <a:extLst>
                    <a:ext uri="{9D8B030D-6E8A-4147-A177-3AD203B41FA5}">
                      <a16:colId xmlns:a16="http://schemas.microsoft.com/office/drawing/2014/main" val="21461967"/>
                    </a:ext>
                  </a:extLst>
                </a:gridCol>
              </a:tblGrid>
              <a:tr h="6675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51433"/>
                  </a:ext>
                </a:extLst>
              </a:tr>
              <a:tr h="6675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72743"/>
                  </a:ext>
                </a:extLst>
              </a:tr>
              <a:tr h="6675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967232"/>
                  </a:ext>
                </a:extLst>
              </a:tr>
              <a:tr h="6675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387303"/>
                  </a:ext>
                </a:extLst>
              </a:tr>
              <a:tr h="6675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14034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15B038C-E53F-6D70-58FA-EC9C4AD1543A}"/>
                  </a:ext>
                </a:extLst>
              </p:cNvPr>
              <p:cNvSpPr txBox="1"/>
              <p:nvPr/>
            </p:nvSpPr>
            <p:spPr>
              <a:xfrm>
                <a:off x="7434160" y="3941064"/>
                <a:ext cx="72167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15B038C-E53F-6D70-58FA-EC9C4AD15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160" y="3941064"/>
                <a:ext cx="721672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68FB7E9-7C70-F836-B517-1B257A924083}"/>
                  </a:ext>
                </a:extLst>
              </p:cNvPr>
              <p:cNvSpPr txBox="1"/>
              <p:nvPr/>
            </p:nvSpPr>
            <p:spPr>
              <a:xfrm>
                <a:off x="4291588" y="3941064"/>
                <a:ext cx="57259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68FB7E9-7C70-F836-B517-1B257A924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1588" y="3941064"/>
                <a:ext cx="572593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AE84A4-A3B8-C32F-157A-B3D7A4BFB0DB}"/>
                  </a:ext>
                </a:extLst>
              </p:cNvPr>
              <p:cNvSpPr txBox="1"/>
              <p:nvPr/>
            </p:nvSpPr>
            <p:spPr>
              <a:xfrm>
                <a:off x="2240280" y="1700784"/>
                <a:ext cx="64472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dirty="0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sz="40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AE84A4-A3B8-C32F-157A-B3D7A4BFB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0280" y="1700784"/>
                <a:ext cx="644728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7EEC2D-323F-A293-8324-14A0AFC6609F}"/>
                  </a:ext>
                </a:extLst>
              </p:cNvPr>
              <p:cNvSpPr txBox="1"/>
              <p:nvPr/>
            </p:nvSpPr>
            <p:spPr>
              <a:xfrm>
                <a:off x="5609352" y="1705965"/>
                <a:ext cx="1089209" cy="7218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1" i="1" dirty="0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sz="4000" b="1" i="1" dirty="0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sup>
                      </m:sSup>
                    </m:oMath>
                  </m:oMathPara>
                </a14:m>
                <a:endParaRPr lang="en-US" sz="40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7EEC2D-323F-A293-8324-14A0AFC66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9352" y="1705965"/>
                <a:ext cx="1089209" cy="7218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BD033D-21E1-3894-0787-7D6D2B6055A1}"/>
                  </a:ext>
                </a:extLst>
              </p:cNvPr>
              <p:cNvSpPr txBox="1"/>
              <p:nvPr/>
            </p:nvSpPr>
            <p:spPr>
              <a:xfrm>
                <a:off x="9306992" y="1706773"/>
                <a:ext cx="66396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dirty="0" smtClean="0"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40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BD033D-21E1-3894-0787-7D6D2B605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6992" y="1706773"/>
                <a:ext cx="663964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632704F8-48D3-F778-D446-8DD6DC44578D}"/>
              </a:ext>
            </a:extLst>
          </p:cNvPr>
          <p:cNvSpPr txBox="1"/>
          <p:nvPr/>
        </p:nvSpPr>
        <p:spPr>
          <a:xfrm>
            <a:off x="2295583" y="6200120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5x5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8798E2-8F9D-1D4F-6363-BE265ED4CEAD}"/>
              </a:ext>
            </a:extLst>
          </p:cNvPr>
          <p:cNvSpPr txBox="1"/>
          <p:nvPr/>
        </p:nvSpPr>
        <p:spPr>
          <a:xfrm>
            <a:off x="5655037" y="6200120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5x3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3EE213-E5DF-C3E8-D575-5B715F54FA64}"/>
              </a:ext>
            </a:extLst>
          </p:cNvPr>
          <p:cNvSpPr txBox="1"/>
          <p:nvPr/>
        </p:nvSpPr>
        <p:spPr>
          <a:xfrm>
            <a:off x="9306992" y="6200120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5x3</a:t>
            </a:r>
          </a:p>
        </p:txBody>
      </p:sp>
    </p:spTree>
    <p:extLst>
      <p:ext uri="{BB962C8B-B14F-4D97-AF65-F5344CB8AC3E}">
        <p14:creationId xmlns:p14="http://schemas.microsoft.com/office/powerpoint/2010/main" val="13621703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63BEB-1984-2BC1-6453-238C8BF61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Compatibility Matrix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DCD1248-F459-FD82-1DD5-133D150D9AF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1352" y="2035936"/>
          <a:ext cx="2005584" cy="3337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68528">
                  <a:extLst>
                    <a:ext uri="{9D8B030D-6E8A-4147-A177-3AD203B41FA5}">
                      <a16:colId xmlns:a16="http://schemas.microsoft.com/office/drawing/2014/main" val="3450543382"/>
                    </a:ext>
                  </a:extLst>
                </a:gridCol>
                <a:gridCol w="668528">
                  <a:extLst>
                    <a:ext uri="{9D8B030D-6E8A-4147-A177-3AD203B41FA5}">
                      <a16:colId xmlns:a16="http://schemas.microsoft.com/office/drawing/2014/main" val="184621633"/>
                    </a:ext>
                  </a:extLst>
                </a:gridCol>
                <a:gridCol w="668528">
                  <a:extLst>
                    <a:ext uri="{9D8B030D-6E8A-4147-A177-3AD203B41FA5}">
                      <a16:colId xmlns:a16="http://schemas.microsoft.com/office/drawing/2014/main" val="21461967"/>
                    </a:ext>
                  </a:extLst>
                </a:gridCol>
              </a:tblGrid>
              <a:tr h="6675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51433"/>
                  </a:ext>
                </a:extLst>
              </a:tr>
              <a:tr h="6675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72743"/>
                  </a:ext>
                </a:extLst>
              </a:tr>
              <a:tr h="6675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967232"/>
                  </a:ext>
                </a:extLst>
              </a:tr>
              <a:tr h="6675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387303"/>
                  </a:ext>
                </a:extLst>
              </a:tr>
              <a:tr h="6675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140347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C3183E37-A026-6FE6-5610-9D064D6F0D83}"/>
              </a:ext>
            </a:extLst>
          </p:cNvPr>
          <p:cNvGraphicFramePr>
            <a:graphicFrameLocks/>
          </p:cNvGraphicFramePr>
          <p:nvPr/>
        </p:nvGraphicFramePr>
        <p:xfrm>
          <a:off x="3916680" y="2694304"/>
          <a:ext cx="3337560" cy="20025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67512">
                  <a:extLst>
                    <a:ext uri="{9D8B030D-6E8A-4147-A177-3AD203B41FA5}">
                      <a16:colId xmlns:a16="http://schemas.microsoft.com/office/drawing/2014/main" val="3450543382"/>
                    </a:ext>
                  </a:extLst>
                </a:gridCol>
                <a:gridCol w="667512">
                  <a:extLst>
                    <a:ext uri="{9D8B030D-6E8A-4147-A177-3AD203B41FA5}">
                      <a16:colId xmlns:a16="http://schemas.microsoft.com/office/drawing/2014/main" val="184621633"/>
                    </a:ext>
                  </a:extLst>
                </a:gridCol>
                <a:gridCol w="667512">
                  <a:extLst>
                    <a:ext uri="{9D8B030D-6E8A-4147-A177-3AD203B41FA5}">
                      <a16:colId xmlns:a16="http://schemas.microsoft.com/office/drawing/2014/main" val="21461967"/>
                    </a:ext>
                  </a:extLst>
                </a:gridCol>
                <a:gridCol w="667512">
                  <a:extLst>
                    <a:ext uri="{9D8B030D-6E8A-4147-A177-3AD203B41FA5}">
                      <a16:colId xmlns:a16="http://schemas.microsoft.com/office/drawing/2014/main" val="2752485022"/>
                    </a:ext>
                  </a:extLst>
                </a:gridCol>
                <a:gridCol w="667512">
                  <a:extLst>
                    <a:ext uri="{9D8B030D-6E8A-4147-A177-3AD203B41FA5}">
                      <a16:colId xmlns:a16="http://schemas.microsoft.com/office/drawing/2014/main" val="209670011"/>
                    </a:ext>
                  </a:extLst>
                </a:gridCol>
              </a:tblGrid>
              <a:tr h="6675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51433"/>
                  </a:ext>
                </a:extLst>
              </a:tr>
              <a:tr h="6675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72743"/>
                  </a:ext>
                </a:extLst>
              </a:tr>
              <a:tr h="6675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967232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B76D3595-4D38-67AA-E77E-F74CF27CCF8F}"/>
              </a:ext>
            </a:extLst>
          </p:cNvPr>
          <p:cNvGraphicFramePr>
            <a:graphicFrameLocks/>
          </p:cNvGraphicFramePr>
          <p:nvPr/>
        </p:nvGraphicFramePr>
        <p:xfrm>
          <a:off x="8327136" y="2035936"/>
          <a:ext cx="3337560" cy="3337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67512">
                  <a:extLst>
                    <a:ext uri="{9D8B030D-6E8A-4147-A177-3AD203B41FA5}">
                      <a16:colId xmlns:a16="http://schemas.microsoft.com/office/drawing/2014/main" val="3450543382"/>
                    </a:ext>
                  </a:extLst>
                </a:gridCol>
                <a:gridCol w="667512">
                  <a:extLst>
                    <a:ext uri="{9D8B030D-6E8A-4147-A177-3AD203B41FA5}">
                      <a16:colId xmlns:a16="http://schemas.microsoft.com/office/drawing/2014/main" val="184621633"/>
                    </a:ext>
                  </a:extLst>
                </a:gridCol>
                <a:gridCol w="667512">
                  <a:extLst>
                    <a:ext uri="{9D8B030D-6E8A-4147-A177-3AD203B41FA5}">
                      <a16:colId xmlns:a16="http://schemas.microsoft.com/office/drawing/2014/main" val="21461967"/>
                    </a:ext>
                  </a:extLst>
                </a:gridCol>
                <a:gridCol w="667512">
                  <a:extLst>
                    <a:ext uri="{9D8B030D-6E8A-4147-A177-3AD203B41FA5}">
                      <a16:colId xmlns:a16="http://schemas.microsoft.com/office/drawing/2014/main" val="2752485022"/>
                    </a:ext>
                  </a:extLst>
                </a:gridCol>
                <a:gridCol w="667512">
                  <a:extLst>
                    <a:ext uri="{9D8B030D-6E8A-4147-A177-3AD203B41FA5}">
                      <a16:colId xmlns:a16="http://schemas.microsoft.com/office/drawing/2014/main" val="209670011"/>
                    </a:ext>
                  </a:extLst>
                </a:gridCol>
              </a:tblGrid>
              <a:tr h="6675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51433"/>
                  </a:ext>
                </a:extLst>
              </a:tr>
              <a:tr h="6675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72743"/>
                  </a:ext>
                </a:extLst>
              </a:tr>
              <a:tr h="6675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580837"/>
                  </a:ext>
                </a:extLst>
              </a:tr>
              <a:tr h="6675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884006"/>
                  </a:ext>
                </a:extLst>
              </a:tr>
              <a:tr h="6675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96723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5437921-600D-8BA8-D77E-BB7107F1EF80}"/>
                  </a:ext>
                </a:extLst>
              </p:cNvPr>
              <p:cNvSpPr txBox="1"/>
              <p:nvPr/>
            </p:nvSpPr>
            <p:spPr>
              <a:xfrm>
                <a:off x="7478435" y="3319995"/>
                <a:ext cx="72167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5437921-600D-8BA8-D77E-BB7107F1E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435" y="3319995"/>
                <a:ext cx="721672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38AD2EC-C6B7-1BA6-AA8E-378147E582DE}"/>
                  </a:ext>
                </a:extLst>
              </p:cNvPr>
              <p:cNvSpPr txBox="1"/>
              <p:nvPr/>
            </p:nvSpPr>
            <p:spPr>
              <a:xfrm>
                <a:off x="3088240" y="3319995"/>
                <a:ext cx="57259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38AD2EC-C6B7-1BA6-AA8E-378147E582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8240" y="3319995"/>
                <a:ext cx="572593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CCCD5C-AF8A-0960-D583-556DB11869D9}"/>
                  </a:ext>
                </a:extLst>
              </p:cNvPr>
              <p:cNvSpPr txBox="1"/>
              <p:nvPr/>
            </p:nvSpPr>
            <p:spPr>
              <a:xfrm>
                <a:off x="4986905" y="1837601"/>
                <a:ext cx="81464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dirty="0" smtClean="0"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US" sz="4000" b="1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40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CCCD5C-AF8A-0960-D583-556DB1186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905" y="1837601"/>
                <a:ext cx="814647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F082244D-DD1F-7AE7-5EA8-8608D4A80631}"/>
              </a:ext>
            </a:extLst>
          </p:cNvPr>
          <p:cNvSpPr txBox="1"/>
          <p:nvPr/>
        </p:nvSpPr>
        <p:spPr>
          <a:xfrm>
            <a:off x="8848802" y="1004074"/>
            <a:ext cx="24312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Compatibility</a:t>
            </a:r>
          </a:p>
          <a:p>
            <a:pPr algn="ctr"/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4784000-1AC2-0A60-6065-1C1584C6A83A}"/>
                  </a:ext>
                </a:extLst>
              </p:cNvPr>
              <p:cNvSpPr txBox="1"/>
              <p:nvPr/>
            </p:nvSpPr>
            <p:spPr>
              <a:xfrm>
                <a:off x="1582162" y="1317954"/>
                <a:ext cx="66396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dirty="0" smtClean="0"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40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4784000-1AC2-0A60-6065-1C1584C6A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2162" y="1317954"/>
                <a:ext cx="663964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F5A0E7D-E59B-6FE6-6152-E3C951150812}"/>
              </a:ext>
            </a:extLst>
          </p:cNvPr>
          <p:cNvSpPr txBox="1"/>
          <p:nvPr/>
        </p:nvSpPr>
        <p:spPr>
          <a:xfrm>
            <a:off x="1609783" y="5505176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5x3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A4139F-07E0-97BB-FF0B-D381632C477B}"/>
              </a:ext>
            </a:extLst>
          </p:cNvPr>
          <p:cNvSpPr txBox="1"/>
          <p:nvPr/>
        </p:nvSpPr>
        <p:spPr>
          <a:xfrm>
            <a:off x="5280133" y="5505176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3x5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534763-025B-C803-216C-4B930CD33339}"/>
              </a:ext>
            </a:extLst>
          </p:cNvPr>
          <p:cNvSpPr txBox="1"/>
          <p:nvPr/>
        </p:nvSpPr>
        <p:spPr>
          <a:xfrm>
            <a:off x="9700184" y="5505176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5x5</a:t>
            </a:r>
          </a:p>
        </p:txBody>
      </p:sp>
    </p:spTree>
    <p:extLst>
      <p:ext uri="{BB962C8B-B14F-4D97-AF65-F5344CB8AC3E}">
        <p14:creationId xmlns:p14="http://schemas.microsoft.com/office/powerpoint/2010/main" val="39160808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2ECDD-EEE3-CA81-50DB-1A7780BF5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 and apply </a:t>
            </a:r>
            <a:r>
              <a:rPr lang="en-US" dirty="0" err="1"/>
              <a:t>softmax</a:t>
            </a:r>
            <a:r>
              <a:rPr lang="en-US" dirty="0"/>
              <a:t> to Compatibility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50706-582C-7F28-9ECA-97A740587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Scale: </a:t>
            </a:r>
          </a:p>
          <a:p>
            <a:pPr lvl="1"/>
            <a:r>
              <a:rPr lang="en-US" dirty="0"/>
              <a:t>If the embedding dimension is big, then dot product of Q and K -&gt; vanishing gradient problem</a:t>
            </a:r>
          </a:p>
          <a:p>
            <a:pPr lvl="1"/>
            <a:r>
              <a:rPr lang="en-US" dirty="0"/>
              <a:t>So each element in the new matrix is divided by the square root of the size of the embedding</a:t>
            </a:r>
          </a:p>
          <a:p>
            <a:pPr lvl="1"/>
            <a:endParaRPr lang="en-US" dirty="0"/>
          </a:p>
          <a:p>
            <a:r>
              <a:rPr lang="en-US" dirty="0" err="1"/>
              <a:t>Softmax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Apply </a:t>
            </a:r>
            <a:r>
              <a:rPr lang="en-US" dirty="0" err="1"/>
              <a:t>softmax</a:t>
            </a:r>
            <a:r>
              <a:rPr lang="en-US" dirty="0"/>
              <a:t> to each row so that each row is a probability distribution</a:t>
            </a:r>
          </a:p>
          <a:p>
            <a:endParaRPr lang="en-US" dirty="0"/>
          </a:p>
          <a:p>
            <a:r>
              <a:rPr lang="en-US" dirty="0"/>
              <a:t>This converts the compatibility matrix into the Attention matrix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9455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432DC-D1D7-6EFD-61C7-E8CEA5B49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1800" b="0" i="0" u="none" strike="noStrike" dirty="0"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325B9F3-C3CE-80B1-3E44-685D97DFAF3D}"/>
              </a:ext>
            </a:extLst>
          </p:cNvPr>
          <p:cNvGraphicFramePr>
            <a:graphicFrameLocks/>
          </p:cNvGraphicFramePr>
          <p:nvPr/>
        </p:nvGraphicFramePr>
        <p:xfrm>
          <a:off x="838200" y="2648584"/>
          <a:ext cx="3337560" cy="3337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67512">
                  <a:extLst>
                    <a:ext uri="{9D8B030D-6E8A-4147-A177-3AD203B41FA5}">
                      <a16:colId xmlns:a16="http://schemas.microsoft.com/office/drawing/2014/main" val="3450543382"/>
                    </a:ext>
                  </a:extLst>
                </a:gridCol>
                <a:gridCol w="667512">
                  <a:extLst>
                    <a:ext uri="{9D8B030D-6E8A-4147-A177-3AD203B41FA5}">
                      <a16:colId xmlns:a16="http://schemas.microsoft.com/office/drawing/2014/main" val="184621633"/>
                    </a:ext>
                  </a:extLst>
                </a:gridCol>
                <a:gridCol w="667512">
                  <a:extLst>
                    <a:ext uri="{9D8B030D-6E8A-4147-A177-3AD203B41FA5}">
                      <a16:colId xmlns:a16="http://schemas.microsoft.com/office/drawing/2014/main" val="21461967"/>
                    </a:ext>
                  </a:extLst>
                </a:gridCol>
                <a:gridCol w="667512">
                  <a:extLst>
                    <a:ext uri="{9D8B030D-6E8A-4147-A177-3AD203B41FA5}">
                      <a16:colId xmlns:a16="http://schemas.microsoft.com/office/drawing/2014/main" val="2752485022"/>
                    </a:ext>
                  </a:extLst>
                </a:gridCol>
                <a:gridCol w="667512">
                  <a:extLst>
                    <a:ext uri="{9D8B030D-6E8A-4147-A177-3AD203B41FA5}">
                      <a16:colId xmlns:a16="http://schemas.microsoft.com/office/drawing/2014/main" val="209670011"/>
                    </a:ext>
                  </a:extLst>
                </a:gridCol>
              </a:tblGrid>
              <a:tr h="6675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51433"/>
                  </a:ext>
                </a:extLst>
              </a:tr>
              <a:tr h="6675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72743"/>
                  </a:ext>
                </a:extLst>
              </a:tr>
              <a:tr h="6675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580837"/>
                  </a:ext>
                </a:extLst>
              </a:tr>
              <a:tr h="6675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884006"/>
                  </a:ext>
                </a:extLst>
              </a:tr>
              <a:tr h="6675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967232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0B682623-D77B-1577-9EE5-70EC6DD4441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760976" y="2648584"/>
          <a:ext cx="2005584" cy="3337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68528">
                  <a:extLst>
                    <a:ext uri="{9D8B030D-6E8A-4147-A177-3AD203B41FA5}">
                      <a16:colId xmlns:a16="http://schemas.microsoft.com/office/drawing/2014/main" val="3450543382"/>
                    </a:ext>
                  </a:extLst>
                </a:gridCol>
                <a:gridCol w="668528">
                  <a:extLst>
                    <a:ext uri="{9D8B030D-6E8A-4147-A177-3AD203B41FA5}">
                      <a16:colId xmlns:a16="http://schemas.microsoft.com/office/drawing/2014/main" val="184621633"/>
                    </a:ext>
                  </a:extLst>
                </a:gridCol>
                <a:gridCol w="668528">
                  <a:extLst>
                    <a:ext uri="{9D8B030D-6E8A-4147-A177-3AD203B41FA5}">
                      <a16:colId xmlns:a16="http://schemas.microsoft.com/office/drawing/2014/main" val="21461967"/>
                    </a:ext>
                  </a:extLst>
                </a:gridCol>
              </a:tblGrid>
              <a:tr h="6675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51433"/>
                  </a:ext>
                </a:extLst>
              </a:tr>
              <a:tr h="6675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72743"/>
                  </a:ext>
                </a:extLst>
              </a:tr>
              <a:tr h="6675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967232"/>
                  </a:ext>
                </a:extLst>
              </a:tr>
              <a:tr h="6675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387303"/>
                  </a:ext>
                </a:extLst>
              </a:tr>
              <a:tr h="6675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140347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0C3F3E74-D3D8-0814-682C-51BD2E914983}"/>
              </a:ext>
            </a:extLst>
          </p:cNvPr>
          <p:cNvGraphicFramePr>
            <a:graphicFrameLocks/>
          </p:cNvGraphicFramePr>
          <p:nvPr/>
        </p:nvGraphicFramePr>
        <p:xfrm>
          <a:off x="8016242" y="2648584"/>
          <a:ext cx="2005584" cy="3337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68528">
                  <a:extLst>
                    <a:ext uri="{9D8B030D-6E8A-4147-A177-3AD203B41FA5}">
                      <a16:colId xmlns:a16="http://schemas.microsoft.com/office/drawing/2014/main" val="3450543382"/>
                    </a:ext>
                  </a:extLst>
                </a:gridCol>
                <a:gridCol w="668528">
                  <a:extLst>
                    <a:ext uri="{9D8B030D-6E8A-4147-A177-3AD203B41FA5}">
                      <a16:colId xmlns:a16="http://schemas.microsoft.com/office/drawing/2014/main" val="184621633"/>
                    </a:ext>
                  </a:extLst>
                </a:gridCol>
                <a:gridCol w="668528">
                  <a:extLst>
                    <a:ext uri="{9D8B030D-6E8A-4147-A177-3AD203B41FA5}">
                      <a16:colId xmlns:a16="http://schemas.microsoft.com/office/drawing/2014/main" val="21461967"/>
                    </a:ext>
                  </a:extLst>
                </a:gridCol>
              </a:tblGrid>
              <a:tr h="6675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51433"/>
                  </a:ext>
                </a:extLst>
              </a:tr>
              <a:tr h="6675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72743"/>
                  </a:ext>
                </a:extLst>
              </a:tr>
              <a:tr h="6675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967232"/>
                  </a:ext>
                </a:extLst>
              </a:tr>
              <a:tr h="6675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387303"/>
                  </a:ext>
                </a:extLst>
              </a:tr>
              <a:tr h="6675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140347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A1021E66-6C6C-2C8E-7349-572D593577E2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defRPr>
            </a:lvl1pPr>
          </a:lstStyle>
          <a:p>
            <a:r>
              <a:rPr lang="en-US" dirty="0"/>
              <a:t>Then we scale and apply </a:t>
            </a:r>
            <a:r>
              <a:rPr lang="en-US" dirty="0" err="1"/>
              <a:t>softmax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807875A-C4EF-4A8B-773E-737D052BF3C1}"/>
                  </a:ext>
                </a:extLst>
              </p:cNvPr>
              <p:cNvSpPr txBox="1"/>
              <p:nvPr/>
            </p:nvSpPr>
            <p:spPr>
              <a:xfrm>
                <a:off x="7104976" y="3950208"/>
                <a:ext cx="72167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807875A-C4EF-4A8B-773E-737D052BF3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976" y="3950208"/>
                <a:ext cx="721672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AA27009-5031-BCB8-04D1-15890B4D6830}"/>
                  </a:ext>
                </a:extLst>
              </p:cNvPr>
              <p:cNvSpPr txBox="1"/>
              <p:nvPr/>
            </p:nvSpPr>
            <p:spPr>
              <a:xfrm>
                <a:off x="4191004" y="3950208"/>
                <a:ext cx="57259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AA27009-5031-BCB8-04D1-15890B4D6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4" y="3950208"/>
                <a:ext cx="572593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667C7F0-2F2D-8B39-8CCA-4E5E43D9C6E3}"/>
              </a:ext>
            </a:extLst>
          </p:cNvPr>
          <p:cNvSpPr txBox="1"/>
          <p:nvPr/>
        </p:nvSpPr>
        <p:spPr>
          <a:xfrm>
            <a:off x="1591376" y="1682496"/>
            <a:ext cx="17413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Attention</a:t>
            </a:r>
          </a:p>
          <a:p>
            <a:pPr algn="ctr"/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71B9A7F-2A5C-3B3E-46F9-A250BBBDE35F}"/>
                  </a:ext>
                </a:extLst>
              </p:cNvPr>
              <p:cNvSpPr txBox="1"/>
              <p:nvPr/>
            </p:nvSpPr>
            <p:spPr>
              <a:xfrm>
                <a:off x="5452625" y="1805597"/>
                <a:ext cx="62228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dirty="0" smtClean="0"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n-US" sz="40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71B9A7F-2A5C-3B3E-46F9-A250BBBDE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2625" y="1805597"/>
                <a:ext cx="622285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F81A496-633A-C125-E428-F4D46BB3E4E2}"/>
              </a:ext>
            </a:extLst>
          </p:cNvPr>
          <p:cNvSpPr txBox="1"/>
          <p:nvPr/>
        </p:nvSpPr>
        <p:spPr>
          <a:xfrm>
            <a:off x="7889237" y="1717277"/>
            <a:ext cx="24669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Self-Attention</a:t>
            </a:r>
            <a:b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Output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13E68D-F253-B573-993F-0AB15D5DF016}"/>
              </a:ext>
            </a:extLst>
          </p:cNvPr>
          <p:cNvSpPr txBox="1"/>
          <p:nvPr/>
        </p:nvSpPr>
        <p:spPr>
          <a:xfrm>
            <a:off x="2295583" y="6200120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5x5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39076F-7F4E-8A01-4347-18844906FD9D}"/>
              </a:ext>
            </a:extLst>
          </p:cNvPr>
          <p:cNvSpPr txBox="1"/>
          <p:nvPr/>
        </p:nvSpPr>
        <p:spPr>
          <a:xfrm>
            <a:off x="5481301" y="6200120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5x3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BE9A23-796F-8ED2-D903-1B52082399BF}"/>
              </a:ext>
            </a:extLst>
          </p:cNvPr>
          <p:cNvSpPr txBox="1"/>
          <p:nvPr/>
        </p:nvSpPr>
        <p:spPr>
          <a:xfrm>
            <a:off x="8849792" y="6200120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5x3</a:t>
            </a:r>
          </a:p>
        </p:txBody>
      </p:sp>
    </p:spTree>
    <p:extLst>
      <p:ext uri="{BB962C8B-B14F-4D97-AF65-F5344CB8AC3E}">
        <p14:creationId xmlns:p14="http://schemas.microsoft.com/office/powerpoint/2010/main" val="22514549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77519-AB98-1A5E-5E9D-E0AD99A55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D9058-06D5-8294-12B5-CE9413D6C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Aim for 20 minutes of material and 10 minutes of discussion</a:t>
            </a:r>
          </a:p>
          <a:p>
            <a:pPr lvl="1"/>
            <a:r>
              <a:rPr lang="en-US" dirty="0"/>
              <a:t>Imaging you are teaching the paper rather than reviewing it</a:t>
            </a:r>
          </a:p>
          <a:p>
            <a:r>
              <a:rPr lang="en-US" dirty="0"/>
              <a:t>Proposed structure:</a:t>
            </a:r>
          </a:p>
          <a:p>
            <a:pPr lvl="1"/>
            <a:r>
              <a:rPr lang="en-US" dirty="0"/>
              <a:t>Part I</a:t>
            </a:r>
          </a:p>
          <a:p>
            <a:pPr lvl="2"/>
            <a:r>
              <a:rPr lang="en-US" dirty="0"/>
              <a:t>What specific problem/research gap does the paper address?</a:t>
            </a:r>
          </a:p>
          <a:p>
            <a:pPr lvl="2"/>
            <a:r>
              <a:rPr lang="en-US" dirty="0"/>
              <a:t>Why is this problem important? What are the implications of solving it?</a:t>
            </a:r>
          </a:p>
          <a:p>
            <a:pPr lvl="1"/>
            <a:r>
              <a:rPr lang="en-US" dirty="0"/>
              <a:t>Part II</a:t>
            </a:r>
          </a:p>
          <a:p>
            <a:pPr lvl="2"/>
            <a:r>
              <a:rPr lang="en-US" dirty="0"/>
              <a:t>What is the core insight or innovation of the paper?</a:t>
            </a:r>
          </a:p>
          <a:p>
            <a:pPr lvl="2"/>
            <a:r>
              <a:rPr lang="en-US" dirty="0"/>
              <a:t>How does their solution work? 	Focus on the conceptual understanding before diving into technical details.	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3105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FFB47-E30A-CA0E-92FC-71BEE4C64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Projection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33579567-B243-22F7-28F6-0313F01270C1}"/>
              </a:ext>
            </a:extLst>
          </p:cNvPr>
          <p:cNvGraphicFramePr>
            <a:graphicFrameLocks/>
          </p:cNvGraphicFramePr>
          <p:nvPr/>
        </p:nvGraphicFramePr>
        <p:xfrm>
          <a:off x="3543908" y="3324516"/>
          <a:ext cx="3337560" cy="20025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67512">
                  <a:extLst>
                    <a:ext uri="{9D8B030D-6E8A-4147-A177-3AD203B41FA5}">
                      <a16:colId xmlns:a16="http://schemas.microsoft.com/office/drawing/2014/main" val="3450543382"/>
                    </a:ext>
                  </a:extLst>
                </a:gridCol>
                <a:gridCol w="667512">
                  <a:extLst>
                    <a:ext uri="{9D8B030D-6E8A-4147-A177-3AD203B41FA5}">
                      <a16:colId xmlns:a16="http://schemas.microsoft.com/office/drawing/2014/main" val="184621633"/>
                    </a:ext>
                  </a:extLst>
                </a:gridCol>
                <a:gridCol w="667512">
                  <a:extLst>
                    <a:ext uri="{9D8B030D-6E8A-4147-A177-3AD203B41FA5}">
                      <a16:colId xmlns:a16="http://schemas.microsoft.com/office/drawing/2014/main" val="21461967"/>
                    </a:ext>
                  </a:extLst>
                </a:gridCol>
                <a:gridCol w="667512">
                  <a:extLst>
                    <a:ext uri="{9D8B030D-6E8A-4147-A177-3AD203B41FA5}">
                      <a16:colId xmlns:a16="http://schemas.microsoft.com/office/drawing/2014/main" val="2233222953"/>
                    </a:ext>
                  </a:extLst>
                </a:gridCol>
                <a:gridCol w="667512">
                  <a:extLst>
                    <a:ext uri="{9D8B030D-6E8A-4147-A177-3AD203B41FA5}">
                      <a16:colId xmlns:a16="http://schemas.microsoft.com/office/drawing/2014/main" val="3334414063"/>
                    </a:ext>
                  </a:extLst>
                </a:gridCol>
              </a:tblGrid>
              <a:tr h="6675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51433"/>
                  </a:ext>
                </a:extLst>
              </a:tr>
              <a:tr h="6675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72743"/>
                  </a:ext>
                </a:extLst>
              </a:tr>
              <a:tr h="6675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967232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46EBD341-4E76-A950-640A-7255453B7060}"/>
              </a:ext>
            </a:extLst>
          </p:cNvPr>
          <p:cNvGraphicFramePr>
            <a:graphicFrameLocks/>
          </p:cNvGraphicFramePr>
          <p:nvPr/>
        </p:nvGraphicFramePr>
        <p:xfrm>
          <a:off x="893066" y="2648584"/>
          <a:ext cx="2005584" cy="3337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68528">
                  <a:extLst>
                    <a:ext uri="{9D8B030D-6E8A-4147-A177-3AD203B41FA5}">
                      <a16:colId xmlns:a16="http://schemas.microsoft.com/office/drawing/2014/main" val="3450543382"/>
                    </a:ext>
                  </a:extLst>
                </a:gridCol>
                <a:gridCol w="668528">
                  <a:extLst>
                    <a:ext uri="{9D8B030D-6E8A-4147-A177-3AD203B41FA5}">
                      <a16:colId xmlns:a16="http://schemas.microsoft.com/office/drawing/2014/main" val="184621633"/>
                    </a:ext>
                  </a:extLst>
                </a:gridCol>
                <a:gridCol w="668528">
                  <a:extLst>
                    <a:ext uri="{9D8B030D-6E8A-4147-A177-3AD203B41FA5}">
                      <a16:colId xmlns:a16="http://schemas.microsoft.com/office/drawing/2014/main" val="21461967"/>
                    </a:ext>
                  </a:extLst>
                </a:gridCol>
              </a:tblGrid>
              <a:tr h="6675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51433"/>
                  </a:ext>
                </a:extLst>
              </a:tr>
              <a:tr h="6675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72743"/>
                  </a:ext>
                </a:extLst>
              </a:tr>
              <a:tr h="6675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967232"/>
                  </a:ext>
                </a:extLst>
              </a:tr>
              <a:tr h="6675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387303"/>
                  </a:ext>
                </a:extLst>
              </a:tr>
              <a:tr h="6675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14034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627D91-A23A-190C-C7A9-80062B3906E5}"/>
                  </a:ext>
                </a:extLst>
              </p:cNvPr>
              <p:cNvSpPr txBox="1"/>
              <p:nvPr/>
            </p:nvSpPr>
            <p:spPr>
              <a:xfrm>
                <a:off x="6812368" y="3950208"/>
                <a:ext cx="72167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627D91-A23A-190C-C7A9-80062B390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368" y="3950208"/>
                <a:ext cx="721672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ED9AC5F-DC61-4875-E8C4-F5854F779D08}"/>
                  </a:ext>
                </a:extLst>
              </p:cNvPr>
              <p:cNvSpPr txBox="1"/>
              <p:nvPr/>
            </p:nvSpPr>
            <p:spPr>
              <a:xfrm>
                <a:off x="2929132" y="3941064"/>
                <a:ext cx="57259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ED9AC5F-DC61-4875-E8C4-F5854F779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132" y="3941064"/>
                <a:ext cx="572593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DF64BB82-17EA-8102-C574-50765A5D9F60}"/>
              </a:ext>
            </a:extLst>
          </p:cNvPr>
          <p:cNvSpPr txBox="1"/>
          <p:nvPr/>
        </p:nvSpPr>
        <p:spPr>
          <a:xfrm>
            <a:off x="7204102" y="1685672"/>
            <a:ext cx="40911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Projected Back to </a:t>
            </a:r>
          </a:p>
          <a:p>
            <a:pPr algn="ctr"/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Embedding Dimensions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184F1E9-1570-7180-57AB-448F87EC99DB}"/>
                  </a:ext>
                </a:extLst>
              </p:cNvPr>
              <p:cNvSpPr txBox="1"/>
              <p:nvPr/>
            </p:nvSpPr>
            <p:spPr>
              <a:xfrm>
                <a:off x="4713803" y="1785800"/>
                <a:ext cx="1089209" cy="7218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1" i="1" dirty="0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sz="4000" b="1" i="1" dirty="0" smtClean="0">
                              <a:latin typeface="Cambria Math" panose="02040503050406030204" pitchFamily="18" charset="0"/>
                            </a:rPr>
                            <m:t>𝑶</m:t>
                          </m:r>
                        </m:sup>
                      </m:sSup>
                    </m:oMath>
                  </m:oMathPara>
                </a14:m>
                <a:endParaRPr lang="en-US" sz="40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184F1E9-1570-7180-57AB-448F87EC9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3803" y="1785800"/>
                <a:ext cx="1089209" cy="7218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1D35F722-A4D4-AC47-1958-52A296066F01}"/>
              </a:ext>
            </a:extLst>
          </p:cNvPr>
          <p:cNvSpPr txBox="1"/>
          <p:nvPr/>
        </p:nvSpPr>
        <p:spPr>
          <a:xfrm>
            <a:off x="656333" y="1717277"/>
            <a:ext cx="24669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Self-Attention</a:t>
            </a:r>
            <a:b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Output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68F640AB-B40D-94BD-12F2-0761D32633EA}"/>
              </a:ext>
            </a:extLst>
          </p:cNvPr>
          <p:cNvGraphicFramePr>
            <a:graphicFrameLocks/>
          </p:cNvGraphicFramePr>
          <p:nvPr/>
        </p:nvGraphicFramePr>
        <p:xfrm>
          <a:off x="7765417" y="2639779"/>
          <a:ext cx="3130295" cy="3337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26059">
                  <a:extLst>
                    <a:ext uri="{9D8B030D-6E8A-4147-A177-3AD203B41FA5}">
                      <a16:colId xmlns:a16="http://schemas.microsoft.com/office/drawing/2014/main" val="3450543382"/>
                    </a:ext>
                  </a:extLst>
                </a:gridCol>
                <a:gridCol w="626059">
                  <a:extLst>
                    <a:ext uri="{9D8B030D-6E8A-4147-A177-3AD203B41FA5}">
                      <a16:colId xmlns:a16="http://schemas.microsoft.com/office/drawing/2014/main" val="184621633"/>
                    </a:ext>
                  </a:extLst>
                </a:gridCol>
                <a:gridCol w="626059">
                  <a:extLst>
                    <a:ext uri="{9D8B030D-6E8A-4147-A177-3AD203B41FA5}">
                      <a16:colId xmlns:a16="http://schemas.microsoft.com/office/drawing/2014/main" val="89049863"/>
                    </a:ext>
                  </a:extLst>
                </a:gridCol>
                <a:gridCol w="626059">
                  <a:extLst>
                    <a:ext uri="{9D8B030D-6E8A-4147-A177-3AD203B41FA5}">
                      <a16:colId xmlns:a16="http://schemas.microsoft.com/office/drawing/2014/main" val="3885246943"/>
                    </a:ext>
                  </a:extLst>
                </a:gridCol>
                <a:gridCol w="626059">
                  <a:extLst>
                    <a:ext uri="{9D8B030D-6E8A-4147-A177-3AD203B41FA5}">
                      <a16:colId xmlns:a16="http://schemas.microsoft.com/office/drawing/2014/main" val="21461967"/>
                    </a:ext>
                  </a:extLst>
                </a:gridCol>
              </a:tblGrid>
              <a:tr h="6675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51433"/>
                  </a:ext>
                </a:extLst>
              </a:tr>
              <a:tr h="6675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72743"/>
                  </a:ext>
                </a:extLst>
              </a:tr>
              <a:tr h="6675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967232"/>
                  </a:ext>
                </a:extLst>
              </a:tr>
              <a:tr h="6675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387303"/>
                  </a:ext>
                </a:extLst>
              </a:tr>
              <a:tr h="6675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14034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AB4C457-61A5-E187-C54E-D153829359AC}"/>
              </a:ext>
            </a:extLst>
          </p:cNvPr>
          <p:cNvSpPr txBox="1"/>
          <p:nvPr/>
        </p:nvSpPr>
        <p:spPr>
          <a:xfrm>
            <a:off x="1628071" y="6200120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5x3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C09EF8-5C45-0AB4-97C5-FD58076894AC}"/>
              </a:ext>
            </a:extLst>
          </p:cNvPr>
          <p:cNvSpPr txBox="1"/>
          <p:nvPr/>
        </p:nvSpPr>
        <p:spPr>
          <a:xfrm>
            <a:off x="4987525" y="6200120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3x5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8E406F-1EBB-77D2-38A4-48DE35573DD4}"/>
              </a:ext>
            </a:extLst>
          </p:cNvPr>
          <p:cNvSpPr txBox="1"/>
          <p:nvPr/>
        </p:nvSpPr>
        <p:spPr>
          <a:xfrm>
            <a:off x="9050960" y="6200120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5x5</a:t>
            </a:r>
          </a:p>
        </p:txBody>
      </p:sp>
    </p:spTree>
    <p:extLst>
      <p:ext uri="{BB962C8B-B14F-4D97-AF65-F5344CB8AC3E}">
        <p14:creationId xmlns:p14="http://schemas.microsoft.com/office/powerpoint/2010/main" val="16520824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6EEB4-6C1E-7DF2-AEEC-81C9499AE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Finishing Transformer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D8CE6-16C4-D8E0-7A98-FE4984044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66857" cy="4351338"/>
          </a:xfrm>
        </p:spPr>
        <p:txBody>
          <a:bodyPr/>
          <a:lstStyle/>
          <a:p>
            <a:r>
              <a:rPr lang="en-US" dirty="0"/>
              <a:t>Output of Self-Attention is added to residual stream and normalized</a:t>
            </a:r>
          </a:p>
          <a:p>
            <a:r>
              <a:rPr lang="en-US" dirty="0"/>
              <a:t>Then fed into Feed Forward network</a:t>
            </a:r>
          </a:p>
          <a:p>
            <a:r>
              <a:rPr lang="en-US" dirty="0"/>
              <a:t>Role of Feedforward network:</a:t>
            </a:r>
          </a:p>
          <a:p>
            <a:pPr lvl="1"/>
            <a:r>
              <a:rPr lang="en-US" dirty="0"/>
              <a:t>Extract relevant information from current token + position</a:t>
            </a:r>
          </a:p>
          <a:p>
            <a:r>
              <a:rPr lang="en-US" dirty="0"/>
              <a:t>Output is </a:t>
            </a:r>
            <a:r>
              <a:rPr lang="en-US" dirty="0" err="1"/>
              <a:t>is</a:t>
            </a:r>
            <a:r>
              <a:rPr lang="en-US" dirty="0"/>
              <a:t> added to residual stream followed by a normalization</a:t>
            </a:r>
          </a:p>
        </p:txBody>
      </p:sp>
      <p:pic>
        <p:nvPicPr>
          <p:cNvPr id="4098" name="Picture 2" descr="The structure of a Transformer Block. | Download Scientific Diagram">
            <a:extLst>
              <a:ext uri="{FF2B5EF4-FFF2-40B4-BE49-F238E27FC236}">
                <a16:creationId xmlns:a16="http://schemas.microsoft.com/office/drawing/2014/main" id="{BDE59B95-E0BC-8C4B-5BB3-212B85FC9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637" y="0"/>
            <a:ext cx="38703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37018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58E2E-0E5B-BC3C-C1FD-188E03C1B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Multi-headed 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093DE-7590-9F81-7F1E-351B3F726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Instead of running self-attention once, run it multiple times independently and in parallel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Create Multiple "Heads": </a:t>
            </a:r>
          </a:p>
          <a:p>
            <a:pPr lvl="1"/>
            <a:r>
              <a:rPr lang="en-US" dirty="0"/>
              <a:t>Instead of having just one set of Q, K, V transformations, create multiple sets (typically 8, 12, or 16)</a:t>
            </a:r>
          </a:p>
          <a:p>
            <a:pPr lvl="1"/>
            <a:r>
              <a:rPr lang="en-US" dirty="0"/>
              <a:t>Each "head" has its own separate set of weight matrices to transform the input embeddings</a:t>
            </a:r>
          </a:p>
          <a:p>
            <a:r>
              <a:rPr lang="en-US" dirty="0"/>
              <a:t>Each head can focus on different patterns (e.g. syntactic vs semantic relationship)</a:t>
            </a:r>
          </a:p>
          <a:p>
            <a:r>
              <a:rPr lang="en-US" dirty="0"/>
              <a:t>Combine the heads by concatenating (and converting back to input dimensions)</a:t>
            </a:r>
          </a:p>
        </p:txBody>
      </p:sp>
    </p:spTree>
    <p:extLst>
      <p:ext uri="{BB962C8B-B14F-4D97-AF65-F5344CB8AC3E}">
        <p14:creationId xmlns:p14="http://schemas.microsoft.com/office/powerpoint/2010/main" val="11890849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2ECD6-F90C-A30E-131E-62C8DC79C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Flavors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BD11F-7AF3-C99C-984E-1EC9AB0FB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Come in three flavors:</a:t>
            </a:r>
          </a:p>
          <a:p>
            <a:pPr lvl="1"/>
            <a:r>
              <a:rPr lang="en-US" dirty="0"/>
              <a:t>Encoder-Decoder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Encoder only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Decoder only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4970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AF2F9-66F4-1FD4-F6F5-7F9960E95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Encoder-Only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C0D38-43B3-A51F-4692-952451A41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7176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Key characteristics: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Bidirectional attention (each token can see all other tokens)</a:t>
            </a:r>
          </a:p>
          <a:p>
            <a:pPr lvl="1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Good for understanding tasks that require context from the entire input</a:t>
            </a:r>
          </a:p>
          <a:p>
            <a:pPr lvl="1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Often use masked language modeling as pre-training objective</a:t>
            </a:r>
          </a:p>
          <a:p>
            <a:pPr lvl="1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Typically produce contextual embeddings for each token</a:t>
            </a:r>
          </a:p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Common applications: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Text classification</a:t>
            </a:r>
          </a:p>
          <a:p>
            <a:pPr lvl="1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Named entity recognition</a:t>
            </a:r>
          </a:p>
          <a:p>
            <a:pPr lvl="1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Question answering</a:t>
            </a:r>
          </a:p>
          <a:p>
            <a:pPr lvl="1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Sentence and document embeddings (with pooling)</a:t>
            </a:r>
          </a:p>
          <a:p>
            <a:r>
              <a:rPr lang="en-US" b="1" dirty="0"/>
              <a:t>Examples: </a:t>
            </a:r>
          </a:p>
          <a:p>
            <a:pPr lvl="1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BERT,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RoBERTa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0175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FDA38-9A12-174E-FE9B-6E53B65C5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Decoder-Only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15A8A-B52C-6CC2-5129-A66072DA5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Key characteristics:</a:t>
            </a:r>
            <a:endParaRPr lang="en-US" dirty="0"/>
          </a:p>
          <a:p>
            <a:pPr lvl="1"/>
            <a:r>
              <a:rPr lang="en-US" dirty="0"/>
              <a:t>Unidirectional/causal attention (each token can only see previous tokens)</a:t>
            </a:r>
          </a:p>
          <a:p>
            <a:pPr lvl="1"/>
            <a:r>
              <a:rPr lang="en-US" dirty="0"/>
              <a:t>Autoregressive: predicts the next token based on previous ones</a:t>
            </a:r>
          </a:p>
          <a:p>
            <a:pPr lvl="1"/>
            <a:r>
              <a:rPr lang="en-US" dirty="0"/>
              <a:t>Well-suited for text generation tasks</a:t>
            </a:r>
          </a:p>
          <a:p>
            <a:r>
              <a:rPr lang="en-US" b="1" dirty="0"/>
              <a:t>Common applications:</a:t>
            </a:r>
            <a:endParaRPr lang="en-US" dirty="0"/>
          </a:p>
          <a:p>
            <a:pPr lvl="1"/>
            <a:r>
              <a:rPr lang="en-US" dirty="0"/>
              <a:t>Text generation</a:t>
            </a:r>
          </a:p>
          <a:p>
            <a:pPr lvl="1"/>
            <a:r>
              <a:rPr lang="en-US" dirty="0"/>
              <a:t>Dialogue systems</a:t>
            </a:r>
          </a:p>
          <a:p>
            <a:pPr lvl="1"/>
            <a:r>
              <a:rPr lang="en-US" dirty="0"/>
              <a:t>Creative writing</a:t>
            </a:r>
          </a:p>
          <a:p>
            <a:pPr lvl="1"/>
            <a:r>
              <a:rPr lang="en-US" dirty="0"/>
              <a:t>Code generation</a:t>
            </a:r>
          </a:p>
          <a:p>
            <a:r>
              <a:rPr lang="en-US" b="1" dirty="0"/>
              <a:t>Examples:</a:t>
            </a:r>
            <a:r>
              <a:rPr lang="en-US" dirty="0"/>
              <a:t> GPT series, </a:t>
            </a:r>
            <a:r>
              <a:rPr lang="en-US" dirty="0" err="1"/>
              <a:t>LLaMA</a:t>
            </a:r>
            <a:r>
              <a:rPr lang="en-US" dirty="0"/>
              <a:t>, Claude, </a:t>
            </a:r>
            <a:r>
              <a:rPr lang="en-US" dirty="0" err="1"/>
              <a:t>PaLM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0901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127F1-2F08-5090-74BF-76F3AD91E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Encoder-Decoder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88F27-8AFC-D83C-A9C4-D5922480C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Key characteristics:</a:t>
            </a:r>
            <a:endParaRPr lang="en-US" dirty="0"/>
          </a:p>
          <a:p>
            <a:pPr lvl="1"/>
            <a:r>
              <a:rPr lang="en-US" dirty="0"/>
              <a:t>Encoder processes input bidirectionally</a:t>
            </a:r>
          </a:p>
          <a:p>
            <a:pPr lvl="1"/>
            <a:r>
              <a:rPr lang="en-US" dirty="0"/>
              <a:t>Decoder generates output autoregressively</a:t>
            </a:r>
          </a:p>
          <a:p>
            <a:pPr lvl="1"/>
            <a:r>
              <a:rPr lang="en-US" dirty="0"/>
              <a:t>Cross-attention allows decoder to focus on relevant parts of the input</a:t>
            </a:r>
          </a:p>
          <a:p>
            <a:pPr lvl="1"/>
            <a:r>
              <a:rPr lang="en-US" dirty="0"/>
              <a:t>Well-suited for tasks that transform one sequence into another</a:t>
            </a:r>
          </a:p>
          <a:p>
            <a:r>
              <a:rPr lang="en-US" b="1" dirty="0"/>
              <a:t>Common applications:</a:t>
            </a:r>
            <a:endParaRPr lang="en-US" dirty="0"/>
          </a:p>
          <a:p>
            <a:pPr lvl="1"/>
            <a:r>
              <a:rPr lang="en-US" dirty="0"/>
              <a:t>Machine translation</a:t>
            </a:r>
          </a:p>
          <a:p>
            <a:pPr lvl="1"/>
            <a:r>
              <a:rPr lang="en-US" dirty="0"/>
              <a:t>Summarization</a:t>
            </a:r>
          </a:p>
          <a:p>
            <a:pPr lvl="1"/>
            <a:r>
              <a:rPr lang="en-US" dirty="0"/>
              <a:t>Question answering (when framed as generation)</a:t>
            </a:r>
          </a:p>
          <a:p>
            <a:pPr lvl="1"/>
            <a:r>
              <a:rPr lang="en-US" dirty="0"/>
              <a:t>Data-to-text generation</a:t>
            </a:r>
          </a:p>
          <a:p>
            <a:r>
              <a:rPr lang="en-US" b="1" dirty="0"/>
              <a:t>Examples:</a:t>
            </a:r>
            <a:r>
              <a:rPr lang="en-US" dirty="0"/>
              <a:t> T5, BART, mT5, Pegasus</a:t>
            </a:r>
          </a:p>
        </p:txBody>
      </p:sp>
    </p:spTree>
    <p:extLst>
      <p:ext uri="{BB962C8B-B14F-4D97-AF65-F5344CB8AC3E}">
        <p14:creationId xmlns:p14="http://schemas.microsoft.com/office/powerpoint/2010/main" val="22213480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CCC95-919E-3599-F67E-BF9A637BC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 Model</a:t>
            </a:r>
          </a:p>
        </p:txBody>
      </p:sp>
      <p:pic>
        <p:nvPicPr>
          <p:cNvPr id="5" name="Content Placeholder 4" descr="A screen shot of a computer&#10;&#10;AI-generated content may be incorrect.">
            <a:hlinkClick r:id="rId2"/>
            <a:extLst>
              <a:ext uri="{FF2B5EF4-FFF2-40B4-BE49-F238E27FC236}">
                <a16:creationId xmlns:a16="http://schemas.microsoft.com/office/drawing/2014/main" id="{39EEBB27-BE47-2A6E-F9F0-8F4D9845FA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1842076"/>
            <a:ext cx="10515600" cy="3923070"/>
          </a:xfrm>
        </p:spPr>
      </p:pic>
    </p:spTree>
    <p:extLst>
      <p:ext uri="{BB962C8B-B14F-4D97-AF65-F5344CB8AC3E}">
        <p14:creationId xmlns:p14="http://schemas.microsoft.com/office/powerpoint/2010/main" val="27280496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D92F1-5264-3BC2-0098-10F59C14C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89211-B695-7810-D309-58FBFEBC0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English only</a:t>
            </a:r>
          </a:p>
          <a:p>
            <a:r>
              <a:rPr lang="en-US" dirty="0"/>
              <a:t>Context window of N=512 tokens	</a:t>
            </a:r>
          </a:p>
          <a:p>
            <a:pPr lvl="1"/>
            <a:r>
              <a:rPr lang="en-US" dirty="0"/>
              <a:t>Implication for size of document you can get embedding for</a:t>
            </a:r>
          </a:p>
          <a:p>
            <a:r>
              <a:rPr lang="en-US" dirty="0"/>
              <a:t>12 Transformer blocks</a:t>
            </a:r>
          </a:p>
          <a:p>
            <a:r>
              <a:rPr lang="en-US" dirty="0"/>
              <a:t>100 Million parameters</a:t>
            </a:r>
          </a:p>
        </p:txBody>
      </p:sp>
    </p:spTree>
    <p:extLst>
      <p:ext uri="{BB962C8B-B14F-4D97-AF65-F5344CB8AC3E}">
        <p14:creationId xmlns:p14="http://schemas.microsoft.com/office/powerpoint/2010/main" val="30116847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BB07C-925C-A02C-06D0-FB8074ACE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31FB9-1E76-2B6D-D84C-2842A1ED6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Instead of next word prediction, we now randomly select a subset of words/tokens to be potentially censored or replaced. We then ask the model to predict the censored/replaced words in the text. This goes by the name of Masked Language Modeling (MLM). BERT randomly selected 15% of tokens for masking.</a:t>
            </a:r>
          </a:p>
          <a:p>
            <a:endParaRPr lang="en-US" dirty="0"/>
          </a:p>
          <a:p>
            <a:r>
              <a:rPr lang="en-US" dirty="0"/>
              <a:t>Next word prediction:</a:t>
            </a:r>
          </a:p>
          <a:p>
            <a:pPr lvl="1"/>
            <a:r>
              <a:rPr lang="en-US" dirty="0"/>
              <a:t>Mary had a little lamb, little lamb, little lamb</a:t>
            </a:r>
          </a:p>
          <a:p>
            <a:pPr lvl="1"/>
            <a:endParaRPr lang="en-US" dirty="0"/>
          </a:p>
          <a:p>
            <a:r>
              <a:rPr lang="en-US" dirty="0"/>
              <a:t>Masked language modeling:</a:t>
            </a:r>
          </a:p>
          <a:p>
            <a:pPr lvl="1"/>
            <a:r>
              <a:rPr lang="en-US" dirty="0"/>
              <a:t>Mary [x] a little [scarf], little [x], little lamb </a:t>
            </a:r>
          </a:p>
        </p:txBody>
      </p:sp>
    </p:spTree>
    <p:extLst>
      <p:ext uri="{BB962C8B-B14F-4D97-AF65-F5344CB8AC3E}">
        <p14:creationId xmlns:p14="http://schemas.microsoft.com/office/powerpoint/2010/main" val="21587853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E59D-B3BF-1182-625A-57331B526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10652-753B-2BE1-1D96-75BA3D39E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Part III </a:t>
            </a:r>
          </a:p>
          <a:p>
            <a:pPr lvl="1"/>
            <a:r>
              <a:rPr lang="en-US" dirty="0"/>
              <a:t>What was the experimental setup?</a:t>
            </a:r>
          </a:p>
          <a:p>
            <a:pPr lvl="2"/>
            <a:r>
              <a:rPr lang="en-US" dirty="0"/>
              <a:t>Make sure to mention datasets</a:t>
            </a:r>
          </a:p>
          <a:p>
            <a:pPr lvl="2"/>
            <a:r>
              <a:rPr lang="en-US" dirty="0"/>
              <a:t>Describe the high-level details of any benchmarks used</a:t>
            </a:r>
          </a:p>
          <a:p>
            <a:pPr lvl="1"/>
            <a:r>
              <a:rPr lang="en-US" dirty="0"/>
              <a:t>What were the results?</a:t>
            </a:r>
          </a:p>
          <a:p>
            <a:pPr lvl="2"/>
            <a:r>
              <a:rPr lang="en-US" dirty="0"/>
              <a:t>Mention specific performance metrics</a:t>
            </a:r>
          </a:p>
          <a:p>
            <a:pPr lvl="1"/>
            <a:r>
              <a:rPr lang="en-US" dirty="0"/>
              <a:t>What was the baseline that was being compared to?</a:t>
            </a:r>
          </a:p>
          <a:p>
            <a:r>
              <a:rPr lang="en-US" dirty="0"/>
              <a:t>Part IV</a:t>
            </a:r>
          </a:p>
          <a:p>
            <a:pPr lvl="1"/>
            <a:r>
              <a:rPr lang="en-US" dirty="0"/>
              <a:t>Prepare 2 to 3 questions for discussion</a:t>
            </a:r>
          </a:p>
          <a:p>
            <a:pPr lvl="1"/>
            <a:r>
              <a:rPr lang="en-US" dirty="0"/>
              <a:t>Focus on methodology, connections to other work, or applications</a:t>
            </a:r>
          </a:p>
          <a:p>
            <a:pPr lvl="1"/>
            <a:r>
              <a:rPr lang="en-US" dirty="0"/>
              <a:t>Be honest about complex aspects you found challenging</a:t>
            </a:r>
          </a:p>
          <a:p>
            <a:pPr lvl="1"/>
            <a:r>
              <a:rPr lang="en-US" dirty="0"/>
              <a:t>Goal is collective understanding, not perfect knowledge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6754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C99A95-6803-0EF4-AC00-D0E81B3C2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325" y="929130"/>
            <a:ext cx="8897592" cy="532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8356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AFAA3-3CF6-C254-0F86-25F054BFC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Modeling 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3E0D2-F8B2-C2F2-A662-A4B702943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want to generate probabilities for each of the masked words</a:t>
            </a:r>
          </a:p>
          <a:p>
            <a:endParaRPr lang="en-US" dirty="0"/>
          </a:p>
          <a:p>
            <a:r>
              <a:rPr lang="en-US" dirty="0"/>
              <a:t>The language modeling head does this</a:t>
            </a:r>
          </a:p>
          <a:p>
            <a:endParaRPr lang="en-US" dirty="0"/>
          </a:p>
          <a:p>
            <a:r>
              <a:rPr lang="en-US" dirty="0"/>
              <a:t>The head takes the output for each masked word from the last transformer layer, multiplies it by the unembedding layer, and then applies </a:t>
            </a:r>
            <a:r>
              <a:rPr lang="en-US" dirty="0" err="1"/>
              <a:t>softmax</a:t>
            </a:r>
            <a:endParaRPr lang="en-US" dirty="0"/>
          </a:p>
          <a:p>
            <a:endParaRPr lang="en-US" dirty="0"/>
          </a:p>
          <a:p>
            <a:r>
              <a:rPr lang="en-US" dirty="0"/>
              <a:t>Unembedding layer is the operation that gets us from the embedding dimension back to the token dimension</a:t>
            </a:r>
          </a:p>
        </p:txBody>
      </p:sp>
    </p:spTree>
    <p:extLst>
      <p:ext uri="{BB962C8B-B14F-4D97-AF65-F5344CB8AC3E}">
        <p14:creationId xmlns:p14="http://schemas.microsoft.com/office/powerpoint/2010/main" val="24378667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F0CF-55B9-63A5-008C-657793B01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Sentence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197E7-122E-0D1C-1B63-7F74B35F9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NLP Tasks at the sentence level:</a:t>
            </a:r>
          </a:p>
          <a:p>
            <a:pPr lvl="1"/>
            <a:r>
              <a:rPr lang="en-US" dirty="0"/>
              <a:t>Paraphrase detection (if two sentences have similar meanings)</a:t>
            </a:r>
          </a:p>
          <a:p>
            <a:pPr lvl="1"/>
            <a:r>
              <a:rPr lang="en-US" dirty="0"/>
              <a:t>Entailment (does 1</a:t>
            </a:r>
            <a:r>
              <a:rPr lang="en-US" baseline="30000" dirty="0"/>
              <a:t>st</a:t>
            </a:r>
            <a:r>
              <a:rPr lang="en-US" dirty="0"/>
              <a:t> sentence imply 2</a:t>
            </a:r>
            <a:r>
              <a:rPr lang="en-US" baseline="30000" dirty="0"/>
              <a:t>nd</a:t>
            </a:r>
            <a:r>
              <a:rPr lang="en-US" dirty="0"/>
              <a:t>, or does latter contradict)</a:t>
            </a:r>
          </a:p>
          <a:p>
            <a:pPr lvl="1"/>
            <a:r>
              <a:rPr lang="en-US" dirty="0"/>
              <a:t>Coherence (do two sentences form a coherent discourse)</a:t>
            </a:r>
          </a:p>
          <a:p>
            <a:pPr lvl="1"/>
            <a:endParaRPr lang="en-US" dirty="0"/>
          </a:p>
          <a:p>
            <a:r>
              <a:rPr lang="en-US" dirty="0"/>
              <a:t>BERT included a Next Sentence Prediction task to capture the relationships in text needed to perform these tasks</a:t>
            </a:r>
          </a:p>
        </p:txBody>
      </p:sp>
    </p:spTree>
    <p:extLst>
      <p:ext uri="{BB962C8B-B14F-4D97-AF65-F5344CB8AC3E}">
        <p14:creationId xmlns:p14="http://schemas.microsoft.com/office/powerpoint/2010/main" val="19274157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46F9F-11F4-4579-F822-637AD8EB3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Sentence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37CB8-B2F8-BB42-88A3-B1ED6FE34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&lt;CLS&gt; tag introduced as first token in a sentence.</a:t>
            </a:r>
          </a:p>
          <a:p>
            <a:r>
              <a:rPr lang="en-US" dirty="0"/>
              <a:t>&lt;SEP&gt; tags put between sentences and end of 2</a:t>
            </a:r>
            <a:r>
              <a:rPr lang="en-US" baseline="30000" dirty="0"/>
              <a:t>nd</a:t>
            </a:r>
            <a:r>
              <a:rPr lang="en-US" dirty="0"/>
              <a:t> sentences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2400" i="1" dirty="0">
                <a:solidFill>
                  <a:srgbClr val="191919"/>
                </a:solidFill>
                <a:effectLst/>
              </a:rPr>
              <a:t>I'm feeling pretty good. Pretty, pretty, pretty, pretty good.</a:t>
            </a:r>
            <a:r>
              <a:rPr lang="en-US" sz="2400" i="1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Becomes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 algn="ctr">
              <a:buNone/>
            </a:pPr>
            <a:r>
              <a:rPr lang="en-US" sz="2400" i="1" dirty="0">
                <a:solidFill>
                  <a:srgbClr val="191919"/>
                </a:solidFill>
                <a:effectLst/>
              </a:rPr>
              <a:t>&lt;</a:t>
            </a:r>
            <a:r>
              <a:rPr lang="en-US" sz="2400" i="1" dirty="0" err="1">
                <a:solidFill>
                  <a:srgbClr val="191919"/>
                </a:solidFill>
                <a:effectLst/>
              </a:rPr>
              <a:t>cls</a:t>
            </a:r>
            <a:r>
              <a:rPr lang="en-US" sz="2400" i="1" dirty="0">
                <a:solidFill>
                  <a:srgbClr val="191919"/>
                </a:solidFill>
                <a:effectLst/>
              </a:rPr>
              <a:t>&gt; I'm feeling pretty good &lt;</a:t>
            </a:r>
            <a:r>
              <a:rPr lang="en-US" sz="2400" i="1" dirty="0" err="1">
                <a:solidFill>
                  <a:srgbClr val="191919"/>
                </a:solidFill>
                <a:effectLst/>
              </a:rPr>
              <a:t>sep</a:t>
            </a:r>
            <a:r>
              <a:rPr lang="en-US" sz="2400" i="1" dirty="0">
                <a:solidFill>
                  <a:srgbClr val="191919"/>
                </a:solidFill>
                <a:effectLst/>
              </a:rPr>
              <a:t>&gt; Pretty, pretty, pretty, pretty good &lt;</a:t>
            </a:r>
            <a:r>
              <a:rPr lang="en-US" sz="2400" i="1" dirty="0" err="1">
                <a:solidFill>
                  <a:srgbClr val="191919"/>
                </a:solidFill>
                <a:effectLst/>
              </a:rPr>
              <a:t>sep</a:t>
            </a:r>
            <a:r>
              <a:rPr lang="en-US" sz="2400" i="1" dirty="0">
                <a:solidFill>
                  <a:srgbClr val="191919"/>
                </a:solidFill>
                <a:effectLst/>
              </a:rPr>
              <a:t>&gt;</a:t>
            </a:r>
            <a:r>
              <a:rPr lang="en-US" sz="2800" i="1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2247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5FF66-884F-3AD1-2698-9AE17FDF9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Sentence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1E8A7-49EC-340F-2631-79412D5B7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During training, the output associated with the &lt;CLS&gt; token is targeted for next sentence prediction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814B99-FCC9-211F-7C61-E9049B2C1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335" y="2667204"/>
            <a:ext cx="8983329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6566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AD677-8E66-389F-9F8F-A670F8549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 Shortcomings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405D8-A8B8-34F2-3CE0-F90A1F2D4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72344" cy="4351338"/>
          </a:xfrm>
        </p:spPr>
        <p:txBody>
          <a:bodyPr/>
          <a:lstStyle/>
          <a:p>
            <a:r>
              <a:rPr lang="en-US" dirty="0"/>
              <a:t>BERT is optimized for token-level predictions, not for generating unified sentence embeddings.</a:t>
            </a:r>
          </a:p>
          <a:p>
            <a:r>
              <a:rPr lang="en-US" dirty="0"/>
              <a:t>The [CLS] token often fails to capture the full semantic content of the sentence.</a:t>
            </a:r>
          </a:p>
          <a:p>
            <a:r>
              <a:rPr lang="en-US" dirty="0"/>
              <a:t>Requires pairwise processing for similarity tasks, leading to high computation costs.</a:t>
            </a:r>
          </a:p>
        </p:txBody>
      </p:sp>
    </p:spTree>
    <p:extLst>
      <p:ext uri="{BB962C8B-B14F-4D97-AF65-F5344CB8AC3E}">
        <p14:creationId xmlns:p14="http://schemas.microsoft.com/office/powerpoint/2010/main" val="1109498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47DC4D-AA73-4394-F6F2-61F5ED760A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39EC5-55FA-342D-F603-85D49B990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Sentence BERT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47B57-01E5-12CB-4038-0AA6046ED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87686" cy="43513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Siamese Architecture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Direct optimization for similarity with contrastive / triplet loss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Uses a pre-trained BERT model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122" name="Picture 2" descr="Why does BERT stand out in the sea of sentence embedding models?">
            <a:extLst>
              <a:ext uri="{FF2B5EF4-FFF2-40B4-BE49-F238E27FC236}">
                <a16:creationId xmlns:a16="http://schemas.microsoft.com/office/drawing/2014/main" id="{26B549F9-B33B-4A4A-040B-A2EFB05E6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658" y="729344"/>
            <a:ext cx="5924701" cy="572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5575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CD174-2F37-6338-24FF-9F66A1C56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13E2E-37E9-2C30-8B29-0ED5DFFD9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Basics of embeddings spaces:</a:t>
            </a:r>
          </a:p>
          <a:p>
            <a:pPr lvl="1"/>
            <a:r>
              <a:rPr lang="en-US" dirty="0"/>
              <a:t>Weights associated with a layer move input points into new spaces</a:t>
            </a:r>
          </a:p>
          <a:p>
            <a:endParaRPr lang="en-US" dirty="0"/>
          </a:p>
          <a:p>
            <a:r>
              <a:rPr lang="en-US" dirty="0"/>
              <a:t>Word2vec</a:t>
            </a:r>
          </a:p>
          <a:p>
            <a:pPr lvl="1"/>
            <a:r>
              <a:rPr lang="en-US" dirty="0"/>
              <a:t>Example: When we multiply each input one-hot encoded vector by the weight matrix, distances in the new space are meaningful.</a:t>
            </a:r>
          </a:p>
          <a:p>
            <a:pPr lvl="2"/>
            <a:r>
              <a:rPr lang="en-US" dirty="0"/>
              <a:t>Whereas distances in the input space were not meaningful</a:t>
            </a:r>
          </a:p>
          <a:p>
            <a:pPr lvl="3"/>
            <a:r>
              <a:rPr lang="en-US" dirty="0"/>
              <a:t>Every word’s representation as a one hot-encoded vector is orthogonal to every other word’s representation 	</a:t>
            </a:r>
          </a:p>
          <a:p>
            <a:endParaRPr lang="en-US" dirty="0"/>
          </a:p>
          <a:p>
            <a:r>
              <a:rPr lang="en-US" dirty="0"/>
              <a:t>This concept applies to more complicated models</a:t>
            </a:r>
          </a:p>
        </p:txBody>
      </p:sp>
    </p:spTree>
    <p:extLst>
      <p:ext uri="{BB962C8B-B14F-4D97-AF65-F5344CB8AC3E}">
        <p14:creationId xmlns:p14="http://schemas.microsoft.com/office/powerpoint/2010/main" val="23233489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EA087-CF4E-BFA7-AAA2-365893905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Shortcoming of word2vec-style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8F895-D8C9-98D6-E7B5-1CBEF9792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“I tried to deposit money at the river bank... the fish now have better credit scores than I do." </a:t>
            </a:r>
          </a:p>
          <a:p>
            <a:r>
              <a:rPr lang="en-US" dirty="0"/>
              <a:t>"The bank called to say my account was frozen... so I put on a sweater before making a withdrawal.“</a:t>
            </a:r>
          </a:p>
          <a:p>
            <a:endParaRPr lang="en-US" dirty="0"/>
          </a:p>
          <a:p>
            <a:r>
              <a:rPr lang="en-US" dirty="0"/>
              <a:t>The embedding for bank will be the same regardless of the context it appears in. </a:t>
            </a:r>
          </a:p>
          <a:p>
            <a:pPr lvl="1"/>
            <a:r>
              <a:rPr lang="en-US" dirty="0"/>
              <a:t>“Static” embeddings</a:t>
            </a:r>
          </a:p>
        </p:txBody>
      </p:sp>
    </p:spTree>
    <p:extLst>
      <p:ext uri="{BB962C8B-B14F-4D97-AF65-F5344CB8AC3E}">
        <p14:creationId xmlns:p14="http://schemas.microsoft.com/office/powerpoint/2010/main" val="9968071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37DD7-3E51-DEEE-E2A3-073F662F5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FD10FB-65D3-5CFF-3F94-7385FA82C1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580888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Address the problem of non-contextualized embeddings</a:t>
                </a:r>
              </a:p>
              <a:p>
                <a:endParaRPr lang="en-US" dirty="0"/>
              </a:p>
              <a:p>
                <a:r>
                  <a:rPr lang="en-US" dirty="0"/>
                  <a:t>Arbitrary input length.</a:t>
                </a:r>
              </a:p>
              <a:p>
                <a:endParaRPr lang="en-US" dirty="0"/>
              </a:p>
              <a:p>
                <a:r>
                  <a:rPr lang="en-US" dirty="0"/>
                  <a:t>Update the 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at each time step</a:t>
                </a:r>
              </a:p>
              <a:p>
                <a:endParaRPr lang="en-US" dirty="0"/>
              </a:p>
              <a:p>
                <a:r>
                  <a:rPr lang="en-US" dirty="0"/>
                  <a:t>The hidden state “collects” information about past context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FD10FB-65D3-5CFF-3F94-7385FA82C1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580888" cy="4351338"/>
              </a:xfrm>
              <a:blipFill>
                <a:blip r:embed="rId2"/>
                <a:stretch>
                  <a:fillRect l="-1967" t="-3361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Recurrent Neural Networks: A Comprehensive Review of Architectures,  Variants, and Applications">
            <a:extLst>
              <a:ext uri="{FF2B5EF4-FFF2-40B4-BE49-F238E27FC236}">
                <a16:creationId xmlns:a16="http://schemas.microsoft.com/office/drawing/2014/main" id="{B34DBB6B-EAF6-F8AE-5E3D-CF23F1A9D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088" y="1604963"/>
            <a:ext cx="5238750" cy="395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24165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095DC-770E-41DD-E942-B2BD12465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10B0D-4EC4-5E9A-1A0D-96E59BA2F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Sequential Processing Bottleneck</a:t>
            </a:r>
            <a:r>
              <a:rPr lang="en-US" dirty="0"/>
              <a:t>: RNNs process tokens one-by-one, making them inherently sequential and difficult to parallelize.</a:t>
            </a:r>
          </a:p>
          <a:p>
            <a:endParaRPr lang="en-US" b="1" dirty="0"/>
          </a:p>
          <a:p>
            <a:r>
              <a:rPr lang="en-US" b="1" dirty="0"/>
              <a:t>Limited Context Window</a:t>
            </a:r>
            <a:r>
              <a:rPr lang="en-US" dirty="0"/>
              <a:t>: The vanishing/exploding gradient problem means RNNs struggle to maintain information over long sequences, even with LSTM/GRU improvements.</a:t>
            </a:r>
          </a:p>
          <a:p>
            <a:endParaRPr lang="en-US" b="1" dirty="0"/>
          </a:p>
          <a:p>
            <a:r>
              <a:rPr lang="en-US" b="1" dirty="0"/>
              <a:t>Fixed-Size Hidden States</a:t>
            </a:r>
            <a:r>
              <a:rPr lang="en-US" dirty="0"/>
              <a:t>: Information from the entire sequence must be compressed into a fixed-dimension vector, creating an information bottleneck.</a:t>
            </a:r>
          </a:p>
        </p:txBody>
      </p:sp>
    </p:spTree>
    <p:extLst>
      <p:ext uri="{BB962C8B-B14F-4D97-AF65-F5344CB8AC3E}">
        <p14:creationId xmlns:p14="http://schemas.microsoft.com/office/powerpoint/2010/main" val="19425916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7259E-AC17-DDB7-522D-1D8151E9A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Transformers to the Rescue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BE24F-A971-D760-F8F0-20B0BB5E2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Sequential Processing Bottleneck</a:t>
            </a:r>
          </a:p>
          <a:p>
            <a:r>
              <a:rPr lang="en-US" dirty="0"/>
              <a:t>Transformer Solution: Self-attention processes all tokens simultaneously, allowing for parallelization during training. </a:t>
            </a:r>
          </a:p>
          <a:p>
            <a:pPr marL="0" indent="0">
              <a:buNone/>
            </a:pPr>
            <a:r>
              <a:rPr lang="en-US" dirty="0"/>
              <a:t>Long-Range Dependencies</a:t>
            </a:r>
          </a:p>
          <a:p>
            <a:r>
              <a:rPr lang="en-US" dirty="0"/>
              <a:t>Transformer Solution: Self-attention creates direct connections between any two positions in a sequence, regardless of their distance. Each token can directly attend to every other token, making it much easier to learn long-range interactions.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475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93149-CAF5-3B1E-6FB3-A76388122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Transformer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DC1BB-F587-0DA6-EFEB-BAC3CC770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68824" cy="4351338"/>
          </a:xfrm>
        </p:spPr>
        <p:txBody>
          <a:bodyPr/>
          <a:lstStyle/>
          <a:p>
            <a:r>
              <a:rPr lang="en-US" dirty="0"/>
              <a:t>Input -&gt; Input Embeddings -&gt; Positional Encoding -&gt; Multi-Head Self -&gt; Add to Residual Stream &amp; Normalize -&gt; FFN -&gt; Add to Residual Stream &amp; Normalize -&gt;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7BD353-1A6D-CC19-DCC5-8F4599CCA3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471" b="3423"/>
          <a:stretch/>
        </p:blipFill>
        <p:spPr>
          <a:xfrm>
            <a:off x="7491226" y="868680"/>
            <a:ext cx="4258269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7888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3559</TotalTime>
  <Words>1753</Words>
  <Application>Microsoft Office PowerPoint</Application>
  <PresentationFormat>Widescreen</PresentationFormat>
  <Paragraphs>265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Aptos</vt:lpstr>
      <vt:lpstr>Aptos Display</vt:lpstr>
      <vt:lpstr>Arial</vt:lpstr>
      <vt:lpstr>Cambria</vt:lpstr>
      <vt:lpstr>Cambria Math</vt:lpstr>
      <vt:lpstr>Office Theme</vt:lpstr>
      <vt:lpstr>INST 798/808 Transformers and Sentence Embeddings</vt:lpstr>
      <vt:lpstr>Presentations </vt:lpstr>
      <vt:lpstr>Presentations</vt:lpstr>
      <vt:lpstr>Last Time</vt:lpstr>
      <vt:lpstr>Shortcoming of word2vec-style embeddings</vt:lpstr>
      <vt:lpstr>RNNs</vt:lpstr>
      <vt:lpstr>Limitations</vt:lpstr>
      <vt:lpstr>Transformers to the Rescue</vt:lpstr>
      <vt:lpstr>Typical Transformer Block</vt:lpstr>
      <vt:lpstr>Two Main Components</vt:lpstr>
      <vt:lpstr>Residual Stream</vt:lpstr>
      <vt:lpstr>Causal vs Bi-Directional Attention</vt:lpstr>
      <vt:lpstr>Self-Attention: “Context finder”</vt:lpstr>
      <vt:lpstr>Comparison to word2vec</vt:lpstr>
      <vt:lpstr>Self-Attention Setup</vt:lpstr>
      <vt:lpstr>Construction Q Matrix (Similar for K and V)</vt:lpstr>
      <vt:lpstr>Compatibility Matrix</vt:lpstr>
      <vt:lpstr>Scale and apply softmax to Compatibility Matrix</vt:lpstr>
      <vt:lpstr> </vt:lpstr>
      <vt:lpstr>Output Projection</vt:lpstr>
      <vt:lpstr>Finishing Transformer Block</vt:lpstr>
      <vt:lpstr>Multi-headed Attention</vt:lpstr>
      <vt:lpstr>Transformer Flavors</vt:lpstr>
      <vt:lpstr>Encoder-Only Models</vt:lpstr>
      <vt:lpstr>Decoder-Only Models</vt:lpstr>
      <vt:lpstr>Encoder-Decoder</vt:lpstr>
      <vt:lpstr>BERT Model</vt:lpstr>
      <vt:lpstr>BERT Facts</vt:lpstr>
      <vt:lpstr>Prediction Function</vt:lpstr>
      <vt:lpstr>PowerPoint Presentation</vt:lpstr>
      <vt:lpstr>Language Modeling Head</vt:lpstr>
      <vt:lpstr>Next Sentence Prediction</vt:lpstr>
      <vt:lpstr>Next Sentence Prediction</vt:lpstr>
      <vt:lpstr>Next Sentence Prediction</vt:lpstr>
      <vt:lpstr>BERT Shortcomings</vt:lpstr>
      <vt:lpstr>Sentence BERT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Zubin Jelveh</dc:creator>
  <cp:lastModifiedBy>Zubin Jelveh</cp:lastModifiedBy>
  <cp:revision>7</cp:revision>
  <dcterms:created xsi:type="dcterms:W3CDTF">2025-02-24T15:24:50Z</dcterms:created>
  <dcterms:modified xsi:type="dcterms:W3CDTF">2025-02-27T18:36:45Z</dcterms:modified>
</cp:coreProperties>
</file>