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75" r:id="rId6"/>
    <p:sldId id="339" r:id="rId7"/>
    <p:sldId id="277" r:id="rId8"/>
    <p:sldId id="278" r:id="rId9"/>
    <p:sldId id="280" r:id="rId10"/>
    <p:sldId id="279" r:id="rId11"/>
    <p:sldId id="340" r:id="rId12"/>
    <p:sldId id="261" r:id="rId13"/>
    <p:sldId id="338" r:id="rId14"/>
    <p:sldId id="262" r:id="rId15"/>
    <p:sldId id="263" r:id="rId16"/>
    <p:sldId id="341" r:id="rId17"/>
    <p:sldId id="281" r:id="rId18"/>
    <p:sldId id="291" r:id="rId19"/>
    <p:sldId id="265" r:id="rId20"/>
    <p:sldId id="266" r:id="rId21"/>
    <p:sldId id="267" r:id="rId22"/>
    <p:sldId id="268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6392860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780584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09/09/2025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09/09/2025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09/09/2025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09/09/2025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09/09/2025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09/09/2025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09/09/2025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kaggle-media/surveys/Kaggle%20State%20of%20Machine%20Learning%20and%20Data%20Science%20Report%202022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kaggle-media/surveys/Kaggle%20State%20of%20Machine%20Learning%20and%20Data%20Science%20Report%202022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4000"/>
            </a:pPr>
            <a:r>
              <a:rPr sz="4800" dirty="0"/>
              <a:t>CCJS418E: </a:t>
            </a:r>
            <a:br>
              <a:rPr lang="en-US" sz="4800" dirty="0"/>
            </a:br>
            <a:r>
              <a:rPr sz="4800" dirty="0">
                <a:solidFill>
                  <a:schemeClr val="accent2"/>
                </a:solidFill>
              </a:rPr>
              <a:t>Coding 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sz="4800" dirty="0">
                <a:solidFill>
                  <a:schemeClr val="accent2"/>
                </a:solidFill>
              </a:rPr>
              <a:t>for </a:t>
            </a:r>
            <a:br>
              <a:rPr lang="en-US" sz="4800" dirty="0">
                <a:solidFill>
                  <a:schemeClr val="accent2"/>
                </a:solidFill>
              </a:rPr>
            </a:br>
            <a:r>
              <a:rPr sz="4800" dirty="0">
                <a:solidFill>
                  <a:schemeClr val="accent2"/>
                </a:solidFill>
              </a:rPr>
              <a:t>Criminology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25026"/>
          </a:xfrm>
        </p:spPr>
        <p:txBody>
          <a:bodyPr>
            <a:normAutofit/>
          </a:bodyPr>
          <a:lstStyle/>
          <a:p>
            <a:pPr>
              <a:defRPr sz="2800"/>
            </a:pPr>
            <a:endParaRPr lang="en-US" sz="2800" dirty="0"/>
          </a:p>
          <a:p>
            <a:pPr>
              <a:defRPr sz="2800"/>
            </a:pPr>
            <a:r>
              <a:rPr sz="3000" dirty="0"/>
              <a:t>Introduction</a:t>
            </a:r>
            <a:r>
              <a:rPr lang="en-US" sz="3000" dirty="0"/>
              <a:t> </a:t>
            </a:r>
            <a:r>
              <a:rPr sz="3000" dirty="0"/>
              <a:t>to </a:t>
            </a:r>
            <a:endParaRPr lang="en-US" sz="3000" dirty="0"/>
          </a:p>
          <a:p>
            <a:pPr>
              <a:defRPr sz="2800"/>
            </a:pPr>
            <a:r>
              <a:rPr sz="3000" dirty="0" err="1"/>
              <a:t>Jupyter</a:t>
            </a:r>
            <a:r>
              <a:rPr sz="3000"/>
              <a:t> and </a:t>
            </a:r>
            <a:endParaRPr lang="en-US" sz="3000" dirty="0"/>
          </a:p>
          <a:p>
            <a:pPr>
              <a:defRPr sz="2800"/>
            </a:pPr>
            <a:r>
              <a:rPr sz="3000" dirty="0"/>
              <a:t>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Markdown in Jupyter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 err="1"/>
              <a:t>Jupyter</a:t>
            </a:r>
            <a:r>
              <a:rPr dirty="0"/>
              <a:t> supports Markdown for rich text formatting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Use Markdown cells for:</a:t>
            </a:r>
          </a:p>
          <a:p>
            <a:pPr lvl="2">
              <a:defRPr sz="2400"/>
            </a:pPr>
            <a:r>
              <a:rPr dirty="0"/>
              <a:t>Explanations and instructions</a:t>
            </a:r>
          </a:p>
          <a:p>
            <a:pPr lvl="2">
              <a:defRPr sz="2400"/>
            </a:pPr>
            <a:r>
              <a:rPr dirty="0"/>
              <a:t>Mathematical equations</a:t>
            </a:r>
            <a:r>
              <a:rPr lang="en-US" dirty="0"/>
              <a:t> (LaTeX)</a:t>
            </a:r>
          </a:p>
          <a:p>
            <a:pPr lvl="2">
              <a:defRPr sz="2400"/>
            </a:pPr>
            <a:r>
              <a:rPr lang="en-US" dirty="0"/>
              <a:t>Creating headers and </a:t>
            </a:r>
            <a:r>
              <a:rPr lang="en-US" dirty="0" err="1"/>
              <a:t>subheaders</a:t>
            </a:r>
            <a:endParaRPr lang="en-US" dirty="0"/>
          </a:p>
          <a:p>
            <a:pPr lvl="2">
              <a:defRPr sz="2400"/>
            </a:pPr>
            <a:r>
              <a:rPr dirty="0"/>
              <a:t>Embedding images and links</a:t>
            </a:r>
          </a:p>
          <a:p>
            <a:pPr>
              <a:defRPr sz="2800"/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23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24C6D-EBC6-4B92-4427-604D538B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2052" name="Picture 4" descr="Python Programming Language">
            <a:extLst>
              <a:ext uri="{FF2B5EF4-FFF2-40B4-BE49-F238E27FC236}">
                <a16:creationId xmlns:a16="http://schemas.microsoft.com/office/drawing/2014/main" id="{0AE0F6B8-C541-38BD-CC16-5AE44D5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588" y="1499393"/>
            <a:ext cx="6860823" cy="385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299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Python Basics: Your New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Python is like a very precise language</a:t>
            </a:r>
          </a:p>
          <a:p>
            <a:pPr>
              <a:defRPr sz="2800"/>
            </a:pPr>
            <a:r>
              <a:rPr dirty="0"/>
              <a:t>It has its own grammar and vocabulary</a:t>
            </a:r>
          </a:p>
          <a:p>
            <a:pPr>
              <a:defRPr sz="2800"/>
            </a:pPr>
            <a:r>
              <a:rPr dirty="0"/>
              <a:t>We'll start with the simplest "words" and "sentences"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AA85-5F60-8AFC-81ED-D75A19E3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E91602-6529-28E1-38FD-34FA9B8A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48" y="1420723"/>
            <a:ext cx="8672312" cy="4770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323DE0-D71F-3C80-C93E-5D8D95AF8051}"/>
              </a:ext>
            </a:extLst>
          </p:cNvPr>
          <p:cNvSpPr txBox="1"/>
          <p:nvPr/>
        </p:nvSpPr>
        <p:spPr>
          <a:xfrm>
            <a:off x="2627672" y="6185098"/>
            <a:ext cx="764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Source: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Kaggle 2022 State of Machine Learning and Data Science Report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34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Python as a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t>Basic operations:</a:t>
            </a:r>
          </a:p>
          <a:p>
            <a:pPr lvl="2">
              <a:defRPr sz="2400"/>
            </a:pPr>
            <a:r>
              <a:t>Addition: </a:t>
            </a:r>
            <a:r>
              <a:rPr>
                <a:latin typeface="Courier"/>
              </a:rPr>
              <a:t>+</a:t>
            </a:r>
          </a:p>
          <a:p>
            <a:pPr lvl="2">
              <a:defRPr sz="2400"/>
            </a:pPr>
            <a:r>
              <a:t>Subtraction: </a:t>
            </a:r>
            <a:r>
              <a:rPr>
                <a:latin typeface="Courier"/>
              </a:rPr>
              <a:t>-</a:t>
            </a:r>
          </a:p>
          <a:p>
            <a:pPr lvl="2">
              <a:defRPr sz="2400"/>
            </a:pPr>
            <a:r>
              <a:t>Multiplication: </a:t>
            </a:r>
            <a:r>
              <a:rPr>
                <a:latin typeface="Courier"/>
              </a:rPr>
              <a:t>*</a:t>
            </a:r>
          </a:p>
          <a:p>
            <a:pPr lvl="2">
              <a:defRPr sz="2400"/>
            </a:pPr>
            <a:r>
              <a:t>Division: </a:t>
            </a:r>
            <a:r>
              <a:rPr>
                <a:latin typeface="Courier"/>
              </a:rPr>
              <a:t>/</a:t>
            </a:r>
          </a:p>
          <a:p>
            <a:pPr>
              <a:defRPr sz="2800"/>
            </a:pPr>
            <a:r>
              <a:t>Example:</a:t>
            </a:r>
          </a:p>
          <a:p>
            <a:pPr lvl="2">
              <a:defRPr sz="2400"/>
            </a:pPr>
            <a:r>
              <a:rPr>
                <a:latin typeface="Courier"/>
              </a:rPr>
              <a:t>2 + 3 * 4</a:t>
            </a:r>
            <a:r>
              <a:t> equals 14</a:t>
            </a:r>
          </a:p>
          <a:p>
            <a:pPr lvl="2">
              <a:defRPr sz="2400"/>
            </a:pPr>
            <a:r>
              <a:t>Python follows order of operations!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Variables: Storing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Variables are like labeled boxes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You can put a value in a variable:</a:t>
            </a:r>
          </a:p>
          <a:p>
            <a:pPr lvl="2">
              <a:defRPr sz="2400"/>
            </a:pPr>
            <a:r>
              <a:rPr dirty="0">
                <a:latin typeface="Courier"/>
              </a:rPr>
              <a:t>x = 5</a:t>
            </a:r>
            <a:r>
              <a:rPr dirty="0"/>
              <a:t> (x now holds the value 5)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You can use variables in calculations:</a:t>
            </a:r>
          </a:p>
          <a:p>
            <a:pPr lvl="2">
              <a:defRPr sz="2400"/>
            </a:pPr>
            <a:r>
              <a:rPr dirty="0">
                <a:latin typeface="Courier"/>
              </a:rPr>
              <a:t>y = x + 3</a:t>
            </a:r>
            <a:r>
              <a:rPr dirty="0"/>
              <a:t> (if x is 5, y will be 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Data Types: Different Kinds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Python handles different types of data:</a:t>
            </a:r>
          </a:p>
          <a:p>
            <a:pPr lvl="2">
              <a:defRPr sz="2400"/>
            </a:pPr>
            <a:r>
              <a:rPr dirty="0"/>
              <a:t>Numbers (integers and decimals)</a:t>
            </a:r>
          </a:p>
          <a:p>
            <a:pPr lvl="2">
              <a:defRPr sz="2400"/>
            </a:pPr>
            <a:r>
              <a:rPr dirty="0"/>
              <a:t>Text (called "strings")</a:t>
            </a:r>
          </a:p>
          <a:p>
            <a:pPr lvl="2">
              <a:defRPr sz="2400"/>
            </a:pPr>
            <a:r>
              <a:rPr dirty="0"/>
              <a:t>True/False values (called "</a:t>
            </a:r>
            <a:r>
              <a:rPr dirty="0" err="1"/>
              <a:t>booleans</a:t>
            </a:r>
            <a:r>
              <a:rPr dirty="0"/>
              <a:t>")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Examples:</a:t>
            </a:r>
          </a:p>
          <a:p>
            <a:pPr lvl="2">
              <a:defRPr sz="2400"/>
            </a:pPr>
            <a:r>
              <a:rPr dirty="0">
                <a:latin typeface="Courier"/>
              </a:rPr>
              <a:t>age = 25</a:t>
            </a:r>
            <a:r>
              <a:rPr dirty="0"/>
              <a:t> (integer)</a:t>
            </a:r>
          </a:p>
          <a:p>
            <a:pPr lvl="2">
              <a:defRPr sz="2400"/>
            </a:pPr>
            <a:r>
              <a:rPr dirty="0">
                <a:latin typeface="Courier"/>
              </a:rPr>
              <a:t>name = "Alice"</a:t>
            </a:r>
            <a:r>
              <a:rPr dirty="0"/>
              <a:t> (string)</a:t>
            </a:r>
          </a:p>
          <a:p>
            <a:pPr lvl="2">
              <a:defRPr sz="2400"/>
            </a:pPr>
            <a:r>
              <a:rPr dirty="0" err="1">
                <a:latin typeface="Courier"/>
              </a:rPr>
              <a:t>is_student</a:t>
            </a:r>
            <a:r>
              <a:rPr dirty="0">
                <a:latin typeface="Courier"/>
              </a:rPr>
              <a:t> = True</a:t>
            </a:r>
            <a:r>
              <a:rPr dirty="0"/>
              <a:t> (</a:t>
            </a:r>
            <a:r>
              <a:rPr dirty="0" err="1"/>
              <a:t>boolean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01113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rPr lang="en-US" dirty="0"/>
              <a:t>What Is a Data Type?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744720"/>
          </a:xfrm>
        </p:spPr>
        <p:txBody>
          <a:bodyPr>
            <a:noAutofit/>
          </a:bodyPr>
          <a:lstStyle/>
          <a:p>
            <a:pPr marL="0" indent="0">
              <a:buNone/>
              <a:defRPr sz="2800"/>
            </a:pPr>
            <a:r>
              <a:rPr lang="en-US" dirty="0"/>
              <a:t>A classification that specifies which type of value a variable can hold</a:t>
            </a:r>
          </a:p>
          <a:p>
            <a:pPr marL="0" indent="0">
              <a:buNone/>
              <a:defRPr sz="2800"/>
            </a:pPr>
            <a:endParaRPr lang="en-US" dirty="0"/>
          </a:p>
          <a:p>
            <a:pPr marL="0" indent="0">
              <a:buNone/>
              <a:defRPr sz="2800"/>
            </a:pPr>
            <a:r>
              <a:rPr lang="en-US" dirty="0"/>
              <a:t>Common data types in Python:</a:t>
            </a:r>
          </a:p>
          <a:p>
            <a:pPr lvl="1">
              <a:defRPr sz="2800"/>
            </a:pPr>
            <a:r>
              <a:rPr lang="en-US" sz="2800" dirty="0"/>
              <a:t>Integers (int): Whole numbers</a:t>
            </a:r>
          </a:p>
          <a:p>
            <a:pPr lvl="1">
              <a:defRPr sz="2800"/>
            </a:pPr>
            <a:r>
              <a:rPr lang="en-US" sz="2800" dirty="0"/>
              <a:t>Floating-point (float): Decimal numbers</a:t>
            </a:r>
          </a:p>
          <a:p>
            <a:pPr lvl="1">
              <a:defRPr sz="2800"/>
            </a:pPr>
            <a:r>
              <a:rPr lang="en-US" sz="2800" dirty="0"/>
              <a:t>Strings (str): Text</a:t>
            </a:r>
          </a:p>
          <a:p>
            <a:pPr lvl="1">
              <a:defRPr sz="2800"/>
            </a:pPr>
            <a:r>
              <a:rPr lang="en-US" sz="2800" dirty="0"/>
              <a:t>Booleans (bool): True/False values</a:t>
            </a:r>
          </a:p>
          <a:p>
            <a:pPr lvl="1">
              <a:defRPr sz="2800"/>
            </a:pPr>
            <a:r>
              <a:rPr lang="en-US" sz="2800" dirty="0"/>
              <a:t>Lists: Ordered collections of items</a:t>
            </a:r>
          </a:p>
          <a:p>
            <a:pPr lvl="1">
              <a:defRPr sz="2800"/>
            </a:pPr>
            <a:r>
              <a:rPr lang="en-US" sz="2800" dirty="0"/>
              <a:t>Dictionaries: Key-value pairs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rPr lang="en-US" dirty="0"/>
              <a:t>What Is a Data Type?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744720"/>
          </a:xfrm>
        </p:spPr>
        <p:txBody>
          <a:bodyPr>
            <a:noAutofit/>
          </a:bodyPr>
          <a:lstStyle/>
          <a:p>
            <a:pPr marL="0" indent="0">
              <a:buNone/>
              <a:defRPr sz="2800"/>
            </a:pPr>
            <a:r>
              <a:rPr lang="en-US" dirty="0"/>
              <a:t>Why does Python (or any language) have types?</a:t>
            </a:r>
          </a:p>
          <a:p>
            <a:pPr lvl="1">
              <a:defRPr sz="28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Memory allocation: Efficient use of computer resources
Operation compatibility: Prevent errors (e.g., adding string to integer)
Data integrity: Ensure data is stored and processed correctly
Code readability: Makes intentions clear to other programmers
Performance optimization: Allows for faster processing of data</a:t>
            </a:r>
          </a:p>
          <a:p>
            <a:pPr marL="360362" lvl="1" indent="0">
              <a:buNone/>
              <a:defRPr sz="2800"/>
            </a:pPr>
            <a:endParaRPr lang="en-US" sz="2000" dirty="0"/>
          </a:p>
          <a:p>
            <a:pPr marL="0" indent="0">
              <a:buNone/>
              <a:defRPr sz="2800"/>
            </a:pPr>
            <a:r>
              <a:rPr lang="en-US" dirty="0"/>
              <a:t>In Python:</a:t>
            </a:r>
          </a:p>
          <a:p>
            <a:pPr lvl="1">
              <a:defRPr sz="2800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Dynamic typing: Type is inferred, can change
Type checking: Use `type()` function to check data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65707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Working with Text (Strings)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t>Strings are text enclosed in quotes</a:t>
            </a:r>
          </a:p>
          <a:p>
            <a:pPr>
              <a:defRPr sz="2800"/>
            </a:pPr>
            <a:r>
              <a:t>You can combine strings:</a:t>
            </a:r>
          </a:p>
          <a:p>
            <a:pPr lvl="2">
              <a:defRPr sz="2400"/>
            </a:pPr>
            <a:r>
              <a:rPr>
                <a:latin typeface="Courier"/>
              </a:rPr>
              <a:t>"Hello" + " " + "World"</a:t>
            </a:r>
            <a:r>
              <a:t> makes "Hello World"</a:t>
            </a:r>
          </a:p>
          <a:p>
            <a:pPr>
              <a:defRPr sz="2800"/>
            </a:pPr>
            <a:r>
              <a:t>You can get parts of strings:</a:t>
            </a:r>
          </a:p>
          <a:p>
            <a:pPr lvl="2">
              <a:defRPr sz="2400"/>
            </a:pPr>
            <a:r>
              <a:t>If </a:t>
            </a:r>
            <a:r>
              <a:rPr>
                <a:latin typeface="Courier"/>
              </a:rPr>
              <a:t>name = "Python"</a:t>
            </a:r>
            <a:r>
              <a:t>, then </a:t>
            </a:r>
            <a:r>
              <a:rPr>
                <a:latin typeface="Courier"/>
              </a:rPr>
              <a:t>name0]</a:t>
            </a:r>
            <a:r>
              <a:t> is "P"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9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By the end of this lab, </a:t>
            </a:r>
            <a:r>
              <a:rPr lang="en-US" dirty="0"/>
              <a:t>you</a:t>
            </a:r>
            <a:r>
              <a:rPr dirty="0"/>
              <a:t> will be able to:</a:t>
            </a:r>
          </a:p>
          <a:p>
            <a:pPr lvl="2">
              <a:defRPr sz="2400"/>
            </a:pPr>
            <a:r>
              <a:rPr dirty="0"/>
              <a:t>Understand what </a:t>
            </a:r>
            <a:r>
              <a:rPr dirty="0" err="1"/>
              <a:t>Jupyter</a:t>
            </a:r>
            <a:r>
              <a:rPr dirty="0"/>
              <a:t> is and why we use it</a:t>
            </a:r>
          </a:p>
          <a:p>
            <a:pPr lvl="2">
              <a:defRPr sz="2400"/>
            </a:pPr>
            <a:r>
              <a:rPr dirty="0"/>
              <a:t>Navigate </a:t>
            </a:r>
            <a:r>
              <a:rPr dirty="0" err="1"/>
              <a:t>Jupyter</a:t>
            </a:r>
            <a:r>
              <a:rPr dirty="0"/>
              <a:t> Lab basics</a:t>
            </a:r>
          </a:p>
          <a:p>
            <a:pPr lvl="2">
              <a:defRPr sz="2400"/>
            </a:pPr>
            <a:r>
              <a:rPr dirty="0"/>
              <a:t>Write and run simple Python code</a:t>
            </a:r>
          </a:p>
          <a:p>
            <a:pPr lvl="2">
              <a:defRPr sz="2400"/>
            </a:pPr>
            <a:r>
              <a:rPr dirty="0"/>
              <a:t>Grasp fundamental Python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Lists: Storing Multiple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Lists are collections of items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Created using square brackets:</a:t>
            </a:r>
          </a:p>
          <a:p>
            <a:pPr lvl="2">
              <a:defRPr sz="2400"/>
            </a:pPr>
            <a:r>
              <a:rPr dirty="0" err="1">
                <a:latin typeface="Courier"/>
              </a:rPr>
              <a:t>my_list</a:t>
            </a:r>
            <a:r>
              <a:rPr dirty="0">
                <a:latin typeface="Courier"/>
              </a:rPr>
              <a:t> = </a:t>
            </a:r>
            <a:r>
              <a:rPr lang="en-US" dirty="0">
                <a:latin typeface="Courier"/>
              </a:rPr>
              <a:t>[</a:t>
            </a:r>
            <a:r>
              <a:rPr dirty="0">
                <a:latin typeface="Courier"/>
              </a:rPr>
              <a:t>1, 2, 3, 4]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Access items using their position (index):</a:t>
            </a:r>
          </a:p>
          <a:p>
            <a:pPr lvl="2">
              <a:defRPr sz="2400"/>
            </a:pPr>
            <a:r>
              <a:rPr dirty="0" err="1">
                <a:latin typeface="Courier"/>
              </a:rPr>
              <a:t>my_list</a:t>
            </a:r>
            <a:r>
              <a:rPr lang="en-US" dirty="0">
                <a:latin typeface="Courier"/>
              </a:rPr>
              <a:t>[</a:t>
            </a:r>
            <a:r>
              <a:rPr dirty="0">
                <a:latin typeface="Courier"/>
              </a:rPr>
              <a:t>0]</a:t>
            </a:r>
            <a:r>
              <a:rPr dirty="0"/>
              <a:t> is 1 (positions start at 0!)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10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Zero-Indexing: A Key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In Python, we start counting from 0, not 1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For a list </a:t>
            </a:r>
            <a:r>
              <a:rPr lang="en-US" dirty="0"/>
              <a:t>[</a:t>
            </a:r>
            <a:r>
              <a:rPr dirty="0">
                <a:latin typeface="Courier"/>
              </a:rPr>
              <a:t>10, 20, 30, 40]</a:t>
            </a:r>
            <a:r>
              <a:rPr dirty="0"/>
              <a:t>:</a:t>
            </a:r>
          </a:p>
          <a:p>
            <a:pPr lvl="2">
              <a:defRPr sz="2400"/>
            </a:pPr>
            <a:r>
              <a:rPr lang="en-US" dirty="0">
                <a:latin typeface="Courier"/>
              </a:rPr>
              <a:t>[</a:t>
            </a:r>
            <a:r>
              <a:rPr dirty="0">
                <a:latin typeface="Courier"/>
              </a:rPr>
              <a:t>0]</a:t>
            </a:r>
            <a:r>
              <a:rPr dirty="0"/>
              <a:t> is the first item (10)</a:t>
            </a:r>
          </a:p>
          <a:p>
            <a:pPr lvl="2">
              <a:defRPr sz="2400"/>
            </a:pPr>
            <a:r>
              <a:rPr lang="en-US" dirty="0">
                <a:latin typeface="Courier"/>
              </a:rPr>
              <a:t>[</a:t>
            </a:r>
            <a:r>
              <a:rPr dirty="0">
                <a:latin typeface="Courier"/>
              </a:rPr>
              <a:t>3]</a:t>
            </a:r>
            <a:r>
              <a:rPr dirty="0"/>
              <a:t> is the fourth item (40)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This applies to strings too!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11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Input and Output: Talking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Get information from the user:</a:t>
            </a:r>
          </a:p>
          <a:p>
            <a:pPr lvl="2">
              <a:defRPr sz="2400"/>
            </a:pPr>
            <a:r>
              <a:rPr dirty="0">
                <a:latin typeface="Courier"/>
              </a:rPr>
              <a:t>name = input("What's your name? ")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Show information to the user:</a:t>
            </a:r>
          </a:p>
          <a:p>
            <a:pPr lvl="2">
              <a:defRPr sz="2400"/>
            </a:pPr>
            <a:r>
              <a:rPr dirty="0">
                <a:latin typeface="Courier"/>
              </a:rPr>
              <a:t>print("Hello, " + name)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12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lang="en-US" dirty="0"/>
              <a:t>Today</a:t>
            </a:r>
            <a:r>
              <a:rPr dirty="0"/>
              <a:t>:</a:t>
            </a:r>
          </a:p>
          <a:p>
            <a:pPr lvl="2">
              <a:defRPr sz="2400"/>
            </a:pPr>
            <a:r>
              <a:rPr dirty="0"/>
              <a:t>Basics of </a:t>
            </a:r>
            <a:r>
              <a:rPr dirty="0" err="1"/>
              <a:t>Jupyter</a:t>
            </a:r>
            <a:endParaRPr dirty="0"/>
          </a:p>
          <a:p>
            <a:pPr lvl="2">
              <a:defRPr sz="2400"/>
            </a:pPr>
            <a:r>
              <a:rPr dirty="0"/>
              <a:t>Simple Python concepts</a:t>
            </a:r>
          </a:p>
          <a:p>
            <a:pPr marL="719137" lvl="2" indent="0">
              <a:buNone/>
              <a:defRPr sz="2400"/>
            </a:pPr>
            <a:endParaRPr dirty="0"/>
          </a:p>
          <a:p>
            <a:pPr>
              <a:defRPr sz="2800"/>
            </a:pPr>
            <a:r>
              <a:rPr dirty="0"/>
              <a:t>Next time:</a:t>
            </a:r>
          </a:p>
          <a:p>
            <a:pPr lvl="2">
              <a:defRPr sz="2400"/>
            </a:pPr>
            <a:r>
              <a:rPr dirty="0"/>
              <a:t>More complex Python structures</a:t>
            </a:r>
          </a:p>
          <a:p>
            <a:pPr lvl="2">
              <a:defRPr sz="2400"/>
            </a:pPr>
            <a:r>
              <a:rPr dirty="0"/>
              <a:t>How to make decisions in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15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What is Jupyter?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Interactive computing environment</a:t>
            </a:r>
          </a:p>
          <a:p>
            <a:pPr>
              <a:defRPr sz="2800"/>
            </a:pPr>
            <a:r>
              <a:rPr dirty="0"/>
              <a:t>Combines code, text, and visualizations</a:t>
            </a:r>
          </a:p>
          <a:p>
            <a:pPr>
              <a:defRPr sz="2800"/>
            </a:pPr>
            <a:r>
              <a:rPr dirty="0"/>
              <a:t>We use </a:t>
            </a:r>
            <a:r>
              <a:rPr dirty="0" err="1"/>
              <a:t>Jupyter</a:t>
            </a:r>
            <a:r>
              <a:rPr dirty="0"/>
              <a:t> Hub - a multi-user version</a:t>
            </a:r>
          </a:p>
          <a:p>
            <a:pPr>
              <a:defRPr sz="2800"/>
            </a:pPr>
            <a:r>
              <a:rPr dirty="0"/>
              <a:t>Benefits for beginners:</a:t>
            </a:r>
          </a:p>
          <a:p>
            <a:pPr lvl="2">
              <a:defRPr sz="2400"/>
            </a:pPr>
            <a:r>
              <a:rPr dirty="0"/>
              <a:t>Write and run code in small chunks</a:t>
            </a:r>
          </a:p>
          <a:p>
            <a:pPr lvl="2">
              <a:defRPr sz="2400"/>
            </a:pPr>
            <a:r>
              <a:rPr dirty="0"/>
              <a:t>Add explanations alongside code</a:t>
            </a:r>
          </a:p>
          <a:p>
            <a:pPr lvl="2">
              <a:defRPr sz="2400"/>
            </a:pPr>
            <a:r>
              <a:rPr dirty="0"/>
              <a:t>Easy to experiment and learn</a:t>
            </a:r>
            <a:endParaRPr lang="en-US" dirty="0"/>
          </a:p>
          <a:p>
            <a:pPr>
              <a:defRPr sz="2400"/>
            </a:pPr>
            <a:r>
              <a:rPr lang="en-US" dirty="0"/>
              <a:t>Two popular versions:</a:t>
            </a:r>
          </a:p>
          <a:p>
            <a:pPr lvl="1">
              <a:defRPr sz="2400"/>
            </a:pPr>
            <a:r>
              <a:rPr lang="en-US" dirty="0" err="1"/>
              <a:t>Jupyter</a:t>
            </a:r>
            <a:r>
              <a:rPr lang="en-US" dirty="0"/>
              <a:t> Lab (What we’ll use)</a:t>
            </a:r>
          </a:p>
          <a:p>
            <a:pPr lvl="1">
              <a:defRPr sz="2400"/>
            </a:pPr>
            <a:r>
              <a:rPr lang="en-US" dirty="0" err="1"/>
              <a:t>Jupyter</a:t>
            </a:r>
            <a:r>
              <a:rPr lang="en-US" dirty="0"/>
              <a:t> Notebook (The original)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290ED5-0E34-41FA-010C-7BEE8975B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0612" y="986536"/>
            <a:ext cx="3715633" cy="4306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Navigating Jupyter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281176"/>
            <a:ext cx="5266944" cy="2147824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Main components:</a:t>
            </a:r>
          </a:p>
          <a:p>
            <a:pPr lvl="2">
              <a:defRPr sz="2400"/>
            </a:pPr>
            <a:r>
              <a:rPr dirty="0"/>
              <a:t>File browser: Manage your files</a:t>
            </a:r>
          </a:p>
          <a:p>
            <a:pPr lvl="2">
              <a:defRPr sz="2400"/>
            </a:pPr>
            <a:r>
              <a:rPr dirty="0"/>
              <a:t>Notebook: Where you write code and text</a:t>
            </a:r>
          </a:p>
          <a:p>
            <a:pPr lvl="2">
              <a:defRPr sz="2400"/>
            </a:pPr>
            <a:r>
              <a:rPr dirty="0"/>
              <a:t>Console: For quick code 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B5C53F-0EA0-024E-21B3-C16120416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6693"/>
            <a:ext cx="12192000" cy="3375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A1D894-60AE-AD53-E18F-5C6B2FAC1B4A}"/>
              </a:ext>
            </a:extLst>
          </p:cNvPr>
          <p:cNvSpPr txBox="1"/>
          <p:nvPr/>
        </p:nvSpPr>
        <p:spPr>
          <a:xfrm>
            <a:off x="5824728" y="1400048"/>
            <a:ext cx="61813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8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actions: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 sz="2800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Create a new notebook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 sz="2800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Write in code or text (Markdown) cells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 sz="2800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Run cells with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Shift+Enter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What is Jupyter 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dirty="0"/>
              <a:t>Multi-user version of </a:t>
            </a:r>
            <a:r>
              <a:rPr dirty="0" err="1"/>
              <a:t>Jupyter</a:t>
            </a:r>
            <a:r>
              <a:rPr dirty="0"/>
              <a:t> Notebook</a:t>
            </a:r>
          </a:p>
          <a:p>
            <a:pPr>
              <a:defRPr sz="2800"/>
            </a:pPr>
            <a:endParaRPr lang="en-US" dirty="0"/>
          </a:p>
          <a:p>
            <a:pPr>
              <a:defRPr sz="2800"/>
            </a:pPr>
            <a:r>
              <a:rPr dirty="0"/>
              <a:t>Key features:</a:t>
            </a:r>
          </a:p>
          <a:p>
            <a:pPr lvl="2">
              <a:defRPr sz="2400"/>
            </a:pPr>
            <a:r>
              <a:rPr dirty="0"/>
              <a:t>Accessibility: Cloud-based, access from any computer</a:t>
            </a:r>
          </a:p>
          <a:p>
            <a:pPr lvl="2">
              <a:defRPr sz="2400"/>
            </a:pPr>
            <a:r>
              <a:rPr dirty="0"/>
              <a:t>Consistency: Same environment for all students</a:t>
            </a:r>
          </a:p>
          <a:p>
            <a:pPr lvl="2">
              <a:defRPr sz="2400"/>
            </a:pPr>
            <a:r>
              <a:rPr dirty="0"/>
              <a:t>Resource Management: More computational power</a:t>
            </a:r>
          </a:p>
          <a:p>
            <a:pPr lvl="2">
              <a:defRPr sz="2400"/>
            </a:pPr>
            <a:r>
              <a:rPr dirty="0"/>
              <a:t>Collaboration: Easy sharing and teamwork</a:t>
            </a:r>
          </a:p>
          <a:p>
            <a:pPr lvl="2">
              <a:defRPr sz="2400"/>
            </a:pPr>
            <a:r>
              <a:rPr dirty="0"/>
              <a:t>Real-world Relevance: Used in many organizations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19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8764-44DE-BD55-242C-EDC1CA34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Jupyter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B3014-3FEC-23E5-9EC3-410D2E76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276" y="1377810"/>
            <a:ext cx="9223447" cy="50076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975408-96AC-C35B-46DB-627584BFB3CC}"/>
              </a:ext>
            </a:extLst>
          </p:cNvPr>
          <p:cNvSpPr txBox="1"/>
          <p:nvPr/>
        </p:nvSpPr>
        <p:spPr>
          <a:xfrm>
            <a:off x="2627672" y="6526841"/>
            <a:ext cx="7644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Source: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Kaggle 2022 State of Machine Learning and Data Science Report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836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Navigating Jupyter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t>Interface components:</a:t>
            </a:r>
          </a:p>
          <a:p>
            <a:pPr lvl="2">
              <a:defRPr sz="2400"/>
            </a:pPr>
            <a:r>
              <a:t>File browser</a:t>
            </a:r>
          </a:p>
          <a:p>
            <a:pPr lvl="2">
              <a:defRPr sz="2400"/>
            </a:pPr>
            <a:r>
              <a:t>Notebook editor</a:t>
            </a:r>
          </a:p>
          <a:p>
            <a:pPr lvl="2">
              <a:defRPr sz="2400"/>
            </a:pPr>
            <a:r>
              <a:t>Console</a:t>
            </a:r>
          </a:p>
          <a:p>
            <a:pPr lvl="2">
              <a:defRPr sz="2400"/>
            </a:pPr>
            <a:r>
              <a:t>Terminal</a:t>
            </a:r>
          </a:p>
          <a:p>
            <a:pPr>
              <a:defRPr sz="2800"/>
            </a:pPr>
            <a:r>
              <a:t>Creating a new notebook</a:t>
            </a:r>
          </a:p>
          <a:p>
            <a:pPr>
              <a:defRPr sz="2800"/>
            </a:pPr>
            <a:r>
              <a:t>Renaming and organizing notebooks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Jupyter Notebook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t>Understanding cells:</a:t>
            </a:r>
          </a:p>
          <a:p>
            <a:pPr lvl="2">
              <a:defRPr sz="2400"/>
            </a:pPr>
            <a:r>
              <a:t>Code cells</a:t>
            </a:r>
          </a:p>
          <a:p>
            <a:pPr lvl="2">
              <a:defRPr sz="2400"/>
            </a:pPr>
            <a:r>
              <a:t>Markdown cells</a:t>
            </a:r>
          </a:p>
          <a:p>
            <a:pPr>
              <a:defRPr sz="2800"/>
            </a:pPr>
            <a:r>
              <a:t>Executing code cells</a:t>
            </a:r>
          </a:p>
          <a:p>
            <a:pPr>
              <a:defRPr sz="2800"/>
            </a:pPr>
            <a:r>
              <a:t>Adding and deleting cells</a:t>
            </a:r>
          </a:p>
          <a:p>
            <a:pPr>
              <a:defRPr sz="2800"/>
            </a:pPr>
            <a:r>
              <a:t>Saving and checkpointing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22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558800"/>
          </a:xfrm>
        </p:spPr>
        <p:txBody>
          <a:bodyPr anchor="t">
            <a:normAutofit fontScale="90000"/>
          </a:bodyPr>
          <a:lstStyle/>
          <a:p>
            <a:pPr algn="l">
              <a:spcAft>
                <a:spcPts val="0"/>
              </a:spcAft>
              <a:defRPr sz="4400"/>
            </a:pPr>
            <a:r>
              <a:t>What is Markdown?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4640"/>
            <a:ext cx="11277600" cy="4836160"/>
          </a:xfrm>
        </p:spPr>
        <p:txBody>
          <a:bodyPr>
            <a:normAutofit fontScale="85000" lnSpcReduction="20000"/>
          </a:bodyPr>
          <a:lstStyle/>
          <a:p>
            <a:pPr>
              <a:defRPr sz="2800"/>
            </a:pPr>
            <a:r>
              <a:rPr dirty="0"/>
              <a:t>Lightweight markup language for creating formatted text</a:t>
            </a:r>
          </a:p>
          <a:p>
            <a:pPr>
              <a:defRPr sz="2800"/>
            </a:pPr>
            <a:r>
              <a:rPr dirty="0"/>
              <a:t>Designed for simplicity and readability</a:t>
            </a:r>
          </a:p>
          <a:p>
            <a:pPr>
              <a:defRPr sz="2800"/>
            </a:pPr>
            <a:r>
              <a:rPr dirty="0"/>
              <a:t>Key features:</a:t>
            </a:r>
          </a:p>
          <a:p>
            <a:pPr lvl="2">
              <a:defRPr sz="2400"/>
            </a:pPr>
            <a:r>
              <a:rPr dirty="0"/>
              <a:t>Easy-to-write using a plain text editor</a:t>
            </a:r>
          </a:p>
          <a:p>
            <a:pPr lvl="2">
              <a:defRPr sz="2400"/>
            </a:pPr>
            <a:r>
              <a:rPr dirty="0"/>
              <a:t>Easy-to-read in its raw form</a:t>
            </a:r>
          </a:p>
          <a:p>
            <a:pPr lvl="2">
              <a:defRPr sz="2400"/>
            </a:pPr>
            <a:r>
              <a:rPr dirty="0"/>
              <a:t>Easily converted to HTML and other formats</a:t>
            </a:r>
          </a:p>
          <a:p>
            <a:pPr>
              <a:defRPr sz="2800"/>
            </a:pPr>
            <a:r>
              <a:rPr dirty="0"/>
              <a:t>Common uses:</a:t>
            </a:r>
          </a:p>
          <a:p>
            <a:pPr lvl="2">
              <a:defRPr sz="2400"/>
            </a:pPr>
            <a:r>
              <a:rPr dirty="0"/>
              <a:t>Documentation (README files, wikis)</a:t>
            </a:r>
          </a:p>
          <a:p>
            <a:pPr lvl="2">
              <a:defRPr sz="2400"/>
            </a:pPr>
            <a:r>
              <a:rPr dirty="0"/>
              <a:t>Forum &amp; blog posts</a:t>
            </a:r>
          </a:p>
          <a:p>
            <a:pPr lvl="2">
              <a:defRPr sz="2400"/>
            </a:pPr>
            <a:r>
              <a:rPr dirty="0"/>
              <a:t>Static site generators</a:t>
            </a:r>
          </a:p>
          <a:p>
            <a:pPr lvl="2">
              <a:defRPr sz="2400"/>
            </a:pPr>
            <a:r>
              <a:rPr dirty="0"/>
              <a:t>Note-taking applications</a:t>
            </a:r>
          </a:p>
          <a:p>
            <a:pPr>
              <a:defRPr sz="2800"/>
            </a:pPr>
            <a:r>
              <a:rPr dirty="0"/>
              <a:t>Benefits:</a:t>
            </a:r>
          </a:p>
          <a:p>
            <a:pPr lvl="2">
              <a:defRPr sz="2400"/>
            </a:pPr>
            <a:r>
              <a:rPr dirty="0"/>
              <a:t>Platform independent</a:t>
            </a:r>
          </a:p>
          <a:p>
            <a:pPr lvl="2">
              <a:defRPr sz="2400"/>
            </a:pPr>
            <a:r>
              <a:rPr dirty="0"/>
              <a:t>Future-proof (readable even if renderer fails)</a:t>
            </a:r>
          </a:p>
          <a:p>
            <a:pPr lvl="2">
              <a:defRPr sz="2400"/>
            </a:pPr>
            <a:r>
              <a:rPr dirty="0"/>
              <a:t>Focuses on content over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6492240"/>
            <a:ext cx="18288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24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947</Words>
  <Application>Microsoft Office PowerPoint</Application>
  <PresentationFormat>Widescreen</PresentationFormat>
  <Paragraphs>187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Courier</vt:lpstr>
      <vt:lpstr>Office Theme</vt:lpstr>
      <vt:lpstr>CCJS418E:  Coding  for  Criminology</vt:lpstr>
      <vt:lpstr>Objectives</vt:lpstr>
      <vt:lpstr>What is Jupyter?</vt:lpstr>
      <vt:lpstr>Navigating Jupyter Lab</vt:lpstr>
      <vt:lpstr>What is Jupyter Hub?</vt:lpstr>
      <vt:lpstr>Why Jupyter?</vt:lpstr>
      <vt:lpstr>Navigating Jupyter Lab</vt:lpstr>
      <vt:lpstr>Jupyter Notebook Basics</vt:lpstr>
      <vt:lpstr>What is Markdown?</vt:lpstr>
      <vt:lpstr>Markdown in Jupyter Notebooks</vt:lpstr>
      <vt:lpstr>PowerPoint Presentation</vt:lpstr>
      <vt:lpstr>Python Basics: Your New Language</vt:lpstr>
      <vt:lpstr>Why Python?</vt:lpstr>
      <vt:lpstr>Python as a Calculator</vt:lpstr>
      <vt:lpstr>Variables: Storing Information</vt:lpstr>
      <vt:lpstr>Data Types: Different Kinds of Information</vt:lpstr>
      <vt:lpstr>What Is a Data Type?</vt:lpstr>
      <vt:lpstr>What Is a Data Type?</vt:lpstr>
      <vt:lpstr>Working with Text (Strings)</vt:lpstr>
      <vt:lpstr>Lists: Storing Multiple Items</vt:lpstr>
      <vt:lpstr>Zero-Indexing: A Key Concept</vt:lpstr>
      <vt:lpstr>Input and Output: Talking to Python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Zubin Jelveh</dc:creator>
  <cp:keywords/>
  <dc:description>generated using python-pptx</dc:description>
  <cp:lastModifiedBy>Zubin Jelveh</cp:lastModifiedBy>
  <cp:revision>29</cp:revision>
  <dcterms:created xsi:type="dcterms:W3CDTF">2013-01-27T09:14:16Z</dcterms:created>
  <dcterms:modified xsi:type="dcterms:W3CDTF">2025-09-09T19:10:24Z</dcterms:modified>
  <cp:category/>
</cp:coreProperties>
</file>