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3" r:id="rId3"/>
    <p:sldId id="381" r:id="rId4"/>
    <p:sldId id="382" r:id="rId5"/>
    <p:sldId id="312" r:id="rId6"/>
    <p:sldId id="313" r:id="rId7"/>
    <p:sldId id="390" r:id="rId8"/>
    <p:sldId id="314" r:id="rId9"/>
    <p:sldId id="316" r:id="rId10"/>
    <p:sldId id="317" r:id="rId11"/>
    <p:sldId id="318" r:id="rId12"/>
    <p:sldId id="321" r:id="rId13"/>
    <p:sldId id="319" r:id="rId14"/>
    <p:sldId id="320" r:id="rId15"/>
    <p:sldId id="387" r:id="rId16"/>
    <p:sldId id="384" r:id="rId17"/>
    <p:sldId id="385" r:id="rId18"/>
    <p:sldId id="392" r:id="rId19"/>
    <p:sldId id="417" r:id="rId20"/>
    <p:sldId id="419" r:id="rId21"/>
    <p:sldId id="418" r:id="rId22"/>
    <p:sldId id="420" r:id="rId23"/>
    <p:sldId id="421" r:id="rId24"/>
    <p:sldId id="424" r:id="rId25"/>
    <p:sldId id="425" r:id="rId26"/>
    <p:sldId id="426" r:id="rId27"/>
    <p:sldId id="427" r:id="rId28"/>
    <p:sldId id="428" r:id="rId29"/>
    <p:sldId id="429" r:id="rId30"/>
    <p:sldId id="430" r:id="rId31"/>
    <p:sldId id="431" r:id="rId32"/>
    <p:sldId id="432" r:id="rId33"/>
    <p:sldId id="433" r:id="rId34"/>
    <p:sldId id="434" r:id="rId35"/>
    <p:sldId id="435" r:id="rId36"/>
    <p:sldId id="436" r:id="rId37"/>
    <p:sldId id="438" r:id="rId38"/>
    <p:sldId id="440" r:id="rId39"/>
    <p:sldId id="441" r:id="rId40"/>
    <p:sldId id="439" r:id="rId4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4D19E-3A71-4412-9F27-045DFBC385ED}" v="1" dt="2025-10-02T13:13:58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7:02:50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2556 38 24575,'0'0'0,"-8"5"0,-10 1 0,1-1 0,-1 0 0,0-1 0,-25 3 0,-77 0 0,89-6 0,-346-7 0,-2-23 0,-48-4 0,-299 23 0,675 14 0,-1 3 0,1 1 0,0 3 0,-92 32 0,117-38-1365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7:02:50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738 0 24575,'0'0'0,"0"0"0,0 0 0,0 0 0,-3 1 0,0 1 0,0-1 0,0 1 0,0-1 0,0 1 0,0 0 0,0 0 0,1 0 0,-1 0 0,1 1 0,-4 4 0,2-3 0,-29 33 0,-52 76 0,21-25 0,11-25 0,-3-3 0,-2-1 0,-3-4 0,-3-2 0,-99 64 0,161-116 0,-5 3 0,0 1 0,0 0 0,1 0 0,-1 1 0,-6 8 0,12-13 0,0 1 0,0-1 0,0 1 0,0-1 0,0 1 0,0-1 0,1 1 0,-1-1 0,0 1 0,1 0 0,0-1 0,-1 1 0,1 0 0,0-1 0,0 1 0,0 0 0,0 0 0,0-1 0,0 1 0,0 0 0,1-1 0,-1 1 0,1 0 0,-1-1 0,1 1 0,0 0 0,-1-1 0,1 1 0,0-1 0,0 1 0,0-1 0,2 2 0,195 220 0,-95-111 0,116 163 0,-200-234 100,-16-35-344,-1 0 0,0 0 0,1 0-1,0 0 1,7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7:02:50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1345 2100 24575,'-33'-2'0,"27"0"0,1 1 0,-1-1 0,1 0 0,-1-1 0,1 1 0,0-1 0,0 0 0,0 0 0,0-1 0,1 0 0,-1 1 0,1-1 0,0-1 0,0 1 0,-4-7 0,-6-9 0,1 0 0,-14-31 0,20 37 0,-31-60 0,3-1 0,4-1 0,2-2 0,-26-123 0,42 127 0,-46-196 0,48 232 0,-2 1 0,-1 1 0,-2 0 0,-1 1 0,-24-36 0,-201-282 0,208 304 0,-2 2 0,-70-71 0,75 89 0,0 2 0,-2 1 0,-1 2 0,-61-33 0,69 43 0,1 0 0,0-2 0,1-1 0,-23-21 0,39 32-1365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7:02:50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912 58 24575,'-29'0'0,"-816"-57"0,839 56 0,-18 1 0,24 0 0,-1 1 0,1-1 0,-1 0 0,1 0 0,0 1 0,-1-1 0,1 0 0,-1 1 0,1-1 0,-1 1 0,1-1 0,0 1 0,-1-1 0,1 0 0,0 1 0,0-1 0,-1 1 0,1-1 0,0 1 0,0-1 0,0 1 0,0 0 0,-1-1 0,1 1 0,0-1 0,0 1 0,0-1 0,0 1 0,0-1 0,0 1 0,1 0 0,-1-1 0,0 1 0,0-1 0,0 1 0,0-1 0,1 1 0,-1-1 0,1 2 0,8 30 11,-1 2-1,-1-1 1,3 66-1,-10 103-226,-2-90-975,2-77-5635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7:02:50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24575,'-14'301'0,"19"-83"0,10 0 0,78 397 0,-25-330 0,167 442 0,-204-644 0,11 30 0,5-1 0,63 110 0,-88-189 0,0-1 0,2-2 0,2 0 0,0-2 0,51 42 0,166 107 0,-75-61 0,-76-45 0,116 113 0,-170-146 0,-2 2 0,-2 2 0,-2 1 0,-2 2 0,33 63 0,-35-48 2,37 119 0,0 69 18,-11-36-1409,-35-148-5437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7:02:50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780 13 24575,'-22'-1'0,"-233"-5"0,34 2 0,215 3 0,1 1 0,0 0 0,-1-1 0,1 2 0,-1-1 0,1 1 0,0 0 0,-1 0 0,1 0 0,0 1 0,0 0 0,0 0 0,0 0 0,0 0 0,0 1 0,1 0 0,-1 0 0,1 0 0,0 1 0,0-1 0,0 1 0,0 0 0,1 0 0,-1 0 0,1 1 0,-5 8 0,-20 43-177,2 2-1,2 0 0,-19 75 1,34-101-478,-11 31-6171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7:04:23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1689 24575,'0'0'0,"0"0"0,0 0 0,0 0 0,0 0 0,0 0 0,0 0 0,0-20 0,16-415 0,-14 294 0,-5-1 0,-38-243 0,36 352 0,-3-17 0,-2-87 0,-2-7 0,7 102 0,0-82 0,10 99-1365,-2 15-5461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7:04:24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24575,'12'26'0,"3"-1"0,2-2 0,0 0 0,1-1 0,31 29 0,92 72 0,-138-120 0,154 112-45,-99-75-1275,-50-34-5506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30T17:04:28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728 1 24575,'-25'5'0,"3"6"0,0 1 0,1 1 0,0 1 0,1 1 0,-22 21 0,12-11 0,-114 101 0,-106 82 0,238-201 0,0 0 0,-24 9 0,26-12 0,-1 1 0,1 0 0,-1 1 0,-14 10 0,25-16-27,0 0 0,0 0-1,0 0 1,-1 0 0,1 0-1,0 0 1,0 1 0,0-1-1,0 0 1,-1 0 0,1 0 0,0 0-1,0 0 1,0 1 0,0-1-1,0 0 1,-1 0 0,1 0-1,0 0 1,0 1 0,0-1 0,0 0-1,0 0 1,0 0 0,0 1-1,0-1 1,0 0 0,0 0-1,0 0 1,0 1 0,0-1-1,0 0 1,0 0 0,0 0 0,0 1-1,0-1 1,0 0 0,0 0-1,0 0 1,0 1 0,0-1-1,0 0 1,0 0 0,1 0-1,-1 1 1,0-1 0,0 0 0,0 0-1,0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6754-DA57-412D-B558-FA9F52CC7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86994-2B9C-49D7-A98D-D49B23B90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56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871D-879D-456F-AE93-5EA77F73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FD2EC-E802-4B25-811A-BBDE0690F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564D-BE89-4B8B-AC25-1566A4D6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1B16FF-F642-4C48-9DD1-6F6C6574ABC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E764B-0C3E-4794-A028-5C537D26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DB5EC-33DA-4AFF-81D1-961F5B05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4002F7-6C2A-487F-8E44-D6C52859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9677-7441-4E00-9045-3E378BAD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B25C7-DFD9-4D8E-86F2-EFA68163D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C896-F99A-4F51-9970-06670C7B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1B16FF-F642-4C48-9DD1-6F6C6574ABC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A9608-54BF-4BF9-89F6-7E75E66F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766D3-B090-4955-AB84-6D9AB3A9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4002F7-6C2A-487F-8E44-D6C52859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B52D-27CE-40B3-B163-A0BF9FE3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996C-CAE5-4D23-B503-446E3639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A0F5-63BF-4E82-ABB8-D1EC143B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1B16FF-F642-4C48-9DD1-6F6C6574ABC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5D6B-0805-4310-8015-657089CD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13C6E-6A0C-4015-9F0A-02B6E6F9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4002F7-6C2A-487F-8E44-D6C52859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6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01A7-8059-4F97-854F-38BE01BB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8205-8FE8-4F81-A3F8-88912AF1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2E2D-1F81-41E2-BD64-1984FE91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1B16FF-F642-4C48-9DD1-6F6C6574ABC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51FE-5E49-45C3-9685-248BAADD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8DC97-B736-42A9-8F69-E6B77974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4002F7-6C2A-487F-8E44-D6C52859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6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C50A-72B7-4005-AB5D-96DEF83E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BDFA-2C45-4F08-9C22-52BCB1B68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72DE0-3592-470B-9835-792E355DF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C3C90-52B9-4CDA-A7DB-36D82B3A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1B16FF-F642-4C48-9DD1-6F6C6574ABC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6AB78-D32C-4AA3-B7F4-054BB363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D3D67-C6E7-4697-899E-495DC58A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4002F7-6C2A-487F-8E44-D6C52859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8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04F9-C375-4B99-9AA9-ADC914FF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239D6-092F-4DAE-BDCE-BD1BF33A8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6F3F8-5143-44B7-8774-67BB71C7D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F6994-F0D5-4BBE-922B-DD1726449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CD475-FA97-4E4B-B368-DE9EBFABA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99F55-3551-4540-A8E6-EA20BB20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1B16FF-F642-4C48-9DD1-6F6C6574ABC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92D89-6309-4162-B999-7B6ADC74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5DD54-4A1C-49B5-B419-F9E1A941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4002F7-6C2A-487F-8E44-D6C52859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4976-9F1F-474F-9D87-0298902A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01861-AFBB-4E42-9A0E-40DCC072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1B16FF-F642-4C48-9DD1-6F6C6574ABC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F5365-7D55-4270-BA95-703F2F4C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16F71-BCD8-49FD-A95E-07E681E5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4002F7-6C2A-487F-8E44-D6C52859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52A43-575A-438B-A4BD-134A7480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1B16FF-F642-4C48-9DD1-6F6C6574ABC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9B537-027F-4886-BFF6-97F12F19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E71F4-DF26-4D51-978C-D3A7F640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4002F7-6C2A-487F-8E44-D6C52859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641A-C906-4E6C-98EE-877DFE0A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2900-516B-481F-8B42-14FBA60A8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9793B-51B7-49BD-8B19-0B82F8AA2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97419-54CD-4086-AFCE-3CF8F8D5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1B16FF-F642-4C48-9DD1-6F6C6574ABC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3A254-6233-4BF9-BBCA-B07DAA83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EA71F-A55B-4EB1-A3A1-02F102E3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4002F7-6C2A-487F-8E44-D6C52859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6663-DC9B-4A7E-A2FE-D560E3F5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A1299-66B2-49FD-B5DC-E9ECEDF16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CAE70-7AF6-4C8B-9C74-E8710429C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9A802-E40C-48E2-8F9C-1DBA2168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1B16FF-F642-4C48-9DD1-6F6C6574ABC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1C2E7-D83A-4B04-B176-4DB9B081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E2CB3-3C92-41FE-8B10-43A4A173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4002F7-6C2A-487F-8E44-D6C52859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76B66-3E4A-42BB-BF1D-AB4E99E6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5CC86-5D7A-4650-BFD2-609AE4BC2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6582"/>
            <a:ext cx="10515600" cy="5181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190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" Type="http://schemas.openxmlformats.org/officeDocument/2006/relationships/image" Target="../media/image7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4" Type="http://schemas.openxmlformats.org/officeDocument/2006/relationships/image" Target="../media/image70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25ED-A009-4866-A368-C41EAECD6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US" sz="4800" dirty="0"/>
              <a:t>CCJS 418E: Coding for Criminology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Tabular Data and Pandas </a:t>
            </a:r>
          </a:p>
        </p:txBody>
      </p:sp>
    </p:spTree>
    <p:extLst>
      <p:ext uri="{BB962C8B-B14F-4D97-AF65-F5344CB8AC3E}">
        <p14:creationId xmlns:p14="http://schemas.microsoft.com/office/powerpoint/2010/main" val="105395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3724EE-66C7-41E2-93D2-05E5CA5A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1657102"/>
            <a:ext cx="10945753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34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3724EE-66C7-41E2-93D2-05E5CA5A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1657102"/>
            <a:ext cx="10945753" cy="35437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1F53F2-5823-4D28-B088-B2CC54604F7C}"/>
              </a:ext>
            </a:extLst>
          </p:cNvPr>
          <p:cNvSpPr/>
          <p:nvPr/>
        </p:nvSpPr>
        <p:spPr>
          <a:xfrm>
            <a:off x="4174836" y="1911927"/>
            <a:ext cx="3916219" cy="36021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A8BB1E-75FC-4309-B404-0A9D0100F777}"/>
              </a:ext>
            </a:extLst>
          </p:cNvPr>
          <p:cNvCxnSpPr/>
          <p:nvPr/>
        </p:nvCxnSpPr>
        <p:spPr>
          <a:xfrm flipH="1">
            <a:off x="3038764" y="2124364"/>
            <a:ext cx="1136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6A8A37-CC4C-4EE2-B583-53F781C4C6B9}"/>
              </a:ext>
            </a:extLst>
          </p:cNvPr>
          <p:cNvSpPr txBox="1"/>
          <p:nvPr/>
        </p:nvSpPr>
        <p:spPr>
          <a:xfrm>
            <a:off x="2031997" y="1921163"/>
            <a:ext cx="12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1038322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3724EE-66C7-41E2-93D2-05E5CA5A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1657102"/>
            <a:ext cx="10945753" cy="35437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1F53F2-5823-4D28-B088-B2CC54604F7C}"/>
              </a:ext>
            </a:extLst>
          </p:cNvPr>
          <p:cNvSpPr/>
          <p:nvPr/>
        </p:nvSpPr>
        <p:spPr>
          <a:xfrm>
            <a:off x="4174836" y="2392212"/>
            <a:ext cx="3916219" cy="206894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A8BB1E-75FC-4309-B404-0A9D0100F777}"/>
              </a:ext>
            </a:extLst>
          </p:cNvPr>
          <p:cNvCxnSpPr/>
          <p:nvPr/>
        </p:nvCxnSpPr>
        <p:spPr>
          <a:xfrm flipH="1">
            <a:off x="3038764" y="3429000"/>
            <a:ext cx="1136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6A8A37-CC4C-4EE2-B583-53F781C4C6B9}"/>
              </a:ext>
            </a:extLst>
          </p:cNvPr>
          <p:cNvSpPr txBox="1"/>
          <p:nvPr/>
        </p:nvSpPr>
        <p:spPr>
          <a:xfrm>
            <a:off x="1413164" y="3057354"/>
            <a:ext cx="151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row is an observation</a:t>
            </a:r>
          </a:p>
        </p:txBody>
      </p:sp>
    </p:spTree>
    <p:extLst>
      <p:ext uri="{BB962C8B-B14F-4D97-AF65-F5344CB8AC3E}">
        <p14:creationId xmlns:p14="http://schemas.microsoft.com/office/powerpoint/2010/main" val="291760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3724EE-66C7-41E2-93D2-05E5CA5A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1657102"/>
            <a:ext cx="10945753" cy="35437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1F53F2-5823-4D28-B088-B2CC54604F7C}"/>
              </a:ext>
            </a:extLst>
          </p:cNvPr>
          <p:cNvSpPr/>
          <p:nvPr/>
        </p:nvSpPr>
        <p:spPr>
          <a:xfrm>
            <a:off x="7167418" y="2392213"/>
            <a:ext cx="923637" cy="34175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A8BB1E-75FC-4309-B404-0A9D0100F77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091055" y="2563089"/>
            <a:ext cx="637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6A8A37-CC4C-4EE2-B583-53F781C4C6B9}"/>
              </a:ext>
            </a:extLst>
          </p:cNvPr>
          <p:cNvSpPr txBox="1"/>
          <p:nvPr/>
        </p:nvSpPr>
        <p:spPr>
          <a:xfrm>
            <a:off x="8468099" y="2239923"/>
            <a:ext cx="151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826293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3724EE-66C7-41E2-93D2-05E5CA5A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1657102"/>
            <a:ext cx="10945753" cy="35437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1F53F2-5823-4D28-B088-B2CC54604F7C}"/>
              </a:ext>
            </a:extLst>
          </p:cNvPr>
          <p:cNvSpPr/>
          <p:nvPr/>
        </p:nvSpPr>
        <p:spPr>
          <a:xfrm>
            <a:off x="4331855" y="2392212"/>
            <a:ext cx="2364509" cy="3602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A8BB1E-75FC-4309-B404-0A9D0100F777}"/>
              </a:ext>
            </a:extLst>
          </p:cNvPr>
          <p:cNvCxnSpPr/>
          <p:nvPr/>
        </p:nvCxnSpPr>
        <p:spPr>
          <a:xfrm flipH="1">
            <a:off x="3195783" y="3621055"/>
            <a:ext cx="1136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6A8A37-CC4C-4EE2-B583-53F781C4C6B9}"/>
              </a:ext>
            </a:extLst>
          </p:cNvPr>
          <p:cNvSpPr txBox="1"/>
          <p:nvPr/>
        </p:nvSpPr>
        <p:spPr>
          <a:xfrm>
            <a:off x="1607126" y="2521647"/>
            <a:ext cx="1357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table is unique at the level of (name,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051413-40CC-4257-8AF8-3B8F1C915981}"/>
              </a:ext>
            </a:extLst>
          </p:cNvPr>
          <p:cNvSpPr/>
          <p:nvPr/>
        </p:nvSpPr>
        <p:spPr>
          <a:xfrm>
            <a:off x="4331855" y="3440943"/>
            <a:ext cx="2364509" cy="36022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BE59DC-3367-4294-B80B-CBC7CEF132EB}"/>
              </a:ext>
            </a:extLst>
          </p:cNvPr>
          <p:cNvCxnSpPr/>
          <p:nvPr/>
        </p:nvCxnSpPr>
        <p:spPr>
          <a:xfrm flipH="1">
            <a:off x="3195783" y="2572324"/>
            <a:ext cx="1136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575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626C-6016-4AFE-A3A3-82B8BA19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19356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5BF3-5F45-0758-DB37-B8BD1136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tabular data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C5CA-5BB4-F4B6-BA53-94E7595E7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406" cy="4351338"/>
          </a:xfrm>
        </p:spPr>
        <p:txBody>
          <a:bodyPr/>
          <a:lstStyle/>
          <a:p>
            <a:r>
              <a:rPr lang="en-US" dirty="0"/>
              <a:t>Name comes from “</a:t>
            </a:r>
            <a:r>
              <a:rPr lang="en-US" b="1" dirty="0" err="1"/>
              <a:t>PAN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b="1" dirty="0" err="1"/>
              <a:t>DA</a:t>
            </a:r>
            <a:r>
              <a:rPr lang="en-US" dirty="0" err="1"/>
              <a:t>ta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Panel data refers to tabular data where the same units (for example, people) are observed at multiple time points</a:t>
            </a:r>
          </a:p>
          <a:p>
            <a:pPr lvl="1"/>
            <a:r>
              <a:rPr lang="en-US" dirty="0"/>
              <a:t>You have a “panel” of units that you follow over time.</a:t>
            </a:r>
          </a:p>
          <a:p>
            <a:pPr lvl="1"/>
            <a:r>
              <a:rPr lang="en-US" dirty="0"/>
              <a:t>See this week’s module for links for getting started with pandas (optional but recommended). 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CA2B787-8B7C-9D69-DB1F-DEE3ECC7D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879" y="2962141"/>
            <a:ext cx="28575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863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EE2E-58AF-AAD3-CC7B-A76CF037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Frames (or </a:t>
            </a:r>
            <a:r>
              <a:rPr lang="en-US" dirty="0" err="1"/>
              <a:t>DataFrames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35F5B-9D28-8447-097B-B2B4851A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819"/>
            <a:ext cx="10487526" cy="4754500"/>
          </a:xfrm>
        </p:spPr>
        <p:txBody>
          <a:bodyPr>
            <a:normAutofit/>
          </a:bodyPr>
          <a:lstStyle/>
          <a:p>
            <a:r>
              <a:rPr lang="en-US" dirty="0"/>
              <a:t>The main type (or class) that we will be working with is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Pandas </a:t>
            </a:r>
            <a:r>
              <a:rPr lang="en-US" dirty="0" err="1"/>
              <a:t>DataFrames</a:t>
            </a:r>
            <a:r>
              <a:rPr lang="en-US" dirty="0"/>
              <a:t> make it easy to create and work with tidy datasets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51DFB-94B2-4FCB-1AA7-6CD8237B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353" y="3239959"/>
            <a:ext cx="3589331" cy="217188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869B1A-3283-B610-8AD6-64EB4700787B}"/>
              </a:ext>
            </a:extLst>
          </p:cNvPr>
          <p:cNvSpPr/>
          <p:nvPr/>
        </p:nvSpPr>
        <p:spPr>
          <a:xfrm>
            <a:off x="5577412" y="3725902"/>
            <a:ext cx="355003" cy="1613647"/>
          </a:xfrm>
          <a:prstGeom prst="roundRect">
            <a:avLst/>
          </a:prstGeom>
          <a:solidFill>
            <a:schemeClr val="bg1">
              <a:alpha val="1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7801B2-9A31-098F-24AE-14F2E7C8254C}"/>
              </a:ext>
            </a:extLst>
          </p:cNvPr>
          <p:cNvSpPr/>
          <p:nvPr/>
        </p:nvSpPr>
        <p:spPr>
          <a:xfrm>
            <a:off x="5857111" y="3239959"/>
            <a:ext cx="3189573" cy="349098"/>
          </a:xfrm>
          <a:prstGeom prst="roundRect">
            <a:avLst/>
          </a:prstGeom>
          <a:solidFill>
            <a:schemeClr val="bg1">
              <a:alpha val="1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84E450-E11B-B744-A7FD-3B634EA17C4B}"/>
              </a:ext>
            </a:extLst>
          </p:cNvPr>
          <p:cNvSpPr/>
          <p:nvPr/>
        </p:nvSpPr>
        <p:spPr>
          <a:xfrm>
            <a:off x="7589092" y="4123880"/>
            <a:ext cx="355003" cy="349098"/>
          </a:xfrm>
          <a:prstGeom prst="roundRect">
            <a:avLst/>
          </a:prstGeom>
          <a:solidFill>
            <a:schemeClr val="bg1">
              <a:alpha val="1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F6FFFE-23CE-2E35-BC59-2E35F4BD32CD}"/>
              </a:ext>
            </a:extLst>
          </p:cNvPr>
          <p:cNvSpPr/>
          <p:nvPr/>
        </p:nvSpPr>
        <p:spPr>
          <a:xfrm>
            <a:off x="6762546" y="4990451"/>
            <a:ext cx="600636" cy="349098"/>
          </a:xfrm>
          <a:prstGeom prst="roundRect">
            <a:avLst/>
          </a:prstGeom>
          <a:solidFill>
            <a:schemeClr val="bg1">
              <a:alpha val="1000"/>
            </a:schemeClr>
          </a:solidFill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7FB034-EACF-7458-3469-42024FFDBEB1}"/>
                  </a:ext>
                </a:extLst>
              </p14:cNvPr>
              <p14:cNvContentPartPr/>
              <p14:nvPr/>
            </p14:nvContentPartPr>
            <p14:xfrm rot="2659351">
              <a:off x="9117986" y="3827162"/>
              <a:ext cx="920520" cy="28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7FB034-EACF-7458-3469-42024FFDBE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2659351">
                <a:off x="9111866" y="3821042"/>
                <a:ext cx="932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C309E54-ED20-CEA4-1750-AD479BEFB71F}"/>
                  </a:ext>
                </a:extLst>
              </p14:cNvPr>
              <p14:cNvContentPartPr/>
              <p14:nvPr/>
            </p14:nvContentPartPr>
            <p14:xfrm rot="1747968">
              <a:off x="9184900" y="3305465"/>
              <a:ext cx="265680" cy="527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C309E54-ED20-CEA4-1750-AD479BEFB7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747968">
                <a:off x="9178780" y="3299345"/>
                <a:ext cx="277920" cy="54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702E17D-4496-21D6-F9C4-F59BA6DFFC40}"/>
              </a:ext>
            </a:extLst>
          </p:cNvPr>
          <p:cNvGrpSpPr/>
          <p:nvPr/>
        </p:nvGrpSpPr>
        <p:grpSpPr>
          <a:xfrm>
            <a:off x="7019759" y="4556359"/>
            <a:ext cx="1700280" cy="1736280"/>
            <a:chOff x="5744418" y="3874574"/>
            <a:chExt cx="1700280" cy="173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8AA74B-D476-544B-2CC2-7FF10EDD9E9F}"/>
                    </a:ext>
                  </a:extLst>
                </p14:cNvPr>
                <p14:cNvContentPartPr/>
                <p14:nvPr/>
              </p14:nvContentPartPr>
              <p14:xfrm>
                <a:off x="5840178" y="4786454"/>
                <a:ext cx="484560" cy="756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8AA74B-D476-544B-2CC2-7FF10EDD9E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34058" y="4780334"/>
                  <a:ext cx="49680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953FB4-694C-B965-200E-E27E6F7AF2C7}"/>
                    </a:ext>
                  </a:extLst>
                </p14:cNvPr>
                <p14:cNvContentPartPr/>
                <p14:nvPr/>
              </p14:nvContentPartPr>
              <p14:xfrm>
                <a:off x="5744418" y="4793294"/>
                <a:ext cx="328680" cy="20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953FB4-694C-B965-200E-E27E6F7AF2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38298" y="4787174"/>
                  <a:ext cx="340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D07A55-62E2-2B35-ECE5-ADE62224F57E}"/>
                    </a:ext>
                  </a:extLst>
                </p14:cNvPr>
                <p14:cNvContentPartPr/>
                <p14:nvPr/>
              </p14:nvContentPartPr>
              <p14:xfrm>
                <a:off x="6717858" y="3902654"/>
                <a:ext cx="726840" cy="1708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D07A55-62E2-2B35-ECE5-ADE62224F5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11738" y="3896534"/>
                  <a:ext cx="739080" cy="17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761A00C-8D84-FCBE-D421-53EAD4F8E6E5}"/>
                    </a:ext>
                  </a:extLst>
                </p14:cNvPr>
                <p14:cNvContentPartPr/>
                <p14:nvPr/>
              </p14:nvContentPartPr>
              <p14:xfrm>
                <a:off x="6646578" y="3874574"/>
                <a:ext cx="280800" cy="168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761A00C-8D84-FCBE-D421-53EAD4F8E6E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40458" y="3868454"/>
                  <a:ext cx="293040" cy="18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ZoneTexte 73">
            <a:extLst>
              <a:ext uri="{FF2B5EF4-FFF2-40B4-BE49-F238E27FC236}">
                <a16:creationId xmlns:a16="http://schemas.microsoft.com/office/drawing/2014/main" id="{9B24A524-4FC8-FE53-70B2-A6FF88996BFB}"/>
              </a:ext>
            </a:extLst>
          </p:cNvPr>
          <p:cNvSpPr txBox="1"/>
          <p:nvPr/>
        </p:nvSpPr>
        <p:spPr>
          <a:xfrm>
            <a:off x="5276863" y="6116652"/>
            <a:ext cx="1141466" cy="61555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20" name="CuadroTexto 61">
            <a:extLst>
              <a:ext uri="{FF2B5EF4-FFF2-40B4-BE49-F238E27FC236}">
                <a16:creationId xmlns:a16="http://schemas.microsoft.com/office/drawing/2014/main" id="{BF8EAAEA-ADDE-3052-2A6A-A402772B6B00}"/>
              </a:ext>
            </a:extLst>
          </p:cNvPr>
          <p:cNvSpPr txBox="1"/>
          <p:nvPr/>
        </p:nvSpPr>
        <p:spPr>
          <a:xfrm>
            <a:off x="9909978" y="3841383"/>
            <a:ext cx="1670265" cy="61555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21" name="CuadroTexto 42">
            <a:extLst>
              <a:ext uri="{FF2B5EF4-FFF2-40B4-BE49-F238E27FC236}">
                <a16:creationId xmlns:a16="http://schemas.microsoft.com/office/drawing/2014/main" id="{F43B514F-D2FF-CFCE-F735-4C34E72D3277}"/>
              </a:ext>
            </a:extLst>
          </p:cNvPr>
          <p:cNvSpPr txBox="1"/>
          <p:nvPr/>
        </p:nvSpPr>
        <p:spPr>
          <a:xfrm>
            <a:off x="7489175" y="6147430"/>
            <a:ext cx="1298752" cy="61555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</a:rPr>
              <a:t>values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12DBD9-D353-863C-D1C2-D75CCF59E5A6}"/>
              </a:ext>
            </a:extLst>
          </p:cNvPr>
          <p:cNvGrpSpPr/>
          <p:nvPr/>
        </p:nvGrpSpPr>
        <p:grpSpPr>
          <a:xfrm>
            <a:off x="5548484" y="5520928"/>
            <a:ext cx="440640" cy="649080"/>
            <a:chOff x="5548484" y="5520928"/>
            <a:chExt cx="440640" cy="64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328B2B0-234A-E80C-5268-4224F704CDDA}"/>
                    </a:ext>
                  </a:extLst>
                </p14:cNvPr>
                <p14:cNvContentPartPr/>
                <p14:nvPr/>
              </p14:nvContentPartPr>
              <p14:xfrm>
                <a:off x="5784644" y="5561968"/>
                <a:ext cx="32760" cy="60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328B2B0-234A-E80C-5268-4224F704CDD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78524" y="5555848"/>
                  <a:ext cx="4500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530F1F-E207-5C6D-F2C6-CFDFF70CBA6A}"/>
                    </a:ext>
                  </a:extLst>
                </p14:cNvPr>
                <p14:cNvContentPartPr/>
                <p14:nvPr/>
              </p14:nvContentPartPr>
              <p14:xfrm>
                <a:off x="5810564" y="5522728"/>
                <a:ext cx="178560" cy="164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530F1F-E207-5C6D-F2C6-CFDFF70CBA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04444" y="5516608"/>
                  <a:ext cx="190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94D2EC6-367B-F7A1-A9D2-1703D8CC54E8}"/>
                    </a:ext>
                  </a:extLst>
                </p14:cNvPr>
                <p14:cNvContentPartPr/>
                <p14:nvPr/>
              </p14:nvContentPartPr>
              <p14:xfrm>
                <a:off x="5548484" y="5520928"/>
                <a:ext cx="262440" cy="19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94D2EC6-367B-F7A1-A9D2-1703D8CC54E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42364" y="5514808"/>
                  <a:ext cx="274680" cy="20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66CCFD8-3628-E467-18C3-F2B0E9EEA603}"/>
              </a:ext>
            </a:extLst>
          </p:cNvPr>
          <p:cNvSpPr txBox="1"/>
          <p:nvPr/>
        </p:nvSpPr>
        <p:spPr>
          <a:xfrm>
            <a:off x="6254314" y="2842235"/>
            <a:ext cx="363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 </a:t>
            </a:r>
            <a:r>
              <a:rPr lang="en-US" dirty="0" err="1">
                <a:solidFill>
                  <a:srgbClr val="FF0000"/>
                </a:solidFill>
              </a:rPr>
              <a:t>DataFrame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72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563E-48E3-4C33-A867-81E8F891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31F7-477E-417F-B5ED-BAE0B3F9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read_csv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columns</a:t>
            </a:r>
          </a:p>
          <a:p>
            <a:r>
              <a:rPr lang="en-US" dirty="0">
                <a:solidFill>
                  <a:srgbClr val="FF0000"/>
                </a:solidFill>
              </a:rPr>
              <a:t>shape</a:t>
            </a:r>
          </a:p>
          <a:p>
            <a:r>
              <a:rPr lang="en-US" dirty="0">
                <a:solidFill>
                  <a:srgbClr val="FF0000"/>
                </a:solidFill>
              </a:rPr>
              <a:t>head()</a:t>
            </a:r>
          </a:p>
          <a:p>
            <a:r>
              <a:rPr lang="en-US" dirty="0">
                <a:solidFill>
                  <a:srgbClr val="FF0000"/>
                </a:solidFill>
              </a:rPr>
              <a:t>Accessing columns</a:t>
            </a:r>
          </a:p>
          <a:p>
            <a:r>
              <a:rPr lang="en-US" dirty="0" err="1">
                <a:solidFill>
                  <a:srgbClr val="FF0000"/>
                </a:solidFill>
              </a:rPr>
              <a:t>value_counts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unique()</a:t>
            </a:r>
          </a:p>
          <a:p>
            <a:r>
              <a:rPr lang="en-US" dirty="0" err="1">
                <a:solidFill>
                  <a:srgbClr val="FF0000"/>
                </a:solidFill>
              </a:rPr>
              <a:t>nunique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Accessing rows using logic</a:t>
            </a:r>
          </a:p>
        </p:txBody>
      </p:sp>
    </p:spTree>
    <p:extLst>
      <p:ext uri="{BB962C8B-B14F-4D97-AF65-F5344CB8AC3E}">
        <p14:creationId xmlns:p14="http://schemas.microsoft.com/office/powerpoint/2010/main" val="3160946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007C-7938-78EE-C3B9-445DB532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read_csv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D6A39F-C2E2-56C6-B7C3-A348B463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826"/>
            <a:ext cx="10515600" cy="4217357"/>
          </a:xfrm>
        </p:spPr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is a variable that we are creating</a:t>
            </a:r>
          </a:p>
          <a:p>
            <a:r>
              <a:rPr lang="en-US" dirty="0"/>
              <a:t>We are setting it equal to the output of </a:t>
            </a:r>
            <a:r>
              <a:rPr lang="en-US" dirty="0" err="1"/>
              <a:t>pd.read_csv</a:t>
            </a:r>
            <a:r>
              <a:rPr lang="en-US" dirty="0"/>
              <a:t>()</a:t>
            </a:r>
          </a:p>
          <a:p>
            <a:r>
              <a:rPr lang="en-US" b="1" dirty="0" err="1"/>
              <a:t>read_csv</a:t>
            </a:r>
            <a:r>
              <a:rPr lang="en-US" b="1" dirty="0"/>
              <a:t> </a:t>
            </a:r>
            <a:r>
              <a:rPr lang="en-US" dirty="0"/>
              <a:t>is a function in Pandas </a:t>
            </a:r>
          </a:p>
          <a:p>
            <a:r>
              <a:rPr lang="en-US" dirty="0"/>
              <a:t>A function takes inputs and produces outputs</a:t>
            </a:r>
          </a:p>
          <a:p>
            <a:pPr lvl="1"/>
            <a:r>
              <a:rPr lang="en-US" dirty="0"/>
              <a:t>The input here is the location of the csv file</a:t>
            </a:r>
          </a:p>
          <a:p>
            <a:pPr lvl="1"/>
            <a:r>
              <a:rPr lang="en-US" dirty="0"/>
              <a:t>The output here is a </a:t>
            </a:r>
            <a:r>
              <a:rPr lang="en-US" dirty="0" err="1"/>
              <a:t>DataFrame</a:t>
            </a:r>
            <a:endParaRPr lang="en-US" dirty="0"/>
          </a:p>
          <a:p>
            <a:pPr lvl="2"/>
            <a:r>
              <a:rPr lang="en-US" dirty="0"/>
              <a:t>We assign this </a:t>
            </a:r>
            <a:r>
              <a:rPr lang="en-US" dirty="0" err="1"/>
              <a:t>DataFrame</a:t>
            </a:r>
            <a:r>
              <a:rPr lang="en-US" dirty="0"/>
              <a:t> to the variable </a:t>
            </a:r>
            <a:r>
              <a:rPr lang="en-US" dirty="0" err="1"/>
              <a:t>df</a:t>
            </a:r>
            <a:endParaRPr lang="en-US" dirty="0"/>
          </a:p>
          <a:p>
            <a:r>
              <a:rPr lang="en-US" dirty="0"/>
              <a:t>‘</a:t>
            </a:r>
            <a:r>
              <a:rPr lang="en-US" dirty="0" err="1"/>
              <a:t>filepath_or_buffer</a:t>
            </a:r>
            <a:r>
              <a:rPr lang="en-US" dirty="0"/>
              <a:t>’ is called a “function parameter”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C6AAC7-2BDF-7461-47F9-4E84AAE7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97" y="1394592"/>
            <a:ext cx="11216263" cy="79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9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563E-48E3-4C33-A867-81E8F891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531F7-477E-417F-B5ED-BAE0B3F9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“Tabular Data”</a:t>
            </a:r>
          </a:p>
          <a:p>
            <a:endParaRPr lang="en-US" dirty="0"/>
          </a:p>
          <a:p>
            <a:r>
              <a:rPr lang="en-US" dirty="0"/>
              <a:t>Introduce the concept of “Tidy Data”, or how to efficiently collect data in a table</a:t>
            </a:r>
          </a:p>
          <a:p>
            <a:endParaRPr lang="en-US" dirty="0"/>
          </a:p>
          <a:p>
            <a:r>
              <a:rPr lang="en-US" dirty="0"/>
              <a:t>We will introduce Pandas, a workhorse Python module for data science</a:t>
            </a:r>
          </a:p>
          <a:p>
            <a:endParaRPr lang="en-US" dirty="0"/>
          </a:p>
          <a:p>
            <a:r>
              <a:rPr lang="en-US" dirty="0"/>
              <a:t>Practice working with Pandas  </a:t>
            </a:r>
          </a:p>
        </p:txBody>
      </p:sp>
    </p:spTree>
    <p:extLst>
      <p:ext uri="{BB962C8B-B14F-4D97-AF65-F5344CB8AC3E}">
        <p14:creationId xmlns:p14="http://schemas.microsoft.com/office/powerpoint/2010/main" val="522442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9D9C-8988-DB55-6B60-586B2B56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5EC4-9BD7-95DC-AE4A-494AE51F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can have multiple parameters. Parameters are just inputs </a:t>
            </a:r>
          </a:p>
          <a:p>
            <a:r>
              <a:rPr lang="en-US" dirty="0"/>
              <a:t>For example, we might have a function called: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divide_two_numbers</a:t>
            </a:r>
            <a:r>
              <a:rPr lang="en-US" dirty="0">
                <a:solidFill>
                  <a:srgbClr val="FF0000"/>
                </a:solidFill>
              </a:rPr>
              <a:t>(numerator, denominator)</a:t>
            </a:r>
          </a:p>
          <a:p>
            <a:r>
              <a:rPr lang="en-US" dirty="0"/>
              <a:t>We could call the function in the two following ways: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divide_two_numbers</a:t>
            </a:r>
            <a:r>
              <a:rPr lang="en-US" dirty="0">
                <a:solidFill>
                  <a:srgbClr val="FF0000"/>
                </a:solidFill>
              </a:rPr>
              <a:t>(numerator=12, denominator=6)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divide_two_numbers</a:t>
            </a:r>
            <a:r>
              <a:rPr lang="en-US" dirty="0">
                <a:solidFill>
                  <a:srgbClr val="FF0000"/>
                </a:solidFill>
              </a:rPr>
              <a:t>(12, 6)</a:t>
            </a:r>
          </a:p>
          <a:p>
            <a:r>
              <a:rPr lang="en-US" dirty="0"/>
              <a:t>In the second version, uses ordering to figure out what you mean</a:t>
            </a:r>
          </a:p>
          <a:p>
            <a:pPr lvl="1"/>
            <a:r>
              <a:rPr lang="en-US" dirty="0"/>
              <a:t>i.e. it assigns 12 to numerator and 6 to denominator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11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2FDF-5C41-A689-192F-88518334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column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AEE46-D50F-CD95-0250-0B1B59B8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3412"/>
            <a:ext cx="10515600" cy="386477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table with rows and columns. </a:t>
            </a:r>
          </a:p>
          <a:p>
            <a:pPr lvl="1"/>
            <a:r>
              <a:rPr lang="en-US" dirty="0"/>
              <a:t>Rows are observations and associated values</a:t>
            </a:r>
          </a:p>
          <a:p>
            <a:pPr lvl="1"/>
            <a:r>
              <a:rPr lang="en-US" dirty="0"/>
              <a:t>Columns are the what is being measured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37A11C-7E24-669B-EC49-DC361A9D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598" y="1179846"/>
            <a:ext cx="6492803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13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19B5-5EC7-83F9-5119-143FA1A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number of rows and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F237-0F2D-E2C4-F912-17920E110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1432"/>
            <a:ext cx="10515600" cy="3856751"/>
          </a:xfrm>
        </p:spPr>
        <p:txBody>
          <a:bodyPr/>
          <a:lstStyle/>
          <a:p>
            <a:r>
              <a:rPr lang="en-US" dirty="0"/>
              <a:t>The “shape” property gives us this</a:t>
            </a:r>
          </a:p>
          <a:p>
            <a:r>
              <a:rPr lang="en-US" dirty="0"/>
              <a:t>The first number is the number of rows</a:t>
            </a:r>
          </a:p>
          <a:p>
            <a:r>
              <a:rPr lang="en-US" dirty="0"/>
              <a:t>The second number is the number of columns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3DD806-6979-2771-843B-B06F26D2B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739" y="1673151"/>
            <a:ext cx="1295512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1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19B5-5EC7-83F9-5119-143FA1A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 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F237-0F2D-E2C4-F912-17920E110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592"/>
            <a:ext cx="10515600" cy="5293591"/>
          </a:xfrm>
        </p:spPr>
        <p:txBody>
          <a:bodyPr/>
          <a:lstStyle/>
          <a:p>
            <a:r>
              <a:rPr lang="en-US" dirty="0"/>
              <a:t>In python, brackets are used to access parts of an object.</a:t>
            </a:r>
          </a:p>
          <a:p>
            <a:r>
              <a:rPr lang="en-US" dirty="0"/>
              <a:t>For example, let’s say we have the following line of code: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 = [2, 5, 8]</a:t>
            </a:r>
          </a:p>
          <a:p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/>
              <a:t> is a list with three elements</a:t>
            </a:r>
          </a:p>
          <a:p>
            <a:r>
              <a:rPr lang="en-US" dirty="0"/>
              <a:t>To access an element within </a:t>
            </a: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/>
              <a:t>, we would use the brackets: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my_list</a:t>
            </a:r>
            <a:r>
              <a:rPr lang="en-US" dirty="0">
                <a:solidFill>
                  <a:srgbClr val="FF0000"/>
                </a:solidFill>
              </a:rPr>
              <a:t>[1]</a:t>
            </a:r>
          </a:p>
          <a:p>
            <a:r>
              <a:rPr lang="en-US" dirty="0"/>
              <a:t>Would access the second in the list, which is 5 </a:t>
            </a:r>
          </a:p>
          <a:p>
            <a:endParaRPr lang="en-US" dirty="0"/>
          </a:p>
          <a:p>
            <a:r>
              <a:rPr lang="en-US" dirty="0"/>
              <a:t>So how would we find the number of rows for </a:t>
            </a:r>
            <a:r>
              <a:rPr lang="en-US" dirty="0" err="1"/>
              <a:t>df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73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19B5-5EC7-83F9-5119-143FA1A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Brackets 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F237-0F2D-E2C4-F912-17920E110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592"/>
            <a:ext cx="10515600" cy="5293591"/>
          </a:xfrm>
        </p:spPr>
        <p:txBody>
          <a:bodyPr/>
          <a:lstStyle/>
          <a:p>
            <a:r>
              <a:rPr lang="en-US" dirty="0"/>
              <a:t>In python, brackets are used to access parts of an object.</a:t>
            </a:r>
          </a:p>
          <a:p>
            <a:r>
              <a:rPr lang="en-US" dirty="0"/>
              <a:t>For example, let’s say we have the following line of code:</a:t>
            </a:r>
          </a:p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 = [2, 5, 8]</a:t>
            </a:r>
          </a:p>
          <a:p>
            <a:r>
              <a:rPr lang="en-US" dirty="0" err="1"/>
              <a:t>my_list</a:t>
            </a:r>
            <a:r>
              <a:rPr lang="en-US" dirty="0"/>
              <a:t> is a list with three elements</a:t>
            </a:r>
          </a:p>
          <a:p>
            <a:r>
              <a:rPr lang="en-US" dirty="0"/>
              <a:t>To access an element within </a:t>
            </a:r>
            <a:r>
              <a:rPr lang="en-US" dirty="0" err="1"/>
              <a:t>my_list</a:t>
            </a:r>
            <a:r>
              <a:rPr lang="en-US" dirty="0"/>
              <a:t>, we would use the brackets:</a:t>
            </a:r>
          </a:p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[1]</a:t>
            </a:r>
          </a:p>
          <a:p>
            <a:r>
              <a:rPr lang="en-US" dirty="0"/>
              <a:t>Would access the second in the list, which is 5 </a:t>
            </a:r>
          </a:p>
          <a:p>
            <a:endParaRPr lang="en-US" dirty="0"/>
          </a:p>
          <a:p>
            <a:r>
              <a:rPr lang="en-US" dirty="0"/>
              <a:t>So how would we find the number of rows for </a:t>
            </a:r>
            <a:r>
              <a:rPr lang="en-US" dirty="0" err="1"/>
              <a:t>df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D883D-8D6F-C210-CBE7-0CE17252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022" y="5238708"/>
            <a:ext cx="1386960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6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CAA0-5606-6232-7BF6-DD50DEC1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first 5 rows in a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9808B-313A-EBF7-6F62-ED6F8926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32" y="1435232"/>
            <a:ext cx="9861135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86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CAA0-5606-6232-7BF6-DD50DEC1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first n rows in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A393C-F380-1739-1333-8FC68063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head function has a parameter called “n”.</a:t>
            </a:r>
          </a:p>
          <a:p>
            <a:r>
              <a:rPr lang="en-US" dirty="0"/>
              <a:t>By default n=5, so when you are running </a:t>
            </a:r>
            <a:r>
              <a:rPr lang="en-US" dirty="0" err="1"/>
              <a:t>df.head</a:t>
            </a:r>
            <a:r>
              <a:rPr lang="en-US" dirty="0"/>
              <a:t>(), you are actually running </a:t>
            </a:r>
            <a:r>
              <a:rPr lang="en-US" dirty="0" err="1"/>
              <a:t>df.head</a:t>
            </a:r>
            <a:r>
              <a:rPr lang="en-US" dirty="0"/>
              <a:t>(n=5)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E251C-BB35-0932-28F2-F21FDCFCF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78" y="3523765"/>
            <a:ext cx="9784928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17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CAA0-5606-6232-7BF6-DD50DEC1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data in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A393C-F380-1739-1333-8FC68063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582"/>
            <a:ext cx="6204284" cy="5181601"/>
          </a:xfrm>
        </p:spPr>
        <p:txBody>
          <a:bodyPr/>
          <a:lstStyle/>
          <a:p>
            <a:r>
              <a:rPr lang="en-US" dirty="0"/>
              <a:t>We want to access something, so we will use brackets.</a:t>
            </a:r>
          </a:p>
          <a:p>
            <a:r>
              <a:rPr lang="en-US" dirty="0"/>
              <a:t>In this case, we put the name of the column inside the brackets.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39D109-7633-D746-EAE4-31FF24228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774" y="2534901"/>
            <a:ext cx="4313294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00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3056-372E-83DA-CEE7-73BA8E65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5CA97-BB18-28E2-99ED-FB000C819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combine assigning variables with accessing columns</a:t>
            </a:r>
          </a:p>
          <a:p>
            <a:r>
              <a:rPr lang="en-US" dirty="0"/>
              <a:t>Let’s create a variable called </a:t>
            </a:r>
            <a:r>
              <a:rPr lang="en-US" dirty="0" err="1"/>
              <a:t>yr</a:t>
            </a:r>
            <a:r>
              <a:rPr lang="en-US" dirty="0"/>
              <a:t> and set it equal to the text string “year”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9E07A-16AE-0D4E-6A2F-46B905D8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80" y="2810614"/>
            <a:ext cx="4145639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0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5263-44EE-9334-C0AA-72BC9DB6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operations on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EF96-A609-F694-C900-55281103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“unique” gives us the unique values in a 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3A667-92ED-670D-5875-96419634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245" y="2382319"/>
            <a:ext cx="2179509" cy="99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F702F-9F39-D638-FCB3-B7FAFEF5C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921" y="2382319"/>
            <a:ext cx="3139712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F087-DC9E-4B77-B287-257F558F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41B96-91A0-4ED2-B34C-740C8530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Still images</a:t>
            </a:r>
          </a:p>
          <a:p>
            <a:pPr>
              <a:buFontTx/>
              <a:buChar char="-"/>
            </a:pPr>
            <a:r>
              <a:rPr lang="en-US" dirty="0"/>
              <a:t>Videos</a:t>
            </a:r>
          </a:p>
          <a:p>
            <a:pPr>
              <a:buFontTx/>
              <a:buChar char="-"/>
            </a:pPr>
            <a:r>
              <a:rPr lang="en-US" dirty="0"/>
              <a:t>Audio files</a:t>
            </a:r>
          </a:p>
          <a:p>
            <a:pPr>
              <a:buFontTx/>
              <a:buChar char="-"/>
            </a:pPr>
            <a:r>
              <a:rPr lang="en-US" dirty="0"/>
              <a:t>Text </a:t>
            </a:r>
          </a:p>
          <a:p>
            <a:pPr>
              <a:buFontTx/>
              <a:buChar char="-"/>
            </a:pPr>
            <a:r>
              <a:rPr lang="en-US" dirty="0"/>
              <a:t>Sports statistics</a:t>
            </a:r>
          </a:p>
          <a:p>
            <a:pPr>
              <a:buFontTx/>
              <a:buChar char="-"/>
            </a:pPr>
            <a:r>
              <a:rPr lang="en-US" dirty="0"/>
              <a:t>Police records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5263-44EE-9334-C0AA-72BC9DB61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operations on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EF96-A609-F694-C900-55281103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“unique” gives us the unique values in a 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nunique</a:t>
            </a:r>
            <a:r>
              <a:rPr lang="en-US" dirty="0"/>
              <a:t>” gives the number of unique values in a column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3A667-92ED-670D-5875-96419634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29" y="2215572"/>
            <a:ext cx="2179509" cy="99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42C77-4BD5-6657-47D0-BA885FDD6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729" y="4554150"/>
            <a:ext cx="2232853" cy="914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DDDB82-6093-6BD0-F196-EA0084530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417" y="2215572"/>
            <a:ext cx="3139712" cy="983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35EAC5-9F80-A930-49D9-49D092A23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417" y="4538872"/>
            <a:ext cx="3269263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87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F5D-5519-D502-119D-1A0B8EB4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value_counts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1935-727E-76A2-B67B-A648CFB00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 to know the number of times each unique value appears in a column?</a:t>
            </a:r>
          </a:p>
          <a:p>
            <a:endParaRPr lang="en-US" dirty="0"/>
          </a:p>
          <a:p>
            <a:r>
              <a:rPr lang="en-US" dirty="0"/>
              <a:t>We use the </a:t>
            </a:r>
            <a:r>
              <a:rPr lang="en-US" dirty="0" err="1"/>
              <a:t>value_counts</a:t>
            </a:r>
            <a:r>
              <a:rPr lang="en-US" dirty="0"/>
              <a:t>() function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84A12-92C0-7210-1EE2-BFD666EBD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17" y="3918412"/>
            <a:ext cx="3116850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05F6-D7A4-180B-668D-FEDC4E79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“normalize”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1F15-1577-2193-AC89-A316DDBD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parameter for </a:t>
            </a:r>
            <a:r>
              <a:rPr lang="en-US" b="1" dirty="0" err="1"/>
              <a:t>value</a:t>
            </a:r>
            <a:r>
              <a:rPr lang="en-US" dirty="0" err="1"/>
              <a:t>_</a:t>
            </a:r>
            <a:r>
              <a:rPr lang="en-US" b="1" dirty="0" err="1"/>
              <a:t>counts</a:t>
            </a:r>
            <a:r>
              <a:rPr lang="en-US" dirty="0"/>
              <a:t> is </a:t>
            </a:r>
            <a:r>
              <a:rPr lang="en-US" b="1" dirty="0"/>
              <a:t>normalize</a:t>
            </a:r>
            <a:r>
              <a:rPr lang="en-US" dirty="0"/>
              <a:t> and the default value is </a:t>
            </a:r>
            <a:r>
              <a:rPr lang="en-US" b="1" dirty="0"/>
              <a:t>False</a:t>
            </a:r>
          </a:p>
          <a:p>
            <a:r>
              <a:rPr lang="en-US" dirty="0"/>
              <a:t>Normalizing here means to divide the count of each unique value by the number of rows in the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49906-563E-C73A-29CB-FE99C531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70" y="3982580"/>
            <a:ext cx="3116850" cy="1684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69EE7F-3ADD-BCF5-DA33-8BC0EF2C1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41" y="3982580"/>
            <a:ext cx="4458086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7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D6AE-8BC7-CBA0-ECF3-6BDC6486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functions on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2DE6-6409-9194-5C91-FE26930F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/>
              <a:t>sum </a:t>
            </a:r>
            <a:r>
              <a:rPr lang="en-US" dirty="0"/>
              <a:t>to add up all of the values in a column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9B149-8511-7EA6-2166-588F35283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335" y="1348503"/>
            <a:ext cx="2819644" cy="92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81366-0923-6C77-442D-F11A8DF6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69" y="3034623"/>
            <a:ext cx="9929720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83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D6AE-8BC7-CBA0-ECF3-6BDC6486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functions on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2DE6-6409-9194-5C91-FE26930F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b="1" dirty="0"/>
              <a:t>mean </a:t>
            </a:r>
            <a:r>
              <a:rPr lang="en-US" dirty="0"/>
              <a:t>to compute the average value of a 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 </a:t>
            </a:r>
            <a:r>
              <a:rPr lang="en-US" b="1" dirty="0"/>
              <a:t>max</a:t>
            </a:r>
            <a:r>
              <a:rPr lang="en-US" dirty="0"/>
              <a:t> to get the maximum value of a column (and similar for </a:t>
            </a:r>
            <a:r>
              <a:rPr lang="en-US" b="1" dirty="0"/>
              <a:t>min</a:t>
            </a:r>
            <a:r>
              <a:rPr lang="en-US" dirty="0"/>
              <a:t>)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53F56-4B71-E29A-FFF9-916986FB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43" y="2421303"/>
            <a:ext cx="2888230" cy="92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498782-53DE-1D9E-85F8-4D8C2B4E2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643" y="5213845"/>
            <a:ext cx="2850127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33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4D11-F7AC-D9E3-0DE3-1F5970A2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logic to access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724D-D53E-2FBB-2861-6332E42D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talking about accessing parts of a </a:t>
            </a:r>
            <a:r>
              <a:rPr lang="en-US" dirty="0" err="1"/>
              <a:t>DataFrame</a:t>
            </a:r>
            <a:r>
              <a:rPr lang="en-US" dirty="0"/>
              <a:t> so we are going to be using brackets here</a:t>
            </a:r>
          </a:p>
          <a:p>
            <a:r>
              <a:rPr lang="en-US" dirty="0"/>
              <a:t>We are going to use logical conditions, so that means we’ll use </a:t>
            </a:r>
          </a:p>
          <a:p>
            <a:pPr lvl="1"/>
            <a:r>
              <a:rPr lang="en-US" dirty="0"/>
              <a:t>== (is equal to)</a:t>
            </a:r>
          </a:p>
          <a:p>
            <a:pPr lvl="1"/>
            <a:r>
              <a:rPr lang="en-US" dirty="0"/>
              <a:t>!= (is NOT equal to)</a:t>
            </a:r>
          </a:p>
          <a:p>
            <a:pPr lvl="1"/>
            <a:r>
              <a:rPr lang="en-US" dirty="0"/>
              <a:t>&gt; (is greater than)</a:t>
            </a:r>
          </a:p>
          <a:p>
            <a:pPr lvl="1"/>
            <a:r>
              <a:rPr lang="en-US" dirty="0"/>
              <a:t>&lt; (is less than)</a:t>
            </a:r>
          </a:p>
          <a:p>
            <a:pPr lvl="1"/>
            <a:r>
              <a:rPr lang="en-US" dirty="0"/>
              <a:t>&gt;= (is greater than or equal to)</a:t>
            </a:r>
          </a:p>
          <a:p>
            <a:pPr lvl="1"/>
            <a:r>
              <a:rPr lang="en-US" dirty="0"/>
              <a:t>&lt;= (is less than or equal to_</a:t>
            </a:r>
          </a:p>
        </p:txBody>
      </p:sp>
    </p:spTree>
    <p:extLst>
      <p:ext uri="{BB962C8B-B14F-4D97-AF65-F5344CB8AC3E}">
        <p14:creationId xmlns:p14="http://schemas.microsoft.com/office/powerpoint/2010/main" val="394869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1926-5360-E508-02EB-F50E7647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to 2019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78AB-5DCB-1B74-789F-EB19C81A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72B68-B34F-C358-0C96-6E0FD83AD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98" y="1942721"/>
            <a:ext cx="9960203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9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1933-DB23-53E3-075F-B518478D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E4A5-B70E-C763-6EC0-0073EE55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now combine access rows, accessing columns, and performing an operation on a column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91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1933-DB23-53E3-075F-B518478D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E4A5-B70E-C763-6EC0-0073EE55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now combine access rows and accessing columns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66981-59CF-EA38-B225-6BF14B51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76" y="2302716"/>
            <a:ext cx="5403048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1933-DB23-53E3-075F-B518478D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E4A5-B70E-C763-6EC0-0073EE55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now combine access rows and accessing columns</a:t>
            </a:r>
          </a:p>
          <a:p>
            <a:pPr lvl="1"/>
            <a:r>
              <a:rPr lang="en-US" dirty="0"/>
              <a:t>We limit to rows where sex==‘M’ and look at the violent charge column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66981-59CF-EA38-B225-6BF14B51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76" y="2727832"/>
            <a:ext cx="5403048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88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F3C7-FABA-43F0-A772-F39F6918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Our Class, Data Is Tabular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0D8080-3BEF-4F9B-90B8-91A2D5CF5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746218"/>
              </p:ext>
            </p:extLst>
          </p:nvPr>
        </p:nvGraphicFramePr>
        <p:xfrm>
          <a:off x="3917771" y="2229649"/>
          <a:ext cx="4776648" cy="343018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94162">
                  <a:extLst>
                    <a:ext uri="{9D8B030D-6E8A-4147-A177-3AD203B41FA5}">
                      <a16:colId xmlns:a16="http://schemas.microsoft.com/office/drawing/2014/main" val="1721742139"/>
                    </a:ext>
                  </a:extLst>
                </a:gridCol>
                <a:gridCol w="1194162">
                  <a:extLst>
                    <a:ext uri="{9D8B030D-6E8A-4147-A177-3AD203B41FA5}">
                      <a16:colId xmlns:a16="http://schemas.microsoft.com/office/drawing/2014/main" val="2309558782"/>
                    </a:ext>
                  </a:extLst>
                </a:gridCol>
                <a:gridCol w="1194162">
                  <a:extLst>
                    <a:ext uri="{9D8B030D-6E8A-4147-A177-3AD203B41FA5}">
                      <a16:colId xmlns:a16="http://schemas.microsoft.com/office/drawing/2014/main" val="4254065546"/>
                    </a:ext>
                  </a:extLst>
                </a:gridCol>
                <a:gridCol w="1194162">
                  <a:extLst>
                    <a:ext uri="{9D8B030D-6E8A-4147-A177-3AD203B41FA5}">
                      <a16:colId xmlns:a16="http://schemas.microsoft.com/office/drawing/2014/main" val="1109743877"/>
                    </a:ext>
                  </a:extLst>
                </a:gridCol>
              </a:tblGrid>
              <a:tr h="661417"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Column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Column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810564"/>
                  </a:ext>
                </a:extLst>
              </a:tr>
              <a:tr h="55375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Row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463609"/>
                  </a:ext>
                </a:extLst>
              </a:tr>
              <a:tr h="55375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Row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222522"/>
                  </a:ext>
                </a:extLst>
              </a:tr>
              <a:tr h="55375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Row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904333"/>
                  </a:ext>
                </a:extLst>
              </a:tr>
              <a:tr h="55375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Row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555164"/>
                  </a:ext>
                </a:extLst>
              </a:tr>
              <a:tr h="553754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8139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9BAEDE-24AE-4C17-A7F6-0C9D9102DC3C}"/>
              </a:ext>
            </a:extLst>
          </p:cNvPr>
          <p:cNvSpPr txBox="1"/>
          <p:nvPr/>
        </p:nvSpPr>
        <p:spPr>
          <a:xfrm>
            <a:off x="6195059" y="1647532"/>
            <a:ext cx="256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42B2E-11B4-4E2F-86ED-41A412290046}"/>
              </a:ext>
            </a:extLst>
          </p:cNvPr>
          <p:cNvSpPr txBox="1"/>
          <p:nvPr/>
        </p:nvSpPr>
        <p:spPr>
          <a:xfrm>
            <a:off x="1531620" y="3779279"/>
            <a:ext cx="256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233624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1933-DB23-53E3-075F-B518478D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E4A5-B70E-C763-6EC0-0073EE55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now combine access rows, accessing columns, </a:t>
            </a:r>
            <a:r>
              <a:rPr lang="en-US" b="1" dirty="0"/>
              <a:t>and performing an operation on a column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9FD5A-3972-5CD3-2D1A-4D70E56D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265" y="2960329"/>
            <a:ext cx="4602879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1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626C-6016-4AFE-A3A3-82B8BA19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Tidy Data</a:t>
            </a:r>
          </a:p>
        </p:txBody>
      </p:sp>
    </p:spTree>
    <p:extLst>
      <p:ext uri="{BB962C8B-B14F-4D97-AF65-F5344CB8AC3E}">
        <p14:creationId xmlns:p14="http://schemas.microsoft.com/office/powerpoint/2010/main" val="3879991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75BD-4E1E-4820-9715-5BF5F5AE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3044-FE83-415D-9BA5-CA71814C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40D6A-F962-4B7A-9B1C-54F7F882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" y="409907"/>
            <a:ext cx="12129816" cy="60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05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761F2-D0E4-ED38-8627-802E0C5C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7865-AE65-FA64-51DA-7AD194347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89" y="1591704"/>
            <a:ext cx="6657753" cy="4351338"/>
          </a:xfrm>
        </p:spPr>
        <p:txBody>
          <a:bodyPr>
            <a:noAutofit/>
          </a:bodyPr>
          <a:lstStyle/>
          <a:p>
            <a:r>
              <a:rPr lang="en-US" sz="2400" dirty="0"/>
              <a:t>We are testing the effectiveness of two treatments (call them A and B)</a:t>
            </a:r>
          </a:p>
          <a:p>
            <a:r>
              <a:rPr lang="en-US" sz="2400" dirty="0"/>
              <a:t>We have given the treatments to three study participants (John Smith, Jane Doe, and Mary Johnson)</a:t>
            </a:r>
          </a:p>
          <a:p>
            <a:pPr lvl="1"/>
            <a:r>
              <a:rPr lang="en-US" dirty="0"/>
              <a:t>John Smith was not able to take Treatment A</a:t>
            </a:r>
            <a:endParaRPr lang="en-US" sz="2400" dirty="0"/>
          </a:p>
          <a:p>
            <a:r>
              <a:rPr lang="en-US" sz="2400" dirty="0"/>
              <a:t>After each treatment was applied, we measured how well the participants felt on a scale from 1 to 20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should we represent this information in a table?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62D79-0B57-772E-0EDC-3D7863B4AE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" r="2" b="2"/>
          <a:stretch/>
        </p:blipFill>
        <p:spPr>
          <a:xfrm>
            <a:off x="7189550" y="1274152"/>
            <a:ext cx="5002449" cy="4995156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956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E65D85-5896-476F-8956-5AF4B8686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17833"/>
          <a:stretch/>
        </p:blipFill>
        <p:spPr>
          <a:xfrm>
            <a:off x="697422" y="1390782"/>
            <a:ext cx="5668166" cy="2011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B0FE4C-AA7C-472B-996A-0FCE5AE5D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012"/>
          <a:stretch/>
        </p:blipFill>
        <p:spPr>
          <a:xfrm>
            <a:off x="2503216" y="4565146"/>
            <a:ext cx="7478169" cy="17373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30B703-B2EC-7722-E86D-86852F5581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33" r="30832" b="14850"/>
          <a:stretch/>
        </p:blipFill>
        <p:spPr>
          <a:xfrm>
            <a:off x="6991564" y="784094"/>
            <a:ext cx="420624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44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4CD9-9D51-4057-95B1-2AF807C4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B7EF-425B-4757-A0EC-B58B5E94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Values – A dataset is a collection of values</a:t>
            </a:r>
          </a:p>
          <a:p>
            <a:pPr lvl="1"/>
            <a:r>
              <a:rPr lang="en-US" dirty="0"/>
              <a:t>Quantitative (numbers)</a:t>
            </a:r>
          </a:p>
          <a:p>
            <a:pPr lvl="1"/>
            <a:r>
              <a:rPr lang="en-US" dirty="0"/>
              <a:t>Qualitative (strings)</a:t>
            </a:r>
          </a:p>
          <a:p>
            <a:r>
              <a:rPr lang="en-US" dirty="0"/>
              <a:t>Values belong to variables and observations</a:t>
            </a:r>
          </a:p>
          <a:p>
            <a:pPr lvl="1"/>
            <a:r>
              <a:rPr lang="en-US" dirty="0"/>
              <a:t>Variable - contains all values that measure same underlying values</a:t>
            </a:r>
          </a:p>
          <a:p>
            <a:pPr lvl="1"/>
            <a:r>
              <a:rPr lang="en-US" dirty="0"/>
              <a:t>Observation - all values measured on the same unit (like a person, or a day, or a race) across attributes.  </a:t>
            </a:r>
          </a:p>
          <a:p>
            <a:r>
              <a:rPr lang="en-US" dirty="0"/>
              <a:t>Main benefit of tidy data: Consistency</a:t>
            </a:r>
          </a:p>
        </p:txBody>
      </p:sp>
    </p:spTree>
    <p:extLst>
      <p:ext uri="{BB962C8B-B14F-4D97-AF65-F5344CB8AC3E}">
        <p14:creationId xmlns:p14="http://schemas.microsoft.com/office/powerpoint/2010/main" val="1958335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4019</TotalTime>
  <Words>1225</Words>
  <Application>Microsoft Office PowerPoint</Application>
  <PresentationFormat>Widescreen</PresentationFormat>
  <Paragraphs>177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Cambria</vt:lpstr>
      <vt:lpstr>Office Theme</vt:lpstr>
      <vt:lpstr>CCJS 418E: Coding for Criminology  Tabular Data and Pandas </vt:lpstr>
      <vt:lpstr>Today’s Session</vt:lpstr>
      <vt:lpstr>What Is Data?</vt:lpstr>
      <vt:lpstr>For Our Class, Data Is Tabular</vt:lpstr>
      <vt:lpstr>Tidy Data</vt:lpstr>
      <vt:lpstr>PowerPoint Presentation</vt:lpstr>
      <vt:lpstr>Scenario</vt:lpstr>
      <vt:lpstr>PowerPoint Presentation</vt:lpstr>
      <vt:lpstr>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Pandas</vt:lpstr>
      <vt:lpstr>Working with tabular data in python</vt:lpstr>
      <vt:lpstr>Pandas Data Frames (or DataFrames)</vt:lpstr>
      <vt:lpstr>Today’s Session</vt:lpstr>
      <vt:lpstr>read_csv</vt:lpstr>
      <vt:lpstr>parameters</vt:lpstr>
      <vt:lpstr>See column names</vt:lpstr>
      <vt:lpstr>See number of rows and columns</vt:lpstr>
      <vt:lpstr>Brackets []</vt:lpstr>
      <vt:lpstr>Brackets []</vt:lpstr>
      <vt:lpstr>Seeing the first 5 rows in a DataFrame</vt:lpstr>
      <vt:lpstr>Seeing the first n rows in a DataFrame</vt:lpstr>
      <vt:lpstr>Access the data in a column</vt:lpstr>
      <vt:lpstr>Example</vt:lpstr>
      <vt:lpstr>Performing operations on columns</vt:lpstr>
      <vt:lpstr>Performing operations on columns</vt:lpstr>
      <vt:lpstr>value_counts()</vt:lpstr>
      <vt:lpstr>The “normalize” parameter</vt:lpstr>
      <vt:lpstr>Other common functions on columns</vt:lpstr>
      <vt:lpstr>Other common functions on columns</vt:lpstr>
      <vt:lpstr>Using logic to access rows</vt:lpstr>
      <vt:lpstr>Limit to 2019 data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CCJS 418E: Foundations of Data Science for Criminology  Lab 3 Tabular Data</dc:title>
  <dc:creator>Zubin Jelveh</dc:creator>
  <cp:lastModifiedBy>Zubin Jelveh</cp:lastModifiedBy>
  <cp:revision>13</cp:revision>
  <cp:lastPrinted>2025-10-02T13:14:14Z</cp:lastPrinted>
  <dcterms:created xsi:type="dcterms:W3CDTF">2022-02-10T03:12:39Z</dcterms:created>
  <dcterms:modified xsi:type="dcterms:W3CDTF">2025-10-02T13:29:30Z</dcterms:modified>
</cp:coreProperties>
</file>