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4"/>
  </p:notesMasterIdLst>
  <p:sldIdLst>
    <p:sldId id="256" r:id="rId3"/>
    <p:sldId id="257" r:id="rId5"/>
    <p:sldId id="258" r:id="rId6"/>
    <p:sldId id="320" r:id="rId7"/>
    <p:sldId id="299" r:id="rId8"/>
    <p:sldId id="263" r:id="rId9"/>
    <p:sldId id="259" r:id="rId10"/>
    <p:sldId id="265" r:id="rId11"/>
    <p:sldId id="301" r:id="rId12"/>
    <p:sldId id="300" r:id="rId13"/>
    <p:sldId id="260" r:id="rId14"/>
    <p:sldId id="268" r:id="rId15"/>
    <p:sldId id="303" r:id="rId16"/>
    <p:sldId id="305" r:id="rId17"/>
    <p:sldId id="307" r:id="rId18"/>
    <p:sldId id="351" r:id="rId19"/>
    <p:sldId id="261" r:id="rId20"/>
    <p:sldId id="271" r:id="rId21"/>
    <p:sldId id="279" r:id="rId22"/>
    <p:sldId id="274" r:id="rId23"/>
  </p:sldIdLst>
  <p:sldSz cx="12192000" cy="6858000"/>
  <p:notesSz cx="6858000" cy="9144000"/>
  <p:embeddedFontLst>
    <p:embeddedFont>
      <p:font typeface="微软雅黑" panose="020B0503020204020204" pitchFamily="34" charset="-122"/>
      <p:regular r:id="rId27"/>
    </p:embeddedFont>
    <p:embeddedFont>
      <p:font typeface="FuturaBookC" charset="-52"/>
      <p:regular r:id="rId28"/>
    </p:embeddedFont>
    <p:embeddedFont>
      <p:font typeface="锐字逼格青春粗黑体简2.0" panose="02010604000000000000" pitchFamily="2" charset="-122"/>
      <p:regular r:id="rId29"/>
    </p:embeddedFont>
    <p:embeddedFont>
      <p:font typeface="等线" panose="02010600030101010101" charset="-122"/>
      <p:regular r:id="rId30"/>
    </p:embeddedFont>
    <p:embeddedFont>
      <p:font typeface="等线 Light" panose="02010600030101010101" charset="-122"/>
      <p:regular r:id="rId31"/>
    </p:embeddedFont>
  </p:embeddedFontLst>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3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4660"/>
  </p:normalViewPr>
  <p:slideViewPr>
    <p:cSldViewPr snapToGrid="0" showGuides="1">
      <p:cViewPr varScale="1">
        <p:scale>
          <a:sx n="107" d="100"/>
          <a:sy n="107" d="100"/>
        </p:scale>
        <p:origin x="144" y="126"/>
      </p:cViewPr>
      <p:guideLst>
        <p:guide orient="horz" pos="1049"/>
        <p:guide pos="39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91.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B9A8F0-FD03-4A42-B399-DD1847CF3B9C}" type="doc">
      <dgm:prSet loTypeId="urn:microsoft.com/office/officeart/2009/3/layout/StepUpProcess" loCatId="process" qsTypeId="urn:microsoft.com/office/officeart/2005/8/quickstyle/simple1" qsCatId="simple" csTypeId="urn:microsoft.com/office/officeart/2005/8/colors/accent1_2" csCatId="accent1" phldr="0"/>
      <dgm:spPr/>
      <dgm:t>
        <a:bodyPr/>
        <a:p>
          <a:endParaRPr lang="zh-CN" altLang="en-US"/>
        </a:p>
      </dgm:t>
    </dgm:pt>
    <dgm:pt modelId="{6BD16D8A-5653-4713-A20F-D0BDA852D54F}">
      <dgm:prSet phldrT="[文本]" phldr="0" custT="0"/>
      <dgm:spPr/>
      <dgm:t>
        <a:bodyPr vert="horz" wrap="square"/>
        <a:p>
          <a:pPr>
            <a:lnSpc>
              <a:spcPct val="100000"/>
            </a:lnSpc>
            <a:spcBef>
              <a:spcPct val="0"/>
            </a:spcBef>
            <a:spcAft>
              <a:spcPct val="35000"/>
            </a:spcAft>
          </a:pPr>
          <a:r>
            <a:rPr lang="zh-CN" altLang="en-US" kern="100" spc="20">
              <a:uFillTx/>
            </a:rPr>
            <a:t>分析</a:t>
          </a:r>
          <a:r>
            <a:rPr lang="zh-CN" altLang="en-US" kern="100" spc="20">
              <a:uFillTx/>
            </a:rPr>
            <a:t>整体</a:t>
          </a:r>
          <a:r>
            <a:rPr lang="zh-CN" altLang="en-US" kern="100" spc="20">
              <a:uFillTx/>
            </a:rPr>
            <a:t>功能，</a:t>
          </a:r>
          <a:r>
            <a:rPr lang="zh-CN" altLang="en-US" kern="100" spc="20">
              <a:uFillTx/>
            </a:rPr>
            <a:t>并</a:t>
          </a:r>
          <a:r>
            <a:rPr lang="zh-CN" altLang="en-US" kern="100" spc="20">
              <a:uFillTx/>
            </a:rPr>
            <a:t>拆分</a:t>
          </a:r>
          <a:r>
            <a:rPr lang="zh-CN" altLang="en-US" kern="100" spc="20">
              <a:uFillTx/>
            </a:rPr>
            <a:t>成</a:t>
          </a:r>
          <a:r>
            <a:rPr lang="zh-CN" altLang="en-US" kern="100" spc="20">
              <a:uFillTx/>
            </a:rPr>
            <a:t>一个</a:t>
          </a:r>
          <a:r>
            <a:rPr lang="zh-CN" altLang="en-US" kern="100" spc="20">
              <a:uFillTx/>
            </a:rPr>
            <a:t>个</a:t>
          </a:r>
          <a:r>
            <a:rPr lang="zh-CN" altLang="en-US" kern="100" spc="20">
              <a:uFillTx/>
            </a:rPr>
            <a:t>单一的</a:t>
          </a:r>
          <a:r>
            <a:rPr lang="zh-CN" altLang="en-US" kern="100" spc="20">
              <a:uFillTx/>
            </a:rPr>
            <a:t>模块</a:t>
          </a:r>
          <a:r>
            <a:rPr lang="zh-CN" altLang="en-US" kern="100" spc="20">
              <a:uFillTx/>
            </a:rPr>
            <a:t/>
          </a:r>
          <a:endParaRPr lang="zh-CN" altLang="en-US" kern="100" spc="20">
            <a:uFillTx/>
          </a:endParaRPr>
        </a:p>
      </dgm:t>
    </dgm:pt>
    <dgm:pt modelId="{BA930810-751F-4A79-8FB0-11E4409DC6E9}" cxnId="{0D8F0890-A7D8-4E98-AE37-39BD27140BB8}" type="parTrans">
      <dgm:prSet/>
      <dgm:spPr/>
      <dgm:t>
        <a:bodyPr/>
        <a:p>
          <a:endParaRPr lang="zh-CN" altLang="en-US"/>
        </a:p>
      </dgm:t>
    </dgm:pt>
    <dgm:pt modelId="{C8BA2AF4-FE08-4CC9-B85D-A33B6D14188C}" cxnId="{0D8F0890-A7D8-4E98-AE37-39BD27140BB8}" type="sibTrans">
      <dgm:prSet/>
      <dgm:spPr/>
      <dgm:t>
        <a:bodyPr/>
        <a:p>
          <a:endParaRPr lang="zh-CN" altLang="en-US"/>
        </a:p>
      </dgm:t>
    </dgm:pt>
    <dgm:pt modelId="{1FCF0387-0431-424F-8912-B70996C7CAD2}">
      <dgm:prSet phldrT="[文本]" phldr="0" custT="0"/>
      <dgm:spPr/>
      <dgm:t>
        <a:bodyPr vert="horz" wrap="square"/>
        <a:p>
          <a:pPr>
            <a:lnSpc>
              <a:spcPct val="100000"/>
            </a:lnSpc>
            <a:spcBef>
              <a:spcPct val="0"/>
            </a:spcBef>
            <a:spcAft>
              <a:spcPct val="35000"/>
            </a:spcAft>
          </a:pPr>
          <a:r>
            <a:rPr lang="zh-CN" altLang="en-US"/>
            <a:t>对</a:t>
          </a:r>
          <a:r>
            <a:rPr lang="zh-CN" altLang="en-US"/>
            <a:t>单个</a:t>
          </a:r>
          <a:r>
            <a:rPr lang="zh-CN" altLang="en-US"/>
            <a:t>功能</a:t>
          </a:r>
          <a:r>
            <a:rPr lang="zh-CN" altLang="en-US"/>
            <a:t>的</a:t>
          </a:r>
          <a:r>
            <a:rPr lang="zh-CN" altLang="en-US"/>
            <a:t>实现，</a:t>
          </a:r>
          <a:r>
            <a:rPr lang="zh-CN" altLang="en-US"/>
            <a:t>并预留</a:t>
          </a:r>
          <a:r>
            <a:rPr lang="zh-CN" altLang="en-US"/>
            <a:t>供</a:t>
          </a:r>
          <a:r>
            <a:rPr lang="zh-CN" altLang="en-US"/>
            <a:t>上层</a:t>
          </a:r>
          <a:r>
            <a:rPr lang="zh-CN" altLang="en-US"/>
            <a:t>调用</a:t>
          </a:r>
          <a:r>
            <a:rPr lang="zh-CN" altLang="en-US"/>
            <a:t>的</a:t>
          </a:r>
          <a:r>
            <a:rPr lang="en-US" altLang="zh-CN"/>
            <a:t>API</a:t>
          </a:r>
          <a:endParaRPr lang="en-US" altLang="zh-CN"/>
        </a:p>
      </dgm:t>
    </dgm:pt>
    <dgm:pt modelId="{21A66327-93DC-4FD4-AE8A-8F24FCE05CDE}" cxnId="{0C0A147C-5828-44C1-92F6-FC956E53BE53}" type="parTrans">
      <dgm:prSet/>
      <dgm:spPr/>
      <dgm:t>
        <a:bodyPr/>
        <a:p>
          <a:endParaRPr lang="zh-CN" altLang="en-US"/>
        </a:p>
      </dgm:t>
    </dgm:pt>
    <dgm:pt modelId="{1ACD84AE-35B3-4501-8CB5-7896D190196E}" cxnId="{0C0A147C-5828-44C1-92F6-FC956E53BE53}" type="sibTrans">
      <dgm:prSet/>
      <dgm:spPr/>
      <dgm:t>
        <a:bodyPr/>
        <a:p>
          <a:endParaRPr lang="zh-CN" altLang="en-US"/>
        </a:p>
      </dgm:t>
    </dgm:pt>
    <dgm:pt modelId="{FE0953B8-219F-448F-96B3-4A0C1E3EC459}">
      <dgm:prSet phldrT="[文本]" phldr="0" custT="0"/>
      <dgm:spPr/>
      <dgm:t>
        <a:bodyPr vert="horz" wrap="square"/>
        <a:p>
          <a:pPr>
            <a:lnSpc>
              <a:spcPct val="100000"/>
            </a:lnSpc>
            <a:spcBef>
              <a:spcPct val="0"/>
            </a:spcBef>
            <a:spcAft>
              <a:spcPct val="35000"/>
            </a:spcAft>
          </a:pPr>
          <a:r>
            <a:rPr lang="zh-CN" altLang="en-US"/>
            <a:t>以</a:t>
          </a:r>
          <a:r>
            <a:rPr lang="zh-CN" altLang="en-US"/>
            <a:t>目标</a:t>
          </a:r>
          <a:r>
            <a:rPr lang="zh-CN" altLang="en-US"/>
            <a:t>功能</a:t>
          </a:r>
          <a:r>
            <a:rPr lang="zh-CN" altLang="en-US"/>
            <a:t>入手，</a:t>
          </a:r>
          <a:r>
            <a:rPr lang="zh-CN" altLang="en-US"/>
            <a:t>整合</a:t>
          </a:r>
          <a:r>
            <a:rPr lang="zh-CN" altLang="en-US"/>
            <a:t>单个</a:t>
          </a:r>
          <a:r>
            <a:rPr lang="zh-CN" altLang="en-US"/>
            <a:t>功能，</a:t>
          </a:r>
          <a:r>
            <a:rPr lang="zh-CN" altLang="en-US"/>
            <a:t>达到</a:t>
          </a:r>
          <a:r>
            <a:rPr lang="zh-CN" altLang="en-US"/>
            <a:t>到</a:t>
          </a:r>
          <a:r>
            <a:rPr lang="zh-CN" altLang="en-US"/>
            <a:t>目标</a:t>
          </a:r>
          <a:r>
            <a:rPr lang="zh-CN" altLang="en-US"/>
            <a:t>需求</a:t>
          </a:r>
          <a:r>
            <a:rPr lang="zh-CN" altLang="en-US"/>
            <a:t/>
          </a:r>
          <a:endParaRPr lang="zh-CN" altLang="en-US"/>
        </a:p>
      </dgm:t>
    </dgm:pt>
    <dgm:pt modelId="{5707F94D-B8B5-466C-96D1-E1A9A5D090C9}" cxnId="{C20E6958-715A-4373-ADF3-1B72AF8977F0}" type="parTrans">
      <dgm:prSet/>
      <dgm:spPr/>
      <dgm:t>
        <a:bodyPr/>
        <a:p>
          <a:endParaRPr lang="zh-CN" altLang="en-US"/>
        </a:p>
      </dgm:t>
    </dgm:pt>
    <dgm:pt modelId="{6CF96CC3-3A72-4D0C-9B21-8FD30484CA44}" cxnId="{C20E6958-715A-4373-ADF3-1B72AF8977F0}" type="sibTrans">
      <dgm:prSet/>
      <dgm:spPr/>
      <dgm:t>
        <a:bodyPr/>
        <a:p>
          <a:endParaRPr lang="zh-CN" altLang="en-US"/>
        </a:p>
      </dgm:t>
    </dgm:pt>
    <dgm:pt modelId="{26682B4D-98F1-4918-8BA4-E9BACFF69973}" type="pres">
      <dgm:prSet presAssocID="{16B9A8F0-FD03-4A42-B399-DD1847CF3B9C}" presName="rootnode" presStyleCnt="0">
        <dgm:presLayoutVars>
          <dgm:chMax/>
          <dgm:chPref/>
          <dgm:dir/>
          <dgm:animLvl val="lvl"/>
        </dgm:presLayoutVars>
      </dgm:prSet>
      <dgm:spPr/>
    </dgm:pt>
    <dgm:pt modelId="{9515C203-8BD5-407E-8585-653A8CA012A0}" type="pres">
      <dgm:prSet presAssocID="{6BD16D8A-5653-4713-A20F-D0BDA852D54F}" presName="composite" presStyleCnt="0"/>
      <dgm:spPr/>
    </dgm:pt>
    <dgm:pt modelId="{E45BFA90-D338-4867-B192-9BF5C62A40B7}" type="pres">
      <dgm:prSet presAssocID="{6BD16D8A-5653-4713-A20F-D0BDA852D54F}" presName="LShape" presStyleLbl="alignNode1" presStyleIdx="0" presStyleCnt="5"/>
      <dgm:spPr/>
    </dgm:pt>
    <dgm:pt modelId="{84F24978-831E-41A8-A919-9DF3159D95B3}" type="pres">
      <dgm:prSet presAssocID="{6BD16D8A-5653-4713-A20F-D0BDA852D54F}" presName="ParentText" presStyleLbl="revTx" presStyleIdx="0" presStyleCnt="3">
        <dgm:presLayoutVars>
          <dgm:chMax val="0"/>
          <dgm:chPref val="0"/>
          <dgm:bulletEnabled val="1"/>
        </dgm:presLayoutVars>
      </dgm:prSet>
      <dgm:spPr/>
    </dgm:pt>
    <dgm:pt modelId="{61A5B80A-01D5-4349-A5BB-33A20E744C6C}" type="pres">
      <dgm:prSet presAssocID="{6BD16D8A-5653-4713-A20F-D0BDA852D54F}" presName="Triangle" presStyleLbl="alignNode1" presStyleIdx="1" presStyleCnt="5"/>
      <dgm:spPr/>
    </dgm:pt>
    <dgm:pt modelId="{FFE52942-E586-4843-BD0B-117C9B932463}" type="pres">
      <dgm:prSet presAssocID="{C8BA2AF4-FE08-4CC9-B85D-A33B6D14188C}" presName="sibTrans" presStyleCnt="0"/>
      <dgm:spPr/>
    </dgm:pt>
    <dgm:pt modelId="{082D2D2D-6BC2-4A1D-90D7-527C7BFBB016}" type="pres">
      <dgm:prSet presAssocID="{C8BA2AF4-FE08-4CC9-B85D-A33B6D14188C}" presName="space" presStyleCnt="0"/>
      <dgm:spPr/>
    </dgm:pt>
    <dgm:pt modelId="{CD2B0587-425B-4323-83E6-BADEF0A365FB}" type="pres">
      <dgm:prSet presAssocID="{1FCF0387-0431-424F-8912-B70996C7CAD2}" presName="composite" presStyleCnt="0"/>
      <dgm:spPr/>
    </dgm:pt>
    <dgm:pt modelId="{D804A231-4617-491C-9766-3FC53C39479E}" type="pres">
      <dgm:prSet presAssocID="{1FCF0387-0431-424F-8912-B70996C7CAD2}" presName="LShape" presStyleLbl="alignNode1" presStyleIdx="2" presStyleCnt="5"/>
      <dgm:spPr/>
    </dgm:pt>
    <dgm:pt modelId="{BC31EB00-2A90-4CCF-B82C-4A7025E8535A}" type="pres">
      <dgm:prSet presAssocID="{1FCF0387-0431-424F-8912-B70996C7CAD2}" presName="ParentText" presStyleLbl="revTx" presStyleIdx="1" presStyleCnt="3">
        <dgm:presLayoutVars>
          <dgm:chMax val="0"/>
          <dgm:chPref val="0"/>
          <dgm:bulletEnabled val="1"/>
        </dgm:presLayoutVars>
      </dgm:prSet>
      <dgm:spPr/>
    </dgm:pt>
    <dgm:pt modelId="{619850C3-35E4-43A9-841E-37DE8E695D93}" type="pres">
      <dgm:prSet presAssocID="{1FCF0387-0431-424F-8912-B70996C7CAD2}" presName="Triangle" presStyleLbl="alignNode1" presStyleIdx="3" presStyleCnt="5"/>
      <dgm:spPr/>
    </dgm:pt>
    <dgm:pt modelId="{814AEBBB-BEC6-4360-9A83-36178B73197B}" type="pres">
      <dgm:prSet presAssocID="{1ACD84AE-35B3-4501-8CB5-7896D190196E}" presName="sibTrans" presStyleCnt="0"/>
      <dgm:spPr/>
    </dgm:pt>
    <dgm:pt modelId="{56EBBF49-9546-4DF1-8A8B-2CCFC0AAEB8A}" type="pres">
      <dgm:prSet presAssocID="{1ACD84AE-35B3-4501-8CB5-7896D190196E}" presName="space" presStyleCnt="0"/>
      <dgm:spPr/>
    </dgm:pt>
    <dgm:pt modelId="{F1BDA1DE-7774-41D4-B6CC-EA34BFE0E1F6}" type="pres">
      <dgm:prSet presAssocID="{FE0953B8-219F-448F-96B3-4A0C1E3EC459}" presName="composite" presStyleCnt="0"/>
      <dgm:spPr/>
    </dgm:pt>
    <dgm:pt modelId="{B12A881D-D55E-4ECD-AEB2-4F5DF5258573}" type="pres">
      <dgm:prSet presAssocID="{FE0953B8-219F-448F-96B3-4A0C1E3EC459}" presName="LShape" presStyleLbl="alignNode1" presStyleIdx="4" presStyleCnt="5"/>
      <dgm:spPr/>
    </dgm:pt>
    <dgm:pt modelId="{D1EE6131-7DC5-43B3-95B0-5EA645B87141}" type="pres">
      <dgm:prSet presAssocID="{FE0953B8-219F-448F-96B3-4A0C1E3EC459}" presName="ParentText" presStyleLbl="revTx" presStyleIdx="2" presStyleCnt="3">
        <dgm:presLayoutVars>
          <dgm:chMax val="0"/>
          <dgm:chPref val="0"/>
          <dgm:bulletEnabled val="1"/>
        </dgm:presLayoutVars>
      </dgm:prSet>
      <dgm:spPr/>
    </dgm:pt>
  </dgm:ptLst>
  <dgm:cxnLst>
    <dgm:cxn modelId="{0D8F0890-A7D8-4E98-AE37-39BD27140BB8}" srcId="{16B9A8F0-FD03-4A42-B399-DD1847CF3B9C}" destId="{6BD16D8A-5653-4713-A20F-D0BDA852D54F}" srcOrd="0" destOrd="0" parTransId="{BA930810-751F-4A79-8FB0-11E4409DC6E9}" sibTransId="{C8BA2AF4-FE08-4CC9-B85D-A33B6D14188C}"/>
    <dgm:cxn modelId="{0C0A147C-5828-44C1-92F6-FC956E53BE53}" srcId="{16B9A8F0-FD03-4A42-B399-DD1847CF3B9C}" destId="{1FCF0387-0431-424F-8912-B70996C7CAD2}" srcOrd="1" destOrd="0" parTransId="{21A66327-93DC-4FD4-AE8A-8F24FCE05CDE}" sibTransId="{1ACD84AE-35B3-4501-8CB5-7896D190196E}"/>
    <dgm:cxn modelId="{C20E6958-715A-4373-ADF3-1B72AF8977F0}" srcId="{16B9A8F0-FD03-4A42-B399-DD1847CF3B9C}" destId="{FE0953B8-219F-448F-96B3-4A0C1E3EC459}" srcOrd="2" destOrd="0" parTransId="{5707F94D-B8B5-466C-96D1-E1A9A5D090C9}" sibTransId="{6CF96CC3-3A72-4D0C-9B21-8FD30484CA44}"/>
    <dgm:cxn modelId="{1294A34A-372E-4694-BA08-363067D3C790}" type="presOf" srcId="{16B9A8F0-FD03-4A42-B399-DD1847CF3B9C}" destId="{26682B4D-98F1-4918-8BA4-E9BACFF69973}" srcOrd="0" destOrd="0" presId="urn:microsoft.com/office/officeart/2009/3/layout/StepUpProcess"/>
    <dgm:cxn modelId="{547525D5-5C55-490D-9071-87DEB085E3BD}" type="presParOf" srcId="{26682B4D-98F1-4918-8BA4-E9BACFF69973}" destId="{9515C203-8BD5-407E-8585-653A8CA012A0}" srcOrd="0" destOrd="0" presId="urn:microsoft.com/office/officeart/2009/3/layout/StepUpProcess"/>
    <dgm:cxn modelId="{ABB8B23E-F65A-4F5A-9F65-4B12AC00758C}" type="presParOf" srcId="{9515C203-8BD5-407E-8585-653A8CA012A0}" destId="{E45BFA90-D338-4867-B192-9BF5C62A40B7}" srcOrd="0" destOrd="0" presId="urn:microsoft.com/office/officeart/2009/3/layout/StepUpProcess"/>
    <dgm:cxn modelId="{20234A0B-9714-4823-B838-794655EDC0A4}" type="presParOf" srcId="{9515C203-8BD5-407E-8585-653A8CA012A0}" destId="{84F24978-831E-41A8-A919-9DF3159D95B3}" srcOrd="1" destOrd="0" presId="urn:microsoft.com/office/officeart/2009/3/layout/StepUpProcess"/>
    <dgm:cxn modelId="{4B3F7034-8170-4995-BB94-4FC5D4790615}" type="presOf" srcId="{6BD16D8A-5653-4713-A20F-D0BDA852D54F}" destId="{84F24978-831E-41A8-A919-9DF3159D95B3}" srcOrd="0" destOrd="0" presId="urn:microsoft.com/office/officeart/2009/3/layout/StepUpProcess"/>
    <dgm:cxn modelId="{4D1426D2-911C-4EBF-924F-36811C7921EB}" type="presParOf" srcId="{9515C203-8BD5-407E-8585-653A8CA012A0}" destId="{61A5B80A-01D5-4349-A5BB-33A20E744C6C}" srcOrd="2" destOrd="0" presId="urn:microsoft.com/office/officeart/2009/3/layout/StepUpProcess"/>
    <dgm:cxn modelId="{8357B19E-5BF6-4670-93DE-5022638EE1FB}" type="presParOf" srcId="{26682B4D-98F1-4918-8BA4-E9BACFF69973}" destId="{FFE52942-E586-4843-BD0B-117C9B932463}" srcOrd="1" destOrd="0" presId="urn:microsoft.com/office/officeart/2009/3/layout/StepUpProcess"/>
    <dgm:cxn modelId="{BECA91F3-A10C-47FE-939E-C3D4544A0A6A}" type="presParOf" srcId="{FFE52942-E586-4843-BD0B-117C9B932463}" destId="{082D2D2D-6BC2-4A1D-90D7-527C7BFBB016}" srcOrd="0" destOrd="1" presId="urn:microsoft.com/office/officeart/2009/3/layout/StepUpProcess"/>
    <dgm:cxn modelId="{8E5CC162-6360-4DF2-ACED-5F2EBA6A123D}" type="presParOf" srcId="{26682B4D-98F1-4918-8BA4-E9BACFF69973}" destId="{CD2B0587-425B-4323-83E6-BADEF0A365FB}" srcOrd="2" destOrd="0" presId="urn:microsoft.com/office/officeart/2009/3/layout/StepUpProcess"/>
    <dgm:cxn modelId="{C4B33C86-0011-4FA3-BEB8-643C54019E6A}" type="presParOf" srcId="{CD2B0587-425B-4323-83E6-BADEF0A365FB}" destId="{D804A231-4617-491C-9766-3FC53C39479E}" srcOrd="0" destOrd="2" presId="urn:microsoft.com/office/officeart/2009/3/layout/StepUpProcess"/>
    <dgm:cxn modelId="{6E82E7C0-898A-4863-8006-FDF0C197D7EE}" type="presParOf" srcId="{CD2B0587-425B-4323-83E6-BADEF0A365FB}" destId="{BC31EB00-2A90-4CCF-B82C-4A7025E8535A}" srcOrd="1" destOrd="2" presId="urn:microsoft.com/office/officeart/2009/3/layout/StepUpProcess"/>
    <dgm:cxn modelId="{95CDB159-A79A-4AB5-B73C-860EE085ABF3}" type="presOf" srcId="{1FCF0387-0431-424F-8912-B70996C7CAD2}" destId="{BC31EB00-2A90-4CCF-B82C-4A7025E8535A}" srcOrd="0" destOrd="0" presId="urn:microsoft.com/office/officeart/2009/3/layout/StepUpProcess"/>
    <dgm:cxn modelId="{67094D6F-980D-4E8A-8B3A-FBF782607FB9}" type="presParOf" srcId="{CD2B0587-425B-4323-83E6-BADEF0A365FB}" destId="{619850C3-35E4-43A9-841E-37DE8E695D93}" srcOrd="2" destOrd="2" presId="urn:microsoft.com/office/officeart/2009/3/layout/StepUpProcess"/>
    <dgm:cxn modelId="{58F40D3D-B471-4B0B-8C3E-1BBC096E3068}" type="presParOf" srcId="{26682B4D-98F1-4918-8BA4-E9BACFF69973}" destId="{814AEBBB-BEC6-4360-9A83-36178B73197B}" srcOrd="3" destOrd="0" presId="urn:microsoft.com/office/officeart/2009/3/layout/StepUpProcess"/>
    <dgm:cxn modelId="{085E86CE-41E7-4F77-86E3-B20CF5BAF735}" type="presParOf" srcId="{814AEBBB-BEC6-4360-9A83-36178B73197B}" destId="{56EBBF49-9546-4DF1-8A8B-2CCFC0AAEB8A}" srcOrd="0" destOrd="3" presId="urn:microsoft.com/office/officeart/2009/3/layout/StepUpProcess"/>
    <dgm:cxn modelId="{9A804E8A-36D7-4B1E-ADFD-3BA4E7E8374D}" type="presParOf" srcId="{26682B4D-98F1-4918-8BA4-E9BACFF69973}" destId="{F1BDA1DE-7774-41D4-B6CC-EA34BFE0E1F6}" srcOrd="4" destOrd="0" presId="urn:microsoft.com/office/officeart/2009/3/layout/StepUpProcess"/>
    <dgm:cxn modelId="{ADBD6B18-7143-43A8-96A5-BFB4BE96FC09}" type="presParOf" srcId="{F1BDA1DE-7774-41D4-B6CC-EA34BFE0E1F6}" destId="{B12A881D-D55E-4ECD-AEB2-4F5DF5258573}" srcOrd="0" destOrd="4" presId="urn:microsoft.com/office/officeart/2009/3/layout/StepUpProcess"/>
    <dgm:cxn modelId="{48E374A5-C6D1-4F45-92F7-204C95E13F27}" type="presParOf" srcId="{F1BDA1DE-7774-41D4-B6CC-EA34BFE0E1F6}" destId="{D1EE6131-7DC5-43B3-95B0-5EA645B87141}" srcOrd="1" destOrd="4" presId="urn:microsoft.com/office/officeart/2009/3/layout/StepUpProcess"/>
    <dgm:cxn modelId="{58671607-7879-4E71-8525-5C4E52EE3DCB}" type="presOf" srcId="{FE0953B8-219F-448F-96B3-4A0C1E3EC459}" destId="{D1EE6131-7DC5-43B3-95B0-5EA645B87141}" srcOrd="0"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67605" cy="5107940"/>
        <a:chOff x="0" y="0"/>
        <a:chExt cx="4967605" cy="5107940"/>
      </a:xfrm>
    </dsp:grpSpPr>
    <dsp:sp modelId="{E45BFA90-D338-4867-B192-9BF5C62A40B7}">
      <dsp:nvSpPr>
        <dsp:cNvPr id="3" name="L 形 2"/>
        <dsp:cNvSpPr/>
      </dsp:nvSpPr>
      <dsp:spPr bwMode="white">
        <a:xfrm rot="5400000">
          <a:off x="308525" y="2190917"/>
          <a:ext cx="929323" cy="154637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308525" y="2190917"/>
        <a:ext cx="929323" cy="1546372"/>
      </dsp:txXfrm>
    </dsp:sp>
    <dsp:sp modelId="{84F24978-831E-41A8-A919-9DF3159D95B3}">
      <dsp:nvSpPr>
        <dsp:cNvPr id="4" name="矩形 3"/>
        <dsp:cNvSpPr/>
      </dsp:nvSpPr>
      <dsp:spPr bwMode="white">
        <a:xfrm>
          <a:off x="153398" y="2652949"/>
          <a:ext cx="1396074" cy="12237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zh-CN" altLang="en-US" kern="100" spc="20">
              <a:solidFill>
                <a:schemeClr val="tx1"/>
              </a:solidFill>
              <a:uFillTx/>
            </a:rPr>
            <a:t>分析</a:t>
          </a:r>
          <a:r>
            <a:rPr lang="zh-CN" altLang="en-US" kern="100" spc="20">
              <a:solidFill>
                <a:schemeClr val="tx1"/>
              </a:solidFill>
              <a:uFillTx/>
            </a:rPr>
            <a:t>整体</a:t>
          </a:r>
          <a:r>
            <a:rPr lang="zh-CN" altLang="en-US" kern="100" spc="20">
              <a:solidFill>
                <a:schemeClr val="tx1"/>
              </a:solidFill>
              <a:uFillTx/>
            </a:rPr>
            <a:t>功能，</a:t>
          </a:r>
          <a:r>
            <a:rPr lang="zh-CN" altLang="en-US" kern="100" spc="20">
              <a:solidFill>
                <a:schemeClr val="tx1"/>
              </a:solidFill>
              <a:uFillTx/>
            </a:rPr>
            <a:t>并</a:t>
          </a:r>
          <a:r>
            <a:rPr lang="zh-CN" altLang="en-US" kern="100" spc="20">
              <a:solidFill>
                <a:schemeClr val="tx1"/>
              </a:solidFill>
              <a:uFillTx/>
            </a:rPr>
            <a:t>拆分</a:t>
          </a:r>
          <a:r>
            <a:rPr lang="zh-CN" altLang="en-US" kern="100" spc="20">
              <a:solidFill>
                <a:schemeClr val="tx1"/>
              </a:solidFill>
              <a:uFillTx/>
            </a:rPr>
            <a:t>成</a:t>
          </a:r>
          <a:r>
            <a:rPr lang="zh-CN" altLang="en-US" kern="100" spc="20">
              <a:solidFill>
                <a:schemeClr val="tx1"/>
              </a:solidFill>
              <a:uFillTx/>
            </a:rPr>
            <a:t>一个</a:t>
          </a:r>
          <a:r>
            <a:rPr lang="zh-CN" altLang="en-US" kern="100" spc="20">
              <a:solidFill>
                <a:schemeClr val="tx1"/>
              </a:solidFill>
              <a:uFillTx/>
            </a:rPr>
            <a:t>个</a:t>
          </a:r>
          <a:r>
            <a:rPr lang="zh-CN" altLang="en-US" kern="100" spc="20">
              <a:solidFill>
                <a:schemeClr val="tx1"/>
              </a:solidFill>
              <a:uFillTx/>
            </a:rPr>
            <a:t>单一的</a:t>
          </a:r>
          <a:r>
            <a:rPr lang="zh-CN" altLang="en-US" kern="100" spc="20">
              <a:solidFill>
                <a:schemeClr val="tx1"/>
              </a:solidFill>
              <a:uFillTx/>
            </a:rPr>
            <a:t>模块</a:t>
          </a:r>
          <a:endParaRPr lang="zh-CN" altLang="en-US" kern="100" spc="20">
            <a:solidFill>
              <a:schemeClr val="tx1"/>
            </a:solidFill>
            <a:uFillTx/>
          </a:endParaRPr>
        </a:p>
      </dsp:txBody>
      <dsp:txXfrm>
        <a:off x="153398" y="2652949"/>
        <a:ext cx="1396074" cy="1223740"/>
      </dsp:txXfrm>
    </dsp:sp>
    <dsp:sp modelId="{61A5B80A-01D5-4349-A5BB-33A20E744C6C}">
      <dsp:nvSpPr>
        <dsp:cNvPr id="5" name="等腰三角形 4"/>
        <dsp:cNvSpPr/>
      </dsp:nvSpPr>
      <dsp:spPr bwMode="white">
        <a:xfrm>
          <a:off x="1286061" y="2077071"/>
          <a:ext cx="263410" cy="263410"/>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1286061" y="2077071"/>
        <a:ext cx="263410" cy="263410"/>
      </dsp:txXfrm>
    </dsp:sp>
    <dsp:sp modelId="{D804A231-4617-491C-9766-3FC53C39479E}">
      <dsp:nvSpPr>
        <dsp:cNvPr id="6" name="L 形 5"/>
        <dsp:cNvSpPr/>
      </dsp:nvSpPr>
      <dsp:spPr bwMode="white">
        <a:xfrm rot="5400000">
          <a:off x="2017592" y="1768007"/>
          <a:ext cx="929323" cy="154637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2017592" y="1768007"/>
        <a:ext cx="929323" cy="1546372"/>
      </dsp:txXfrm>
    </dsp:sp>
    <dsp:sp modelId="{BC31EB00-2A90-4CCF-B82C-4A7025E8535A}">
      <dsp:nvSpPr>
        <dsp:cNvPr id="7" name="矩形 6"/>
        <dsp:cNvSpPr/>
      </dsp:nvSpPr>
      <dsp:spPr bwMode="white">
        <a:xfrm>
          <a:off x="1862465" y="2230039"/>
          <a:ext cx="1396074" cy="12237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zh-CN" altLang="en-US">
              <a:solidFill>
                <a:schemeClr val="tx1"/>
              </a:solidFill>
            </a:rPr>
            <a:t>对</a:t>
          </a:r>
          <a:r>
            <a:rPr lang="zh-CN" altLang="en-US">
              <a:solidFill>
                <a:schemeClr val="tx1"/>
              </a:solidFill>
            </a:rPr>
            <a:t>单个</a:t>
          </a:r>
          <a:r>
            <a:rPr lang="zh-CN" altLang="en-US">
              <a:solidFill>
                <a:schemeClr val="tx1"/>
              </a:solidFill>
            </a:rPr>
            <a:t>功能</a:t>
          </a:r>
          <a:r>
            <a:rPr lang="zh-CN" altLang="en-US">
              <a:solidFill>
                <a:schemeClr val="tx1"/>
              </a:solidFill>
            </a:rPr>
            <a:t>的</a:t>
          </a:r>
          <a:r>
            <a:rPr lang="zh-CN" altLang="en-US">
              <a:solidFill>
                <a:schemeClr val="tx1"/>
              </a:solidFill>
            </a:rPr>
            <a:t>实现，</a:t>
          </a:r>
          <a:r>
            <a:rPr lang="zh-CN" altLang="en-US">
              <a:solidFill>
                <a:schemeClr val="tx1"/>
              </a:solidFill>
            </a:rPr>
            <a:t>并预留</a:t>
          </a:r>
          <a:r>
            <a:rPr lang="zh-CN" altLang="en-US">
              <a:solidFill>
                <a:schemeClr val="tx1"/>
              </a:solidFill>
            </a:rPr>
            <a:t>供</a:t>
          </a:r>
          <a:r>
            <a:rPr lang="zh-CN" altLang="en-US">
              <a:solidFill>
                <a:schemeClr val="tx1"/>
              </a:solidFill>
            </a:rPr>
            <a:t>上层</a:t>
          </a:r>
          <a:r>
            <a:rPr lang="zh-CN" altLang="en-US">
              <a:solidFill>
                <a:schemeClr val="tx1"/>
              </a:solidFill>
            </a:rPr>
            <a:t>调用</a:t>
          </a:r>
          <a:r>
            <a:rPr lang="zh-CN" altLang="en-US">
              <a:solidFill>
                <a:schemeClr val="tx1"/>
              </a:solidFill>
            </a:rPr>
            <a:t>的</a:t>
          </a:r>
          <a:r>
            <a:rPr lang="en-US" altLang="zh-CN">
              <a:solidFill>
                <a:schemeClr val="tx1"/>
              </a:solidFill>
            </a:rPr>
            <a:t>API</a:t>
          </a:r>
          <a:endParaRPr lang="en-US" altLang="zh-CN">
            <a:solidFill>
              <a:schemeClr val="tx1"/>
            </a:solidFill>
          </a:endParaRPr>
        </a:p>
      </dsp:txBody>
      <dsp:txXfrm>
        <a:off x="1862465" y="2230039"/>
        <a:ext cx="1396074" cy="1223740"/>
      </dsp:txXfrm>
    </dsp:sp>
    <dsp:sp modelId="{619850C3-35E4-43A9-841E-37DE8E695D93}">
      <dsp:nvSpPr>
        <dsp:cNvPr id="8" name="等腰三角形 7"/>
        <dsp:cNvSpPr/>
      </dsp:nvSpPr>
      <dsp:spPr bwMode="white">
        <a:xfrm>
          <a:off x="2995128" y="1654161"/>
          <a:ext cx="263410" cy="263410"/>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2995128" y="1654161"/>
        <a:ext cx="263410" cy="263410"/>
      </dsp:txXfrm>
    </dsp:sp>
    <dsp:sp modelId="{B12A881D-D55E-4ECD-AEB2-4F5DF5258573}">
      <dsp:nvSpPr>
        <dsp:cNvPr id="9" name="L 形 8"/>
        <dsp:cNvSpPr/>
      </dsp:nvSpPr>
      <dsp:spPr bwMode="white">
        <a:xfrm rot="5400000">
          <a:off x="3726658" y="1345096"/>
          <a:ext cx="929323" cy="154637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3726658" y="1345096"/>
        <a:ext cx="929323" cy="1546372"/>
      </dsp:txXfrm>
    </dsp:sp>
    <dsp:sp modelId="{D1EE6131-7DC5-43B3-95B0-5EA645B87141}">
      <dsp:nvSpPr>
        <dsp:cNvPr id="10" name="矩形 9"/>
        <dsp:cNvSpPr/>
      </dsp:nvSpPr>
      <dsp:spPr bwMode="white">
        <a:xfrm>
          <a:off x="3571531" y="1807128"/>
          <a:ext cx="1396074" cy="12237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zh-CN" altLang="en-US">
              <a:solidFill>
                <a:schemeClr val="tx1"/>
              </a:solidFill>
            </a:rPr>
            <a:t>以</a:t>
          </a:r>
          <a:r>
            <a:rPr lang="zh-CN" altLang="en-US">
              <a:solidFill>
                <a:schemeClr val="tx1"/>
              </a:solidFill>
            </a:rPr>
            <a:t>目标</a:t>
          </a:r>
          <a:r>
            <a:rPr lang="zh-CN" altLang="en-US">
              <a:solidFill>
                <a:schemeClr val="tx1"/>
              </a:solidFill>
            </a:rPr>
            <a:t>功能</a:t>
          </a:r>
          <a:r>
            <a:rPr lang="zh-CN" altLang="en-US">
              <a:solidFill>
                <a:schemeClr val="tx1"/>
              </a:solidFill>
            </a:rPr>
            <a:t>入手，</a:t>
          </a:r>
          <a:r>
            <a:rPr lang="zh-CN" altLang="en-US">
              <a:solidFill>
                <a:schemeClr val="tx1"/>
              </a:solidFill>
            </a:rPr>
            <a:t>整合</a:t>
          </a:r>
          <a:r>
            <a:rPr lang="zh-CN" altLang="en-US">
              <a:solidFill>
                <a:schemeClr val="tx1"/>
              </a:solidFill>
            </a:rPr>
            <a:t>单个</a:t>
          </a:r>
          <a:r>
            <a:rPr lang="zh-CN" altLang="en-US">
              <a:solidFill>
                <a:schemeClr val="tx1"/>
              </a:solidFill>
            </a:rPr>
            <a:t>功能，</a:t>
          </a:r>
          <a:r>
            <a:rPr lang="zh-CN" altLang="en-US">
              <a:solidFill>
                <a:schemeClr val="tx1"/>
              </a:solidFill>
            </a:rPr>
            <a:t>达到</a:t>
          </a:r>
          <a:r>
            <a:rPr lang="zh-CN" altLang="en-US">
              <a:solidFill>
                <a:schemeClr val="tx1"/>
              </a:solidFill>
            </a:rPr>
            <a:t>到</a:t>
          </a:r>
          <a:r>
            <a:rPr lang="zh-CN" altLang="en-US">
              <a:solidFill>
                <a:schemeClr val="tx1"/>
              </a:solidFill>
            </a:rPr>
            <a:t>目标</a:t>
          </a:r>
          <a:r>
            <a:rPr lang="zh-CN" altLang="en-US">
              <a:solidFill>
                <a:schemeClr val="tx1"/>
              </a:solidFill>
            </a:rPr>
            <a:t>需求</a:t>
          </a:r>
          <a:endParaRPr lang="zh-CN" altLang="en-US">
            <a:solidFill>
              <a:schemeClr val="tx1"/>
            </a:solidFill>
          </a:endParaRPr>
        </a:p>
      </dsp:txBody>
      <dsp:txXfrm>
        <a:off x="3571531" y="1807128"/>
        <a:ext cx="1396074" cy="12237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58.xml"/><Relationship Id="rId2" Type="http://schemas.openxmlformats.org/officeDocument/2006/relationships/image" Target="../media/image6.jpeg"/><Relationship Id="rId1" Type="http://schemas.openxmlformats.org/officeDocument/2006/relationships/tags" Target="../tags/tag5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60.xml"/><Relationship Id="rId2" Type="http://schemas.openxmlformats.org/officeDocument/2006/relationships/image" Target="../media/image8.png"/><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9" Type="http://schemas.openxmlformats.org/officeDocument/2006/relationships/notesSlide" Target="../notesSlides/notesSlide10.xml"/><Relationship Id="rId18" Type="http://schemas.openxmlformats.org/officeDocument/2006/relationships/slideLayout" Target="../slideLayouts/slideLayout2.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1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5" Type="http://schemas.openxmlformats.org/officeDocument/2006/relationships/notesSlide" Target="../notesSlides/notesSlide11.xml"/><Relationship Id="rId14" Type="http://schemas.openxmlformats.org/officeDocument/2006/relationships/slideLayout" Target="../slideLayouts/slideLayout2.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0" Type="http://schemas.openxmlformats.org/officeDocument/2006/relationships/slideLayout" Target="../slideLayouts/slideLayout2.xml"/><Relationship Id="rId2" Type="http://schemas.openxmlformats.org/officeDocument/2006/relationships/tags" Target="../tags/tag14.xml"/><Relationship Id="rId19" Type="http://schemas.openxmlformats.org/officeDocument/2006/relationships/image" Target="../media/image3.jpeg"/><Relationship Id="rId18" Type="http://schemas.openxmlformats.org/officeDocument/2006/relationships/tags" Target="../tags/tag30.xml"/><Relationship Id="rId17" Type="http://schemas.openxmlformats.org/officeDocument/2006/relationships/tags" Target="../tags/tag29.xml"/><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4" Type="http://schemas.openxmlformats.org/officeDocument/2006/relationships/notesSlide" Target="../notesSlides/notesSlide4.xml"/><Relationship Id="rId13" Type="http://schemas.openxmlformats.org/officeDocument/2006/relationships/slideLayout" Target="../slideLayouts/slideLayout2.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0" Type="http://schemas.openxmlformats.org/officeDocument/2006/relationships/notesSlide" Target="../notesSlides/notesSlide6.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579880" y="1259205"/>
            <a:ext cx="9204325" cy="1568450"/>
          </a:xfrm>
          <a:prstGeom prst="rect">
            <a:avLst/>
          </a:prstGeom>
          <a:noFill/>
        </p:spPr>
        <p:txBody>
          <a:bodyPr wrap="square" rtlCol="0">
            <a:spAutoFit/>
          </a:bodyPr>
          <a:lstStyle/>
          <a:p>
            <a:pPr algn="ctr"/>
            <a:r>
              <a:rPr lang="zh-CN" altLang="en-US" sz="4800">
                <a:solidFill>
                  <a:srgbClr val="1C4885"/>
                </a:solidFill>
                <a:latin typeface="微软雅黑" panose="020B0503020204020204" pitchFamily="34" charset="-122"/>
                <a:ea typeface="微软雅黑" panose="020B0503020204020204" pitchFamily="34" charset="-122"/>
              </a:rPr>
              <a:t>基于</a:t>
            </a:r>
            <a:r>
              <a:rPr lang="en-US" altLang="zh-CN" sz="4800">
                <a:solidFill>
                  <a:srgbClr val="1C4885"/>
                </a:solidFill>
                <a:latin typeface="微软雅黑" panose="020B0503020204020204" pitchFamily="34" charset="-122"/>
                <a:ea typeface="微软雅黑" panose="020B0503020204020204" pitchFamily="34" charset="-122"/>
              </a:rPr>
              <a:t>STM32</a:t>
            </a:r>
            <a:r>
              <a:rPr lang="zh-CN" altLang="en-US" sz="4800">
                <a:solidFill>
                  <a:srgbClr val="1C4885"/>
                </a:solidFill>
                <a:latin typeface="微软雅黑" panose="020B0503020204020204" pitchFamily="34" charset="-122"/>
                <a:ea typeface="微软雅黑" panose="020B0503020204020204" pitchFamily="34" charset="-122"/>
              </a:rPr>
              <a:t>的多功能电子万年历设计与</a:t>
            </a:r>
            <a:r>
              <a:rPr lang="zh-CN" altLang="en-US" sz="4800">
                <a:solidFill>
                  <a:srgbClr val="1C4885"/>
                </a:solidFill>
                <a:latin typeface="微软雅黑" panose="020B0503020204020204" pitchFamily="34" charset="-122"/>
                <a:ea typeface="微软雅黑" panose="020B0503020204020204" pitchFamily="34" charset="-122"/>
              </a:rPr>
              <a:t>实现</a:t>
            </a:r>
            <a:endParaRPr lang="zh-CN" altLang="en-US" sz="4800">
              <a:solidFill>
                <a:srgbClr val="1C4885"/>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669540" y="4566920"/>
            <a:ext cx="7411085" cy="368300"/>
          </a:xfrm>
          <a:prstGeom prst="rect">
            <a:avLst/>
          </a:prstGeom>
          <a:noFill/>
        </p:spPr>
        <p:txBody>
          <a:bodyPr wrap="square" rtlCol="0">
            <a:spAutoFit/>
          </a:bodyPr>
          <a:lstStyle/>
          <a:p>
            <a:pPr algn="just"/>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指导老师：毛丽利</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答辩人：张伟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344420" y="2827655"/>
            <a:ext cx="7903210" cy="368300"/>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Multi functional electronic perpetual calendar based on STM32</a:t>
            </a:r>
            <a:endParaRPr lang="en-US" altLang="zh-CN" dirty="0">
              <a:solidFill>
                <a:srgbClr val="1C48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11195" y="3848735"/>
            <a:ext cx="6065520" cy="398780"/>
          </a:xfrm>
          <a:prstGeom prst="rect">
            <a:avLst/>
          </a:prstGeom>
          <a:noFill/>
        </p:spPr>
        <p:txBody>
          <a:bodyPr wrap="square" rtlCol="0">
            <a:spAutoFit/>
          </a:bodyPr>
          <a:p>
            <a:r>
              <a:rPr lang="zh-CN" altLang="en-US" sz="2000"/>
              <a:t>重庆对外经贸学院</a:t>
            </a:r>
            <a:r>
              <a:rPr lang="en-US" altLang="zh-CN" sz="2000"/>
              <a:t>                </a:t>
            </a:r>
            <a:r>
              <a:rPr lang="zh-CN" altLang="en-US" sz="2000"/>
              <a:t> 大数据与智能工程学院</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图示 13"/>
          <p:cNvGraphicFramePr/>
          <p:nvPr/>
        </p:nvGraphicFramePr>
        <p:xfrm>
          <a:off x="6440805" y="793115"/>
          <a:ext cx="4967605" cy="51079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904648" y="409927"/>
            <a:ext cx="2538453"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思路</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流程图: 可选过程 6"/>
          <p:cNvSpPr/>
          <p:nvPr/>
        </p:nvSpPr>
        <p:spPr>
          <a:xfrm>
            <a:off x="904875" y="4137660"/>
            <a:ext cx="4115435" cy="631190"/>
          </a:xfrm>
          <a:prstGeom prst="flowChartAlternateProcess">
            <a:avLst/>
          </a:prstGeom>
          <a:solidFill>
            <a:schemeClr val="accent6">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Drivers</a:t>
            </a:r>
            <a:endParaRPr lang="en-US" altLang="zh-CN">
              <a:solidFill>
                <a:schemeClr val="tx1"/>
              </a:solidFill>
            </a:endParaRPr>
          </a:p>
        </p:txBody>
      </p:sp>
      <p:sp>
        <p:nvSpPr>
          <p:cNvPr id="8" name="流程图: 可选过程 7"/>
          <p:cNvSpPr/>
          <p:nvPr/>
        </p:nvSpPr>
        <p:spPr>
          <a:xfrm>
            <a:off x="899795" y="3188335"/>
            <a:ext cx="2070100" cy="949325"/>
          </a:xfrm>
          <a:prstGeom prst="flowChartAlternateProcess">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library</a:t>
            </a:r>
            <a:endParaRPr lang="en-US" altLang="zh-CN">
              <a:solidFill>
                <a:schemeClr val="tx1"/>
              </a:solidFill>
            </a:endParaRPr>
          </a:p>
        </p:txBody>
      </p:sp>
      <p:sp>
        <p:nvSpPr>
          <p:cNvPr id="9" name="流程图: 可选过程 8"/>
          <p:cNvSpPr/>
          <p:nvPr/>
        </p:nvSpPr>
        <p:spPr>
          <a:xfrm>
            <a:off x="2969260" y="3188335"/>
            <a:ext cx="2045335" cy="949325"/>
          </a:xfrm>
          <a:prstGeom prst="flowChartAlternateProcess">
            <a:avLst/>
          </a:prstGeom>
          <a:solidFill>
            <a:srgbClr val="FFFF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BSP</a:t>
            </a:r>
            <a:endParaRPr lang="en-US" altLang="zh-CN">
              <a:solidFill>
                <a:schemeClr val="tx1"/>
              </a:solidFill>
            </a:endParaRPr>
          </a:p>
        </p:txBody>
      </p:sp>
      <p:sp>
        <p:nvSpPr>
          <p:cNvPr id="10" name="流程图: 可选过程 9"/>
          <p:cNvSpPr/>
          <p:nvPr/>
        </p:nvSpPr>
        <p:spPr>
          <a:xfrm>
            <a:off x="899795" y="2208530"/>
            <a:ext cx="4115435" cy="979805"/>
          </a:xfrm>
          <a:prstGeom prst="flowChartAlternateProcess">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APP</a:t>
            </a:r>
            <a:endParaRPr lang="en-US" altLang="zh-CN">
              <a:solidFill>
                <a:schemeClr val="tx1"/>
              </a:solidFill>
            </a:endParaRPr>
          </a:p>
        </p:txBody>
      </p:sp>
      <p:sp>
        <p:nvSpPr>
          <p:cNvPr id="11" name="文本框 10"/>
          <p:cNvSpPr txBox="1"/>
          <p:nvPr/>
        </p:nvSpPr>
        <p:spPr>
          <a:xfrm>
            <a:off x="904875" y="1619250"/>
            <a:ext cx="4064000" cy="368300"/>
          </a:xfrm>
          <a:prstGeom prst="rect">
            <a:avLst/>
          </a:prstGeom>
          <a:noFill/>
        </p:spPr>
        <p:txBody>
          <a:bodyPr wrap="square" rtlCol="0">
            <a:spAutoFit/>
          </a:bodyPr>
          <a:p>
            <a:r>
              <a:rPr lang="zh-CN" altLang="en-US"/>
              <a:t>软件结构</a:t>
            </a:r>
            <a:r>
              <a:rPr lang="zh-CN" altLang="en-US"/>
              <a:t>框架：</a:t>
            </a:r>
            <a:endParaRPr lang="zh-CN" altLang="en-US"/>
          </a:p>
        </p:txBody>
      </p:sp>
      <p:sp>
        <p:nvSpPr>
          <p:cNvPr id="12" name="文本框 11"/>
          <p:cNvSpPr txBox="1"/>
          <p:nvPr/>
        </p:nvSpPr>
        <p:spPr>
          <a:xfrm>
            <a:off x="6440805" y="1619250"/>
            <a:ext cx="4064000" cy="368300"/>
          </a:xfrm>
          <a:prstGeom prst="rect">
            <a:avLst/>
          </a:prstGeom>
          <a:noFill/>
        </p:spPr>
        <p:txBody>
          <a:bodyPr wrap="square" rtlCol="0">
            <a:spAutoFit/>
          </a:bodyPr>
          <a:p>
            <a:r>
              <a:rPr lang="zh-CN" altLang="en-US"/>
              <a:t>设计思路：</a:t>
            </a:r>
            <a:endParaRPr lang="zh-CN" altLang="en-US"/>
          </a:p>
        </p:txBody>
      </p:sp>
      <p:sp>
        <p:nvSpPr>
          <p:cNvPr id="24" name="流程图: 可选过程 23"/>
          <p:cNvSpPr/>
          <p:nvPr/>
        </p:nvSpPr>
        <p:spPr>
          <a:xfrm>
            <a:off x="899160" y="4768850"/>
            <a:ext cx="4115435" cy="979805"/>
          </a:xfrm>
          <a:prstGeom prst="flowChartAlternateProcess">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HardWare</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宋体" panose="02010600030101010101" pitchFamily="2" charset="-122"/>
                <a:ea typeface="宋体" panose="02010600030101010101" pitchFamily="2" charset="-122"/>
              </a:rPr>
              <a:t>3</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微软雅黑" panose="020B0503020204020204" pitchFamily="34" charset="-122"/>
                <a:ea typeface="微软雅黑" panose="020B0503020204020204" pitchFamily="34" charset="-122"/>
              </a:rPr>
              <a:t>研究内容</a:t>
            </a:r>
            <a:endParaRPr lang="zh-CN" altLang="en-US" sz="4400" dirty="0">
              <a:solidFill>
                <a:srgbClr val="1C4885"/>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研究内容</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
            </p:custDataLst>
          </p:nvPr>
        </p:nvSpPr>
        <p:spPr>
          <a:xfrm>
            <a:off x="6469426" y="2203780"/>
            <a:ext cx="4375039" cy="737235"/>
          </a:xfrm>
          <a:prstGeom prst="rect">
            <a:avLst/>
          </a:prstGeom>
          <a:noFill/>
        </p:spPr>
        <p:txBody>
          <a:bodyPr wrap="square" rtlCol="0">
            <a:spAutoFit/>
          </a:bodyPr>
          <a:lstStyle/>
          <a:p>
            <a:pPr indent="0"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研究内容包括蓝牙模块的选择（如低功耗BLE模块）、蓝牙协议栈的实现，以及通信稳定性和速率的优化。</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2"/>
            </p:custDataLst>
          </p:nvPr>
        </p:nvSpPr>
        <p:spPr>
          <a:xfrm>
            <a:off x="6469426" y="3755749"/>
            <a:ext cx="4375039" cy="737235"/>
          </a:xfrm>
          <a:prstGeom prst="rect">
            <a:avLst/>
          </a:prstGeom>
          <a:noFill/>
        </p:spPr>
        <p:txBody>
          <a:bodyPr wrap="square" rtlCol="0">
            <a:spAutoFit/>
          </a:bodyPr>
          <a:lstStyle/>
          <a:p>
            <a:pPr indent="0"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研究内容包括合理设置低功耗模式的切换条件、电源管理策略、RTC模块的应用等。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3"/>
            </p:custDataLst>
          </p:nvPr>
        </p:nvSpPr>
        <p:spPr>
          <a:xfrm>
            <a:off x="6469427" y="5007133"/>
            <a:ext cx="4375038" cy="737235"/>
          </a:xfrm>
          <a:prstGeom prst="rect">
            <a:avLst/>
          </a:prstGeom>
          <a:noFill/>
        </p:spPr>
        <p:txBody>
          <a:bodyPr wrap="square" rtlCol="0">
            <a:spAutoFit/>
          </a:bodyPr>
          <a:lstStyle/>
          <a:p>
            <a:pPr indent="0"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研究内容包括UI的响应速度、屏幕分辨率适配、颜色与字体设计、触摸交互的优化等。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custDataLst>
              <p:tags r:id="rId4"/>
            </p:custDataLst>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的无线</a:t>
            </a:r>
            <a:r>
              <a:rPr lang="zh-CN" altLang="en-US" dirty="0">
                <a:latin typeface="微软雅黑" panose="020B0503020204020204" pitchFamily="34" charset="-122"/>
                <a:ea typeface="微软雅黑" panose="020B0503020204020204" pitchFamily="34" charset="-122"/>
              </a:rPr>
              <a:t>传输</a:t>
            </a:r>
            <a:endParaRPr lang="zh-CN" altLang="en-US" dirty="0">
              <a:latin typeface="微软雅黑" panose="020B0503020204020204" pitchFamily="34" charset="-122"/>
              <a:ea typeface="微软雅黑" panose="020B0503020204020204" pitchFamily="34" charset="-122"/>
            </a:endParaRPr>
          </a:p>
        </p:txBody>
      </p:sp>
      <p:sp>
        <p:nvSpPr>
          <p:cNvPr id="24" name="圆角矩形 23"/>
          <p:cNvSpPr/>
          <p:nvPr>
            <p:custDataLst>
              <p:tags r:id="rId5"/>
            </p:custDataLst>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低功耗</a:t>
            </a:r>
            <a:r>
              <a:rPr lang="zh-CN" altLang="en-US" dirty="0">
                <a:latin typeface="微软雅黑" panose="020B0503020204020204" pitchFamily="34" charset="-122"/>
                <a:ea typeface="微软雅黑" panose="020B0503020204020204" pitchFamily="34" charset="-122"/>
              </a:rPr>
              <a:t>设计</a:t>
            </a:r>
            <a:endParaRPr lang="zh-CN" altLang="en-US" dirty="0">
              <a:latin typeface="微软雅黑" panose="020B0503020204020204" pitchFamily="34" charset="-122"/>
              <a:ea typeface="微软雅黑" panose="020B0503020204020204" pitchFamily="34" charset="-122"/>
            </a:endParaRPr>
          </a:p>
        </p:txBody>
      </p:sp>
      <p:sp>
        <p:nvSpPr>
          <p:cNvPr id="25" name="圆角矩形 24"/>
          <p:cNvSpPr/>
          <p:nvPr>
            <p:custDataLst>
              <p:tags r:id="rId6"/>
            </p:custDataLst>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界面</a:t>
            </a:r>
            <a:r>
              <a:rPr lang="zh-CN" altLang="en-US" dirty="0">
                <a:latin typeface="微软雅黑" panose="020B0503020204020204" pitchFamily="34" charset="-122"/>
                <a:ea typeface="微软雅黑" panose="020B0503020204020204" pitchFamily="34" charset="-122"/>
              </a:rPr>
              <a:t>设计</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7"/>
          <a:stretch>
            <a:fillRect/>
          </a:stretch>
        </p:blipFill>
        <p:spPr>
          <a:xfrm>
            <a:off x="106680" y="1739900"/>
            <a:ext cx="6174105" cy="4054475"/>
          </a:xfrm>
          <a:prstGeom prst="rect">
            <a:avLst/>
          </a:prstGeom>
        </p:spPr>
      </p:pic>
      <p:sp>
        <p:nvSpPr>
          <p:cNvPr id="7" name="文本框 6"/>
          <p:cNvSpPr txBox="1"/>
          <p:nvPr/>
        </p:nvSpPr>
        <p:spPr>
          <a:xfrm>
            <a:off x="635000" y="1371600"/>
            <a:ext cx="4064000" cy="368300"/>
          </a:xfrm>
          <a:prstGeom prst="rect">
            <a:avLst/>
          </a:prstGeom>
          <a:noFill/>
        </p:spPr>
        <p:txBody>
          <a:bodyPr wrap="square" rtlCol="0">
            <a:spAutoFit/>
          </a:bodyPr>
          <a:p>
            <a:r>
              <a:rPr lang="zh-CN" altLang="en-US" b="1"/>
              <a:t>万年</a:t>
            </a:r>
            <a:r>
              <a:rPr lang="zh-CN" altLang="en-US" b="1"/>
              <a:t>历整体结构：</a:t>
            </a: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4648" y="409927"/>
            <a:ext cx="2538453"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蓝牙</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连接</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904875" y="2032635"/>
            <a:ext cx="3808095" cy="3006725"/>
            <a:chOff x="1425" y="3201"/>
            <a:chExt cx="7444" cy="4248"/>
          </a:xfrm>
        </p:grpSpPr>
        <p:grpSp>
          <p:nvGrpSpPr>
            <p:cNvPr id="21" name="组合 20"/>
            <p:cNvGrpSpPr/>
            <p:nvPr/>
          </p:nvGrpSpPr>
          <p:grpSpPr>
            <a:xfrm rot="0">
              <a:off x="1425" y="3201"/>
              <a:ext cx="7444" cy="4248"/>
              <a:chOff x="2835" y="2926"/>
              <a:chExt cx="11503" cy="4335"/>
            </a:xfrm>
          </p:grpSpPr>
          <p:sp>
            <p:nvSpPr>
              <p:cNvPr id="7" name="流程图: 可选过程 6"/>
              <p:cNvSpPr/>
              <p:nvPr/>
            </p:nvSpPr>
            <p:spPr>
              <a:xfrm>
                <a:off x="2835" y="2926"/>
                <a:ext cx="2124" cy="4335"/>
              </a:xfrm>
              <a:prstGeom prst="flowChartAlternateProcess">
                <a:avLst/>
              </a:prstGeom>
              <a:noFill/>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olidFill>
                      <a:schemeClr val="tx1"/>
                    </a:solidFill>
                  </a:rPr>
                  <a:t>MCU</a:t>
                </a:r>
                <a:endParaRPr lang="en-US" altLang="zh-CN" b="1">
                  <a:solidFill>
                    <a:schemeClr val="tx1"/>
                  </a:solidFill>
                </a:endParaRPr>
              </a:p>
            </p:txBody>
          </p:sp>
          <p:sp>
            <p:nvSpPr>
              <p:cNvPr id="8" name="流程图: 可选过程 7"/>
              <p:cNvSpPr/>
              <p:nvPr/>
            </p:nvSpPr>
            <p:spPr>
              <a:xfrm>
                <a:off x="7157" y="2926"/>
                <a:ext cx="2124" cy="4335"/>
              </a:xfrm>
              <a:prstGeom prst="flowChartAlternateProcess">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olidFill>
                      <a:schemeClr val="tx1"/>
                    </a:solidFill>
                  </a:rPr>
                  <a:t>BLE</a:t>
                </a:r>
                <a:endParaRPr lang="en-US" altLang="zh-CN" b="1">
                  <a:solidFill>
                    <a:schemeClr val="tx1"/>
                  </a:solidFill>
                </a:endParaRPr>
              </a:p>
            </p:txBody>
          </p:sp>
          <p:sp>
            <p:nvSpPr>
              <p:cNvPr id="9" name="流程图: 可选过程 8"/>
              <p:cNvSpPr/>
              <p:nvPr/>
            </p:nvSpPr>
            <p:spPr>
              <a:xfrm>
                <a:off x="12214" y="2926"/>
                <a:ext cx="2124" cy="4335"/>
              </a:xfrm>
              <a:prstGeom prst="flowChartAlternateProcess">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chemeClr val="tx1"/>
                    </a:solidFill>
                  </a:rPr>
                  <a:t>终端设备</a:t>
                </a:r>
                <a:endParaRPr lang="zh-CN" altLang="en-US" b="1">
                  <a:solidFill>
                    <a:schemeClr val="tx1"/>
                  </a:solidFill>
                </a:endParaRPr>
              </a:p>
            </p:txBody>
          </p:sp>
          <p:cxnSp>
            <p:nvCxnSpPr>
              <p:cNvPr id="16" name="直接箭头连接符 15"/>
              <p:cNvCxnSpPr/>
              <p:nvPr/>
            </p:nvCxnSpPr>
            <p:spPr>
              <a:xfrm flipV="1">
                <a:off x="4984" y="3938"/>
                <a:ext cx="2173" cy="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nvCxnSpPr>
            <p:spPr>
              <a:xfrm flipH="1">
                <a:off x="4959" y="5961"/>
                <a:ext cx="2198"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5633" y="3370"/>
                <a:ext cx="6400" cy="531"/>
              </a:xfrm>
              <a:prstGeom prst="rect">
                <a:avLst/>
              </a:prstGeom>
              <a:noFill/>
            </p:spPr>
            <p:txBody>
              <a:bodyPr wrap="square" rtlCol="0">
                <a:spAutoFit/>
              </a:bodyPr>
              <a:p>
                <a:r>
                  <a:rPr lang="en-US" altLang="zh-CN"/>
                  <a:t>TX</a:t>
                </a:r>
                <a:endParaRPr lang="en-US" altLang="zh-CN"/>
              </a:p>
            </p:txBody>
          </p:sp>
          <p:sp>
            <p:nvSpPr>
              <p:cNvPr id="20" name="文本框 19"/>
              <p:cNvSpPr txBox="1"/>
              <p:nvPr/>
            </p:nvSpPr>
            <p:spPr>
              <a:xfrm>
                <a:off x="5633" y="5462"/>
                <a:ext cx="6400" cy="531"/>
              </a:xfrm>
              <a:prstGeom prst="rect">
                <a:avLst/>
              </a:prstGeom>
              <a:noFill/>
            </p:spPr>
            <p:txBody>
              <a:bodyPr wrap="square" rtlCol="0">
                <a:spAutoFit/>
              </a:bodyPr>
              <a:p>
                <a:r>
                  <a:rPr lang="en-US" altLang="zh-CN"/>
                  <a:t>RX</a:t>
                </a:r>
                <a:endParaRPr lang="en-US" altLang="zh-CN"/>
              </a:p>
            </p:txBody>
          </p:sp>
        </p:grpSp>
        <p:pic>
          <p:nvPicPr>
            <p:cNvPr id="31" name="图片 30"/>
            <p:cNvPicPr/>
            <p:nvPr>
              <p:custDataLst>
                <p:tags r:id="rId1"/>
              </p:custDataLst>
            </p:nvPr>
          </p:nvPicPr>
          <p:blipFill>
            <a:blip r:embed="rId2"/>
            <a:srcRect l="8622" t="16793" r="4233" b="12405"/>
            <a:stretch>
              <a:fillRect/>
            </a:stretch>
          </p:blipFill>
          <p:spPr>
            <a:xfrm rot="5400000">
              <a:off x="5713" y="4746"/>
              <a:ext cx="1664" cy="1375"/>
            </a:xfrm>
            <a:prstGeom prst="rect">
              <a:avLst/>
            </a:prstGeom>
          </p:spPr>
        </p:pic>
      </p:grpSp>
      <p:pic>
        <p:nvPicPr>
          <p:cNvPr id="35" name="图片 34"/>
          <p:cNvPicPr/>
          <p:nvPr>
            <p:custDataLst>
              <p:tags r:id="rId3"/>
            </p:custDataLst>
          </p:nvPr>
        </p:nvPicPr>
        <p:blipFill>
          <a:blip r:embed="rId4"/>
          <a:stretch>
            <a:fillRect/>
          </a:stretch>
        </p:blipFill>
        <p:spPr>
          <a:xfrm>
            <a:off x="6229350" y="2032635"/>
            <a:ext cx="5334000" cy="3143250"/>
          </a:xfrm>
          <a:prstGeom prst="rect">
            <a:avLst/>
          </a:prstGeom>
        </p:spPr>
      </p:pic>
      <p:sp>
        <p:nvSpPr>
          <p:cNvPr id="36" name="文本框 35"/>
          <p:cNvSpPr txBox="1"/>
          <p:nvPr/>
        </p:nvSpPr>
        <p:spPr>
          <a:xfrm>
            <a:off x="2581275" y="5316220"/>
            <a:ext cx="6055360" cy="1337945"/>
          </a:xfrm>
          <a:prstGeom prst="rect">
            <a:avLst/>
          </a:prstGeom>
          <a:noFill/>
        </p:spPr>
        <p:txBody>
          <a:bodyPr wrap="square" rtlCol="0">
            <a:spAutoFit/>
          </a:bodyPr>
          <a:p>
            <a:pPr indent="0" fontAlgn="auto">
              <a:lnSpc>
                <a:spcPct val="150000"/>
              </a:lnSpc>
            </a:pPr>
            <a:r>
              <a:rPr lang="zh-CN" altLang="en-US"/>
              <a:t>在BLE连接中，使用跳频方案，两个设备在特定时间、特定频道上彼此发送和接收数据，用于收发数据的相遇称为连接事件。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4648" y="409927"/>
            <a:ext cx="2538453"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低功耗</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3340" y="1109345"/>
            <a:ext cx="8836025" cy="2319655"/>
          </a:xfrm>
          <a:prstGeom prst="rect">
            <a:avLst/>
          </a:prstGeom>
        </p:spPr>
        <p:txBody>
          <a:bodyPr>
            <a:noAutofit/>
          </a:bodyPr>
          <a:p>
            <a:pPr indent="457200" fontAlgn="auto">
              <a:lnSpc>
                <a:spcPct val="150000"/>
              </a:lnSpc>
              <a:spcBef>
                <a:spcPts val="500"/>
              </a:spcBef>
              <a:spcAft>
                <a:spcPts val="500"/>
              </a:spcAft>
            </a:pPr>
            <a:r>
              <a:rPr lang="zh-CN" altLang="en-US" sz="2000" b="0" i="0">
                <a:solidFill>
                  <a:srgbClr val="444444"/>
                </a:solidFill>
                <a:latin typeface="微软雅黑" panose="020B0503020204020204" pitchFamily="34" charset="-122"/>
                <a:ea typeface="微软雅黑" panose="020B0503020204020204" pitchFamily="34" charset="-122"/>
              </a:rPr>
              <a:t>每当处理器将要进入空闲任务时，就会先进入空闲任务钩子函数中，因此我们可以在空闲任务钩子函数中设置处理器进入睡眠模式，但是同时也会存在一个问题，就是每次滴答定时器中断都会将处理器唤醒。而</a:t>
            </a:r>
            <a:r>
              <a:rPr lang="zh-CN" altLang="en-US" sz="2000">
                <a:solidFill>
                  <a:srgbClr val="444444"/>
                </a:solidFill>
                <a:latin typeface="微软雅黑" panose="020B0503020204020204" pitchFamily="34" charset="-122"/>
                <a:ea typeface="微软雅黑" panose="020B0503020204020204" pitchFamily="34" charset="-122"/>
                <a:sym typeface="+mn-ea"/>
              </a:rPr>
              <a:t>Tickless 模式，处理器空闲时会一直处于睡眠状态，然后在任务即将退出阻塞状态之前处理器提前被唤醒。</a:t>
            </a:r>
            <a:endParaRPr lang="zh-CN" altLang="en-US" sz="2000" b="0" i="0">
              <a:solidFill>
                <a:srgbClr val="444444"/>
              </a:solidFill>
              <a:latin typeface="微软雅黑" panose="020B0503020204020204" pitchFamily="34" charset="-122"/>
              <a:ea typeface="微软雅黑" panose="020B0503020204020204" pitchFamily="34" charset="-122"/>
            </a:endParaRPr>
          </a:p>
        </p:txBody>
      </p:sp>
      <p:pic>
        <p:nvPicPr>
          <p:cNvPr id="9" name="图片 8" descr="10.11"/>
          <p:cNvPicPr>
            <a:picLocks noChangeAspect="1"/>
          </p:cNvPicPr>
          <p:nvPr>
            <p:custDataLst>
              <p:tags r:id="rId1"/>
            </p:custDataLst>
          </p:nvPr>
        </p:nvPicPr>
        <p:blipFill>
          <a:blip r:embed="rId2"/>
          <a:stretch>
            <a:fillRect/>
          </a:stretch>
        </p:blipFill>
        <p:spPr>
          <a:xfrm>
            <a:off x="292100" y="3606165"/>
            <a:ext cx="5622290" cy="2673350"/>
          </a:xfrm>
          <a:prstGeom prst="rect">
            <a:avLst/>
          </a:prstGeom>
        </p:spPr>
      </p:pic>
      <p:pic>
        <p:nvPicPr>
          <p:cNvPr id="10" name="图片 9" descr="10.12"/>
          <p:cNvPicPr>
            <a:picLocks noChangeAspect="1"/>
          </p:cNvPicPr>
          <p:nvPr>
            <p:custDataLst>
              <p:tags r:id="rId3"/>
            </p:custDataLst>
          </p:nvPr>
        </p:nvPicPr>
        <p:blipFill>
          <a:blip r:embed="rId4"/>
          <a:stretch>
            <a:fillRect/>
          </a:stretch>
        </p:blipFill>
        <p:spPr>
          <a:xfrm>
            <a:off x="6543040" y="3769360"/>
            <a:ext cx="5523230" cy="2584450"/>
          </a:xfrm>
          <a:prstGeom prst="rect">
            <a:avLst/>
          </a:prstGeom>
        </p:spPr>
      </p:pic>
      <p:sp>
        <p:nvSpPr>
          <p:cNvPr id="11" name="右箭头 10"/>
          <p:cNvSpPr/>
          <p:nvPr/>
        </p:nvSpPr>
        <p:spPr>
          <a:xfrm>
            <a:off x="5535930" y="4607560"/>
            <a:ext cx="1007110" cy="3524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904648" y="409927"/>
            <a:ext cx="2538453" cy="521970"/>
          </a:xfrm>
          <a:prstGeom prst="rect">
            <a:avLst/>
          </a:prstGeom>
          <a:noFill/>
        </p:spPr>
        <p:txBody>
          <a:bodyPr wrap="square" rtlCol="0">
            <a:spAutoFit/>
          </a:bodyPr>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UI</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界面</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设计</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10" name="直接连接符 9"/>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92735" y="1338580"/>
            <a:ext cx="3474720" cy="4876165"/>
          </a:xfrm>
          <a:prstGeom prst="rect">
            <a:avLst/>
          </a:prstGeom>
        </p:spPr>
      </p:pic>
      <p:pic>
        <p:nvPicPr>
          <p:cNvPr id="7" name="图片 6"/>
          <p:cNvPicPr>
            <a:picLocks noChangeAspect="1"/>
          </p:cNvPicPr>
          <p:nvPr/>
        </p:nvPicPr>
        <p:blipFill>
          <a:blip r:embed="rId2"/>
          <a:stretch>
            <a:fillRect/>
          </a:stretch>
        </p:blipFill>
        <p:spPr>
          <a:xfrm>
            <a:off x="4190365" y="3429000"/>
            <a:ext cx="3438525" cy="3121025"/>
          </a:xfrm>
          <a:prstGeom prst="rect">
            <a:avLst/>
          </a:prstGeom>
        </p:spPr>
      </p:pic>
      <p:pic>
        <p:nvPicPr>
          <p:cNvPr id="11" name="图片 10"/>
          <p:cNvPicPr>
            <a:picLocks noChangeAspect="1"/>
          </p:cNvPicPr>
          <p:nvPr/>
        </p:nvPicPr>
        <p:blipFill>
          <a:blip r:embed="rId3"/>
          <a:stretch>
            <a:fillRect/>
          </a:stretch>
        </p:blipFill>
        <p:spPr>
          <a:xfrm>
            <a:off x="8331200" y="3724275"/>
            <a:ext cx="3488690" cy="2646045"/>
          </a:xfrm>
          <a:prstGeom prst="rect">
            <a:avLst/>
          </a:prstGeom>
        </p:spPr>
      </p:pic>
      <p:sp>
        <p:nvSpPr>
          <p:cNvPr id="15" name="圆角矩形 14"/>
          <p:cNvSpPr/>
          <p:nvPr/>
        </p:nvSpPr>
        <p:spPr>
          <a:xfrm>
            <a:off x="7163435" y="1089660"/>
            <a:ext cx="1641475" cy="5918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界面</a:t>
            </a:r>
            <a:r>
              <a:rPr lang="zh-CN" altLang="en-US"/>
              <a:t>显示</a:t>
            </a:r>
            <a:endParaRPr lang="zh-CN" altLang="en-US"/>
          </a:p>
        </p:txBody>
      </p:sp>
      <p:sp>
        <p:nvSpPr>
          <p:cNvPr id="16" name="圆角矩形 15"/>
          <p:cNvSpPr/>
          <p:nvPr/>
        </p:nvSpPr>
        <p:spPr>
          <a:xfrm>
            <a:off x="4918710" y="2168525"/>
            <a:ext cx="1641475" cy="5918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菜单</a:t>
            </a:r>
            <a:r>
              <a:rPr lang="zh-CN" altLang="en-US"/>
              <a:t>界面</a:t>
            </a:r>
            <a:endParaRPr lang="zh-CN" altLang="en-US"/>
          </a:p>
        </p:txBody>
      </p:sp>
      <p:sp>
        <p:nvSpPr>
          <p:cNvPr id="17" name="圆角矩形 16"/>
          <p:cNvSpPr/>
          <p:nvPr/>
        </p:nvSpPr>
        <p:spPr>
          <a:xfrm>
            <a:off x="7163435" y="2168525"/>
            <a:ext cx="1641475" cy="5918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日历界面</a:t>
            </a:r>
            <a:endParaRPr lang="zh-CN" altLang="en-US"/>
          </a:p>
        </p:txBody>
      </p:sp>
      <p:sp>
        <p:nvSpPr>
          <p:cNvPr id="18" name="圆角矩形 17"/>
          <p:cNvSpPr/>
          <p:nvPr/>
        </p:nvSpPr>
        <p:spPr>
          <a:xfrm>
            <a:off x="9408160" y="2168525"/>
            <a:ext cx="1641475" cy="5918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天气界面</a:t>
            </a:r>
            <a:endParaRPr lang="zh-CN" altLang="en-US"/>
          </a:p>
        </p:txBody>
      </p:sp>
      <p:cxnSp>
        <p:nvCxnSpPr>
          <p:cNvPr id="19" name="肘形连接符 18"/>
          <p:cNvCxnSpPr>
            <a:stCxn id="15" idx="2"/>
            <a:endCxn id="16" idx="0"/>
          </p:cNvCxnSpPr>
          <p:nvPr/>
        </p:nvCxnSpPr>
        <p:spPr>
          <a:xfrm rot="5400000">
            <a:off x="6618605" y="802005"/>
            <a:ext cx="487045" cy="2244725"/>
          </a:xfrm>
          <a:prstGeom prst="bentConnector3">
            <a:avLst>
              <a:gd name="adj1" fmla="val 50065"/>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肘形连接符 19"/>
          <p:cNvCxnSpPr>
            <a:stCxn id="15" idx="2"/>
            <a:endCxn id="17" idx="0"/>
          </p:cNvCxnSpPr>
          <p:nvPr/>
        </p:nvCxnSpPr>
        <p:spPr>
          <a:xfrm rot="5400000" flipV="1">
            <a:off x="7741285" y="1924685"/>
            <a:ext cx="487045"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肘形连接符 20"/>
          <p:cNvCxnSpPr>
            <a:stCxn id="15" idx="2"/>
            <a:endCxn id="18" idx="0"/>
          </p:cNvCxnSpPr>
          <p:nvPr/>
        </p:nvCxnSpPr>
        <p:spPr>
          <a:xfrm rot="5400000" flipV="1">
            <a:off x="8863330" y="802005"/>
            <a:ext cx="487045" cy="2244725"/>
          </a:xfrm>
          <a:prstGeom prst="bentConnector3">
            <a:avLst>
              <a:gd name="adj1" fmla="val 50065"/>
            </a:avLst>
          </a:prstGeom>
          <a:ln>
            <a:tailEnd type="arrow"/>
          </a:ln>
        </p:spPr>
        <p:style>
          <a:lnRef idx="2">
            <a:schemeClr val="accent1"/>
          </a:lnRef>
          <a:fillRef idx="0">
            <a:srgbClr val="FFFFFF"/>
          </a:fillRef>
          <a:effectRef idx="0">
            <a:srgbClr val="FFFFFF"/>
          </a:effectRef>
          <a:fontRef idx="minor">
            <a:schemeClr val="tx1"/>
          </a:fontRef>
        </p:style>
      </p:cxnSp>
      <p:sp>
        <p:nvSpPr>
          <p:cNvPr id="22" name="圆角矩形 21"/>
          <p:cNvSpPr/>
          <p:nvPr/>
        </p:nvSpPr>
        <p:spPr>
          <a:xfrm>
            <a:off x="4433570" y="1089660"/>
            <a:ext cx="1085850" cy="5784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LVGL</a:t>
            </a:r>
            <a:endParaRPr lang="en-US" altLang="zh-CN"/>
          </a:p>
        </p:txBody>
      </p:sp>
      <p:sp>
        <p:nvSpPr>
          <p:cNvPr id="23" name="右箭头 22"/>
          <p:cNvSpPr/>
          <p:nvPr/>
        </p:nvSpPr>
        <p:spPr>
          <a:xfrm>
            <a:off x="6096000" y="1239520"/>
            <a:ext cx="548640" cy="2603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904648" y="409927"/>
            <a:ext cx="2538453"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预期</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成果</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10" name="直接连接符 9"/>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27735" y="1592580"/>
            <a:ext cx="9965055" cy="4242435"/>
            <a:chOff x="1674" y="2342"/>
            <a:chExt cx="15289" cy="6942"/>
          </a:xfrm>
        </p:grpSpPr>
        <p:sp>
          <p:nvSpPr>
            <p:cNvPr id="5" name="流程图: 可选过程 4"/>
            <p:cNvSpPr/>
            <p:nvPr/>
          </p:nvSpPr>
          <p:spPr>
            <a:xfrm>
              <a:off x="3775" y="4305"/>
              <a:ext cx="1212" cy="290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蓝牙</a:t>
              </a:r>
              <a:endParaRPr lang="zh-CN" altLang="en-US"/>
            </a:p>
          </p:txBody>
        </p:sp>
        <p:sp>
          <p:nvSpPr>
            <p:cNvPr id="6" name="流程图: 可选过程 5"/>
            <p:cNvSpPr/>
            <p:nvPr/>
          </p:nvSpPr>
          <p:spPr>
            <a:xfrm>
              <a:off x="5985" y="2342"/>
              <a:ext cx="1211" cy="1823"/>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600"/>
                <a:t>温湿度报警阈值</a:t>
              </a:r>
              <a:endParaRPr lang="zh-CN" altLang="en-US" sz="1600"/>
            </a:p>
          </p:txBody>
        </p:sp>
        <p:sp>
          <p:nvSpPr>
            <p:cNvPr id="7" name="流程图: 可选过程 6"/>
            <p:cNvSpPr/>
            <p:nvPr/>
          </p:nvSpPr>
          <p:spPr>
            <a:xfrm>
              <a:off x="1674" y="4305"/>
              <a:ext cx="1212" cy="290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终端</a:t>
              </a:r>
              <a:r>
                <a:rPr lang="zh-CN" altLang="en-US"/>
                <a:t>设备</a:t>
              </a:r>
              <a:endParaRPr lang="zh-CN" altLang="en-US"/>
            </a:p>
          </p:txBody>
        </p:sp>
        <p:sp>
          <p:nvSpPr>
            <p:cNvPr id="11" name="流程图: 可选过程 10"/>
            <p:cNvSpPr/>
            <p:nvPr/>
          </p:nvSpPr>
          <p:spPr>
            <a:xfrm>
              <a:off x="5985" y="4885"/>
              <a:ext cx="1212" cy="1738"/>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600"/>
                <a:t>时间参数</a:t>
              </a:r>
              <a:endParaRPr lang="zh-CN" altLang="en-US" sz="1600"/>
            </a:p>
          </p:txBody>
        </p:sp>
        <p:sp>
          <p:nvSpPr>
            <p:cNvPr id="12" name="流程图: 可选过程 11"/>
            <p:cNvSpPr/>
            <p:nvPr/>
          </p:nvSpPr>
          <p:spPr>
            <a:xfrm>
              <a:off x="5985" y="7344"/>
              <a:ext cx="1212" cy="194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天气</a:t>
              </a:r>
              <a:r>
                <a:rPr lang="zh-CN" altLang="en-US"/>
                <a:t>参数</a:t>
              </a:r>
              <a:endParaRPr lang="zh-CN" altLang="en-US"/>
            </a:p>
          </p:txBody>
        </p:sp>
        <p:sp>
          <p:nvSpPr>
            <p:cNvPr id="13" name="流程图: 可选过程 12"/>
            <p:cNvSpPr/>
            <p:nvPr/>
          </p:nvSpPr>
          <p:spPr>
            <a:xfrm>
              <a:off x="15751" y="2474"/>
              <a:ext cx="1212" cy="169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按键</a:t>
              </a:r>
              <a:endParaRPr lang="zh-CN" altLang="en-US"/>
            </a:p>
          </p:txBody>
        </p:sp>
        <p:sp>
          <p:nvSpPr>
            <p:cNvPr id="14" name="流程图: 可选过程 13"/>
            <p:cNvSpPr/>
            <p:nvPr/>
          </p:nvSpPr>
          <p:spPr>
            <a:xfrm>
              <a:off x="15751" y="6850"/>
              <a:ext cx="1212" cy="169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LED</a:t>
              </a:r>
              <a:r>
                <a:rPr lang="zh-CN" altLang="en-US"/>
                <a:t>提示</a:t>
              </a:r>
              <a:endParaRPr lang="zh-CN" altLang="en-US"/>
            </a:p>
          </p:txBody>
        </p:sp>
        <p:sp>
          <p:nvSpPr>
            <p:cNvPr id="15" name="左右箭头 14"/>
            <p:cNvSpPr/>
            <p:nvPr/>
          </p:nvSpPr>
          <p:spPr>
            <a:xfrm>
              <a:off x="3013" y="5601"/>
              <a:ext cx="606" cy="456"/>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肘形连接符 15"/>
            <p:cNvCxnSpPr>
              <a:stCxn id="5" idx="3"/>
              <a:endCxn id="6" idx="1"/>
            </p:cNvCxnSpPr>
            <p:nvPr/>
          </p:nvCxnSpPr>
          <p:spPr>
            <a:xfrm flipV="1">
              <a:off x="4986" y="3253"/>
              <a:ext cx="999" cy="2502"/>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肘形连接符 16"/>
            <p:cNvCxnSpPr>
              <a:stCxn id="5" idx="3"/>
              <a:endCxn id="11" idx="1"/>
            </p:cNvCxnSpPr>
            <p:nvPr/>
          </p:nvCxnSpPr>
          <p:spPr>
            <a:xfrm>
              <a:off x="4987" y="5755"/>
              <a:ext cx="998" cy="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肘形连接符 17"/>
            <p:cNvCxnSpPr>
              <a:stCxn id="5" idx="3"/>
              <a:endCxn id="12" idx="1"/>
            </p:cNvCxnSpPr>
            <p:nvPr/>
          </p:nvCxnSpPr>
          <p:spPr>
            <a:xfrm>
              <a:off x="4987" y="5755"/>
              <a:ext cx="998" cy="2560"/>
            </a:xfrm>
            <a:prstGeom prst="bentConnector3">
              <a:avLst>
                <a:gd name="adj1" fmla="val 50042"/>
              </a:avLst>
            </a:prstGeom>
            <a:ln>
              <a:tailEnd type="arrow"/>
            </a:ln>
          </p:spPr>
          <p:style>
            <a:lnRef idx="2">
              <a:schemeClr val="accent1"/>
            </a:lnRef>
            <a:fillRef idx="0">
              <a:srgbClr val="FFFFFF"/>
            </a:fillRef>
            <a:effectRef idx="0">
              <a:srgbClr val="FFFFFF"/>
            </a:effectRef>
            <a:fontRef idx="minor">
              <a:schemeClr val="tx1"/>
            </a:fontRef>
          </p:style>
        </p:cxnSp>
        <p:sp>
          <p:nvSpPr>
            <p:cNvPr id="20" name="右箭头 19"/>
            <p:cNvSpPr/>
            <p:nvPr/>
          </p:nvSpPr>
          <p:spPr>
            <a:xfrm>
              <a:off x="7397" y="3088"/>
              <a:ext cx="717" cy="408"/>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右箭头 20"/>
            <p:cNvSpPr/>
            <p:nvPr/>
          </p:nvSpPr>
          <p:spPr>
            <a:xfrm>
              <a:off x="7385" y="5601"/>
              <a:ext cx="717" cy="408"/>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右箭头 21"/>
            <p:cNvSpPr/>
            <p:nvPr/>
          </p:nvSpPr>
          <p:spPr>
            <a:xfrm>
              <a:off x="7452" y="8168"/>
              <a:ext cx="717" cy="408"/>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左右箭头 22"/>
            <p:cNvSpPr/>
            <p:nvPr/>
          </p:nvSpPr>
          <p:spPr>
            <a:xfrm>
              <a:off x="14946" y="3029"/>
              <a:ext cx="706" cy="467"/>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右箭头 23"/>
            <p:cNvSpPr/>
            <p:nvPr/>
          </p:nvSpPr>
          <p:spPr>
            <a:xfrm>
              <a:off x="14946" y="7672"/>
              <a:ext cx="717" cy="408"/>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流程图: 可选过程 25"/>
            <p:cNvSpPr/>
            <p:nvPr/>
          </p:nvSpPr>
          <p:spPr>
            <a:xfrm>
              <a:off x="15751" y="4810"/>
              <a:ext cx="1212" cy="1691"/>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蜂鸣器</a:t>
              </a:r>
              <a:endParaRPr lang="zh-CN" altLang="en-US"/>
            </a:p>
          </p:txBody>
        </p:sp>
        <p:sp>
          <p:nvSpPr>
            <p:cNvPr id="27" name="右箭头 26"/>
            <p:cNvSpPr/>
            <p:nvPr/>
          </p:nvSpPr>
          <p:spPr>
            <a:xfrm>
              <a:off x="14972" y="5480"/>
              <a:ext cx="717" cy="408"/>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8" name="图片 27"/>
            <p:cNvPicPr>
              <a:picLocks noChangeAspect="1"/>
            </p:cNvPicPr>
            <p:nvPr/>
          </p:nvPicPr>
          <p:blipFill>
            <a:blip r:embed="rId1"/>
            <a:stretch>
              <a:fillRect/>
            </a:stretch>
          </p:blipFill>
          <p:spPr>
            <a:xfrm>
              <a:off x="8149" y="2678"/>
              <a:ext cx="6762" cy="61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宋体" panose="02010600030101010101" pitchFamily="2" charset="-122"/>
                <a:ea typeface="宋体" panose="02010600030101010101" pitchFamily="2" charset="-122"/>
              </a:rPr>
              <a:t>4</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微软雅黑" panose="020B0503020204020204" pitchFamily="34" charset="-122"/>
                <a:ea typeface="微软雅黑" panose="020B0503020204020204" pitchFamily="34" charset="-122"/>
              </a:rPr>
              <a:t>时间安排规划</a:t>
            </a:r>
            <a:endParaRPr lang="zh-CN" altLang="en-US" sz="4400" dirty="0">
              <a:solidFill>
                <a:srgbClr val="1C4885"/>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时间安排</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6705"/>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Time Schedule</a:t>
            </a:r>
            <a:endParaRPr lang="en-US" altLang="zh-CN"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
            </p:custDataLst>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完成毕业论文中期检查，进行工程环境搭建，及所需</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SDK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移植</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custDataLst>
              <p:tags r:id="rId2"/>
            </p:custDataLst>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提交开题报告并准备开题答辩，并完成设计电路原理图，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PCB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绘制</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custDataLst>
              <p:tags r:id="rId3"/>
            </p:custDataLst>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根据答辩意见完成毕业论文初稿，设计软件的工作流程（具体到</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每一个功能</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custDataLst>
              <p:tags r:id="rId4"/>
            </p:custDataLst>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完成开题报告，收集毕业设计相关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资料</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custDataLst>
              <p:tags r:id="rId5"/>
            </p:custDataLst>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6"/>
            </p:custDataLst>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7"/>
            </p:custDataLst>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8"/>
            </p:custDataLst>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9"/>
            </p:custDataLst>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custDataLst>
              <p:tags r:id="rId10"/>
            </p:custDataLst>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2024/11/15</a:t>
            </a:r>
            <a:endParaRPr lang="zh-CN" altLang="en-US" dirty="0">
              <a:latin typeface="微软雅黑" panose="020B0503020204020204" pitchFamily="34" charset="-122"/>
              <a:ea typeface="微软雅黑" panose="020B0503020204020204" pitchFamily="34" charset="-122"/>
            </a:endParaRPr>
          </a:p>
        </p:txBody>
      </p:sp>
      <p:sp>
        <p:nvSpPr>
          <p:cNvPr id="18" name="任意多边形 17"/>
          <p:cNvSpPr/>
          <p:nvPr>
            <p:custDataLst>
              <p:tags r:id="rId11"/>
            </p:custDataLst>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2024</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2/1</a:t>
            </a:r>
            <a:r>
              <a:rPr lang="zh-CN" altLang="en-US"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2/20</a:t>
            </a:r>
            <a:endParaRPr lang="zh-CN" altLang="en-US" dirty="0">
              <a:latin typeface="微软雅黑" panose="020B0503020204020204" pitchFamily="34" charset="-122"/>
              <a:ea typeface="微软雅黑" panose="020B0503020204020204" pitchFamily="34" charset="-122"/>
            </a:endParaRPr>
          </a:p>
        </p:txBody>
      </p:sp>
      <p:sp>
        <p:nvSpPr>
          <p:cNvPr id="19" name="任意多边形 18"/>
          <p:cNvSpPr/>
          <p:nvPr>
            <p:custDataLst>
              <p:tags r:id="rId12"/>
            </p:custDataLst>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2024</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11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15-11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p:txBody>
      </p:sp>
      <p:sp>
        <p:nvSpPr>
          <p:cNvPr id="20" name="任意多边形 19"/>
          <p:cNvSpPr/>
          <p:nvPr>
            <p:custDataLst>
              <p:tags r:id="rId13"/>
            </p:custDataLst>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2024</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2/20</a:t>
            </a:r>
            <a:r>
              <a:rPr lang="zh-CN" altLang="en-US"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2/30</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a:endCxn id="13" idx="2"/>
          </p:cNvCxnSpPr>
          <p:nvPr>
            <p:custDataLst>
              <p:tags r:id="rId14"/>
            </p:custDataLst>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5"/>
            </p:custDataLst>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6"/>
            </p:custDataLst>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custDataLst>
              <p:tags r:id="rId17"/>
            </p:custDataLst>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时间安排</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6705"/>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sym typeface="+mn-ea"/>
              </a:rPr>
              <a:t>Time Schedule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1"/>
            </p:custDataLst>
          </p:nvPr>
        </p:nvSpPr>
        <p:spPr>
          <a:xfrm>
            <a:off x="7559313" y="263861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整合所有的功能，并验证其功能完整</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性</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custDataLst>
              <p:tags r:id="rId2"/>
            </p:custDataLst>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整理</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并提交全套毕业论文资料</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custDataLst>
              <p:tags r:id="rId3"/>
            </p:custDataLst>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完成毕业论文定稿，根据流程，单个模块的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功能实现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custDataLst>
              <p:tags r:id="rId4"/>
            </p:custDataLst>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5"/>
            </p:custDataLst>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6"/>
            </p:custDataLst>
          </p:nvPr>
        </p:nvSpPr>
        <p:spPr>
          <a:xfrm>
            <a:off x="5943600" y="376706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7"/>
            </p:custDataLst>
          </p:nvPr>
        </p:nvSpPr>
        <p:spPr>
          <a:xfrm>
            <a:off x="5943328" y="5785973"/>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custDataLst>
              <p:tags r:id="rId8"/>
            </p:custDataLst>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2024</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2/28</a:t>
            </a:r>
            <a:endParaRPr lang="zh-CN" altLang="en-US" dirty="0">
              <a:latin typeface="微软雅黑" panose="020B0503020204020204" pitchFamily="34" charset="-122"/>
              <a:ea typeface="微软雅黑" panose="020B0503020204020204" pitchFamily="34" charset="-122"/>
            </a:endParaRPr>
          </a:p>
        </p:txBody>
      </p:sp>
      <p:sp>
        <p:nvSpPr>
          <p:cNvPr id="18" name="任意多边形 17"/>
          <p:cNvSpPr/>
          <p:nvPr>
            <p:custDataLst>
              <p:tags r:id="rId9"/>
            </p:custDataLst>
          </p:nvPr>
        </p:nvSpPr>
        <p:spPr>
          <a:xfrm>
            <a:off x="2486024" y="572165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2024</a:t>
            </a:r>
            <a:r>
              <a:rPr lang="en-US" altLang="zh-CN" dirty="0">
                <a:latin typeface="微软雅黑" panose="020B0503020204020204" pitchFamily="34" charset="-122"/>
                <a:ea typeface="微软雅黑" panose="020B0503020204020204" pitchFamily="34" charset="-122"/>
                <a:sym typeface="+mn-ea"/>
              </a:rPr>
              <a:t>/3/21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3/31</a:t>
            </a:r>
            <a:endParaRPr lang="zh-CN" altLang="en-US" dirty="0">
              <a:latin typeface="微软雅黑" panose="020B0503020204020204" pitchFamily="34" charset="-122"/>
              <a:ea typeface="微软雅黑" panose="020B0503020204020204" pitchFamily="34" charset="-122"/>
            </a:endParaRPr>
          </a:p>
        </p:txBody>
      </p:sp>
      <p:sp>
        <p:nvSpPr>
          <p:cNvPr id="19" name="任意多边形 18"/>
          <p:cNvSpPr/>
          <p:nvPr>
            <p:custDataLst>
              <p:tags r:id="rId10"/>
            </p:custDataLst>
          </p:nvPr>
        </p:nvSpPr>
        <p:spPr>
          <a:xfrm rot="10800000" flipV="1">
            <a:off x="7429500" y="369050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2024</a:t>
            </a:r>
            <a:r>
              <a:rPr lang="en-US" altLang="zh-CN" dirty="0">
                <a:latin typeface="微软雅黑" panose="020B0503020204020204" pitchFamily="34" charset="-122"/>
                <a:ea typeface="微软雅黑" panose="020B0503020204020204" pitchFamily="34" charset="-122"/>
                <a:sym typeface="+mn-ea"/>
              </a:rPr>
              <a:t>/3/1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3/20</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a:endCxn id="13" idx="2"/>
          </p:cNvCxnSpPr>
          <p:nvPr>
            <p:custDataLst>
              <p:tags r:id="rId11"/>
            </p:custDataLst>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2"/>
            </p:custDataLst>
          </p:nvPr>
        </p:nvCxnSpPr>
        <p:spPr>
          <a:xfrm flipV="1">
            <a:off x="6274890" y="390395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custDataLst>
              <p:tags r:id="rId13"/>
            </p:custDataLst>
          </p:nvPr>
        </p:nvCxnSpPr>
        <p:spPr>
          <a:xfrm flipV="1">
            <a:off x="4750254" y="5938373"/>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微软雅黑" panose="020B0503020204020204" pitchFamily="34" charset="-122"/>
                <a:ea typeface="微软雅黑" panose="020B0503020204020204" pitchFamily="34" charset="-122"/>
              </a:rPr>
              <a:t>目录</a:t>
            </a:r>
            <a:endParaRPr lang="zh-CN" altLang="en-US" sz="4800" dirty="0">
              <a:solidFill>
                <a:srgbClr val="1C488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custDataLst>
              <p:tags r:id="rId1"/>
            </p:custDataLst>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custDataLst>
              <p:tags r:id="rId2"/>
            </p:custDataLst>
          </p:nvPr>
        </p:nvSpPr>
        <p:spPr>
          <a:xfrm>
            <a:off x="2672779" y="3105175"/>
            <a:ext cx="3701845" cy="461665"/>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研究背景及意义</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custDataLst>
              <p:tags r:id="rId3"/>
            </p:custDataLst>
          </p:nvPr>
        </p:nvSpPr>
        <p:spPr>
          <a:xfrm>
            <a:off x="2746375" y="3538220"/>
            <a:ext cx="3482975" cy="306705"/>
          </a:xfrm>
          <a:prstGeom prst="rect">
            <a:avLst/>
          </a:prstGeom>
          <a:noFill/>
        </p:spPr>
        <p:txBody>
          <a:bodyPr wrap="square" rtlCol="0">
            <a:spAutoFit/>
          </a:bodyPr>
          <a:lstStyle/>
          <a:p>
            <a:pPr algn="dist"/>
            <a:r>
              <a:rPr lang="en-US" altLang="zh-CN" sz="1400" dirty="0">
                <a:latin typeface="FuturaBookC" charset="-52"/>
              </a:rPr>
              <a:t>Research background and significance</a:t>
            </a:r>
            <a:endParaRPr lang="en-US" altLang="zh-CN" sz="1400" dirty="0">
              <a:latin typeface="FuturaBookC" charset="-52"/>
            </a:endParaRPr>
          </a:p>
        </p:txBody>
      </p:sp>
      <p:sp>
        <p:nvSpPr>
          <p:cNvPr id="12" name="椭圆 11"/>
          <p:cNvSpPr/>
          <p:nvPr>
            <p:custDataLst>
              <p:tags r:id="rId4"/>
            </p:custDataLst>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custDataLst>
              <p:tags r:id="rId5"/>
            </p:custDataLst>
          </p:nvPr>
        </p:nvSpPr>
        <p:spPr>
          <a:xfrm>
            <a:off x="7259842" y="3105175"/>
            <a:ext cx="3701845" cy="461665"/>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研究方法及思路</a:t>
            </a:r>
            <a:endParaRPr lang="zh-CN" altLang="en-US" sz="2400" dirty="0">
              <a:latin typeface="微软雅黑" panose="020B0503020204020204" pitchFamily="34" charset="-122"/>
              <a:ea typeface="微软雅黑" panose="020B0503020204020204" pitchFamily="34" charset="-122"/>
            </a:endParaRPr>
          </a:p>
        </p:txBody>
      </p:sp>
      <p:sp>
        <p:nvSpPr>
          <p:cNvPr id="14" name="文本框 13"/>
          <p:cNvSpPr txBox="1"/>
          <p:nvPr>
            <p:custDataLst>
              <p:tags r:id="rId6"/>
            </p:custDataLst>
          </p:nvPr>
        </p:nvSpPr>
        <p:spPr>
          <a:xfrm>
            <a:off x="7333584" y="3538454"/>
            <a:ext cx="2680572" cy="306705"/>
          </a:xfrm>
          <a:prstGeom prst="rect">
            <a:avLst/>
          </a:prstGeom>
          <a:noFill/>
        </p:spPr>
        <p:txBody>
          <a:bodyPr wrap="square" rtlCol="0">
            <a:spAutoFit/>
          </a:bodyPr>
          <a:lstStyle/>
          <a:p>
            <a:pPr algn="dist"/>
            <a:r>
              <a:rPr lang="en-US" altLang="zh-CN" sz="1400" dirty="0">
                <a:latin typeface="FuturaBookC" charset="-52"/>
              </a:rPr>
              <a:t>Research methods and ideas</a:t>
            </a:r>
            <a:endParaRPr lang="en-US" altLang="zh-CN" sz="1400" dirty="0">
              <a:latin typeface="FuturaBookC" charset="-52"/>
            </a:endParaRPr>
          </a:p>
        </p:txBody>
      </p:sp>
      <p:sp>
        <p:nvSpPr>
          <p:cNvPr id="15" name="椭圆 14"/>
          <p:cNvSpPr/>
          <p:nvPr>
            <p:custDataLst>
              <p:tags r:id="rId7"/>
            </p:custDataLst>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custDataLst>
              <p:tags r:id="rId8"/>
            </p:custDataLst>
          </p:nvPr>
        </p:nvSpPr>
        <p:spPr>
          <a:xfrm>
            <a:off x="2672779" y="4347913"/>
            <a:ext cx="3701845" cy="460375"/>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研究内容</a:t>
            </a:r>
            <a:endParaRPr lang="zh-CN" altLang="en-US" sz="2400" dirty="0">
              <a:latin typeface="微软雅黑" panose="020B0503020204020204" pitchFamily="34" charset="-122"/>
              <a:ea typeface="微软雅黑" panose="020B0503020204020204" pitchFamily="34" charset="-122"/>
            </a:endParaRPr>
          </a:p>
        </p:txBody>
      </p:sp>
      <p:sp>
        <p:nvSpPr>
          <p:cNvPr id="17" name="文本框 16"/>
          <p:cNvSpPr txBox="1"/>
          <p:nvPr>
            <p:custDataLst>
              <p:tags r:id="rId9"/>
            </p:custDataLst>
          </p:nvPr>
        </p:nvSpPr>
        <p:spPr>
          <a:xfrm>
            <a:off x="2746520" y="4781192"/>
            <a:ext cx="2680886" cy="306705"/>
          </a:xfrm>
          <a:prstGeom prst="rect">
            <a:avLst/>
          </a:prstGeom>
          <a:noFill/>
        </p:spPr>
        <p:txBody>
          <a:bodyPr wrap="square" rtlCol="0">
            <a:spAutoFit/>
          </a:bodyPr>
          <a:lstStyle/>
          <a:p>
            <a:pPr algn="dist"/>
            <a:r>
              <a:rPr lang="en-US" altLang="zh-CN" sz="1400" dirty="0">
                <a:latin typeface="FuturaBookC" charset="-52"/>
              </a:rPr>
              <a:t>Research content and hypotheses</a:t>
            </a:r>
            <a:endParaRPr lang="en-US" altLang="zh-CN" sz="1400" dirty="0">
              <a:latin typeface="FuturaBookC" charset="-52"/>
            </a:endParaRPr>
          </a:p>
        </p:txBody>
      </p:sp>
      <p:sp>
        <p:nvSpPr>
          <p:cNvPr id="18" name="椭圆 17"/>
          <p:cNvSpPr/>
          <p:nvPr>
            <p:custDataLst>
              <p:tags r:id="rId10"/>
            </p:custDataLst>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p:cNvSpPr txBox="1"/>
          <p:nvPr>
            <p:custDataLst>
              <p:tags r:id="rId11"/>
            </p:custDataLst>
          </p:nvPr>
        </p:nvSpPr>
        <p:spPr>
          <a:xfrm>
            <a:off x="7333583" y="4773776"/>
            <a:ext cx="2680573" cy="306705"/>
          </a:xfrm>
          <a:prstGeom prst="rect">
            <a:avLst/>
          </a:prstGeom>
          <a:noFill/>
        </p:spPr>
        <p:txBody>
          <a:bodyPr wrap="square" rtlCol="0">
            <a:spAutoFit/>
          </a:bodyPr>
          <a:lstStyle/>
          <a:p>
            <a:pPr algn="dist"/>
            <a:r>
              <a:rPr lang="en-US" altLang="zh-CN" sz="1400" dirty="0">
                <a:latin typeface="FuturaBookC" charset="-52"/>
              </a:rPr>
              <a:t>Time schedule planning</a:t>
            </a:r>
            <a:endParaRPr lang="en-US" altLang="zh-CN" sz="1400" dirty="0">
              <a:latin typeface="FuturaBookC" charset="-52"/>
            </a:endParaRPr>
          </a:p>
        </p:txBody>
      </p:sp>
      <p:sp>
        <p:nvSpPr>
          <p:cNvPr id="20" name="文本框 19"/>
          <p:cNvSpPr txBox="1"/>
          <p:nvPr>
            <p:custDataLst>
              <p:tags r:id="rId12"/>
            </p:custDataLst>
          </p:nvPr>
        </p:nvSpPr>
        <p:spPr>
          <a:xfrm>
            <a:off x="7259842" y="4347913"/>
            <a:ext cx="3701845" cy="461665"/>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时间安排规划</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41525" y="2080895"/>
            <a:ext cx="8109585" cy="829945"/>
          </a:xfrm>
          <a:prstGeom prst="rect">
            <a:avLst/>
          </a:prstGeom>
          <a:noFill/>
        </p:spPr>
        <p:txBody>
          <a:bodyPr wrap="square" rtlCol="0">
            <a:spAutoFit/>
          </a:bodyPr>
          <a:lstStyle/>
          <a:p>
            <a:pPr algn="dist"/>
            <a:r>
              <a:rPr lang="zh-CN" altLang="en-US" sz="4800" dirty="0">
                <a:solidFill>
                  <a:srgbClr val="1C4885"/>
                </a:solidFill>
                <a:latin typeface="微软雅黑" panose="020B0503020204020204" pitchFamily="34" charset="-122"/>
                <a:ea typeface="微软雅黑" panose="020B0503020204020204" pitchFamily="34" charset="-122"/>
              </a:rPr>
              <a:t>感谢各位老师与同学批评指正</a:t>
            </a:r>
            <a:endParaRPr lang="zh-CN" altLang="en-US" sz="4800" dirty="0">
              <a:solidFill>
                <a:srgbClr val="1C4885"/>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76575" y="4566920"/>
            <a:ext cx="6039485" cy="398780"/>
          </a:xfrm>
          <a:prstGeom prst="rect">
            <a:avLst/>
          </a:prstGeom>
          <a:noFill/>
        </p:spPr>
        <p:txBody>
          <a:bodyPr wrap="square" rtlCol="0">
            <a:spAutoFit/>
          </a:bodyPr>
          <a:p>
            <a:r>
              <a:rPr lang="zh-CN" altLang="en-US" sz="2000"/>
              <a:t> 大数据与智能工程学院                答辩人：张伟 </a:t>
            </a:r>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326196"/>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宋体" panose="02010600030101010101" pitchFamily="2" charset="-122"/>
                <a:ea typeface="宋体" panose="02010600030101010101" pitchFamily="2" charset="-122"/>
              </a:rPr>
              <a:t>1</a:t>
            </a:r>
            <a:endParaRPr lang="en-US" altLang="zh-CN" sz="13800" b="1" dirty="0">
              <a:solidFill>
                <a:schemeClr val="bg1"/>
              </a:solidFill>
              <a:latin typeface="宋体" panose="02010600030101010101" pitchFamily="2" charset="-122"/>
              <a:ea typeface="宋体" panose="02010600030101010101" pitchFamily="2" charset="-12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微软雅黑" panose="020B0503020204020204" pitchFamily="34" charset="-122"/>
                <a:ea typeface="微软雅黑" panose="020B0503020204020204" pitchFamily="34" charset="-122"/>
              </a:rPr>
              <a:t>研究背景及意义</a:t>
            </a:r>
            <a:endParaRPr lang="zh-CN" altLang="en-US" sz="4400" dirty="0">
              <a:solidFill>
                <a:srgbClr val="1C4885"/>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7185"/>
          </a:xfrm>
          <a:prstGeom prst="rect">
            <a:avLst/>
          </a:prstGeom>
          <a:noFill/>
        </p:spPr>
        <p:txBody>
          <a:bodyPr wrap="square" rtlCol="0">
            <a:spAutoFit/>
          </a:bodyPr>
          <a:lstStyle/>
          <a:p>
            <a:pPr algn="dist"/>
            <a:r>
              <a:rPr lang="en-US" altLang="zh-CN" sz="1600" dirty="0">
                <a:latin typeface="FuturaBookC" charset="-52"/>
                <a:sym typeface="+mn-ea"/>
              </a:rPr>
              <a:t>Research background and significance</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3652" y="409927"/>
            <a:ext cx="2839450" cy="521970"/>
          </a:xfrm>
          <a:prstGeom prst="rect">
            <a:avLst/>
          </a:prstGeom>
          <a:noFill/>
        </p:spPr>
        <p:txBody>
          <a:bodyPr wrap="square" rtlCol="0">
            <a:spAutoFit/>
          </a:bodyPr>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背景</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87475" y="1211580"/>
            <a:ext cx="9259570" cy="1343660"/>
          </a:xfrm>
          <a:prstGeom prst="rect">
            <a:avLst/>
          </a:prstGeom>
          <a:noFill/>
        </p:spPr>
        <p:txBody>
          <a:bodyPr wrap="square" rtlCol="0">
            <a:noAutofit/>
          </a:bodyPr>
          <a:p>
            <a:pPr indent="457200" fontAlgn="auto">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在</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万物互联</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的背景下，电子万年历作为一种智能硬件，逐渐成为智能家居和物联网（</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IoT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中的重要一环。电子万年历的出现给人们的生活带来了诸多方便但传统的电子万年历除显示时间以外，功能较为单一，人机交互性也不强，也不注重功耗问题。因此设计一款多功能，低功耗且能提供一款舒适界面的电子万年历更符合现如今人们的</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需求。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8" name="图片 7"/>
          <p:cNvPicPr/>
          <p:nvPr/>
        </p:nvPicPr>
        <p:blipFill>
          <a:blip r:embed="rId1"/>
          <a:stretch>
            <a:fillRect/>
          </a:stretch>
        </p:blipFill>
        <p:spPr>
          <a:xfrm>
            <a:off x="904875" y="3377565"/>
            <a:ext cx="4206240" cy="2974975"/>
          </a:xfrm>
          <a:prstGeom prst="rect">
            <a:avLst/>
          </a:prstGeom>
        </p:spPr>
      </p:pic>
      <p:pic>
        <p:nvPicPr>
          <p:cNvPr id="11" name="图片 10" descr="R-C"/>
          <p:cNvPicPr>
            <a:picLocks noChangeAspect="1"/>
          </p:cNvPicPr>
          <p:nvPr/>
        </p:nvPicPr>
        <p:blipFill>
          <a:blip r:embed="rId2"/>
          <a:srcRect l="10958" t="6667" r="5674" b="20343"/>
          <a:stretch>
            <a:fillRect/>
          </a:stretch>
        </p:blipFill>
        <p:spPr>
          <a:xfrm>
            <a:off x="6428740" y="3377565"/>
            <a:ext cx="4614545" cy="3030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3652" y="409927"/>
            <a:ext cx="2839450" cy="521970"/>
          </a:xfrm>
          <a:prstGeom prst="rect">
            <a:avLst/>
          </a:prstGeom>
          <a:noFill/>
        </p:spPr>
        <p:txBody>
          <a:bodyPr wrap="square" rtlCol="0">
            <a:spAutoFit/>
          </a:bodyPr>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研究现状</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custDataLst>
              <p:tags r:id="rId1"/>
            </p:custDataLst>
          </p:nvPr>
        </p:nvGrpSpPr>
        <p:grpSpPr>
          <a:xfrm>
            <a:off x="6177683" y="1711854"/>
            <a:ext cx="1362525" cy="988578"/>
            <a:chOff x="6177683" y="1666134"/>
            <a:chExt cx="1362525" cy="988578"/>
          </a:xfrm>
          <a:solidFill>
            <a:srgbClr val="1C4885"/>
          </a:solidFill>
        </p:grpSpPr>
        <p:sp>
          <p:nvSpPr>
            <p:cNvPr id="17" name="矩形 16"/>
            <p:cNvSpPr/>
            <p:nvPr>
              <p:custDataLst>
                <p:tags r:id="rId2"/>
              </p:custDataLst>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custDataLst>
                <p:tags r:id="rId3"/>
              </p:custDataLst>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矩形 18"/>
          <p:cNvSpPr/>
          <p:nvPr>
            <p:custDataLst>
              <p:tags r:id="rId4"/>
            </p:custDataLst>
          </p:nvPr>
        </p:nvSpPr>
        <p:spPr>
          <a:xfrm>
            <a:off x="6297560" y="181552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5"/>
            </p:custDataLst>
          </p:nvPr>
        </p:nvSpPr>
        <p:spPr>
          <a:xfrm>
            <a:off x="6297560" y="322844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custDataLst>
              <p:tags r:id="rId6"/>
            </p:custDataLst>
          </p:nvPr>
        </p:nvSpPr>
        <p:spPr>
          <a:xfrm>
            <a:off x="6297295" y="4641215"/>
            <a:ext cx="4843145" cy="11182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custDataLst>
              <p:tags r:id="rId7"/>
            </p:custDataLst>
          </p:nvPr>
        </p:nvGrpSpPr>
        <p:grpSpPr>
          <a:xfrm>
            <a:off x="6177683" y="3124688"/>
            <a:ext cx="1362525" cy="988578"/>
            <a:chOff x="6177683" y="1666134"/>
            <a:chExt cx="1362525" cy="988578"/>
          </a:xfrm>
          <a:solidFill>
            <a:srgbClr val="1C4885"/>
          </a:solidFill>
        </p:grpSpPr>
        <p:sp>
          <p:nvSpPr>
            <p:cNvPr id="23" name="矩形 22"/>
            <p:cNvSpPr/>
            <p:nvPr>
              <p:custDataLst>
                <p:tags r:id="rId8"/>
              </p:custDataLst>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custDataLst>
                <p:tags r:id="rId9"/>
              </p:custDataLst>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5" name="组合 24"/>
          <p:cNvGrpSpPr/>
          <p:nvPr>
            <p:custDataLst>
              <p:tags r:id="rId10"/>
            </p:custDataLst>
          </p:nvPr>
        </p:nvGrpSpPr>
        <p:grpSpPr>
          <a:xfrm>
            <a:off x="6177683" y="4543269"/>
            <a:ext cx="1362525" cy="988578"/>
            <a:chOff x="6177683" y="1666134"/>
            <a:chExt cx="1362525" cy="988578"/>
          </a:xfrm>
          <a:solidFill>
            <a:srgbClr val="1C4885"/>
          </a:solidFill>
        </p:grpSpPr>
        <p:sp>
          <p:nvSpPr>
            <p:cNvPr id="26" name="矩形 25"/>
            <p:cNvSpPr/>
            <p:nvPr>
              <p:custDataLst>
                <p:tags r:id="rId11"/>
              </p:custDataLst>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custDataLst>
                <p:tags r:id="rId12"/>
              </p:custDataLst>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6" name="文本框 45"/>
          <p:cNvSpPr txBox="1"/>
          <p:nvPr>
            <p:custDataLst>
              <p:tags r:id="rId13"/>
            </p:custDataLst>
          </p:nvPr>
        </p:nvSpPr>
        <p:spPr>
          <a:xfrm>
            <a:off x="6417439" y="2018740"/>
            <a:ext cx="1032387" cy="706755"/>
          </a:xfrm>
          <a:prstGeom prst="rect">
            <a:avLst/>
          </a:prstGeom>
          <a:noFill/>
        </p:spPr>
        <p:txBody>
          <a:bodyPr wrap="square" rtlCol="0">
            <a:spAutoFit/>
          </a:bodyPr>
          <a:p>
            <a:pPr algn="ctr"/>
            <a:r>
              <a:rPr lang="en-US" altLang="zh-CN" sz="4000" dirty="0">
                <a:solidFill>
                  <a:schemeClr val="tx1">
                    <a:lumMod val="85000"/>
                    <a:lumOff val="15000"/>
                  </a:schemeClr>
                </a:solidFill>
                <a:latin typeface="FuturaBookC" charset="-52"/>
              </a:rPr>
              <a:t>01</a:t>
            </a:r>
            <a:endParaRPr lang="zh-CN" altLang="en-US" sz="4000" dirty="0">
              <a:solidFill>
                <a:schemeClr val="tx1">
                  <a:lumMod val="85000"/>
                  <a:lumOff val="15000"/>
                </a:schemeClr>
              </a:solidFill>
              <a:latin typeface="FuturaBookC" charset="-52"/>
            </a:endParaRPr>
          </a:p>
        </p:txBody>
      </p:sp>
      <p:sp>
        <p:nvSpPr>
          <p:cNvPr id="47" name="文本框 46"/>
          <p:cNvSpPr txBox="1"/>
          <p:nvPr>
            <p:custDataLst>
              <p:tags r:id="rId14"/>
            </p:custDataLst>
          </p:nvPr>
        </p:nvSpPr>
        <p:spPr>
          <a:xfrm>
            <a:off x="6417439" y="3449687"/>
            <a:ext cx="1032387" cy="706755"/>
          </a:xfrm>
          <a:prstGeom prst="rect">
            <a:avLst/>
          </a:prstGeom>
          <a:noFill/>
        </p:spPr>
        <p:txBody>
          <a:bodyPr wrap="square" rtlCol="0">
            <a:spAutoFit/>
          </a:bodyPr>
          <a:p>
            <a:pPr algn="ctr"/>
            <a:r>
              <a:rPr lang="en-US" altLang="zh-CN" sz="4000" dirty="0">
                <a:solidFill>
                  <a:schemeClr val="tx1">
                    <a:lumMod val="85000"/>
                    <a:lumOff val="15000"/>
                  </a:schemeClr>
                </a:solidFill>
                <a:latin typeface="FuturaBookC" charset="-52"/>
              </a:rPr>
              <a:t>02</a:t>
            </a:r>
            <a:endParaRPr lang="zh-CN" altLang="en-US" sz="4000" dirty="0">
              <a:solidFill>
                <a:schemeClr val="tx1">
                  <a:lumMod val="85000"/>
                  <a:lumOff val="15000"/>
                </a:schemeClr>
              </a:solidFill>
              <a:latin typeface="FuturaBookC" charset="-52"/>
            </a:endParaRPr>
          </a:p>
        </p:txBody>
      </p:sp>
      <p:sp>
        <p:nvSpPr>
          <p:cNvPr id="48" name="文本框 47"/>
          <p:cNvSpPr txBox="1"/>
          <p:nvPr>
            <p:custDataLst>
              <p:tags r:id="rId15"/>
            </p:custDataLst>
          </p:nvPr>
        </p:nvSpPr>
        <p:spPr>
          <a:xfrm>
            <a:off x="6417439" y="4846530"/>
            <a:ext cx="1032387" cy="706755"/>
          </a:xfrm>
          <a:prstGeom prst="rect">
            <a:avLst/>
          </a:prstGeom>
          <a:noFill/>
        </p:spPr>
        <p:txBody>
          <a:bodyPr wrap="square" rtlCol="0">
            <a:spAutoFit/>
          </a:bodyPr>
          <a:p>
            <a:pPr algn="ctr"/>
            <a:r>
              <a:rPr lang="en-US" altLang="zh-CN" sz="4000" dirty="0">
                <a:solidFill>
                  <a:schemeClr val="tx1">
                    <a:lumMod val="85000"/>
                    <a:lumOff val="15000"/>
                  </a:schemeClr>
                </a:solidFill>
                <a:latin typeface="FuturaBookC" charset="-52"/>
              </a:rPr>
              <a:t>03</a:t>
            </a:r>
            <a:endParaRPr lang="zh-CN" altLang="en-US" sz="4000" dirty="0">
              <a:solidFill>
                <a:schemeClr val="tx1">
                  <a:lumMod val="85000"/>
                  <a:lumOff val="15000"/>
                </a:schemeClr>
              </a:solidFill>
              <a:latin typeface="FuturaBookC" charset="-52"/>
            </a:endParaRPr>
          </a:p>
        </p:txBody>
      </p:sp>
      <p:sp>
        <p:nvSpPr>
          <p:cNvPr id="49" name="文本框 48"/>
          <p:cNvSpPr txBox="1"/>
          <p:nvPr>
            <p:custDataLst>
              <p:tags r:id="rId16"/>
            </p:custDataLst>
          </p:nvPr>
        </p:nvSpPr>
        <p:spPr>
          <a:xfrm>
            <a:off x="7449820" y="1844675"/>
            <a:ext cx="3796665" cy="1060450"/>
          </a:xfrm>
          <a:prstGeom prst="rect">
            <a:avLst/>
          </a:prstGeom>
          <a:noFill/>
        </p:spPr>
        <p:txBody>
          <a:bodyPr wrap="square" rtlCol="0">
            <a:spAutoFit/>
          </a:bodyPr>
          <a:p>
            <a:pPr indent="0" algn="l" fontAlgn="auto">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传统电子万年历：</a:t>
            </a:r>
            <a:r>
              <a:rPr lang="zh-CN" altLang="en-US" sz="1400" dirty="0">
                <a:latin typeface="微软雅黑" panose="020B0503020204020204" pitchFamily="34" charset="-122"/>
                <a:ea typeface="微软雅黑" panose="020B0503020204020204" pitchFamily="34" charset="-122"/>
                <a:sym typeface="+mn-ea"/>
              </a:rPr>
              <a:t>功能单一，仅具备日期显示操作不便，界面简单，智能化不足，无法实现数据同步或远程操作，信息量有限。</a:t>
            </a:r>
            <a:endParaRPr lang="zh-CN" altLang="en-US" sz="1400" dirty="0">
              <a:latin typeface="微软雅黑" panose="020B0503020204020204" pitchFamily="34" charset="-122"/>
              <a:ea typeface="微软雅黑" panose="020B0503020204020204" pitchFamily="34" charset="-122"/>
              <a:sym typeface="+mn-ea"/>
            </a:endParaRPr>
          </a:p>
        </p:txBody>
      </p:sp>
      <p:sp>
        <p:nvSpPr>
          <p:cNvPr id="50" name="文本框 49"/>
          <p:cNvSpPr txBox="1"/>
          <p:nvPr>
            <p:custDataLst>
              <p:tags r:id="rId17"/>
            </p:custDataLst>
          </p:nvPr>
        </p:nvSpPr>
        <p:spPr>
          <a:xfrm>
            <a:off x="7536815" y="4641215"/>
            <a:ext cx="3686810" cy="1060450"/>
          </a:xfrm>
          <a:prstGeom prst="rect">
            <a:avLst/>
          </a:prstGeom>
          <a:noFill/>
        </p:spPr>
        <p:txBody>
          <a:bodyPr wrap="square" rtlCol="0">
            <a:spAutoFit/>
          </a:bodyPr>
          <a:p>
            <a:pPr algn="l" fontAlgn="auto">
              <a:lnSpc>
                <a:spcPct val="150000"/>
              </a:lnSpc>
              <a:buClrTx/>
              <a:buSzTx/>
              <a:buFontTx/>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国内现状：</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国内注重功能集成与人机交互体验优化，</a:t>
            </a:r>
            <a:r>
              <a:rPr lang="zh-CN" altLang="en-US" sz="1400" dirty="0">
                <a:latin typeface="微软雅黑" panose="020B0503020204020204" pitchFamily="34" charset="-122"/>
                <a:ea typeface="微软雅黑" panose="020B0503020204020204" pitchFamily="34" charset="-122"/>
                <a:sym typeface="+mn-ea"/>
              </a:rPr>
              <a:t>采用低功耗模式和模块化设计。但</a:t>
            </a:r>
            <a:r>
              <a:rPr lang="zh-CN" altLang="en-US" sz="1400" dirty="0">
                <a:latin typeface="微软雅黑" panose="020B0503020204020204" pitchFamily="34" charset="-122"/>
                <a:ea typeface="微软雅黑" panose="020B0503020204020204" pitchFamily="34" charset="-122"/>
                <a:sym typeface="+mn-ea"/>
              </a:rPr>
              <a:t>智能化水平较低，功耗优化仍存在提升空间。</a:t>
            </a:r>
            <a:endParaRPr lang="zh-CN" altLang="en-US" sz="1400" dirty="0">
              <a:latin typeface="微软雅黑" panose="020B0503020204020204" pitchFamily="34" charset="-122"/>
              <a:ea typeface="微软雅黑" panose="020B0503020204020204" pitchFamily="34" charset="-122"/>
              <a:sym typeface="+mn-ea"/>
            </a:endParaRPr>
          </a:p>
        </p:txBody>
      </p:sp>
      <p:sp>
        <p:nvSpPr>
          <p:cNvPr id="51" name="文本框 50"/>
          <p:cNvSpPr txBox="1"/>
          <p:nvPr>
            <p:custDataLst>
              <p:tags r:id="rId18"/>
            </p:custDataLst>
          </p:nvPr>
        </p:nvSpPr>
        <p:spPr>
          <a:xfrm>
            <a:off x="7536815" y="3268345"/>
            <a:ext cx="3588385" cy="1071245"/>
          </a:xfrm>
          <a:prstGeom prst="rect">
            <a:avLst/>
          </a:prstGeom>
          <a:noFill/>
        </p:spPr>
        <p:txBody>
          <a:bodyPr wrap="square" rtlCol="0">
            <a:noAutofit/>
          </a:bodyPr>
          <a:p>
            <a:pPr indent="0" algn="just" fontAlgn="auto">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国外现状：</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强调简约设计与高分辨率显示，</a:t>
            </a:r>
            <a:r>
              <a:rPr lang="zh-CN" altLang="en-US" sz="1400" dirty="0">
                <a:latin typeface="微软雅黑" panose="020B0503020204020204" pitchFamily="34" charset="-122"/>
                <a:ea typeface="微软雅黑" panose="020B0503020204020204" pitchFamily="34" charset="-122"/>
                <a:sym typeface="+mn-ea"/>
              </a:rPr>
              <a:t>采用更加智能电源管理算法。但其功能针对性较弱，不能满足特定场景</a:t>
            </a:r>
            <a:r>
              <a:rPr lang="zh-CN" altLang="en-US" sz="1400" dirty="0">
                <a:latin typeface="微软雅黑" panose="020B0503020204020204" pitchFamily="34" charset="-122"/>
                <a:ea typeface="微软雅黑" panose="020B0503020204020204" pitchFamily="34" charset="-122"/>
                <a:sym typeface="+mn-ea"/>
              </a:rPr>
              <a:t>的需求。</a:t>
            </a:r>
            <a:endParaRPr lang="zh-CN" altLang="en-US" sz="1400" dirty="0">
              <a:latin typeface="微软雅黑" panose="020B0503020204020204" pitchFamily="34" charset="-122"/>
              <a:ea typeface="微软雅黑" panose="020B0503020204020204" pitchFamily="34" charset="-122"/>
              <a:sym typeface="+mn-ea"/>
            </a:endParaRPr>
          </a:p>
        </p:txBody>
      </p:sp>
      <p:pic>
        <p:nvPicPr>
          <p:cNvPr id="3" name="图片 2" descr="R"/>
          <p:cNvPicPr>
            <a:picLocks noChangeAspect="1"/>
          </p:cNvPicPr>
          <p:nvPr/>
        </p:nvPicPr>
        <p:blipFill>
          <a:blip r:embed="rId19"/>
          <a:stretch>
            <a:fillRect/>
          </a:stretch>
        </p:blipFill>
        <p:spPr>
          <a:xfrm>
            <a:off x="603885" y="1148715"/>
            <a:ext cx="5080000" cy="50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研究目的及意义</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6705"/>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Purpose and Significance</a:t>
            </a:r>
            <a:endParaRPr lang="en-US" altLang="zh-CN"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custDataLst>
              <p:tags r:id="rId1"/>
            </p:custDataLst>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custDataLst>
              <p:tags r:id="rId2"/>
            </p:custDataLst>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custDataLst>
              <p:tags r:id="rId3"/>
            </p:custDataLst>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custDataLst>
              <p:tags r:id="rId4"/>
            </p:custDataLst>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5"/>
            </p:custDataLst>
          </p:nvPr>
        </p:nvSpPr>
        <p:spPr>
          <a:xfrm>
            <a:off x="1925867" y="1910604"/>
            <a:ext cx="2225040" cy="368300"/>
          </a:xfrm>
          <a:prstGeom prst="rect">
            <a:avLst/>
          </a:prstGeom>
          <a:noFill/>
        </p:spPr>
        <p:txBody>
          <a:bodyPr wrap="squar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提升设备的实用</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性</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6"/>
            </p:custDataLst>
          </p:nvPr>
        </p:nvSpPr>
        <p:spPr>
          <a:xfrm>
            <a:off x="1106129" y="2249158"/>
            <a:ext cx="3044778" cy="1383665"/>
          </a:xfrm>
          <a:prstGeom prst="rect">
            <a:avLst/>
          </a:prstGeom>
          <a:noFill/>
        </p:spPr>
        <p:txBody>
          <a:bodyPr wrap="square" rtlCol="0">
            <a:spAutoFit/>
          </a:bodyPr>
          <a:lstStyle/>
          <a:p>
            <a:pPr indent="0" algn="r"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通过对市场和</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人们需求的分析和技术改进，使电子万年历具有</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更多功能，如天气预报、温湿度监测等日常实用功能，提升其用户体验</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7"/>
            </p:custDataLst>
          </p:nvPr>
        </p:nvSpPr>
        <p:spPr>
          <a:xfrm>
            <a:off x="1925867" y="3902575"/>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rPr>
              <a:t>优化</a:t>
            </a:r>
            <a:r>
              <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rPr>
              <a:t>能耗</a:t>
            </a:r>
            <a:endPar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9" name="文本框 18"/>
          <p:cNvSpPr txBox="1"/>
          <p:nvPr>
            <p:custDataLst>
              <p:tags r:id="rId8"/>
            </p:custDataLst>
          </p:nvPr>
        </p:nvSpPr>
        <p:spPr>
          <a:xfrm>
            <a:off x="1106129" y="4241129"/>
            <a:ext cx="3044778" cy="1060450"/>
          </a:xfrm>
          <a:prstGeom prst="rect">
            <a:avLst/>
          </a:prstGeom>
          <a:noFill/>
        </p:spPr>
        <p:txBody>
          <a:bodyPr wrap="square" rtlCol="0">
            <a:spAutoFit/>
          </a:bodyPr>
          <a:lstStyle/>
          <a:p>
            <a:pPr indent="0" algn="r"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研究如何在硬件和软件层面实现低功耗设计，以延长设备使用寿命，降低能耗，符合环保需求。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9"/>
            </p:custDataLst>
          </p:nvPr>
        </p:nvSpPr>
        <p:spPr>
          <a:xfrm>
            <a:off x="7885779" y="1910306"/>
            <a:ext cx="2225040" cy="368300"/>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与物联网技术</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结合</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10"/>
            </p:custDataLst>
          </p:nvPr>
        </p:nvSpPr>
        <p:spPr>
          <a:xfrm>
            <a:off x="7885779" y="2265746"/>
            <a:ext cx="3158024" cy="1383665"/>
          </a:xfrm>
          <a:prstGeom prst="rect">
            <a:avLst/>
          </a:prstGeom>
          <a:noFill/>
        </p:spPr>
        <p:txBody>
          <a:bodyPr wrap="square" rtlCol="0">
            <a:spAutoFit/>
          </a:bodyPr>
          <a:lstStyle/>
          <a:p>
            <a:pPr indent="0"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探索电子万年历与物联网</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技术的融合，使之能与其他设备（如手机、平板、智能音箱等）互联，从而实现信息同步和语音控制，进一步提升其便利性。</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11"/>
            </p:custDataLst>
          </p:nvPr>
        </p:nvSpPr>
        <p:spPr>
          <a:xfrm>
            <a:off x="7947511" y="3872989"/>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rPr>
              <a:t>提升用户</a:t>
            </a:r>
            <a:r>
              <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rPr>
              <a:t>体验</a:t>
            </a:r>
            <a:endParaRPr lang="zh-CN" altLang="en-US" b="1"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23" name="文本框 22"/>
          <p:cNvSpPr txBox="1"/>
          <p:nvPr>
            <p:custDataLst>
              <p:tags r:id="rId12"/>
            </p:custDataLst>
          </p:nvPr>
        </p:nvSpPr>
        <p:spPr>
          <a:xfrm>
            <a:off x="7947511" y="4228429"/>
            <a:ext cx="3158024" cy="1060450"/>
          </a:xfrm>
          <a:prstGeom prst="rect">
            <a:avLst/>
          </a:prstGeom>
          <a:noFill/>
        </p:spPr>
        <p:txBody>
          <a:bodyPr wrap="square" rtlCol="0">
            <a:spAutoFit/>
          </a:bodyPr>
          <a:lstStyle/>
          <a:p>
            <a:pPr indent="0"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研究符合用户视觉体验的显示设计，使得电子万年历的界面简洁美观，操作简便，提高其在不同人群的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适用性。</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宋体" panose="02010600030101010101" pitchFamily="2" charset="-122"/>
                <a:ea typeface="宋体" panose="02010600030101010101" pitchFamily="2" charset="-122"/>
              </a:rPr>
              <a:t>2</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微软雅黑" panose="020B0503020204020204" pitchFamily="34" charset="-122"/>
                <a:ea typeface="微软雅黑" panose="020B0503020204020204" pitchFamily="34" charset="-122"/>
              </a:rPr>
              <a:t>研究方法及思路</a:t>
            </a:r>
            <a:endParaRPr lang="zh-CN" altLang="en-US" sz="4400" dirty="0">
              <a:solidFill>
                <a:srgbClr val="1C4885"/>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研究方法</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2"/>
            </p:custDataLst>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1224546" y="2417720"/>
            <a:ext cx="2864928"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步骤一</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custDataLst>
              <p:tags r:id="rId4"/>
            </p:custDataLst>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5"/>
            </p:custDataLst>
          </p:nvPr>
        </p:nvSpPr>
        <p:spPr>
          <a:xfrm>
            <a:off x="1219415" y="3314298"/>
            <a:ext cx="4247107" cy="230695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mn-ea"/>
              </a:rPr>
              <a:t>模块化设计方法</a:t>
            </a: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sym typeface="+mn-ea"/>
              </a:rPr>
              <a:t>功能分层：将系统分成多个层次，每一层负责特定功能，便于代码的复用和维护。</a:t>
            </a: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sym typeface="+mn-ea"/>
              </a:rPr>
              <a:t>模块化编程：将嵌入式系统的功能划分为多个独立的模块，每个模块完成特定任务。</a:t>
            </a:r>
            <a:endParaRPr lang="zh-CN" altLang="en-US" sz="1600" dirty="0">
              <a:solidFill>
                <a:schemeClr val="bg1"/>
              </a:solidFill>
              <a:latin typeface="微软雅黑" panose="020B0503020204020204" pitchFamily="34" charset="-122"/>
              <a:ea typeface="微软雅黑" panose="020B0503020204020204" pitchFamily="34" charset="-122"/>
            </a:endParaRPr>
          </a:p>
          <a:p>
            <a:endParaRPr lang="zh-CN" altLang="en-US" sz="1600" dirty="0">
              <a:solidFill>
                <a:schemeClr val="bg1"/>
              </a:solidFill>
              <a:latin typeface="微软雅黑" panose="020B0503020204020204" pitchFamily="34" charset="-122"/>
              <a:ea typeface="微软雅黑" panose="020B0503020204020204" pitchFamily="34" charset="-122"/>
            </a:endParaRPr>
          </a:p>
          <a:p>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6"/>
            </p:custDataLst>
          </p:nvPr>
        </p:nvSpPr>
        <p:spPr>
          <a:xfrm>
            <a:off x="6755541" y="2417720"/>
            <a:ext cx="2864928"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步骤二</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custDataLst>
              <p:tags r:id="rId7"/>
            </p:custDataLst>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8"/>
            </p:custDataLst>
          </p:nvPr>
        </p:nvSpPr>
        <p:spPr>
          <a:xfrm>
            <a:off x="6750410" y="3170153"/>
            <a:ext cx="4247107" cy="2445385"/>
          </a:xfrm>
          <a:prstGeom prst="rect">
            <a:avLst/>
          </a:prstGeom>
          <a:noFill/>
        </p:spPr>
        <p:txBody>
          <a:bodyPr wrap="square" rtlCol="0">
            <a:spAutoFit/>
          </a:bodyPr>
          <a:lstStyle/>
          <a:p>
            <a:pPr fontAlgn="auto">
              <a:lnSpc>
                <a:spcPct val="150000"/>
              </a:lnSpc>
            </a:pPr>
            <a:r>
              <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调试与测试方法</a:t>
            </a:r>
            <a:r>
              <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单元测试：针对各个模块或函数进行独立测试，确保其符合设计要求。</a:t>
            </a:r>
            <a:endPar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集成测试</a:t>
            </a:r>
            <a:endPar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fontAlgn="auto">
              <a:lnSpc>
                <a:spcPct val="150000"/>
              </a:lnSpc>
              <a:buFont typeface="Arial" panose="020B0604020202020204" pitchFamily="34" charset="0"/>
              <a:buChar char="•"/>
            </a:pPr>
            <a:r>
              <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断点调试与串口调试</a:t>
            </a:r>
            <a:endParaRPr lang="zh-CN" altLang="en-US" sz="1400" spc="3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4648" y="409927"/>
            <a:ext cx="2538453"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研究</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思路</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4649" y="840662"/>
            <a:ext cx="2251507" cy="307777"/>
          </a:xfrm>
          <a:prstGeom prst="rect">
            <a:avLst/>
          </a:prstGeom>
          <a:noFill/>
        </p:spPr>
        <p:txBody>
          <a:bodyPr wrap="square" rtlCol="0">
            <a:spAutoFit/>
          </a:bodyPr>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78510" y="1367790"/>
            <a:ext cx="4064000" cy="368300"/>
          </a:xfrm>
          <a:prstGeom prst="rect">
            <a:avLst/>
          </a:prstGeom>
          <a:noFill/>
        </p:spPr>
        <p:txBody>
          <a:bodyPr wrap="square" rtlCol="0">
            <a:spAutoFit/>
          </a:bodyPr>
          <a:p>
            <a:r>
              <a:rPr lang="zh-CN" altLang="en-US" b="1"/>
              <a:t>硬件结构框图：</a:t>
            </a:r>
            <a:endParaRPr lang="zh-CN" altLang="en-US" b="1"/>
          </a:p>
        </p:txBody>
      </p:sp>
      <p:grpSp>
        <p:nvGrpSpPr>
          <p:cNvPr id="23" name="组合 22"/>
          <p:cNvGrpSpPr/>
          <p:nvPr/>
        </p:nvGrpSpPr>
        <p:grpSpPr>
          <a:xfrm>
            <a:off x="7782560" y="1792605"/>
            <a:ext cx="2495550" cy="4431030"/>
            <a:chOff x="12113" y="2489"/>
            <a:chExt cx="4168" cy="7501"/>
          </a:xfrm>
        </p:grpSpPr>
        <p:sp>
          <p:nvSpPr>
            <p:cNvPr id="15" name="流程图: 可选过程 14"/>
            <p:cNvSpPr/>
            <p:nvPr/>
          </p:nvSpPr>
          <p:spPr>
            <a:xfrm>
              <a:off x="12113" y="2489"/>
              <a:ext cx="4169" cy="1036"/>
            </a:xfrm>
            <a:prstGeom prst="flowChartAlternateProcess">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rPr>
                <a:t>功能需求分析</a:t>
              </a:r>
              <a:endParaRPr lang="zh-CN" altLang="en-US">
                <a:solidFill>
                  <a:schemeClr val="tx1"/>
                </a:solidFill>
              </a:endParaRPr>
            </a:p>
          </p:txBody>
        </p:sp>
        <p:sp>
          <p:nvSpPr>
            <p:cNvPr id="16" name="流程图: 可选过程 15"/>
            <p:cNvSpPr/>
            <p:nvPr/>
          </p:nvSpPr>
          <p:spPr>
            <a:xfrm>
              <a:off x="12113" y="4644"/>
              <a:ext cx="4169" cy="1036"/>
            </a:xfrm>
            <a:prstGeom prst="flowChartAlternateProcess">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rPr>
                <a:t>原理图设计</a:t>
              </a:r>
              <a:endParaRPr lang="zh-CN" altLang="en-US">
                <a:solidFill>
                  <a:schemeClr val="tx1"/>
                </a:solidFill>
              </a:endParaRPr>
            </a:p>
          </p:txBody>
        </p:sp>
        <p:sp>
          <p:nvSpPr>
            <p:cNvPr id="17" name="流程图: 可选过程 16"/>
            <p:cNvSpPr/>
            <p:nvPr/>
          </p:nvSpPr>
          <p:spPr>
            <a:xfrm>
              <a:off x="12113" y="6799"/>
              <a:ext cx="4169" cy="1036"/>
            </a:xfrm>
            <a:prstGeom prst="flowChartAlternateProcess">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PCB</a:t>
              </a:r>
              <a:r>
                <a:rPr lang="zh-CN" altLang="en-US" b="1"/>
                <a:t>设计</a:t>
              </a:r>
              <a:endParaRPr lang="zh-CN" altLang="en-US" b="1"/>
            </a:p>
          </p:txBody>
        </p:sp>
        <p:sp>
          <p:nvSpPr>
            <p:cNvPr id="18" name="流程图: 可选过程 17"/>
            <p:cNvSpPr/>
            <p:nvPr/>
          </p:nvSpPr>
          <p:spPr>
            <a:xfrm>
              <a:off x="12113" y="8954"/>
              <a:ext cx="4169" cy="1036"/>
            </a:xfrm>
            <a:prstGeom prst="flowChartAlternateProcess">
              <a:avLst/>
            </a:prstGeom>
            <a:solidFill>
              <a:schemeClr val="accent1">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出板</a:t>
              </a:r>
              <a:r>
                <a:rPr lang="zh-CN" altLang="en-US"/>
                <a:t>验证</a:t>
              </a:r>
              <a:endParaRPr lang="zh-CN" altLang="en-US"/>
            </a:p>
          </p:txBody>
        </p:sp>
        <p:sp>
          <p:nvSpPr>
            <p:cNvPr id="19" name="下箭头 18"/>
            <p:cNvSpPr/>
            <p:nvPr/>
          </p:nvSpPr>
          <p:spPr>
            <a:xfrm>
              <a:off x="13697" y="3560"/>
              <a:ext cx="798" cy="1049"/>
            </a:xfrm>
            <a:prstGeom prst="downArrow">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下箭头 19"/>
            <p:cNvSpPr/>
            <p:nvPr/>
          </p:nvSpPr>
          <p:spPr>
            <a:xfrm>
              <a:off x="13697" y="5680"/>
              <a:ext cx="798" cy="1049"/>
            </a:xfrm>
            <a:prstGeom prst="downArrow">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下箭头 20"/>
            <p:cNvSpPr/>
            <p:nvPr/>
          </p:nvSpPr>
          <p:spPr>
            <a:xfrm>
              <a:off x="13697" y="7857"/>
              <a:ext cx="798" cy="1049"/>
            </a:xfrm>
            <a:prstGeom prst="downArrow">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 name="文本框 23"/>
          <p:cNvSpPr txBox="1"/>
          <p:nvPr/>
        </p:nvSpPr>
        <p:spPr>
          <a:xfrm>
            <a:off x="7207250" y="1367790"/>
            <a:ext cx="4064000" cy="368300"/>
          </a:xfrm>
          <a:prstGeom prst="rect">
            <a:avLst/>
          </a:prstGeom>
          <a:noFill/>
        </p:spPr>
        <p:txBody>
          <a:bodyPr wrap="square" rtlCol="0">
            <a:spAutoFit/>
          </a:bodyPr>
          <a:p>
            <a:r>
              <a:rPr lang="zh-CN" altLang="en-US" b="1"/>
              <a:t>硬件设计思路：</a:t>
            </a:r>
            <a:endParaRPr lang="zh-CN" altLang="en-US" b="1"/>
          </a:p>
        </p:txBody>
      </p:sp>
      <p:pic>
        <p:nvPicPr>
          <p:cNvPr id="8" name="图片 7"/>
          <p:cNvPicPr>
            <a:picLocks noChangeAspect="1"/>
          </p:cNvPicPr>
          <p:nvPr/>
        </p:nvPicPr>
        <p:blipFill>
          <a:blip r:embed="rId1"/>
          <a:stretch>
            <a:fillRect/>
          </a:stretch>
        </p:blipFill>
        <p:spPr>
          <a:xfrm>
            <a:off x="904875" y="1792605"/>
            <a:ext cx="4670425" cy="4791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tags/tag1.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10.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11.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12.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13.xml><?xml version="1.0" encoding="utf-8"?>
<p:tagLst xmlns:p="http://schemas.openxmlformats.org/presentationml/2006/main">
  <p:tag name="KSO_WM_DIAGRAM_VIRTUALLY_FRAME" val="{&quot;height&quot;:360.65251968503935,&quot;left&quot;:486.4317322834646,&quot;top&quot;:117.9,&quot;width&quot;:399.1182677165354}"/>
</p:tagLst>
</file>

<file path=ppt/tags/tag14.xml><?xml version="1.0" encoding="utf-8"?>
<p:tagLst xmlns:p="http://schemas.openxmlformats.org/presentationml/2006/main">
  <p:tag name="KSO_WM_DIAGRAM_VIRTUALLY_FRAME" val="{&quot;height&quot;:360.65251968503935,&quot;left&quot;:486.4317322834646,&quot;top&quot;:117.9,&quot;width&quot;:399.1182677165354}"/>
</p:tagLst>
</file>

<file path=ppt/tags/tag15.xml><?xml version="1.0" encoding="utf-8"?>
<p:tagLst xmlns:p="http://schemas.openxmlformats.org/presentationml/2006/main">
  <p:tag name="KSO_WM_DIAGRAM_VIRTUALLY_FRAME" val="{&quot;height&quot;:360.65251968503935,&quot;left&quot;:486.4317322834646,&quot;top&quot;:117.9,&quot;width&quot;:399.1182677165354}"/>
</p:tagLst>
</file>

<file path=ppt/tags/tag16.xml><?xml version="1.0" encoding="utf-8"?>
<p:tagLst xmlns:p="http://schemas.openxmlformats.org/presentationml/2006/main">
  <p:tag name="KSO_WM_DIAGRAM_VIRTUALLY_FRAME" val="{&quot;height&quot;:360.65251968503935,&quot;left&quot;:486.4317322834646,&quot;top&quot;:117.9,&quot;width&quot;:399.1182677165354}"/>
</p:tagLst>
</file>

<file path=ppt/tags/tag17.xml><?xml version="1.0" encoding="utf-8"?>
<p:tagLst xmlns:p="http://schemas.openxmlformats.org/presentationml/2006/main">
  <p:tag name="KSO_WM_DIAGRAM_VIRTUALLY_FRAME" val="{&quot;height&quot;:360.65251968503935,&quot;left&quot;:486.4317322834646,&quot;top&quot;:117.9,&quot;width&quot;:399.1182677165354}"/>
</p:tagLst>
</file>

<file path=ppt/tags/tag18.xml><?xml version="1.0" encoding="utf-8"?>
<p:tagLst xmlns:p="http://schemas.openxmlformats.org/presentationml/2006/main">
  <p:tag name="KSO_WM_DIAGRAM_VIRTUALLY_FRAME" val="{&quot;height&quot;:360.65251968503935,&quot;left&quot;:486.4317322834646,&quot;top&quot;:117.9,&quot;width&quot;:399.1182677165354}"/>
</p:tagLst>
</file>

<file path=ppt/tags/tag19.xml><?xml version="1.0" encoding="utf-8"?>
<p:tagLst xmlns:p="http://schemas.openxmlformats.org/presentationml/2006/main">
  <p:tag name="KSO_WM_DIAGRAM_VIRTUALLY_FRAME" val="{&quot;height&quot;:360.65251968503935,&quot;left&quot;:486.4317322834646,&quot;top&quot;:117.9,&quot;width&quot;:399.1182677165354}"/>
</p:tagLst>
</file>

<file path=ppt/tags/tag2.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20.xml><?xml version="1.0" encoding="utf-8"?>
<p:tagLst xmlns:p="http://schemas.openxmlformats.org/presentationml/2006/main">
  <p:tag name="KSO_WM_DIAGRAM_VIRTUALLY_FRAME" val="{&quot;height&quot;:360.65251968503935,&quot;left&quot;:486.4317322834646,&quot;top&quot;:117.9,&quot;width&quot;:399.1182677165354}"/>
</p:tagLst>
</file>

<file path=ppt/tags/tag21.xml><?xml version="1.0" encoding="utf-8"?>
<p:tagLst xmlns:p="http://schemas.openxmlformats.org/presentationml/2006/main">
  <p:tag name="KSO_WM_DIAGRAM_VIRTUALLY_FRAME" val="{&quot;height&quot;:360.65251968503935,&quot;left&quot;:486.4317322834646,&quot;top&quot;:117.9,&quot;width&quot;:399.1182677165354}"/>
</p:tagLst>
</file>

<file path=ppt/tags/tag22.xml><?xml version="1.0" encoding="utf-8"?>
<p:tagLst xmlns:p="http://schemas.openxmlformats.org/presentationml/2006/main">
  <p:tag name="KSO_WM_DIAGRAM_VIRTUALLY_FRAME" val="{&quot;height&quot;:360.65251968503935,&quot;left&quot;:486.4317322834646,&quot;top&quot;:117.9,&quot;width&quot;:399.1182677165354}"/>
</p:tagLst>
</file>

<file path=ppt/tags/tag23.xml><?xml version="1.0" encoding="utf-8"?>
<p:tagLst xmlns:p="http://schemas.openxmlformats.org/presentationml/2006/main">
  <p:tag name="KSO_WM_DIAGRAM_VIRTUALLY_FRAME" val="{&quot;height&quot;:360.65251968503935,&quot;left&quot;:486.4317322834646,&quot;top&quot;:117.9,&quot;width&quot;:399.1182677165354}"/>
</p:tagLst>
</file>

<file path=ppt/tags/tag24.xml><?xml version="1.0" encoding="utf-8"?>
<p:tagLst xmlns:p="http://schemas.openxmlformats.org/presentationml/2006/main">
  <p:tag name="KSO_WM_DIAGRAM_VIRTUALLY_FRAME" val="{&quot;height&quot;:360.65251968503935,&quot;left&quot;:486.4317322834646,&quot;top&quot;:117.9,&quot;width&quot;:399.1182677165354}"/>
</p:tagLst>
</file>

<file path=ppt/tags/tag25.xml><?xml version="1.0" encoding="utf-8"?>
<p:tagLst xmlns:p="http://schemas.openxmlformats.org/presentationml/2006/main">
  <p:tag name="KSO_WM_DIAGRAM_VIRTUALLY_FRAME" val="{&quot;height&quot;:360.65251968503935,&quot;left&quot;:486.4317322834646,&quot;top&quot;:117.9,&quot;width&quot;:399.1182677165354}"/>
</p:tagLst>
</file>

<file path=ppt/tags/tag26.xml><?xml version="1.0" encoding="utf-8"?>
<p:tagLst xmlns:p="http://schemas.openxmlformats.org/presentationml/2006/main">
  <p:tag name="KSO_WM_DIAGRAM_VIRTUALLY_FRAME" val="{&quot;height&quot;:360.65251968503935,&quot;left&quot;:486.4317322834646,&quot;top&quot;:117.9,&quot;width&quot;:399.1182677165354}"/>
</p:tagLst>
</file>

<file path=ppt/tags/tag27.xml><?xml version="1.0" encoding="utf-8"?>
<p:tagLst xmlns:p="http://schemas.openxmlformats.org/presentationml/2006/main">
  <p:tag name="KSO_WM_DIAGRAM_VIRTUALLY_FRAME" val="{&quot;height&quot;:360.65251968503935,&quot;left&quot;:486.4317322834646,&quot;top&quot;:117.9,&quot;width&quot;:399.1182677165354}"/>
</p:tagLst>
</file>

<file path=ppt/tags/tag28.xml><?xml version="1.0" encoding="utf-8"?>
<p:tagLst xmlns:p="http://schemas.openxmlformats.org/presentationml/2006/main">
  <p:tag name="KSO_WM_DIAGRAM_VIRTUALLY_FRAME" val="{&quot;height&quot;:360.65251968503935,&quot;left&quot;:486.4317322834646,&quot;top&quot;:117.9,&quot;width&quot;:399.1182677165354}"/>
</p:tagLst>
</file>

<file path=ppt/tags/tag29.xml><?xml version="1.0" encoding="utf-8"?>
<p:tagLst xmlns:p="http://schemas.openxmlformats.org/presentationml/2006/main">
  <p:tag name="KSO_WM_DIAGRAM_VIRTUALLY_FRAME" val="{&quot;height&quot;:360.65251968503935,&quot;left&quot;:486.4317322834646,&quot;top&quot;:117.9,&quot;width&quot;:399.1182677165354}"/>
</p:tagLst>
</file>

<file path=ppt/tags/tag3.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30.xml><?xml version="1.0" encoding="utf-8"?>
<p:tagLst xmlns:p="http://schemas.openxmlformats.org/presentationml/2006/main">
  <p:tag name="KSO_WM_DIAGRAM_VIRTUALLY_FRAME" val="{&quot;height&quot;:360.65251968503935,&quot;left&quot;:486.4317322834646,&quot;top&quot;:117.9,&quot;width&quot;:399.1182677165354}"/>
</p:tagLst>
</file>

<file path=ppt/tags/tag31.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2.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3.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4.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5.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6.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7.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8.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39.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4.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40.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41.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42.xml><?xml version="1.0" encoding="utf-8"?>
<p:tagLst xmlns:p="http://schemas.openxmlformats.org/presentationml/2006/main">
  <p:tag name="KSO_WM_DIAGRAM_VIRTUALLY_FRAME" val="{&quot;height&quot;:328.4392913385826,&quot;left&quot;:87.0967716535433,&quot;top&quot;:150.41779527559055,&quot;width&quot;:787.3548031496063}"/>
</p:tagLst>
</file>

<file path=ppt/tags/tag43.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4.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5.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6.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7.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8.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49.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5.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50.xml><?xml version="1.0" encoding="utf-8"?>
<p:tagLst xmlns:p="http://schemas.openxmlformats.org/presentationml/2006/main">
  <p:tag name="KSO_WM_DIAGRAM_VIRTUALLY_FRAME" val="{&quot;height&quot;:299.43779527559064,&quot;left&quot;:55.741968503937,&quot;top&quot;:162.58055118110235,&quot;width&quot;:849.6606299212599}"/>
</p:tagLst>
</file>

<file path=ppt/tags/tag51.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2.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3.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4.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5.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6.xml><?xml version="1.0" encoding="utf-8"?>
<p:tagLst xmlns:p="http://schemas.openxmlformats.org/presentationml/2006/main">
  <p:tag name="KSO_WM_DIAGRAM_VIRTUALLY_FRAME" val="{&quot;height&quot;:306.7332283464567,&quot;left&quot;:509.4036220472441,&quot;top&quot;:145.5792125984252,&quot;width&quot;:344.4912598425197}"/>
</p:tagLst>
</file>

<file path=ppt/tags/tag57.xml><?xml version="1.0" encoding="utf-8"?>
<p:tagLst xmlns:p="http://schemas.openxmlformats.org/presentationml/2006/main">
  <p:tag name="picid" val="{dfad30f2-e51f-4659-aaa5-b7d2cff7b443}"/>
  <p:tag name="KSO_WM_UNIT_PLACING_PICTURE_USER_VIEWPORT" val="{&quot;height&quot;:7110,&quot;width&quot;:7110}"/>
</p:tagLst>
</file>

<file path=ppt/tags/tag58.xml><?xml version="1.0" encoding="utf-8"?>
<p:tagLst xmlns:p="http://schemas.openxmlformats.org/presentationml/2006/main">
  <p:tag name="picid" val="{e68184b6-9a32-4eb3-8e51-f37ba8d13bba}"/>
</p:tagLst>
</file>

<file path=ppt/tags/tag59.xml><?xml version="1.0" encoding="utf-8"?>
<p:tagLst xmlns:p="http://schemas.openxmlformats.org/presentationml/2006/main">
  <p:tag name="picid" val="{e8ddebbb-b703-42bc-9fe2-c1a864017d58}"/>
</p:tagLst>
</file>

<file path=ppt/tags/tag6.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60.xml><?xml version="1.0" encoding="utf-8"?>
<p:tagLst xmlns:p="http://schemas.openxmlformats.org/presentationml/2006/main">
  <p:tag name="picid" val="{fb079c80-9143-4a34-a406-58a0c8ca416f}"/>
</p:tagLst>
</file>

<file path=ppt/tags/tag61.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2.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3.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4.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5.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6.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7.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8.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69.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70.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1.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2.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3.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4.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5.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6.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7.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8.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79.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80.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1.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2.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3.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4.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5.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6.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7.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8.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89.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9.xml><?xml version="1.0" encoding="utf-8"?>
<p:tagLst xmlns:p="http://schemas.openxmlformats.org/presentationml/2006/main">
  <p:tag name="KSO_WM_DIAGRAM_VIRTUALLY_FRAME" val="{&quot;height&quot;:156.20433070866142,&quot;left&quot;:150.25850393700787,&quot;top&quot;:244.501968503937,&quot;width&quot;:712.8664566929134}"/>
</p:tagLst>
</file>

<file path=ppt/tags/tag90.xml><?xml version="1.0" encoding="utf-8"?>
<p:tagLst xmlns:p="http://schemas.openxmlformats.org/presentationml/2006/main">
  <p:tag name="KSO_WM_DIAGRAM_VIRTUALLY_FRAME" val="{&quot;height&quot;:343.6475590551181,&quot;left&quot;:195.48566929133858,&quot;top&quot;:130.0859842519685,&quot;width&quot;:568.400157480315}"/>
</p:tagLst>
</file>

<file path=ppt/tags/tag91.xml><?xml version="1.0" encoding="utf-8"?>
<p:tagLst xmlns:p="http://schemas.openxmlformats.org/presentationml/2006/main">
  <p:tag name="ISPRING_PRESENTATION_TITLE" val="蓝色简洁毕业答辩PPT模板"/>
  <p:tag name="commondata" val="eyJoZGlkIjoiMzEwNTM5NzYwMDRjMzkwZTVkZjY2ODkwMGIxNGU0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2460</Words>
  <Application>WPS 演示</Application>
  <PresentationFormat>宽屏</PresentationFormat>
  <Paragraphs>274</Paragraphs>
  <Slides>20</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FuturaBookC</vt:lpstr>
      <vt:lpstr>锐字逼格青春粗黑体简2.0</vt:lpstr>
      <vt:lpstr>FZZhengHeiS-DB-GB</vt:lpstr>
      <vt:lpstr>VeriBest BC</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＆大王叫我来巡山￡</cp:lastModifiedBy>
  <cp:revision>86</cp:revision>
  <dcterms:created xsi:type="dcterms:W3CDTF">2024-07-18T06:03:00Z</dcterms:created>
  <dcterms:modified xsi:type="dcterms:W3CDTF">2024-11-24T07:37:13Z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868C871CF15B48DCBA4CB906D354508D_12</vt:lpwstr>
  </property>
  <property fmtid="{D5CDD505-2E9C-101B-9397-08002B2CF9AE}" pid="3" name="KSOProductBuildVer">
    <vt:lpwstr>2052-12.1.0.18912</vt:lpwstr>
  </property>
</Properties>
</file>