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Nunito" panose="020B0604020202020204" charset="0"/>
      <p:regular r:id="rId11"/>
      <p:bold r:id="rId12"/>
      <p:italic r:id="rId13"/>
      <p:boldItalic r:id="rId14"/>
    </p:embeddedFont>
    <p:embeddedFont>
      <p:font typeface="Maven Pro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24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1" cy="1732548"/>
            <a:chOff x="7343003" y="3409675"/>
            <a:chExt cx="1691421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0"/>
              <a:ext cx="316800" cy="688512"/>
              <a:chOff x="7343003" y="4453710"/>
              <a:chExt cx="316800" cy="688512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7" y="3757688"/>
              <a:ext cx="316800" cy="1384535"/>
              <a:chOff x="8259417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7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7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7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7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2" y="0"/>
            <a:ext cx="3814072" cy="3839102"/>
            <a:chOff x="5043502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8" y="3480727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1" y="2704283"/>
              <a:ext cx="635219" cy="635218"/>
              <a:chOff x="6725724" y="2701259"/>
              <a:chExt cx="1208100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59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59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7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19" y="179237"/>
              <a:ext cx="873164" cy="873002"/>
              <a:chOff x="7754428" y="208724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4"/>
              <a:ext cx="2576999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2" y="460309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8" y="867729"/>
              <a:ext cx="1554222" cy="1554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8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2"/>
            <a:ext cx="42555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1" y="4099200"/>
            <a:ext cx="9144035" cy="1044300"/>
            <a:chOff x="51" y="4099200"/>
            <a:chExt cx="9144035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1" y="4309200"/>
              <a:ext cx="231621" cy="834300"/>
              <a:chOff x="2688736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1" cy="1044300"/>
              <a:chOff x="2688736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6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0" y="4309200"/>
              <a:ext cx="231621" cy="834300"/>
              <a:chOff x="2688736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1" cy="624600"/>
              <a:chOff x="2688736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2" y="4099200"/>
              <a:ext cx="231600" cy="1044300"/>
              <a:chOff x="1856752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2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1" y="4518900"/>
              <a:ext cx="231600" cy="624600"/>
              <a:chOff x="2599461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0" y="4099200"/>
              <a:ext cx="231600" cy="1044300"/>
              <a:chOff x="3342170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0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3" y="4309200"/>
              <a:ext cx="231600" cy="834300"/>
              <a:chOff x="4456233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2" y="4309200"/>
              <a:ext cx="231600" cy="834300"/>
              <a:chOff x="5198942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1" y="4309200"/>
              <a:ext cx="231600" cy="834300"/>
              <a:chOff x="5941651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0" y="4309200"/>
              <a:ext cx="231600" cy="834300"/>
              <a:chOff x="6684360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4" y="4518900"/>
              <a:ext cx="231600" cy="624600"/>
              <a:chOff x="7055714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8" y="4309200"/>
              <a:ext cx="231600" cy="834300"/>
              <a:chOff x="8169778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69" y="4309200"/>
              <a:ext cx="231600" cy="834300"/>
              <a:chOff x="7427069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6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6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6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6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2" y="4518900"/>
              <a:ext cx="231600" cy="624600"/>
              <a:chOff x="8541132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7" y="4309200"/>
              <a:ext cx="231600" cy="834300"/>
              <a:chOff x="8912487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8" y="3405"/>
            <a:ext cx="1233214" cy="1384535"/>
            <a:chOff x="146768" y="3405"/>
            <a:chExt cx="1233214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5"/>
              <a:ext cx="316800" cy="688512"/>
              <a:chOff x="1063183" y="3405"/>
              <a:chExt cx="316800" cy="688512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8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5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5" y="3405"/>
              <a:ext cx="316800" cy="1036523"/>
              <a:chOff x="604975" y="3405"/>
              <a:chExt cx="316800" cy="1036523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5" y="3418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5" y="3429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5" y="3405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8" y="3405"/>
              <a:ext cx="316800" cy="1384535"/>
              <a:chOff x="146768" y="3405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8" y="3418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8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8" y="3429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8" y="3405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3" y="2904008"/>
            <a:ext cx="2186147" cy="2239500"/>
            <a:chOff x="6775083" y="2904008"/>
            <a:chExt cx="2186147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3" y="4253708"/>
              <a:ext cx="409500" cy="889800"/>
              <a:chOff x="6775083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3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3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5" y="3354008"/>
              <a:ext cx="409500" cy="1789500"/>
              <a:chOff x="7959515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5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5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5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5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0" cy="2601689"/>
            <a:chOff x="6790514" y="1306"/>
            <a:chExt cx="2267450" cy="2601689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4" y="1306"/>
              <a:ext cx="1990500" cy="1990200"/>
              <a:chOff x="7067464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4"/>
                <a:ext cx="1425647" cy="14254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5" y="1807996"/>
              <a:ext cx="795000" cy="795000"/>
              <a:chOff x="8207125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2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6"/>
              <a:ext cx="548700" cy="548700"/>
              <a:chOff x="6790514" y="118856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2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2" y="3847118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238826" y="538716"/>
            <a:ext cx="6849000" cy="243975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>
                <a:solidFill>
                  <a:srgbClr val="D9D9D9"/>
                </a:solidFill>
              </a:rPr>
              <a:t>Storytelling &amp; Visualization:</a:t>
            </a:r>
          </a:p>
          <a:p>
            <a:pPr lvl="0">
              <a:spcBef>
                <a:spcPts val="0"/>
              </a:spcBef>
              <a:buNone/>
            </a:pPr>
            <a:endParaRPr sz="2400" dirty="0"/>
          </a:p>
          <a:p>
            <a:pPr lvl="0">
              <a:spcBef>
                <a:spcPts val="0"/>
              </a:spcBef>
              <a:buNone/>
            </a:pPr>
            <a:r>
              <a:rPr lang="en" sz="4000" dirty="0"/>
              <a:t>Construction Spending Analysis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4501749" y="3729549"/>
            <a:ext cx="1870697" cy="78574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b="1" dirty="0"/>
              <a:t>Jessie Gong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1238125" y="586300"/>
            <a:ext cx="7030500" cy="718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/>
              <a:t>Introduction</a:t>
            </a:r>
          </a:p>
        </p:txBody>
      </p:sp>
      <p:sp>
        <p:nvSpPr>
          <p:cNvPr id="284" name="Shape 284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wrap="square"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body" idx="4294967295"/>
          </p:nvPr>
        </p:nvSpPr>
        <p:spPr>
          <a:xfrm>
            <a:off x="418075" y="1378237"/>
            <a:ext cx="2257200" cy="4610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</a:rPr>
              <a:t>Questions: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4294967295"/>
          </p:nvPr>
        </p:nvSpPr>
        <p:spPr>
          <a:xfrm>
            <a:off x="418075" y="2070575"/>
            <a:ext cx="2471700" cy="265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endParaRPr sz="1600"/>
          </a:p>
        </p:txBody>
      </p:sp>
      <p:sp>
        <p:nvSpPr>
          <p:cNvPr id="287" name="Shape 287"/>
          <p:cNvSpPr/>
          <p:nvPr/>
        </p:nvSpPr>
        <p:spPr>
          <a:xfrm>
            <a:off x="3197626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wrap="square"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body" idx="4294967295"/>
          </p:nvPr>
        </p:nvSpPr>
        <p:spPr>
          <a:xfrm>
            <a:off x="3550650" y="1451575"/>
            <a:ext cx="2257200" cy="314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</a:rPr>
              <a:t>Data Analysis: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sz="1600"/>
          </a:p>
        </p:txBody>
      </p:sp>
      <p:sp>
        <p:nvSpPr>
          <p:cNvPr id="290" name="Shape 290"/>
          <p:cNvSpPr/>
          <p:nvPr/>
        </p:nvSpPr>
        <p:spPr>
          <a:xfrm>
            <a:off x="6109776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wrap="square"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body" idx="4294967295"/>
          </p:nvPr>
        </p:nvSpPr>
        <p:spPr>
          <a:xfrm>
            <a:off x="6480575" y="1304886"/>
            <a:ext cx="2257200" cy="6077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</a:rPr>
              <a:t>Findings &amp; Recommendations: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4294967295"/>
          </p:nvPr>
        </p:nvSpPr>
        <p:spPr>
          <a:xfrm>
            <a:off x="6254225" y="2070575"/>
            <a:ext cx="2471699" cy="26507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1169120" y="598575"/>
            <a:ext cx="3430500" cy="73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/>
              <a:t>Detailed Analysis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subTitle" idx="1"/>
          </p:nvPr>
        </p:nvSpPr>
        <p:spPr>
          <a:xfrm>
            <a:off x="5287975" y="772850"/>
            <a:ext cx="3430500" cy="3820415"/>
          </a:xfrm>
          <a:prstGeom prst="rect">
            <a:avLst/>
          </a:prstGeom>
          <a:ln w="28575">
            <a:solidFill>
              <a:schemeClr val="accent3"/>
            </a:solidFill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Description</a:t>
            </a:r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2675"/>
            <a:ext cx="5190749" cy="367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1176208" y="591486"/>
            <a:ext cx="3594265" cy="52847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/>
              <a:t>Detailed Analysis</a:t>
            </a:r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3878"/>
            <a:ext cx="4666524" cy="3637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Shape 3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5749" y="1353878"/>
            <a:ext cx="4666524" cy="3637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1169121" y="595252"/>
            <a:ext cx="3430500" cy="199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/>
              <a:t>Detailed Analysis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subTitle" idx="1"/>
          </p:nvPr>
        </p:nvSpPr>
        <p:spPr>
          <a:xfrm>
            <a:off x="5244343" y="793467"/>
            <a:ext cx="3430500" cy="3721825"/>
          </a:xfrm>
          <a:prstGeom prst="rect">
            <a:avLst/>
          </a:prstGeom>
          <a:ln w="28575">
            <a:solidFill>
              <a:schemeClr val="accent3"/>
            </a:solidFill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More premium subscribers</a:t>
            </a:r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00" y="1469323"/>
            <a:ext cx="4876170" cy="3464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4294967295"/>
          </p:nvPr>
        </p:nvSpPr>
        <p:spPr>
          <a:xfrm>
            <a:off x="4147075" y="1108350"/>
            <a:ext cx="1449000" cy="1898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CEO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1190847" y="624599"/>
            <a:ext cx="6528391" cy="57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b="1" dirty="0">
                <a:latin typeface="Maven Pro"/>
                <a:ea typeface="Maven Pro"/>
                <a:cs typeface="Maven Pro"/>
                <a:sym typeface="Maven Pro"/>
              </a:rPr>
              <a:t>Summary &amp; Recommendations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5D0E43-3DCE-491A-AAA3-40C9FE3A523A}"/>
              </a:ext>
            </a:extLst>
          </p:cNvPr>
          <p:cNvSpPr txBox="1"/>
          <p:nvPr/>
        </p:nvSpPr>
        <p:spPr>
          <a:xfrm>
            <a:off x="936041" y="1474381"/>
            <a:ext cx="3211034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en-US" altLang="zh-CN" dirty="0"/>
              <a:t>Factors that influence the trend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FD8B1-27BE-4E47-9C3C-9FE5A02554F7}"/>
              </a:ext>
            </a:extLst>
          </p:cNvPr>
          <p:cNvSpPr txBox="1"/>
          <p:nvPr/>
        </p:nvSpPr>
        <p:spPr>
          <a:xfrm>
            <a:off x="5121349" y="1474381"/>
            <a:ext cx="3211034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en-US" altLang="zh-CN" dirty="0"/>
              <a:t>Recommendations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675144" y="1325525"/>
            <a:ext cx="5857800" cy="121844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Conclusion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4294967295"/>
          </p:nvPr>
        </p:nvSpPr>
        <p:spPr>
          <a:xfrm>
            <a:off x="4147075" y="1108350"/>
            <a:ext cx="1449000" cy="1898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CEO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1190847" y="624599"/>
            <a:ext cx="6528391" cy="57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b="1" dirty="0">
                <a:latin typeface="Maven Pro"/>
                <a:ea typeface="Maven Pro"/>
                <a:cs typeface="Maven Pro"/>
                <a:sym typeface="Maven Pro"/>
              </a:rPr>
              <a:t>Backup: Python code for graphs</a:t>
            </a:r>
            <a:endParaRPr lang="en" sz="2800" b="1" dirty="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56B389-2553-457F-A61B-C8BE04FD1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425" y="1270896"/>
            <a:ext cx="5075940" cy="5396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6ACF9A-30A9-4450-BCE6-35C308838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76" y="1833069"/>
            <a:ext cx="3601632" cy="1330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EDCB72-C83B-47BB-956C-FAB081DAC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276" y="3264590"/>
            <a:ext cx="3601632" cy="1707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92A99A-F0A3-4689-BE1A-DF8607FD90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1395" y="1833070"/>
            <a:ext cx="4262474" cy="19946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A42FEA-A7B2-4FBE-A2B7-7D460C130E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1395" y="3863538"/>
            <a:ext cx="4262474" cy="104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70739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47</Words>
  <Application>Microsoft Office PowerPoint</Application>
  <PresentationFormat>On-screen Show (16:9)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Nunito</vt:lpstr>
      <vt:lpstr>Maven Pro</vt:lpstr>
      <vt:lpstr>Arial</vt:lpstr>
      <vt:lpstr>Momentum</vt:lpstr>
      <vt:lpstr>Storytelling &amp; Visualization:  Construction Spending Analysis</vt:lpstr>
      <vt:lpstr>Introduction</vt:lpstr>
      <vt:lpstr>Detailed Analysis</vt:lpstr>
      <vt:lpstr>Detailed Analysis</vt:lpstr>
      <vt:lpstr>Detailed Analysis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Storytelling &amp; Visualization:  Construction Spending Analysis</dc:title>
  <dc:creator>jessi</dc:creator>
  <cp:lastModifiedBy>Jessie Gong</cp:lastModifiedBy>
  <cp:revision>4</cp:revision>
  <dcterms:modified xsi:type="dcterms:W3CDTF">2017-09-14T19:31:19Z</dcterms:modified>
</cp:coreProperties>
</file>