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686" autoAdjust="0"/>
  </p:normalViewPr>
  <p:slideViewPr>
    <p:cSldViewPr snapToGrid="0">
      <p:cViewPr varScale="1">
        <p:scale>
          <a:sx n="75" d="100"/>
          <a:sy n="75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E753-072B-4744-8D7B-BFB5BD419ED7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6DD0D-812C-4DB7-97DD-50CF1C845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3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如同我们在生活中的做菜一样，我们将做菜分为</a:t>
            </a:r>
            <a:r>
              <a:rPr lang="en-US" altLang="zh-CN" dirty="0" smtClean="0"/>
              <a:t> </a:t>
            </a:r>
            <a:r>
              <a:rPr lang="zh-CN" altLang="en-US" dirty="0" smtClean="0"/>
              <a:t>买菜、拣菜、洗菜、切菜、配菜、炒菜等多个部分来完成，同理，我们将复杂的程序功能分成多个功能完成，如我们常用的登录功能，就分为，输入信息、验证信息格式、验证信息合法性、登录结果提示、登录成功这几个部分来完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3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注意函数的写法和如何调用的，情注意，所有的程序想要运行，必须要在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5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1、让学员输入代码，检查代码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zh-CN" altLang="en-US" dirty="0" smtClean="0"/>
              <a:t>、告诉学员简写的方式，让学员学习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1、让学员输入代码，检查代码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zh-CN" altLang="en-US" dirty="0" smtClean="0"/>
              <a:t>、告诉学员简写的方式，让学员学习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0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提示大家注意表达式，引出下面要讲的算术表达式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9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、由混乱的输出，展示干净的输入方式，转场语句，输入的格式不够完美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zh-CN" altLang="en-US" dirty="0" smtClean="0"/>
              <a:t>、介绍转义字符的使用方式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并给介绍所有的转义字符给予学员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、重点强调换行、单双引号的作用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、介绍习题，要求学员练习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2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30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51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6DD0D-812C-4DB7-97DD-50CF1C84522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5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8029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0331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28622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9381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7781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35384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106824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15494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410755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跃龙科技</a:t>
            </a:r>
          </a:p>
        </p:txBody>
      </p:sp>
    </p:spTree>
    <p:extLst>
      <p:ext uri="{BB962C8B-B14F-4D97-AF65-F5344CB8AC3E}">
        <p14:creationId xmlns:p14="http://schemas.microsoft.com/office/powerpoint/2010/main" val="138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跃龙科技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53" y="4827325"/>
            <a:ext cx="2382051" cy="14393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991475" y="5609690"/>
            <a:ext cx="4200525" cy="5855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427305" y="11510"/>
            <a:ext cx="691189" cy="1971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3813" y="0"/>
            <a:ext cx="587743" cy="24080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64" y="365125"/>
            <a:ext cx="1276436" cy="11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F6541"/>
                </a:solidFill>
              </a:rPr>
              <a:t>小小程序</a:t>
            </a:r>
            <a:r>
              <a:rPr lang="zh-CN" altLang="en-US" dirty="0" smtClean="0">
                <a:solidFill>
                  <a:srgbClr val="EF6541"/>
                </a:solidFill>
              </a:rPr>
              <a:t>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踏入名校的天梯－－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  <a:r>
              <a:rPr lang="zh-CN" altLang="en-US" dirty="0" smtClean="0"/>
              <a:t>语言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1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语言中的计算符号的使用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加减乘除这些计算符号如何在</a:t>
            </a:r>
            <a:r>
              <a:rPr lang="en-US" altLang="zh-CN" dirty="0"/>
              <a:t>C++</a:t>
            </a:r>
            <a:r>
              <a:rPr lang="zh-CN" altLang="en-US" dirty="0"/>
              <a:t>中使用？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0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中的运算符号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1589088" y="1554164"/>
            <a:ext cx="720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“ * ” 乘法运算符；“ </a:t>
            </a:r>
            <a:r>
              <a:rPr lang="en-US" altLang="zh-CN"/>
              <a:t>/ ”</a:t>
            </a:r>
            <a:r>
              <a:rPr lang="zh-CN" altLang="en-US"/>
              <a:t>除法运算符；“ </a:t>
            </a:r>
            <a:r>
              <a:rPr lang="en-US" altLang="zh-CN"/>
              <a:t>% ” </a:t>
            </a:r>
            <a:r>
              <a:rPr lang="zh-CN" altLang="en-US"/>
              <a:t>取余运算符。</a:t>
            </a:r>
            <a:endParaRPr lang="en-US" altLang="zh-CN"/>
          </a:p>
        </p:txBody>
      </p:sp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1589088" y="1122364"/>
            <a:ext cx="619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“ </a:t>
            </a:r>
            <a:r>
              <a:rPr lang="en-US" altLang="zh-CN"/>
              <a:t>+ ”</a:t>
            </a:r>
            <a:r>
              <a:rPr lang="zh-CN" altLang="en-US"/>
              <a:t>加法运算符；“ </a:t>
            </a:r>
            <a:r>
              <a:rPr lang="en-US" altLang="zh-CN"/>
              <a:t>- ”</a:t>
            </a:r>
            <a:r>
              <a:rPr lang="zh-CN" altLang="en-US"/>
              <a:t>减法运算符。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605089"/>
            <a:ext cx="6264275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49450" y="2173289"/>
            <a:ext cx="568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假设变量 </a:t>
            </a:r>
            <a:r>
              <a:rPr lang="en-US" altLang="zh-CN" dirty="0"/>
              <a:t>A </a:t>
            </a:r>
            <a:r>
              <a:rPr lang="zh-CN" altLang="en-US" dirty="0"/>
              <a:t>的值为 </a:t>
            </a:r>
            <a:r>
              <a:rPr lang="en-US" altLang="zh-CN" dirty="0"/>
              <a:t>10</a:t>
            </a:r>
            <a:r>
              <a:rPr lang="zh-CN" altLang="en-US" dirty="0"/>
              <a:t>，变量 </a:t>
            </a:r>
            <a:r>
              <a:rPr lang="en-US" altLang="zh-CN" dirty="0"/>
              <a:t>B </a:t>
            </a:r>
            <a:r>
              <a:rPr lang="zh-CN" altLang="en-US" dirty="0"/>
              <a:t>的值为 </a:t>
            </a:r>
            <a:r>
              <a:rPr lang="en-US" altLang="zh-CN" dirty="0"/>
              <a:t>20</a:t>
            </a:r>
            <a:r>
              <a:rPr lang="zh-CN" altLang="en-US" dirty="0"/>
              <a:t>，则：</a:t>
            </a:r>
          </a:p>
        </p:txBody>
      </p:sp>
    </p:spTree>
    <p:extLst>
      <p:ext uri="{BB962C8B-B14F-4D97-AF65-F5344CB8AC3E}">
        <p14:creationId xmlns:p14="http://schemas.microsoft.com/office/powerpoint/2010/main" val="2188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算术运算符的应用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412874" y="1991518"/>
            <a:ext cx="55594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EF6541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EF6541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  	cout&lt;&lt;(1024+2048)*3/</a:t>
            </a:r>
            <a:r>
              <a:rPr lang="en-US" altLang="zh-CN" dirty="0"/>
              <a:t>2</a:t>
            </a:r>
            <a:r>
              <a:rPr lang="zh-CN" altLang="en-US" dirty="0"/>
              <a:t>%9&lt;&lt;"\n" ;</a:t>
            </a:r>
          </a:p>
          <a:p>
            <a:r>
              <a:rPr lang="zh-CN" altLang="en-US" dirty="0"/>
              <a:t>	return 0 ;</a:t>
            </a:r>
          </a:p>
          <a:p>
            <a:r>
              <a:rPr lang="zh-CN" altLang="en-US" dirty="0"/>
              <a:t>} 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7404100" y="2683330"/>
            <a:ext cx="3416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EF6541"/>
                </a:solidFill>
              </a:rPr>
              <a:t>C++</a:t>
            </a:r>
            <a:r>
              <a:rPr kumimoji="1" lang="zh-CN" altLang="en-US" dirty="0">
                <a:solidFill>
                  <a:srgbClr val="EF6541"/>
                </a:solidFill>
              </a:rPr>
              <a:t>中没有“［</a:t>
            </a:r>
            <a:r>
              <a:rPr kumimoji="1" lang="en-US" altLang="zh-CN" dirty="0">
                <a:solidFill>
                  <a:srgbClr val="EF6541"/>
                </a:solidFill>
              </a:rPr>
              <a:t> </a:t>
            </a:r>
            <a:r>
              <a:rPr kumimoji="1" lang="zh-CN" altLang="en-US" dirty="0">
                <a:solidFill>
                  <a:srgbClr val="EF6541"/>
                </a:solidFill>
              </a:rPr>
              <a:t>］”和</a:t>
            </a:r>
            <a:endParaRPr kumimoji="1" lang="en-US" altLang="zh-CN" dirty="0">
              <a:solidFill>
                <a:srgbClr val="EF6541"/>
              </a:solidFill>
            </a:endParaRPr>
          </a:p>
          <a:p>
            <a:r>
              <a:rPr kumimoji="1" lang="zh-CN" altLang="en-US" dirty="0">
                <a:solidFill>
                  <a:srgbClr val="EF6541"/>
                </a:solidFill>
              </a:rPr>
              <a:t>“｛｝”号，全部使用“（）”</a:t>
            </a:r>
          </a:p>
        </p:txBody>
      </p:sp>
    </p:spTree>
    <p:extLst>
      <p:ext uri="{BB962C8B-B14F-4D97-AF65-F5344CB8AC3E}">
        <p14:creationId xmlns:p14="http://schemas.microsoft.com/office/powerpoint/2010/main" val="2609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算术运算符的应用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1346200"/>
            <a:ext cx="7204075" cy="47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算术运算符的练习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703513" y="1442660"/>
            <a:ext cx="5945187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dirty="0"/>
              <a:t>输出如下格式：</a:t>
            </a:r>
            <a:endParaRPr kumimoji="1" lang="en-US" altLang="zh-CN" sz="3200" dirty="0"/>
          </a:p>
          <a:p>
            <a:pPr lvl="1"/>
            <a:r>
              <a:rPr kumimoji="1" lang="zh-CN" altLang="zh-CN" sz="3200" dirty="0"/>
              <a:t>9</a:t>
            </a:r>
            <a:endParaRPr kumimoji="1" lang="en-US" altLang="zh-CN" sz="3200" dirty="0"/>
          </a:p>
          <a:p>
            <a:pPr lvl="1"/>
            <a:r>
              <a:rPr kumimoji="1" lang="zh-CN" altLang="zh-CN" sz="3200" dirty="0"/>
              <a:t>9</a:t>
            </a:r>
            <a:r>
              <a:rPr kumimoji="1" lang="en-US" altLang="zh-CN" sz="3200" dirty="0"/>
              <a:t>9</a:t>
            </a:r>
          </a:p>
          <a:p>
            <a:pPr lvl="1"/>
            <a:r>
              <a:rPr kumimoji="1" lang="zh-CN" altLang="zh-CN" sz="3200" dirty="0"/>
              <a:t>9</a:t>
            </a:r>
            <a:r>
              <a:rPr kumimoji="1" lang="en-US" altLang="zh-CN" sz="3200" dirty="0"/>
              <a:t>99</a:t>
            </a:r>
          </a:p>
          <a:p>
            <a:pPr lvl="1"/>
            <a:r>
              <a:rPr kumimoji="1" lang="en-US" altLang="zh-CN" sz="3200" dirty="0"/>
              <a:t>9999</a:t>
            </a:r>
          </a:p>
          <a:p>
            <a:pPr lvl="1"/>
            <a:endParaRPr kumimoji="1" lang="en-US" altLang="zh-CN" sz="3200" dirty="0"/>
          </a:p>
          <a:p>
            <a:r>
              <a:rPr kumimoji="1" lang="zh-CN" altLang="en-US" sz="2000" dirty="0"/>
              <a:t>要求每个数字以数学运算的方式展示，每个输出的数字表示需要使用一个运算</a:t>
            </a:r>
            <a:r>
              <a:rPr kumimoji="1" lang="zh-CN" altLang="en-US" sz="2000" dirty="0" smtClean="0"/>
              <a:t>符号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算术运算符的练习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400300" y="1296987"/>
            <a:ext cx="642620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8000"/>
                </a:solidFill>
              </a:rPr>
              <a:t>#include&lt;</a:t>
            </a:r>
            <a:r>
              <a:rPr lang="en-US" altLang="zh-CN" sz="2400" dirty="0" err="1">
                <a:solidFill>
                  <a:srgbClr val="008000"/>
                </a:solidFill>
              </a:rPr>
              <a:t>iostream</a:t>
            </a:r>
            <a:r>
              <a:rPr lang="en-US" altLang="zh-CN" sz="2400" dirty="0">
                <a:solidFill>
                  <a:srgbClr val="008000"/>
                </a:solidFill>
              </a:rPr>
              <a:t>&gt;</a:t>
            </a:r>
          </a:p>
          <a:p>
            <a:r>
              <a:rPr lang="en-US" altLang="zh-CN" sz="2400" dirty="0">
                <a:solidFill>
                  <a:srgbClr val="FF6600"/>
                </a:solidFill>
              </a:rPr>
              <a:t>using namespace </a:t>
            </a:r>
            <a:r>
              <a:rPr lang="en-US" altLang="zh-CN" sz="2400" dirty="0" err="1">
                <a:solidFill>
                  <a:srgbClr val="FF6600"/>
                </a:solidFill>
              </a:rPr>
              <a:t>std</a:t>
            </a:r>
            <a:r>
              <a:rPr lang="en-US" altLang="zh-CN" sz="2400" dirty="0">
                <a:solidFill>
                  <a:srgbClr val="FF6600"/>
                </a:solidFill>
              </a:rPr>
              <a:t>;</a:t>
            </a:r>
          </a:p>
          <a:p>
            <a:endParaRPr lang="en-US" altLang="zh-CN" dirty="0"/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main(){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&lt;&lt;3*3&lt;&lt;"\n";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&lt;&lt;32*3+3&lt;&lt;"\n" 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&lt;&lt;(9009-9)/10+99&lt;&lt;"\n" 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&lt;&lt;(999*10)-99+108*1&lt;&lt;"\n" ;</a:t>
            </a:r>
          </a:p>
          <a:p>
            <a:r>
              <a:rPr lang="en-US" altLang="zh-CN" sz="2800" dirty="0"/>
              <a:t>	return 0 ;</a:t>
            </a:r>
          </a:p>
          <a:p>
            <a:r>
              <a:rPr lang="en-US" altLang="zh-CN" sz="2800" dirty="0"/>
              <a:t>	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56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算术运算符的练习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1482725"/>
            <a:ext cx="6950075" cy="454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5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EF6541"/>
                </a:solidFill>
              </a:rPr>
              <a:t>cin</a:t>
            </a:r>
            <a:r>
              <a:rPr lang="zh-CN" altLang="en-US" b="1" dirty="0">
                <a:solidFill>
                  <a:srgbClr val="EF6541"/>
                </a:solidFill>
              </a:rPr>
              <a:t>语法的学习</a:t>
            </a:r>
            <a:r>
              <a:rPr lang="en-US" altLang="zh-CN" b="1" dirty="0">
                <a:solidFill>
                  <a:srgbClr val="EF6541"/>
                </a:solidFill>
              </a:rPr>
              <a:t/>
            </a:r>
            <a:br>
              <a:rPr lang="en-US" altLang="zh-CN" b="1" dirty="0">
                <a:solidFill>
                  <a:srgbClr val="EF6541"/>
                </a:solidFill>
              </a:rPr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如何给计算机发出指令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0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cin</a:t>
            </a:r>
            <a:r>
              <a:rPr lang="zh-CN" altLang="en-US" dirty="0"/>
              <a:t>的语法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292225" y="2320439"/>
            <a:ext cx="64928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cin</a:t>
            </a:r>
            <a:r>
              <a:rPr lang="zh-CN" altLang="en-US" sz="2800" dirty="0"/>
              <a:t>函数的作用是接收键盘输入中的内容，输入内容后以键盘回车键（</a:t>
            </a:r>
            <a:r>
              <a:rPr lang="en-US" altLang="zh-CN" sz="2800" dirty="0"/>
              <a:t>Enter</a:t>
            </a:r>
            <a:r>
              <a:rPr lang="zh-CN" altLang="en-US" sz="2800" dirty="0"/>
              <a:t>）作为输入的内容截止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292225" y="1687374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EF6541"/>
                </a:solidFill>
              </a:rPr>
              <a:t>函数定义</a:t>
            </a:r>
          </a:p>
        </p:txBody>
      </p:sp>
    </p:spTree>
    <p:extLst>
      <p:ext uri="{BB962C8B-B14F-4D97-AF65-F5344CB8AC3E}">
        <p14:creationId xmlns:p14="http://schemas.microsoft.com/office/powerpoint/2010/main" val="18811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F6541"/>
                </a:solidFill>
              </a:rPr>
              <a:t>函数示例</a:t>
            </a:r>
            <a:br>
              <a:rPr lang="zh-CN" altLang="en-US" dirty="0">
                <a:solidFill>
                  <a:srgbClr val="EF6541"/>
                </a:solidFill>
              </a:rPr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485900" y="1330325"/>
            <a:ext cx="7239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EF6541"/>
                </a:solidFill>
              </a:rPr>
              <a:t>#include&lt;</a:t>
            </a:r>
            <a:r>
              <a:rPr lang="en-US" altLang="zh-CN" dirty="0" err="1">
                <a:solidFill>
                  <a:srgbClr val="EF6541"/>
                </a:solidFill>
              </a:rPr>
              <a:t>iostream</a:t>
            </a:r>
            <a:r>
              <a:rPr lang="en-US" altLang="zh-CN" dirty="0">
                <a:solidFill>
                  <a:srgbClr val="EF6541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EF6541"/>
                </a:solidFill>
              </a:rPr>
              <a:t>using namespace </a:t>
            </a:r>
            <a:r>
              <a:rPr lang="en-US" altLang="zh-CN" dirty="0" err="1">
                <a:solidFill>
                  <a:srgbClr val="EF6541"/>
                </a:solidFill>
              </a:rPr>
              <a:t>std</a:t>
            </a:r>
            <a:r>
              <a:rPr lang="en-US" altLang="zh-CN" dirty="0">
                <a:solidFill>
                  <a:srgbClr val="EF6541"/>
                </a:solidFill>
              </a:rPr>
              <a:t>;</a:t>
            </a:r>
          </a:p>
          <a:p>
            <a:endParaRPr lang="en-US" altLang="zh-CN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 ;    </a:t>
            </a:r>
            <a:r>
              <a:rPr lang="zh-CN" altLang="en-US" sz="2400" dirty="0"/>
              <a:t> </a:t>
            </a:r>
            <a:r>
              <a:rPr lang="zh-CN" altLang="en-US" dirty="0">
                <a:solidFill>
                  <a:schemeClr val="accent1"/>
                </a:solidFill>
              </a:rPr>
              <a:t>/</a:t>
            </a:r>
            <a:r>
              <a:rPr lang="zh-CN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定义一个数字变量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&gt;&gt;m ;  </a:t>
            </a:r>
            <a:r>
              <a:rPr lang="zh-CN" altLang="en-US" dirty="0">
                <a:solidFill>
                  <a:schemeClr val="accent1"/>
                </a:solidFill>
              </a:rPr>
              <a:t>/</a:t>
            </a:r>
            <a:r>
              <a:rPr lang="zh-CN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</a:rPr>
              <a:t>获取输入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</a:t>
            </a:r>
            <a:r>
              <a:rPr lang="zh-CN" altLang="en-US" sz="2400" dirty="0"/>
              <a:t>您输入的数字是：</a:t>
            </a:r>
            <a:r>
              <a:rPr lang="en-US" altLang="zh-CN" sz="2400" dirty="0"/>
              <a:t>" &lt;&lt; m ; </a:t>
            </a:r>
          </a:p>
          <a:p>
            <a:r>
              <a:rPr lang="en-US" altLang="zh-CN" sz="2400" dirty="0"/>
              <a:t>	return 0 ;</a:t>
            </a:r>
          </a:p>
          <a:p>
            <a:r>
              <a:rPr lang="en-US" altLang="zh-CN" sz="2400" dirty="0"/>
              <a:t>	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7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cout</a:t>
            </a:r>
            <a:r>
              <a:rPr lang="zh-CN" altLang="en-US" b="1" dirty="0"/>
              <a:t>语法的进阶使用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格式化输出文本内容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6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F6541"/>
                </a:solidFill>
              </a:rPr>
              <a:t>函数示例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517649"/>
            <a:ext cx="6686550" cy="43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cin</a:t>
            </a:r>
            <a:r>
              <a:rPr lang="zh-CN" altLang="en-US" dirty="0"/>
              <a:t>函数的进阶操作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520824" y="2082800"/>
            <a:ext cx="3787775" cy="1456988"/>
            <a:chOff x="1520824" y="2082800"/>
            <a:chExt cx="3787775" cy="1456988"/>
          </a:xfrm>
        </p:grpSpPr>
        <p:sp>
          <p:nvSpPr>
            <p:cNvPr id="5" name="文本框 1"/>
            <p:cNvSpPr txBox="1">
              <a:spLocks noChangeArrowheads="1"/>
            </p:cNvSpPr>
            <p:nvPr/>
          </p:nvSpPr>
          <p:spPr bwMode="auto">
            <a:xfrm>
              <a:off x="1520824" y="2524125"/>
              <a:ext cx="37877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/>
                <a:t>我们刚才尝试输入了一个数字，如果输入多个数字我们该如何操作？</a:t>
              </a:r>
            </a:p>
          </p:txBody>
        </p:sp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1520825" y="2082800"/>
              <a:ext cx="18732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EF6541"/>
                  </a:solidFill>
                </a:rPr>
                <a:t>问题？</a:t>
              </a:r>
            </a:p>
          </p:txBody>
        </p:sp>
      </p:grp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370638" y="2082800"/>
            <a:ext cx="53292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EF6541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EF6541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	int m ;</a:t>
            </a:r>
          </a:p>
          <a:p>
            <a:r>
              <a:rPr lang="zh-CN" altLang="en-US" dirty="0"/>
              <a:t>	int n ;</a:t>
            </a:r>
          </a:p>
          <a:p>
            <a:r>
              <a:rPr lang="zh-CN" altLang="en-US" dirty="0"/>
              <a:t>	cin&gt;&gt;m ;</a:t>
            </a:r>
          </a:p>
          <a:p>
            <a:r>
              <a:rPr lang="zh-CN" altLang="en-US" dirty="0"/>
              <a:t>	cin&gt;&gt;n ;</a:t>
            </a:r>
          </a:p>
          <a:p>
            <a:r>
              <a:rPr lang="zh-CN" altLang="en-US" dirty="0"/>
              <a:t>	cout&lt;&lt;"您输入第一个的数字是：" &lt;&lt; m ; </a:t>
            </a:r>
          </a:p>
          <a:p>
            <a:r>
              <a:rPr lang="zh-CN" altLang="en-US" dirty="0"/>
              <a:t>	cout&lt;&lt;"您输入第二个的数字是：" &lt;&lt; </a:t>
            </a:r>
            <a:r>
              <a:rPr lang="en-US" altLang="zh-CN" dirty="0"/>
              <a:t>n</a:t>
            </a:r>
            <a:r>
              <a:rPr lang="zh-CN" altLang="en-US" dirty="0"/>
              <a:t> ; </a:t>
            </a:r>
          </a:p>
          <a:p>
            <a:r>
              <a:rPr lang="zh-CN" altLang="en-US" dirty="0"/>
              <a:t>	return 0 ;</a:t>
            </a:r>
          </a:p>
          <a:p>
            <a:r>
              <a:rPr lang="zh-CN" alt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309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cin</a:t>
            </a:r>
            <a:r>
              <a:rPr lang="zh-CN" altLang="en-US" dirty="0"/>
              <a:t>函数的进阶操作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518125"/>
            <a:ext cx="7007225" cy="45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EF6541"/>
                </a:solidFill>
              </a:rPr>
              <a:t>一个简单的实例</a:t>
            </a:r>
            <a:r>
              <a:rPr lang="en-US" altLang="zh-CN" b="1" dirty="0">
                <a:solidFill>
                  <a:srgbClr val="EF6541"/>
                </a:solidFill>
              </a:rPr>
              <a:t>—</a:t>
            </a:r>
            <a:r>
              <a:rPr lang="en-US" altLang="zh-CN" b="1" dirty="0" err="1">
                <a:solidFill>
                  <a:srgbClr val="EF6541"/>
                </a:solidFill>
              </a:rPr>
              <a:t>c++</a:t>
            </a:r>
            <a:r>
              <a:rPr lang="zh-CN" altLang="en-US" b="1" dirty="0">
                <a:solidFill>
                  <a:srgbClr val="EF6541"/>
                </a:solidFill>
              </a:rPr>
              <a:t>计算器</a:t>
            </a:r>
            <a:r>
              <a:rPr lang="en-US" altLang="zh-CN" b="1" dirty="0">
                <a:solidFill>
                  <a:srgbClr val="EF6541"/>
                </a:solidFill>
              </a:rPr>
              <a:t/>
            </a:r>
            <a:br>
              <a:rPr lang="en-US" altLang="zh-CN" b="1" dirty="0">
                <a:solidFill>
                  <a:srgbClr val="EF6541"/>
                </a:solidFill>
              </a:rPr>
            </a:b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函数的初接触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50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计算器需求</a:t>
            </a:r>
            <a:r>
              <a:rPr lang="en-US" altLang="zh-CN" dirty="0"/>
              <a:t>—</a:t>
            </a:r>
            <a:r>
              <a:rPr lang="zh-CN" altLang="en-US" dirty="0"/>
              <a:t>加法的实现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1485900" y="2204135"/>
            <a:ext cx="8318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计算器接收输入的</a:t>
            </a:r>
            <a:r>
              <a:rPr lang="en-US" altLang="zh-CN" sz="2800" dirty="0"/>
              <a:t>2</a:t>
            </a:r>
            <a:r>
              <a:rPr lang="zh-CN" altLang="en-US" sz="2800" dirty="0"/>
              <a:t>个数字，对数字进行加减乘除的数学运算</a:t>
            </a:r>
          </a:p>
        </p:txBody>
      </p:sp>
    </p:spTree>
    <p:extLst>
      <p:ext uri="{BB962C8B-B14F-4D97-AF65-F5344CB8AC3E}">
        <p14:creationId xmlns:p14="http://schemas.microsoft.com/office/powerpoint/2010/main" val="20043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加法的实现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54101" y="2006600"/>
            <a:ext cx="6121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EF6541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EF6541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sz="2400" dirty="0"/>
              <a:t>int main(){</a:t>
            </a:r>
          </a:p>
          <a:p>
            <a:r>
              <a:rPr lang="zh-CN" altLang="en-US" sz="2400" dirty="0"/>
              <a:t>	int a ,b ;</a:t>
            </a:r>
          </a:p>
          <a:p>
            <a:r>
              <a:rPr lang="zh-CN" altLang="en-US" sz="2400" dirty="0"/>
              <a:t>	cin&gt;&gt;a&gt;&gt;b;</a:t>
            </a:r>
          </a:p>
          <a:p>
            <a:r>
              <a:rPr lang="zh-CN" altLang="en-US" sz="2400" dirty="0"/>
              <a:t>	cout&lt;&lt;"加法的结果是：" &lt;&lt; (a</a:t>
            </a:r>
            <a:r>
              <a:rPr lang="en-US" altLang="zh-CN" sz="2400" dirty="0"/>
              <a:t>+</a:t>
            </a:r>
            <a:r>
              <a:rPr lang="zh-CN" altLang="en-US" sz="2400" dirty="0"/>
              <a:t>b) ;</a:t>
            </a:r>
          </a:p>
          <a:p>
            <a:r>
              <a:rPr lang="zh-CN" altLang="en-US" sz="2400" dirty="0"/>
              <a:t>	return 0 ;</a:t>
            </a:r>
          </a:p>
          <a:p>
            <a:r>
              <a:rPr lang="zh-CN" alt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2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函数的概念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116013" y="1600200"/>
            <a:ext cx="539908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EF6541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EF6541"/>
                </a:solidFill>
              </a:rPr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</a:t>
            </a:r>
            <a:r>
              <a:rPr lang="zh-CN" altLang="en-US" dirty="0" smtClean="0"/>
              <a:t>main 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 </a:t>
            </a:r>
            <a:r>
              <a:rPr lang="zh-CN" altLang="en-US" dirty="0" smtClean="0"/>
              <a:t>) {</a:t>
            </a:r>
            <a:endParaRPr lang="zh-CN" altLang="en-US" dirty="0"/>
          </a:p>
          <a:p>
            <a:r>
              <a:rPr lang="zh-CN" altLang="en-US" dirty="0"/>
              <a:t>	int a ,b ;</a:t>
            </a:r>
          </a:p>
          <a:p>
            <a:r>
              <a:rPr lang="zh-CN" altLang="en-US" dirty="0"/>
              <a:t>	cin&gt;&gt;a&gt;&gt;b;</a:t>
            </a:r>
          </a:p>
          <a:p>
            <a:r>
              <a:rPr lang="zh-CN" altLang="en-US" dirty="0"/>
              <a:t>	cout&lt;&lt;"加法的结果是：" &lt;&lt; (a</a:t>
            </a:r>
            <a:r>
              <a:rPr lang="en-US" altLang="zh-CN" dirty="0"/>
              <a:t>+</a:t>
            </a:r>
            <a:r>
              <a:rPr lang="zh-CN" altLang="en-US" dirty="0"/>
              <a:t>b) ;</a:t>
            </a:r>
          </a:p>
          <a:p>
            <a:r>
              <a:rPr lang="zh-CN" altLang="en-US" dirty="0"/>
              <a:t>	return 0 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线形标注 1 (带强调线) 6"/>
          <p:cNvSpPr>
            <a:spLocks/>
          </p:cNvSpPr>
          <p:nvPr/>
        </p:nvSpPr>
        <p:spPr bwMode="auto">
          <a:xfrm>
            <a:off x="6307137" y="1593056"/>
            <a:ext cx="1655763" cy="936625"/>
          </a:xfrm>
          <a:prstGeom prst="accentCallout1">
            <a:avLst>
              <a:gd name="adj1" fmla="val 18750"/>
              <a:gd name="adj2" fmla="val -8333"/>
              <a:gd name="adj3" fmla="val 131282"/>
              <a:gd name="adj4" fmla="val -138611"/>
            </a:avLst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 smtClean="0">
                <a:solidFill>
                  <a:srgbClr val="FF6600"/>
                </a:solidFill>
              </a:rPr>
              <a:t>函数名</a:t>
            </a:r>
            <a:endParaRPr lang="en-US" altLang="zh-CN" sz="14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FF6600"/>
                </a:solidFill>
              </a:rPr>
              <a:t>函数参数</a:t>
            </a:r>
            <a:endParaRPr lang="en-US" altLang="zh-CN" sz="14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FF6600"/>
                </a:solidFill>
              </a:rPr>
              <a:t>函数运算主体</a:t>
            </a:r>
            <a:endParaRPr lang="en-US" altLang="zh-CN" sz="1400" dirty="0" smtClean="0">
              <a:solidFill>
                <a:srgbClr val="FF6600"/>
              </a:solidFill>
            </a:endParaRPr>
          </a:p>
          <a:p>
            <a:pPr>
              <a:defRPr/>
            </a:pPr>
            <a:r>
              <a:rPr lang="zh-CN" altLang="en-US" sz="1400" dirty="0" smtClean="0">
                <a:solidFill>
                  <a:srgbClr val="FF6600"/>
                </a:solidFill>
              </a:rPr>
              <a:t>函数返回值</a:t>
            </a:r>
            <a:endParaRPr lang="en-US" altLang="zh-CN" sz="1400" dirty="0" smtClean="0">
              <a:solidFill>
                <a:srgbClr val="FF66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91000" y="4377929"/>
            <a:ext cx="65556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在日常生活中，我们总是将复杂的功能拆解成多个较为简单的小功能完成，同理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在程序设计中，常将一些常用的功能模块编写成函数，放在函数库中供公共选用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5500" y="2464198"/>
            <a:ext cx="1219200" cy="311546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11300" y="2471144"/>
            <a:ext cx="533400" cy="311546"/>
          </a:xfrm>
          <a:prstGeom prst="rect">
            <a:avLst/>
          </a:prstGeom>
          <a:solidFill>
            <a:srgbClr val="FFC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6012" y="2464198"/>
            <a:ext cx="395287" cy="311546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30400" y="2812653"/>
            <a:ext cx="3708400" cy="780654"/>
          </a:xfrm>
          <a:prstGeom prst="rect">
            <a:avLst/>
          </a:prstGeom>
          <a:solidFill>
            <a:srgbClr val="7030A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4700" y="3604024"/>
            <a:ext cx="1219200" cy="311546"/>
          </a:xfrm>
          <a:prstGeom prst="rect">
            <a:avLst/>
          </a:prstGeom>
          <a:solidFill>
            <a:srgbClr val="00B05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6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2117636"/>
            <a:ext cx="756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函数是一组一起执行一个任务的语句。每个 </a:t>
            </a:r>
            <a:r>
              <a:rPr lang="en-US" altLang="zh-CN" dirty="0"/>
              <a:t>C++ </a:t>
            </a:r>
            <a:r>
              <a:rPr lang="zh-CN" altLang="en-US" dirty="0"/>
              <a:t>程序都至少有一个函数，</a:t>
            </a:r>
            <a:endParaRPr lang="en-US" altLang="zh-CN" dirty="0"/>
          </a:p>
          <a:p>
            <a:r>
              <a:rPr lang="zh-CN" altLang="en-US" dirty="0"/>
              <a:t>即主函数 </a:t>
            </a:r>
            <a:r>
              <a:rPr lang="en-US" altLang="zh-CN" b="1" dirty="0"/>
              <a:t>main()</a:t>
            </a:r>
            <a:r>
              <a:rPr lang="zh-CN" altLang="en-US" dirty="0"/>
              <a:t> ，所有简单的程序都可以定义其他额外的函数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C++ </a:t>
            </a:r>
            <a:r>
              <a:rPr lang="zh-CN" altLang="en-US" dirty="0"/>
              <a:t>标准库提供了大量的程序可以调用的内置函数</a:t>
            </a:r>
            <a:r>
              <a:rPr lang="zh-CN" altLang="en-US" dirty="0" smtClean="0"/>
              <a:t>。如我们之前使用过的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的内置函数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2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25" y="3346450"/>
            <a:ext cx="81714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你可以为自己的函数任意定义名称，但不能命名为</a:t>
            </a:r>
            <a:r>
              <a:rPr lang="en-US" altLang="zh-CN" dirty="0"/>
              <a:t>main</a:t>
            </a:r>
            <a:r>
              <a:rPr lang="zh-CN" altLang="en-US" dirty="0"/>
              <a:t>或者其它</a:t>
            </a:r>
            <a:r>
              <a:rPr lang="en-US" altLang="zh-CN" dirty="0"/>
              <a:t>C++</a:t>
            </a:r>
            <a:r>
              <a:rPr lang="zh-CN" altLang="en-US" dirty="0"/>
              <a:t>关键字。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参数列表指定了使用（或称为调用）新函数所需要提供的信息（如果有的话）。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508125" y="1990725"/>
            <a:ext cx="5905500" cy="92233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FFFF"/>
                </a:solidFill>
              </a:rPr>
              <a:t>函数返回值类型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008000"/>
                </a:solidFill>
              </a:rPr>
              <a:t>函数名</a:t>
            </a:r>
            <a:r>
              <a:rPr lang="en-US" altLang="zh-TW" dirty="0">
                <a:solidFill>
                  <a:srgbClr val="FFCC00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参数列表</a:t>
            </a:r>
            <a:r>
              <a:rPr lang="en-US" altLang="zh-TW" dirty="0">
                <a:solidFill>
                  <a:srgbClr val="FFCC00"/>
                </a:solidFill>
              </a:rPr>
              <a:t>) {</a:t>
            </a:r>
          </a:p>
          <a:p>
            <a:r>
              <a:rPr lang="en-US" altLang="zh-TW" dirty="0"/>
              <a:t>  </a:t>
            </a:r>
            <a:r>
              <a:rPr lang="zh-CN" altLang="en-US" dirty="0"/>
              <a:t>  </a:t>
            </a:r>
            <a:r>
              <a:rPr lang="zh-TW" altLang="en-US" dirty="0">
                <a:solidFill>
                  <a:srgbClr val="FF6600"/>
                </a:solidFill>
              </a:rPr>
              <a:t>语句</a:t>
            </a:r>
          </a:p>
          <a:p>
            <a:r>
              <a:rPr lang="en-US" altLang="zh-TW" dirty="0">
                <a:solidFill>
                  <a:srgbClr val="FFCC00"/>
                </a:solidFill>
              </a:rPr>
              <a:t>}</a:t>
            </a:r>
            <a:endParaRPr lang="zh-CN" altLang="en-US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加法函数的示例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528763" y="1985962"/>
            <a:ext cx="6624637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EF6541"/>
                </a:solidFill>
              </a:rPr>
              <a:t>#include&lt;iostream&gt;</a:t>
            </a:r>
          </a:p>
          <a:p>
            <a:r>
              <a:rPr lang="zh-CN" altLang="en-US" dirty="0">
                <a:solidFill>
                  <a:srgbClr val="EF6541"/>
                </a:solidFill>
              </a:rPr>
              <a:t>using namespace std;</a:t>
            </a:r>
            <a:endParaRPr lang="en-US" altLang="zh-CN" dirty="0">
              <a:solidFill>
                <a:srgbClr val="EF6541"/>
              </a:solidFill>
            </a:endParaRPr>
          </a:p>
          <a:p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 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&lt;&lt;“</a:t>
            </a:r>
            <a:r>
              <a:rPr lang="zh-CN" altLang="en-US" dirty="0"/>
              <a:t>加法的结果是：</a:t>
            </a:r>
            <a:r>
              <a:rPr lang="en-US" altLang="zh-CN" dirty="0"/>
              <a:t>" &lt;&lt;(</a:t>
            </a:r>
            <a:r>
              <a:rPr lang="en-US" altLang="zh-CN" dirty="0" err="1"/>
              <a:t>a+b</a:t>
            </a:r>
            <a:r>
              <a:rPr lang="en-US" altLang="zh-CN" dirty="0"/>
              <a:t>) ;</a:t>
            </a:r>
          </a:p>
          <a:p>
            <a:r>
              <a:rPr lang="en-US" altLang="zh-CN" dirty="0"/>
              <a:t>	return 0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,b 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	add(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0 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2736452"/>
            <a:ext cx="5029200" cy="1251347"/>
          </a:xfrm>
          <a:prstGeom prst="rect">
            <a:avLst/>
          </a:prstGeom>
          <a:solidFill>
            <a:srgbClr val="7030A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8700" y="4766866"/>
            <a:ext cx="1358900" cy="266697"/>
          </a:xfrm>
          <a:prstGeom prst="rect">
            <a:avLst/>
          </a:prstGeom>
          <a:solidFill>
            <a:srgbClr val="0070C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4673600" y="1498600"/>
            <a:ext cx="1701800" cy="942577"/>
          </a:xfrm>
          <a:prstGeom prst="wedgeEllipseCallout">
            <a:avLst>
              <a:gd name="adj1" fmla="val -116355"/>
              <a:gd name="adj2" fmla="val 90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函数的编写</a:t>
            </a:r>
            <a:endParaRPr lang="zh-CN" altLang="en-US" sz="1600" dirty="0"/>
          </a:p>
        </p:txBody>
      </p:sp>
      <p:sp>
        <p:nvSpPr>
          <p:cNvPr id="12" name="椭圆形标注 11"/>
          <p:cNvSpPr/>
          <p:nvPr/>
        </p:nvSpPr>
        <p:spPr>
          <a:xfrm>
            <a:off x="5524500" y="4668837"/>
            <a:ext cx="1701800" cy="942577"/>
          </a:xfrm>
          <a:prstGeom prst="wedgeEllipseCallout">
            <a:avLst>
              <a:gd name="adj1" fmla="val -166355"/>
              <a:gd name="adj2" fmla="val -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函数的调用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81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函数的进阶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9728"/>
            <a:ext cx="5896333" cy="270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4473134"/>
            <a:ext cx="7202487" cy="133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2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加法函数的示例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4" y="1411288"/>
            <a:ext cx="7115175" cy="465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函数的练习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2140635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请大家根据之前的学习内容，实现减法、乘法、和除法的计算器！！</a:t>
            </a:r>
          </a:p>
        </p:txBody>
      </p:sp>
    </p:spTree>
    <p:extLst>
      <p:ext uri="{BB962C8B-B14F-4D97-AF65-F5344CB8AC3E}">
        <p14:creationId xmlns:p14="http://schemas.microsoft.com/office/powerpoint/2010/main" val="21311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cout</a:t>
            </a:r>
            <a:r>
              <a:rPr lang="zh-CN" altLang="en-US" dirty="0" smtClean="0"/>
              <a:t>函数的输出内容格式化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中使用算术运算符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函数获得输入的内容</a:t>
            </a:r>
            <a:endParaRPr lang="en-US" altLang="zh-CN" dirty="0" smtClean="0"/>
          </a:p>
          <a:p>
            <a:r>
              <a:rPr lang="zh-CN" altLang="en-US" dirty="0" smtClean="0"/>
              <a:t>函数的概念和如何使用函数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++</a:t>
            </a:r>
            <a:r>
              <a:rPr lang="zh-CN" altLang="en-US" dirty="0" smtClean="0"/>
              <a:t>简单计算器的实现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15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84563" y="2530475"/>
            <a:ext cx="43862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800" b="1" dirty="0">
                <a:solidFill>
                  <a:srgbClr val="EF6541"/>
                </a:solidFill>
              </a:rPr>
              <a:t>THANKS FOR WATCHING</a:t>
            </a:r>
            <a:endParaRPr kumimoji="0" lang="en-US" altLang="zh-CN" sz="2800" dirty="0">
              <a:solidFill>
                <a:srgbClr val="EF65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函数的进阶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3980325"/>
            <a:ext cx="7202487" cy="133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836517"/>
            <a:ext cx="9951756" cy="110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1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的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911225" y="2039937"/>
            <a:ext cx="74580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/>
              <a:t>cout</a:t>
            </a:r>
            <a:r>
              <a:rPr lang="zh-CN" altLang="en-US" sz="2000" dirty="0"/>
              <a:t>函数是</a:t>
            </a:r>
            <a:r>
              <a:rPr lang="en-US" altLang="zh-CN" sz="2000" dirty="0"/>
              <a:t>C++</a:t>
            </a:r>
            <a:r>
              <a:rPr lang="zh-CN" altLang="en-US" sz="2000" dirty="0"/>
              <a:t>的输出语句，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语句的一般格式是：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cout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&lt;&lt;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项目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1&lt;&lt;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项目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2&lt;&lt;…&lt;&lt;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项目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如果项目是</a:t>
            </a:r>
            <a:r>
              <a:rPr lang="zh-CN" altLang="en-US" sz="2000" dirty="0">
                <a:solidFill>
                  <a:srgbClr val="C00000"/>
                </a:solidFill>
              </a:rPr>
              <a:t>表达式</a:t>
            </a:r>
            <a:r>
              <a:rPr lang="zh-CN" altLang="en-US" sz="2000" dirty="0"/>
              <a:t>，则输出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表达式的值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/>
              <a:t>如果项目加</a:t>
            </a:r>
            <a:r>
              <a:rPr lang="zh-CN" altLang="en-US" sz="2000" dirty="0">
                <a:solidFill>
                  <a:srgbClr val="C00000"/>
                </a:solidFill>
              </a:rPr>
              <a:t>引号</a:t>
            </a:r>
            <a:r>
              <a:rPr lang="zh-CN" altLang="en-US" sz="2000" dirty="0"/>
              <a:t>，则输出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引号内的内容</a:t>
            </a:r>
          </a:p>
        </p:txBody>
      </p:sp>
    </p:spTree>
    <p:extLst>
      <p:ext uri="{BB962C8B-B14F-4D97-AF65-F5344CB8AC3E}">
        <p14:creationId xmlns:p14="http://schemas.microsoft.com/office/powerpoint/2010/main" val="26267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zh-CN" altLang="en-US" dirty="0"/>
              <a:t>函数的进阶使用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9372"/>
            <a:ext cx="11161019" cy="11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79" y="3329384"/>
            <a:ext cx="6927322" cy="256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转义字符的应用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4" y="1869584"/>
            <a:ext cx="5553075" cy="43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箭头连接符 5"/>
          <p:cNvCxnSpPr>
            <a:cxnSpLocks noChangeShapeType="1"/>
          </p:cNvCxnSpPr>
          <p:nvPr/>
        </p:nvCxnSpPr>
        <p:spPr bwMode="auto">
          <a:xfrm>
            <a:off x="2949608" y="3644409"/>
            <a:ext cx="781016" cy="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线箭头连接符 13"/>
          <p:cNvCxnSpPr>
            <a:cxnSpLocks noChangeShapeType="1"/>
          </p:cNvCxnSpPr>
          <p:nvPr/>
        </p:nvCxnSpPr>
        <p:spPr bwMode="auto">
          <a:xfrm>
            <a:off x="2949608" y="5249372"/>
            <a:ext cx="781016" cy="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线箭头连接符 14"/>
          <p:cNvCxnSpPr>
            <a:cxnSpLocks noChangeShapeType="1"/>
          </p:cNvCxnSpPr>
          <p:nvPr/>
        </p:nvCxnSpPr>
        <p:spPr bwMode="auto">
          <a:xfrm>
            <a:off x="2949608" y="5465272"/>
            <a:ext cx="781016" cy="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769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转义字符的练习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8500"/>
            <a:ext cx="9059526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8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转义字符的练习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跃龙科技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1050"/>
            <a:ext cx="11252200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71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990</Words>
  <Application>Microsoft Office PowerPoint</Application>
  <PresentationFormat>宽屏</PresentationFormat>
  <Paragraphs>206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Office 主题</vt:lpstr>
      <vt:lpstr>小小程序猿</vt:lpstr>
      <vt:lpstr>cout语法的进阶使用？</vt:lpstr>
      <vt:lpstr>Cout函数的进阶使用</vt:lpstr>
      <vt:lpstr>Cout函数的进阶使用</vt:lpstr>
      <vt:lpstr>Cout的语法</vt:lpstr>
      <vt:lpstr>Cout函数的进阶使用</vt:lpstr>
      <vt:lpstr>转义字符的应用</vt:lpstr>
      <vt:lpstr>转义字符的练习</vt:lpstr>
      <vt:lpstr>转义字符的练习</vt:lpstr>
      <vt:lpstr>C++语言中的计算符号的使用 </vt:lpstr>
      <vt:lpstr>C++中的运算符号 </vt:lpstr>
      <vt:lpstr>C++算术运算符的应用 </vt:lpstr>
      <vt:lpstr>C++算术运算符的应用 </vt:lpstr>
      <vt:lpstr>C++算术运算符的练习 </vt:lpstr>
      <vt:lpstr>C++算术运算符的练习 </vt:lpstr>
      <vt:lpstr>C++算术运算符的练习</vt:lpstr>
      <vt:lpstr>cin语法的学习 </vt:lpstr>
      <vt:lpstr>cin的语法 </vt:lpstr>
      <vt:lpstr>函数示例 </vt:lpstr>
      <vt:lpstr>函数示例</vt:lpstr>
      <vt:lpstr>cin函数的进阶操作 </vt:lpstr>
      <vt:lpstr>cin函数的进阶操作 </vt:lpstr>
      <vt:lpstr>一个简单的实例—c++计算器 </vt:lpstr>
      <vt:lpstr>计算器需求—加法的实现 </vt:lpstr>
      <vt:lpstr>加法的实现</vt:lpstr>
      <vt:lpstr>函数的概念</vt:lpstr>
      <vt:lpstr>PowerPoint 演示文稿</vt:lpstr>
      <vt:lpstr>函数结构</vt:lpstr>
      <vt:lpstr>加法函数的示例</vt:lpstr>
      <vt:lpstr>加法函数的示例</vt:lpstr>
      <vt:lpstr>函数的练习</vt:lpstr>
      <vt:lpstr>学习总结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jimzhou</dc:creator>
  <cp:lastModifiedBy>jimzhou</cp:lastModifiedBy>
  <cp:revision>80</cp:revision>
  <dcterms:created xsi:type="dcterms:W3CDTF">2019-02-25T13:14:33Z</dcterms:created>
  <dcterms:modified xsi:type="dcterms:W3CDTF">2019-03-01T08:41:56Z</dcterms:modified>
</cp:coreProperties>
</file>