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0" r:id="rId11"/>
    <p:sldId id="266" r:id="rId12"/>
    <p:sldId id="267" r:id="rId13"/>
    <p:sldId id="269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064" autoAdjust="0"/>
  </p:normalViewPr>
  <p:slideViewPr>
    <p:cSldViewPr snapToGrid="0">
      <p:cViewPr varScale="1">
        <p:scale>
          <a:sx n="80" d="100"/>
          <a:sy n="80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2E753-072B-4744-8D7B-BFB5BD419ED7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6DD0D-812C-4DB7-97DD-50CF1C845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7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DD0D-812C-4DB7-97DD-50CF1C8452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3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设定一个第三方的变量，作为中间容器，来存储过渡时的数字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DD0D-812C-4DB7-97DD-50CF1C845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4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利用变量存入新值才会改变旧值的性质，来实现变量的交换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DD0D-812C-4DB7-97DD-50CF1C8452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7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DD0D-812C-4DB7-97DD-50CF1C8452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9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5780" y="104016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15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380298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303314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286222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39381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77811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353849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106824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154944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410755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1388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microsoft.com/office/2007/relationships/hdphoto" Target="../media/hdphoto2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跃龙科技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53" y="4827325"/>
            <a:ext cx="2382051" cy="14393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991475" y="5609690"/>
            <a:ext cx="4200525" cy="58552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1427305" y="11510"/>
            <a:ext cx="691189" cy="1971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43813" y="0"/>
            <a:ext cx="587743" cy="24080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737" y="74519"/>
            <a:ext cx="1207725" cy="10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8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F6541"/>
                </a:solidFill>
              </a:rPr>
              <a:t>小小程序猿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踏入名校的天梯－－</a:t>
            </a:r>
            <a:r>
              <a:rPr lang="en-US" altLang="zh-CN" dirty="0"/>
              <a:t>C++</a:t>
            </a:r>
            <a:r>
              <a:rPr lang="zh-CN" altLang="en-US" dirty="0"/>
              <a:t>程序语言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1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写出相应的逻辑代码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1086852" y="1570582"/>
            <a:ext cx="78285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#include&lt;iostream&gt;</a:t>
            </a:r>
          </a:p>
          <a:p>
            <a:r>
              <a:rPr lang="zh-CN" altLang="en-US" b="1" dirty="0">
                <a:solidFill>
                  <a:srgbClr val="00B0F0"/>
                </a:solidFill>
              </a:rPr>
              <a:t>#include&lt;cmath&gt;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using namespace std;</a:t>
            </a:r>
          </a:p>
          <a:p>
            <a:r>
              <a:rPr lang="zh-CN" altLang="en-US" dirty="0"/>
              <a:t>int main(){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int	m = 10*8 ; 	//计算长方形面积 </a:t>
            </a:r>
          </a:p>
          <a:p>
            <a:r>
              <a:rPr lang="zh-CN" altLang="en-US" dirty="0"/>
              <a:t>	int	m2 = m-16 ; </a:t>
            </a:r>
            <a:r>
              <a:rPr lang="zh-CN" altLang="en-US" dirty="0" smtClean="0"/>
              <a:t>           </a:t>
            </a:r>
            <a:r>
              <a:rPr lang="zh-CN" altLang="en-US" dirty="0"/>
              <a:t>//计算正方形面积</a:t>
            </a:r>
          </a:p>
          <a:p>
            <a:r>
              <a:rPr lang="zh-CN" altLang="en-US" dirty="0"/>
              <a:t>	int	x =  </a:t>
            </a:r>
            <a:r>
              <a:rPr lang="zh-CN" altLang="en-US" dirty="0">
                <a:solidFill>
                  <a:srgbClr val="00B0F0"/>
                </a:solidFill>
              </a:rPr>
              <a:t>sqrt(m2)   </a:t>
            </a:r>
            <a:r>
              <a:rPr lang="zh-CN" altLang="en-US" dirty="0"/>
              <a:t>;   </a:t>
            </a:r>
            <a:r>
              <a:rPr lang="zh-CN" altLang="en-US" dirty="0" smtClean="0"/>
              <a:t>   </a:t>
            </a:r>
            <a:r>
              <a:rPr lang="zh-CN" altLang="en-US" dirty="0"/>
              <a:t>// 计算正方形边长 </a:t>
            </a:r>
          </a:p>
          <a:p>
            <a:r>
              <a:rPr lang="zh-CN" altLang="en-US" dirty="0"/>
              <a:t>	cout&lt;&lt;"正方形的边长是："&lt;&lt; x&lt;&lt;"cm"&lt;&lt;endl ; </a:t>
            </a:r>
          </a:p>
          <a:p>
            <a:r>
              <a:rPr lang="zh-CN" altLang="en-US" dirty="0"/>
              <a:t>	return 0 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106905" y="1876926"/>
            <a:ext cx="1900990" cy="30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9453" y="3523373"/>
            <a:ext cx="1552073" cy="30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3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公司中的工资按年进行涨薪，王某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年的工资为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，至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年，他的工资为</a:t>
            </a:r>
            <a:r>
              <a:rPr lang="en-US" altLang="zh-CN" dirty="0" smtClean="0"/>
              <a:t>5290</a:t>
            </a:r>
            <a:r>
              <a:rPr lang="zh-CN" altLang="en-US" dirty="0" smtClean="0"/>
              <a:t>，他在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至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年的工资以平均增长率持续增长，那么他在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年的工资是多少？？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73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解题思路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设每年工资增长率为</a:t>
            </a:r>
            <a:r>
              <a:rPr lang="en-US" altLang="zh-CN" dirty="0" smtClean="0"/>
              <a:t>x</a:t>
            </a:r>
          </a:p>
          <a:p>
            <a:r>
              <a:rPr lang="en-US" altLang="zh-CN" dirty="0"/>
              <a:t> 4000*(1+x)+4000*(1+x)x = 4000 ( 1+x )(1+x)  = 4000*(</a:t>
            </a:r>
            <a:r>
              <a:rPr lang="en-US" altLang="zh-CN" dirty="0" smtClean="0"/>
              <a:t>1+x)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 =  </a:t>
            </a:r>
            <a:r>
              <a:rPr lang="en-US" altLang="zh-CN" dirty="0"/>
              <a:t>5290 </a:t>
            </a:r>
            <a:endParaRPr lang="en-US" altLang="zh-CN" dirty="0" smtClean="0"/>
          </a:p>
          <a:p>
            <a:r>
              <a:rPr lang="zh-CN" altLang="en-US" dirty="0" smtClean="0"/>
              <a:t>得    </a:t>
            </a:r>
            <a:r>
              <a:rPr lang="en-US" altLang="zh-CN" dirty="0" smtClean="0"/>
              <a:t>x</a:t>
            </a:r>
            <a:r>
              <a:rPr lang="en-US" altLang="zh-CN" dirty="0" smtClean="0"/>
              <a:t>=                     -1</a:t>
            </a:r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年工资为</a:t>
            </a:r>
            <a:r>
              <a:rPr lang="en-US" altLang="zh-CN" dirty="0" smtClean="0"/>
              <a:t>y</a:t>
            </a:r>
          </a:p>
          <a:p>
            <a:r>
              <a:rPr lang="zh-CN" altLang="en-US" dirty="0" smtClean="0"/>
              <a:t>则 </a:t>
            </a:r>
            <a:r>
              <a:rPr lang="en-US" altLang="zh-CN" dirty="0" smtClean="0"/>
              <a:t>y= 5290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1+x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044482"/>
              </p:ext>
            </p:extLst>
          </p:nvPr>
        </p:nvGraphicFramePr>
        <p:xfrm>
          <a:off x="2159333" y="2831181"/>
          <a:ext cx="1647385" cy="477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公式" r:id="rId3" imgW="876240" imgH="253800" progId="Equation.3">
                  <p:embed/>
                </p:oleObj>
              </mc:Choice>
              <mc:Fallback>
                <p:oleObj name="公式" r:id="rId3" imgW="8762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9333" y="2831181"/>
                        <a:ext cx="1647385" cy="477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1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1507958" y="134786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#include&lt;iostream&gt;</a:t>
            </a:r>
          </a:p>
          <a:p>
            <a:r>
              <a:rPr lang="zh-CN" altLang="en-US" dirty="0"/>
              <a:t>#include&lt;cmath&gt;</a:t>
            </a:r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int main(){</a:t>
            </a:r>
          </a:p>
          <a:p>
            <a:r>
              <a:rPr lang="zh-CN" altLang="en-US" dirty="0"/>
              <a:t>	float x ; //平均增长率</a:t>
            </a:r>
          </a:p>
          <a:p>
            <a:r>
              <a:rPr lang="zh-CN" altLang="en-US" dirty="0"/>
              <a:t>	float y ; //15年月工资额</a:t>
            </a:r>
          </a:p>
          <a:p>
            <a:r>
              <a:rPr lang="zh-CN" altLang="en-US" dirty="0"/>
              <a:t>	x = sqrt(</a:t>
            </a:r>
            <a:r>
              <a:rPr lang="zh-CN" altLang="en-US" dirty="0" smtClean="0"/>
              <a:t>5290/4000)-</a:t>
            </a:r>
            <a:r>
              <a:rPr lang="zh-CN" altLang="en-US" dirty="0"/>
              <a:t>1 ;</a:t>
            </a:r>
          </a:p>
          <a:p>
            <a:r>
              <a:rPr lang="zh-CN" altLang="en-US" dirty="0"/>
              <a:t>	y = 5290*(1+x) ;</a:t>
            </a:r>
          </a:p>
          <a:p>
            <a:r>
              <a:rPr lang="zh-CN" altLang="en-US" dirty="0"/>
              <a:t>	cout&lt;&lt;"王某2015年月工资为：" &lt;&lt;y &lt;&lt;"元" &lt;&lt;endl ;</a:t>
            </a:r>
          </a:p>
          <a:p>
            <a:r>
              <a:rPr lang="zh-CN" altLang="en-US" dirty="0"/>
              <a:t>	return 0 ; 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3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60" y="1557087"/>
            <a:ext cx="6362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2891590" y="192537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#include&lt;iostream&gt;</a:t>
            </a:r>
          </a:p>
          <a:p>
            <a:r>
              <a:rPr lang="zh-CN" altLang="en-US" dirty="0"/>
              <a:t>#include&lt;cmath&gt;</a:t>
            </a:r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int main(){</a:t>
            </a:r>
          </a:p>
          <a:p>
            <a:r>
              <a:rPr lang="zh-CN" altLang="en-US" dirty="0"/>
              <a:t>	float x ; //平均增长率</a:t>
            </a:r>
          </a:p>
          <a:p>
            <a:r>
              <a:rPr lang="zh-CN" altLang="en-US" dirty="0"/>
              <a:t>	float y ; //15年月工资额</a:t>
            </a:r>
          </a:p>
          <a:p>
            <a:r>
              <a:rPr lang="zh-CN" altLang="en-US" dirty="0"/>
              <a:t>	x = sqrt(5290.0/4000.0)-1 ;</a:t>
            </a:r>
          </a:p>
          <a:p>
            <a:r>
              <a:rPr lang="zh-CN" altLang="en-US" dirty="0"/>
              <a:t>	y = 5290*(1+x) ;</a:t>
            </a:r>
          </a:p>
          <a:p>
            <a:r>
              <a:rPr lang="zh-CN" altLang="en-US" dirty="0"/>
              <a:t>	cout&lt;&lt;"王某2015年月工资为：" &lt;&lt;y &lt;&lt;"元" &lt;&lt;endl ;</a:t>
            </a:r>
          </a:p>
          <a:p>
            <a:r>
              <a:rPr lang="zh-CN" altLang="en-US" dirty="0"/>
              <a:t>	return 0 ; 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04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448803"/>
            <a:ext cx="6362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84563" y="2530475"/>
            <a:ext cx="43862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sz="2800" b="1" dirty="0">
                <a:solidFill>
                  <a:srgbClr val="EF6541"/>
                </a:solidFill>
              </a:rPr>
              <a:t>THANKS FOR WATCHING</a:t>
            </a:r>
            <a:endParaRPr kumimoji="0" lang="en-US" altLang="zh-CN" sz="2800" dirty="0">
              <a:solidFill>
                <a:srgbClr val="EF6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1117098" y="1528763"/>
            <a:ext cx="7036301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kumimoji="1" lang="en-US" altLang="zh-CN" dirty="0">
                <a:latin typeface="宋体" panose="02010600030101010101" pitchFamily="2" charset="-122"/>
              </a:rPr>
              <a:t>C++</a:t>
            </a:r>
            <a:r>
              <a:rPr kumimoji="1" lang="zh-CN" altLang="en-US" dirty="0">
                <a:latin typeface="宋体" panose="02010600030101010101" pitchFamily="2" charset="-122"/>
              </a:rPr>
              <a:t>中的变量的定义和变量类型的学习</a:t>
            </a:r>
            <a:endParaRPr kumimoji="1"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kumimoji="1" lang="en-US" altLang="zh-CN" dirty="0">
                <a:latin typeface="宋体" panose="02010600030101010101" pitchFamily="2" charset="-122"/>
              </a:rPr>
              <a:t>C++</a:t>
            </a:r>
            <a:r>
              <a:rPr kumimoji="1" lang="zh-CN" altLang="en-US" dirty="0">
                <a:latin typeface="宋体" panose="02010600030101010101" pitchFamily="2" charset="-122"/>
              </a:rPr>
              <a:t>赋值语句概念和定义</a:t>
            </a:r>
            <a:endParaRPr kumimoji="1"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kumimoji="1" lang="en-US" altLang="zh-CN" dirty="0">
                <a:latin typeface="宋体" panose="02010600030101010101" pitchFamily="2" charset="-122"/>
              </a:rPr>
              <a:t>C++</a:t>
            </a:r>
            <a:r>
              <a:rPr kumimoji="1" lang="zh-CN" altLang="en-US" dirty="0">
                <a:latin typeface="宋体" panose="02010600030101010101" pitchFamily="2" charset="-122"/>
              </a:rPr>
              <a:t>的赋值运算符的分类以及符合算术赋值的使用学习</a:t>
            </a:r>
            <a:endParaRPr kumimoji="1"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2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编程实现两个变量</a:t>
            </a:r>
            <a:r>
              <a:rPr lang="en-US" altLang="zh-CN" dirty="0"/>
              <a:t>x </a:t>
            </a:r>
            <a:r>
              <a:rPr lang="zh-CN" altLang="en-US" dirty="0"/>
              <a:t>， </a:t>
            </a:r>
            <a:r>
              <a:rPr lang="en-US" altLang="zh-CN" dirty="0"/>
              <a:t>y</a:t>
            </a:r>
            <a:r>
              <a:rPr lang="zh-CN" altLang="en-US" dirty="0"/>
              <a:t>之间值的交换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0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上一堂课的解题方法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25123" y="1690688"/>
            <a:ext cx="45720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92D050"/>
                </a:solidFill>
              </a:rPr>
              <a:t>#include &lt;iostream&gt;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	float x, y, t;</a:t>
            </a:r>
          </a:p>
          <a:p>
            <a:r>
              <a:rPr lang="zh-CN" altLang="en-US" dirty="0"/>
              <a:t>	x = 10.5;</a:t>
            </a:r>
          </a:p>
          <a:p>
            <a:r>
              <a:rPr lang="zh-CN" altLang="en-US" dirty="0"/>
              <a:t>	y = 30.6;</a:t>
            </a:r>
          </a:p>
          <a:p>
            <a:r>
              <a:rPr lang="zh-CN" altLang="en-US" dirty="0"/>
              <a:t>	cout &lt;&lt; x &lt;&lt; " " &lt;&lt; y &lt;&lt; endl;</a:t>
            </a:r>
          </a:p>
          <a:p>
            <a:r>
              <a:rPr lang="zh-CN" altLang="en-US" dirty="0"/>
              <a:t>	t = x;</a:t>
            </a:r>
          </a:p>
          <a:p>
            <a:r>
              <a:rPr lang="zh-CN" altLang="en-US" dirty="0"/>
              <a:t>	x = y;</a:t>
            </a:r>
          </a:p>
          <a:p>
            <a:r>
              <a:rPr lang="zh-CN" altLang="en-US" dirty="0"/>
              <a:t>	y = t;</a:t>
            </a:r>
          </a:p>
          <a:p>
            <a:r>
              <a:rPr lang="zh-CN" altLang="en-US" dirty="0"/>
              <a:t>	cout &lt;&lt; x &lt;&lt; " " &lt;&lt; y &lt;&lt; endl;</a:t>
            </a:r>
          </a:p>
          <a:p>
            <a:r>
              <a:rPr lang="zh-CN" altLang="en-US" dirty="0"/>
              <a:t>	return 0;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895223" y="4164013"/>
            <a:ext cx="2592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EF6541"/>
                </a:solidFill>
              </a:rPr>
              <a:t>t=10.5 ,x=10.5</a:t>
            </a:r>
            <a:endParaRPr lang="zh-CN" altLang="en-US" sz="1600">
              <a:solidFill>
                <a:srgbClr val="EF654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903160" y="4427538"/>
            <a:ext cx="2592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EF6541"/>
                </a:solidFill>
              </a:rPr>
              <a:t>x=30.6 ,y=30.6</a:t>
            </a:r>
            <a:endParaRPr lang="zh-CN" altLang="en-US" sz="1600">
              <a:solidFill>
                <a:srgbClr val="EF6541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912685" y="4714875"/>
            <a:ext cx="2592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EF6541"/>
                </a:solidFill>
              </a:rPr>
              <a:t>t=10.5 ,y=10.5</a:t>
            </a:r>
            <a:endParaRPr lang="zh-CN" altLang="en-US" sz="1600">
              <a:solidFill>
                <a:srgbClr val="EF6541"/>
              </a:solidFill>
            </a:endParaRPr>
          </a:p>
        </p:txBody>
      </p:sp>
      <p:sp>
        <p:nvSpPr>
          <p:cNvPr id="15" name="十二角星 14"/>
          <p:cNvSpPr/>
          <p:nvPr/>
        </p:nvSpPr>
        <p:spPr>
          <a:xfrm>
            <a:off x="471237" y="1664536"/>
            <a:ext cx="3116179" cy="2549693"/>
          </a:xfrm>
          <a:prstGeom prst="star1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始终牢记，等号左边的是被赋值的，也就是会被改变的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十二角星 15"/>
          <p:cNvSpPr/>
          <p:nvPr/>
        </p:nvSpPr>
        <p:spPr>
          <a:xfrm>
            <a:off x="5895223" y="1690688"/>
            <a:ext cx="3116179" cy="2549693"/>
          </a:xfrm>
          <a:prstGeom prst="star1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始终牢记，等号右边的是赋予值的，赋予后，自身的值不变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等于号 16"/>
          <p:cNvSpPr/>
          <p:nvPr/>
        </p:nvSpPr>
        <p:spPr>
          <a:xfrm>
            <a:off x="3779671" y="2467371"/>
            <a:ext cx="1877845" cy="897732"/>
          </a:xfrm>
          <a:prstGeom prst="mathEqual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想象一下，有没有其他的办法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612734"/>
            <a:ext cx="8618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先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x + y </a:t>
            </a:r>
            <a:r>
              <a:rPr lang="zh-CN" altLang="en-US" dirty="0" smtClean="0"/>
              <a:t>值放入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中，则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值为两数之和，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的值保持 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/>
              <a:t>将</a:t>
            </a:r>
            <a:r>
              <a:rPr lang="en-US" altLang="zh-CN" dirty="0" smtClean="0"/>
              <a:t>x-y</a:t>
            </a:r>
            <a:r>
              <a:rPr lang="zh-CN" altLang="en-US" dirty="0" smtClean="0"/>
              <a:t>的值放入</a:t>
            </a:r>
            <a:r>
              <a:rPr lang="en-US" altLang="zh-CN" dirty="0" smtClean="0"/>
              <a:t>y</a:t>
            </a:r>
            <a:r>
              <a:rPr lang="zh-CN" altLang="en-US" dirty="0" smtClean="0"/>
              <a:t>中，则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值为发生变化，还是为两数之和，但是</a:t>
            </a:r>
            <a:r>
              <a:rPr lang="en-US" altLang="zh-CN" dirty="0" smtClean="0"/>
              <a:t>y</a:t>
            </a:r>
            <a:r>
              <a:rPr lang="zh-CN" altLang="en-US" dirty="0" smtClean="0"/>
              <a:t>现在被替换成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的值，完成第一步，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被交换成</a:t>
            </a:r>
            <a:r>
              <a:rPr lang="en-US" altLang="zh-CN" dirty="0" smtClean="0"/>
              <a:t>x 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/>
              <a:t>最后，将</a:t>
            </a:r>
            <a:r>
              <a:rPr lang="en-US" altLang="zh-CN" dirty="0" smtClean="0"/>
              <a:t>x-y</a:t>
            </a:r>
            <a:r>
              <a:rPr lang="zh-CN" altLang="en-US" dirty="0" smtClean="0"/>
              <a:t>放入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中，则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的原来的值，实现了</a:t>
            </a:r>
            <a:r>
              <a:rPr lang="en-US" altLang="zh-CN" dirty="0" smtClean="0"/>
              <a:t>x</a:t>
            </a:r>
            <a:r>
              <a:rPr lang="zh-CN" altLang="en-US" dirty="0" smtClean="0"/>
              <a:t>被交换成</a:t>
            </a:r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81797" y="1690688"/>
            <a:ext cx="144462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（ </a:t>
            </a:r>
            <a:r>
              <a:rPr lang="en-US" altLang="zh-CN" dirty="0"/>
              <a:t>x = x + y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322140" y="2489897"/>
            <a:ext cx="135165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y = x - y</a:t>
            </a:r>
            <a:r>
              <a:rPr lang="zh-CN" altLang="en-US" dirty="0"/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7460402" y="2859229"/>
            <a:ext cx="1132041" cy="5078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 x = x - y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2458453" y="183382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#include&lt;iostream&gt;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int main (){</a:t>
            </a:r>
          </a:p>
          <a:p>
            <a:r>
              <a:rPr lang="zh-CN" altLang="en-US" dirty="0"/>
              <a:t>	float x , y;</a:t>
            </a:r>
          </a:p>
          <a:p>
            <a:r>
              <a:rPr lang="zh-CN" altLang="en-US" dirty="0"/>
              <a:t>	x  = 10</a:t>
            </a:r>
            <a:r>
              <a:rPr lang="zh-CN" altLang="en-US" dirty="0" smtClean="0"/>
              <a:t>.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	y = 30</a:t>
            </a:r>
            <a:r>
              <a:rPr lang="zh-CN" altLang="en-US" dirty="0" smtClean="0"/>
              <a:t>.</a:t>
            </a:r>
            <a:r>
              <a:rPr lang="en-US" altLang="zh-CN" dirty="0" smtClean="0"/>
              <a:t>6</a:t>
            </a:r>
            <a:r>
              <a:rPr lang="zh-CN" altLang="en-US" dirty="0" smtClean="0"/>
              <a:t> 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	cout&lt;&lt; "x=" &lt;&lt; x &lt;&lt;" y=" &lt;&lt; y &lt;&lt; endl 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0070C0"/>
                </a:solidFill>
              </a:rPr>
              <a:t>x = x+ y ;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	y = x -y ;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	x = x- y ;</a:t>
            </a:r>
          </a:p>
          <a:p>
            <a:r>
              <a:rPr lang="zh-CN" altLang="en-US" dirty="0"/>
              <a:t>	cout&lt;&lt; "x=" &lt;&lt; x &lt;&lt;" y=" &lt;&lt; y &lt;&lt; endl ;</a:t>
            </a:r>
          </a:p>
          <a:p>
            <a:r>
              <a:rPr lang="zh-CN" altLang="en-US" dirty="0"/>
              <a:t>	return 0 ;		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63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使用赋值运算符来编写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2410327" y="143678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#include&lt;iostream&gt;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int main (){</a:t>
            </a:r>
          </a:p>
          <a:p>
            <a:r>
              <a:rPr lang="zh-CN" altLang="en-US" dirty="0"/>
              <a:t>	float x , y;</a:t>
            </a:r>
          </a:p>
          <a:p>
            <a:r>
              <a:rPr lang="zh-CN" altLang="en-US" dirty="0"/>
              <a:t>	x  = 10</a:t>
            </a:r>
            <a:r>
              <a:rPr lang="zh-CN" altLang="en-US" dirty="0" smtClean="0"/>
              <a:t>.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	y = 30</a:t>
            </a:r>
            <a:r>
              <a:rPr lang="zh-CN" altLang="en-US" dirty="0" smtClean="0"/>
              <a:t>.</a:t>
            </a:r>
            <a:r>
              <a:rPr lang="en-US" altLang="zh-CN" dirty="0" smtClean="0"/>
              <a:t>6</a:t>
            </a:r>
            <a:r>
              <a:rPr lang="zh-CN" altLang="en-US" dirty="0" smtClean="0"/>
              <a:t> 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	cout&lt;&lt; "x=" &lt;&lt; x &lt;&lt;" y=" &lt;&lt; y &lt;&lt; endl ;</a:t>
            </a:r>
          </a:p>
          <a:p>
            <a:r>
              <a:rPr lang="zh-CN" altLang="en-US" dirty="0"/>
              <a:t>	</a:t>
            </a:r>
            <a:r>
              <a:rPr lang="zh-CN" altLang="en-US" dirty="0" smtClean="0">
                <a:solidFill>
                  <a:srgbClr val="0070C0"/>
                </a:solidFill>
              </a:rPr>
              <a:t>x </a:t>
            </a:r>
            <a:r>
              <a:rPr lang="en-US" altLang="zh-CN" dirty="0" smtClean="0">
                <a:solidFill>
                  <a:srgbClr val="0070C0"/>
                </a:solidFill>
              </a:rPr>
              <a:t>+</a:t>
            </a:r>
            <a:r>
              <a:rPr lang="zh-CN" altLang="en-US" dirty="0" smtClean="0">
                <a:solidFill>
                  <a:srgbClr val="0070C0"/>
                </a:solidFill>
              </a:rPr>
              <a:t>= </a:t>
            </a:r>
            <a:r>
              <a:rPr lang="zh-CN" altLang="en-US" dirty="0">
                <a:solidFill>
                  <a:srgbClr val="0070C0"/>
                </a:solidFill>
              </a:rPr>
              <a:t>y ;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	y = x -y ;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	x </a:t>
            </a:r>
            <a:r>
              <a:rPr lang="en-US" altLang="zh-CN" dirty="0" smtClean="0">
                <a:solidFill>
                  <a:srgbClr val="0070C0"/>
                </a:solidFill>
              </a:rPr>
              <a:t>-</a:t>
            </a:r>
            <a:r>
              <a:rPr lang="zh-CN" altLang="en-US" dirty="0" smtClean="0">
                <a:solidFill>
                  <a:srgbClr val="0070C0"/>
                </a:solidFill>
              </a:rPr>
              <a:t>= y </a:t>
            </a:r>
            <a:r>
              <a:rPr lang="zh-CN" altLang="en-US" dirty="0">
                <a:solidFill>
                  <a:srgbClr val="0070C0"/>
                </a:solidFill>
              </a:rPr>
              <a:t>;</a:t>
            </a:r>
          </a:p>
          <a:p>
            <a:r>
              <a:rPr lang="zh-CN" altLang="en-US" dirty="0"/>
              <a:t>	cout&lt;&lt; "x=" &lt;&lt; x &lt;&lt;" y=" &lt;&lt; y &lt;&lt; endl ;</a:t>
            </a:r>
          </a:p>
          <a:p>
            <a:r>
              <a:rPr lang="zh-CN" altLang="en-US" dirty="0"/>
              <a:t>	return 0 ;		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40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两</a:t>
            </a:r>
            <a:r>
              <a:rPr lang="zh-CN" altLang="en-US" dirty="0" smtClean="0"/>
              <a:t>块瓷砖，一块正方形，一块长方形，长方形长</a:t>
            </a:r>
            <a:r>
              <a:rPr lang="en-US" altLang="zh-CN" dirty="0" smtClean="0"/>
              <a:t>10cm</a:t>
            </a:r>
            <a:r>
              <a:rPr lang="zh-CN" altLang="en-US" dirty="0" smtClean="0"/>
              <a:t>，宽</a:t>
            </a:r>
            <a:r>
              <a:rPr lang="en-US" altLang="zh-CN" dirty="0" smtClean="0"/>
              <a:t>8cm</a:t>
            </a:r>
            <a:r>
              <a:rPr lang="zh-CN" altLang="en-US" dirty="0" smtClean="0"/>
              <a:t>，长方形的面积大于正方形面积的</a:t>
            </a:r>
            <a:r>
              <a:rPr lang="en-US" altLang="zh-CN" dirty="0" smtClean="0"/>
              <a:t>16cm</a:t>
            </a:r>
            <a:r>
              <a:rPr lang="en-US" altLang="zh-CN" baseline="30000" dirty="0" smtClean="0"/>
              <a:t>2</a:t>
            </a:r>
            <a:r>
              <a:rPr lang="zh-CN" altLang="en-US" dirty="0"/>
              <a:t>，那么正方形的边长为多少厘米？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54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试题解析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887682" y="1494971"/>
            <a:ext cx="21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数学中的图形计算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5060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题型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87682" y="2166917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写出数学的解题步骤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512936" y="2074584"/>
            <a:ext cx="2917786" cy="923330"/>
            <a:chOff x="4512936" y="2074584"/>
            <a:chExt cx="2917786" cy="923330"/>
          </a:xfrm>
        </p:grpSpPr>
        <p:sp>
          <p:nvSpPr>
            <p:cNvPr id="8" name="文本框 7"/>
            <p:cNvSpPr txBox="1"/>
            <p:nvPr/>
          </p:nvSpPr>
          <p:spPr>
            <a:xfrm>
              <a:off x="4512936" y="2074584"/>
              <a:ext cx="29177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计算长方形面积  </a:t>
              </a:r>
              <a:r>
                <a:rPr lang="en-US" altLang="zh-CN" dirty="0" smtClean="0"/>
                <a:t>m = 10*8</a:t>
              </a:r>
              <a:endParaRPr lang="en-US" altLang="zh-CN" dirty="0"/>
            </a:p>
            <a:p>
              <a:r>
                <a:rPr lang="zh-CN" altLang="en-US" dirty="0" smtClean="0"/>
                <a:t>计算正方形面积  </a:t>
              </a:r>
              <a:r>
                <a:rPr lang="en-US" altLang="zh-CN" dirty="0" smtClean="0"/>
                <a:t>m2 = m-16</a:t>
              </a:r>
            </a:p>
            <a:p>
              <a:r>
                <a:rPr lang="zh-CN" altLang="en-US" dirty="0" smtClean="0"/>
                <a:t>计算正方形边长  </a:t>
              </a:r>
              <a:r>
                <a:rPr lang="en-US" altLang="zh-CN" dirty="0" smtClean="0"/>
                <a:t>x = 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5887626"/>
                </p:ext>
              </p:extLst>
            </p:nvPr>
          </p:nvGraphicFramePr>
          <p:xfrm>
            <a:off x="6617884" y="2666992"/>
            <a:ext cx="634423" cy="3309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公式" r:id="rId4" imgW="368280" imgH="228600" progId="Equation.3">
                    <p:embed/>
                  </p:oleObj>
                </mc:Choice>
                <mc:Fallback>
                  <p:oleObj name="公式" r:id="rId4" imgW="3682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17884" y="2666992"/>
                          <a:ext cx="634423" cy="3309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71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598</Words>
  <Application>Microsoft Office PowerPoint</Application>
  <PresentationFormat>宽屏</PresentationFormat>
  <Paragraphs>146</Paragraphs>
  <Slides>17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公式</vt:lpstr>
      <vt:lpstr>小小程序猿</vt:lpstr>
      <vt:lpstr>课程回顾</vt:lpstr>
      <vt:lpstr>试题1</vt:lpstr>
      <vt:lpstr>上一堂课的解题方法</vt:lpstr>
      <vt:lpstr>想象一下，有没有其他的办法</vt:lpstr>
      <vt:lpstr>示例</vt:lpstr>
      <vt:lpstr>使用赋值运算符来编写</vt:lpstr>
      <vt:lpstr>试题2</vt:lpstr>
      <vt:lpstr>试题解析</vt:lpstr>
      <vt:lpstr>写出相应的逻辑代码</vt:lpstr>
      <vt:lpstr>练习题</vt:lpstr>
      <vt:lpstr>解题思路</vt:lpstr>
      <vt:lpstr>代码示例</vt:lpstr>
      <vt:lpstr>运行结果</vt:lpstr>
      <vt:lpstr>PowerPoint 演示文稿</vt:lpstr>
      <vt:lpstr>运行结果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jimzhou</dc:creator>
  <cp:lastModifiedBy>jimzhou</cp:lastModifiedBy>
  <cp:revision>58</cp:revision>
  <dcterms:created xsi:type="dcterms:W3CDTF">2019-02-25T13:14:33Z</dcterms:created>
  <dcterms:modified xsi:type="dcterms:W3CDTF">2019-03-01T08:59:13Z</dcterms:modified>
</cp:coreProperties>
</file>