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8" r:id="rId2"/>
    <p:sldId id="261" r:id="rId3"/>
    <p:sldId id="413" r:id="rId4"/>
    <p:sldId id="425" r:id="rId5"/>
    <p:sldId id="426" r:id="rId6"/>
    <p:sldId id="437" r:id="rId7"/>
    <p:sldId id="438" r:id="rId8"/>
    <p:sldId id="414" r:id="rId9"/>
    <p:sldId id="418" r:id="rId10"/>
    <p:sldId id="420" r:id="rId11"/>
    <p:sldId id="419" r:id="rId12"/>
    <p:sldId id="421" r:id="rId13"/>
    <p:sldId id="422" r:id="rId14"/>
    <p:sldId id="423" r:id="rId15"/>
    <p:sldId id="434" r:id="rId16"/>
    <p:sldId id="430" r:id="rId17"/>
    <p:sldId id="431" r:id="rId18"/>
    <p:sldId id="432" r:id="rId19"/>
    <p:sldId id="435" r:id="rId20"/>
    <p:sldId id="436" r:id="rId21"/>
    <p:sldId id="441" r:id="rId22"/>
    <p:sldId id="439" r:id="rId23"/>
    <p:sldId id="440" r:id="rId24"/>
    <p:sldId id="409" r:id="rId25"/>
    <p:sldId id="408" r:id="rId26"/>
    <p:sldId id="412" r:id="rId27"/>
    <p:sldId id="395" r:id="rId28"/>
    <p:sldId id="36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65B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1" autoAdjust="0"/>
    <p:restoredTop sz="94676" autoAdjust="0"/>
  </p:normalViewPr>
  <p:slideViewPr>
    <p:cSldViewPr>
      <p:cViewPr>
        <p:scale>
          <a:sx n="205" d="100"/>
          <a:sy n="205" d="100"/>
        </p:scale>
        <p:origin x="-1784" y="-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02F68-D149-4F65-8008-1E3D3CADDDF0}" type="datetimeFigureOut">
              <a:rPr lang="en-US" smtClean="0"/>
              <a:t>7/23/16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4877E-8492-4EA7-B53E-69F6E2E9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97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FCC03-2DBF-4702-A046-10B0FA232255}" type="datetimeFigureOut">
              <a:rPr lang="en-IN" smtClean="0"/>
              <a:t>7/23/16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1AA17-A72A-4122-BB42-778D673C1D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36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25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378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59E4C-3333-4B79-A20C-14806B2CA16C}" type="slidenum">
              <a:rPr lang="en-IN" smtClean="0"/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20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7/23/16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6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7/23/16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96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7/23/16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30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7/23/16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10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7/23/16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2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7/23/16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00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7/23/16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33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7/23/16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07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7/23/16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6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7/23/16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67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7/23/16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42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F94B4-93DD-48EE-B766-A1C1EA43A3AD}" type="datetimeFigureOut">
              <a:rPr lang="en-IN" smtClean="0"/>
              <a:t>7/23/16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66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hyperlink" Target="http://us.hudson.com/legal/blog/postid/513/predictive-analytics-artificial-intelligence-science-fiction-e-discovery-truth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hyperlink" Target="http://us.hudson.com/legal/blog/postid/513/predictive-analytics-artificial-intelligence-science-fiction-e-discovery-truth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hyperlink" Target="http://us.hudson.com/legal/blog/postid/513/predictive-analytics-artificial-intelligence-science-fiction-e-discovery-truth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hyperlink" Target="http://us.hudson.com/legal/blog/postid/513/predictive-analytics-artificial-intelligence-science-fiction-e-discovery-truth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Naive_Bayes_classifie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ypr.sourceforge.net/kmeans.html" TargetMode="External"/><Relationship Id="rId4" Type="http://schemas.openxmlformats.org/officeDocument/2006/relationships/hyperlink" Target="http://en.wikipedia.org/wiki/K-means_cluster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Logistic_regression" TargetMode="Externa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://www.webdesignerdepot.com/2009/10/an-analysis-of-the-amazon-shopping-experience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Machine_learn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666" y="609600"/>
            <a:ext cx="7704856" cy="31242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 to </a:t>
            </a:r>
            <a:br>
              <a:rPr lang="en-US" sz="5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5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Machine Learning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sz="800" dirty="0" smtClean="0">
                <a:solidFill>
                  <a:schemeClr val="accent2"/>
                </a:solidFill>
              </a:rPr>
              <a:t/>
            </a:r>
            <a:br>
              <a:rPr lang="en-US" sz="800" dirty="0" smtClean="0">
                <a:solidFill>
                  <a:schemeClr val="accent2"/>
                </a:solidFill>
              </a:rPr>
            </a:br>
            <a:r>
              <a:rPr lang="en-US" sz="2200" dirty="0" smtClean="0">
                <a:latin typeface="+mn-lt"/>
              </a:rPr>
              <a:t/>
            </a:r>
            <a:br>
              <a:rPr lang="en-US" sz="2200" dirty="0" smtClean="0">
                <a:latin typeface="+mn-lt"/>
              </a:rPr>
            </a:br>
            <a:endParaRPr lang="en-IN" sz="31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33800"/>
            <a:ext cx="6553200" cy="1371600"/>
          </a:xfrm>
        </p:spPr>
        <p:txBody>
          <a:bodyPr>
            <a:normAutofit/>
          </a:bodyPr>
          <a:lstStyle/>
          <a:p>
            <a:endParaRPr lang="en-US" sz="2800" dirty="0" smtClean="0">
              <a:solidFill>
                <a:srgbClr val="00B0F0"/>
              </a:solidFill>
            </a:endParaRPr>
          </a:p>
        </p:txBody>
      </p:sp>
      <p:sp>
        <p:nvSpPr>
          <p:cNvPr id="4" name="AutoShape 2" descr="data:image/jpeg;base64,/9j/4AAQSkZJRgABAQAAAQABAAD/2wCEAAkGBhQSERUUEhQVFBQUFRgYFRgWFRcUFRgVFxYVFRUUGBQXGyceFxkjGhQUHy8gJScqLCwsFR4xNTAqNSYrLCkBCQoKDgwOGg8PGiwkHCUtKiwsLywuLDQqLywsLC8sLywvLCksLDQsKjQsLC8sLCw1LCwsLCwpLC8sLCksLCksLP/AABEIAJ8BPAMBIgACEQEDEQH/xAAcAAABBAMBAAAAAAAAAAAAAAAABAUGBwIDCAH/xABNEAABAwICBgYECwQHBwUAAAABAAIDBBEFEgYhMUFRcQcTImGBkTKhscEUIzVCUnJ0krPR8DRiguEVM3OTorLSQ1NUg6PT8QgXGGTi/8QAGgEBAAIDAQAAAAAAAAAAAAAAAAEDAgQFBv/EADMRAAICAAUABwYGAwEAAAAAAAABAgMEERIhMQUTQVFhofAicYGRsdEUIzJCUuEkwfFi/9oADAMBAAIRAxEAPwC8UIQgBCEIAQhCAEIQgBCEIAQhCAEIQgBCEIAQhCAEIQgBCEIAQhaqmqbG0ue4NaN59nee5Q2luyUm9kbUmxHEWQRl8hs0atQJJJ2AALbTzB7WuF7OAIvtsRcKOaeS/FRs+k+/g1p97gqrrNFbmi6irrLVBjfiHSE7ZDEB+9Ibn7rT71HqvSiqk2zOaODLM9bbH1rQYkswTCuunYwjVe7vqt1nz2eK4f4i22WWfJ6WNGHpi5aVt8fqTvRSidHTMzlznv7bi4lxu7YLng3KPNK8axIU8D5T80ahxcdTR4khLVA+kLE8z2wNOpnaf9YjsjwBJ/iXZtmqKvJHAoreJv37Xm/d62IK+Z+YuzOzOJJIJBJJuTq70sptJ6uL0Z5OTndYPJ91odGtT41xo2tcM9Y4QkspJMl+BdItS+RkT4mzF5AGT4t3M7W6hcnZqCsdRLQTRfqGddIPjZBqB2sYddu5x1E+A4qWrt0a9OczymOlU7Mqlkl5ghQTH+krqagMhY2SNlxIbkFzt4Y4ahbiQbm/C6lGB6RQ1bM0Lr29Jp1PaeDm+/YeKzjZGTyTKrMLbXBTktn63HNCEKw1gQhCAEIQgBCEIAQhCAEIQgBCEIAQhCAEIQgBCEIAQhCAEIQgBCEIBJiWJNhZmd4DeTwH5qDYnXvndmednotGxvLv7056SAmd1ySAG27hYbPG6b6enu9o4uA8yAuDi75WTdfYnkdvC1Rrip9rJ7TR5WNbwaB5Cyiemj7ysb9Fl/vH/wDIUwUJ0gdmqH91h5AX9d1vY96acvE08DvbqGExKWaE4dZr5SNbuy3kNbvM2+6o+2AkgAXJNhzOxWDQ0ojjawfNFuZ3nxNytPo+vVZqfYbuPuyr0LtPayqEcbnu2NBP8uZ2eKqmrkMj3Pd6TiSeZU10yrtTYhv7TuXzR53PgFEHRJj7dU9C4X1M+jq9ENb5f0G98SkOhmjXWv66QfFsPZB+c8e4e23ek2FYO6eUMGobXHg3eee4KyaambGxrGCzWiwHcpwWH1vXLhGePxnVx6uPL8kbVDNO9KuraYIT8Y4dtw+Y0/NB+kR5DmE76U6RCmjs2xleOyNth9Mjhw4nxVWT3cSXEkkkknWSTrJJ4rbxWJ0+xHntNbo7B631s+Ozx/obXxr2irZIJBJE4se3YR7CNhB4Fb3xpO9i0YTPSbNZMt3RDTNlY3K6zJ2jtM3OH02X2ju2jyJkirjQnQJ4eyonLo8pzRsBLXk8Xna0fu7Tv1ajY67NTk45yPHY2FULWqnt9AQhCtNMEIUWxnpKoaWp+DTSObJ2L2Y4tbntbM4Cw1EE8AUBKUIQgBCEIAQhCAEIQgBCRYzjMVJC6ed2SNlszsrnWzODR2Wgk63DcssKxWOphZNC7NHILtNi24uRscARrB2hAK0IQgBCEIAQhCAEIQgBYxyBwuDcHYkWM1eSOw2u1DlvP64owN94QOBI9d/eqOuXW9V4ZlvV+xr8Ro0ji+NB4sHtcEkwyG80f1gfLX7k6aRR9ph7iPI/zSfBY/jm9wJ9RHvXGtj/AJWXijown+R8CSqDVJzPc76TifMkqZ1kmWNx4NPs1KIZFsdJS3jH3lOC2zYq0eos0uY7GC/jsHvPgpTJIGgk6gBc8gkOCUuSIHe7WeW71e1J9I6qzAwbXaz9UfmfYVsU5YfD6nzz9iu19ddl8CLV0xke552uN+Q3DwFkmbTlxAAuSbAcSUsdGpDo7hOUda4do+iOAO/mfZzXJpqlfZl8zqWXKmGfyFuC4UII8u1x1vPE8OQ/W1ZYvirYIy92s7Gt3uPDlxKU1VS2Npc42A/Vh3qAYvXuneXO1DY0bgOHPiV2MRdHDwUIc9n3Obh6XiLNU+O37DTX1DpXue83c46/cBwASCSNOUkazw/B5J35YxzJ9Fo4k+5cNapS23bPSKcYR32SGaKjdI4MY0uc42AGslWFovoOyC0k1nzbQNrWcuLu/wAuJd8D0ejpm9ntPI7TztPcOA7vanQldvDYXR7U+Th4zpGVvsV7R83/AECadINJ4aNl5XXcR2WN1vdyG4d51Jh0m6QGx3jprPfsMm1jfq/TPq57FWdbO6Rxe9xc52slxuSrLMVFbR3ZlhOjJWe1bsu7tf2L6o6tssbZGHMx7Q5p7jrW5V50V47qfSvOy74uV+23zId/E5WGtiueuOZz8TQ6LXB/D3CHG8WZS08s8noRMLjxNhqaO8mwHeQuem6Kz19FWYo8kvEuYN3OaLmoI/daHNt3RuCmfT1pRZsdEw+laWbkCREw83Au/gbxWOCdMeHU1JHTNgqCyOPIbth7Vx23Edb84lxP1isygl3RNpR8MoGB5vNT2ikvtNh8W882218WuT3pfpEKGkkqSzrBHk7Idlvne1npWNrZr7Nyozoy0pjo8UswuFLUOMXbtdrS74hzrEjM0kNJvse4q2emD5HqOcP48SAYKjpmklaPgFBNUZWNdM6zy2NxaC6PsMJNr2zG17agRrUj0A6RosTa9uQxTxgF8ZdmBaTbOx1hcX1HUCCRxBPvRQxowmlygC7XF1ra3Z3ZibfO4qFaO5TpVUmn/qwJOsy7L9XGJP8Arbe9ASvS3pBnpqk01LQS1MgY15cL5Mrr2IyNcbXaRry6wUg0d6V5H1jKSupHUskmphu7ab5QWvaDYkEBwJ16uXuOdI1TJWvocLp2TSxX62SU2Y0tsHWGZuppIbcnWdQB2mG40a7+m8O/pDqRL1kGTqb5cnXnbfffMgLd0u0thw6nM01zc5WMbbM95BIaL6hqBJJ2AcgYE3per8nX/wBFSGmtmDgZPR+ln6q1u+1u9JunKxqsObJ/Ulz83CxkgD7/AMPtVvtaALAWA1C2qw4IQQjpVqRJgkzxseIHDk6aEj2qHaL9Jk0NBBBR0MtSYI7TPyvyNdmc7KOra6+ojWSOR2qbdL4tg9RbjD+PElHRYwDCaWwAvGSbC2svfc80JPOj7pBZicb+x1UsVs7M2YWdfK9rrC4JBGzVbkTq016R2UUjKeGJ1TVSWLYmEiwN8uYgE3NjZoF7C5sLXifRs0Nx7E2t1C82obP2kfmU1U7at+kdZ8GNOKhvWZfhIcW9WBE0ZcovmyZf4cyAluD9K0gqmU2I0jqN0pAjeSS0lxs0EOA1E6swJsTrttVjKpdLNA8YxFsYqJKAdUXFhjMzCC4AHWWHVqb5BWvEDlGbbYX570IM0IQgBCEIBixsEyC+zLq9/wCuSU4Eey4d9/MfyW7FoLsvvafUdvuSbBzZxHEew/zXHydeM37f9r7m7mpU5dxnjrLhp7z67fktGCR9sng32kJbi7ewPre4rVgzfSPL3pOP+avn5EKX5Juxd3xRHEgeu/uTHT0ud4bxOvlv9SeMZdqaO8ny1e9YYPBtd4D2n3LHER67FKHYsvuTXLRVmOeoDgAopXzdY8u47OQ2frvT9i09mWG12rw3/l4pmgpC9waP/A4qcfY5TVUfTJwy0pzZ7hOGdY67vQbt7zwUlc4AXOoBYQQhjQ0bB+rpkxrEc3Yb6I2nieHJbMVHB1Zvn6v7FbcsRPwG7G8SMzrD0G7BxP0imh7EtcxO2F6O5rOlFhubvPPgO5cmMbMRPvZ1NcKIeA0YTo86c3PZj3u3nubx57PYppR0TImBjBYD1niTvK3NaALAWA2AJnxnSRsN2ss+Th81v1j7vYuzXVXhY6pPfvOdZbbipaVx3DhiGJRwszSOsN3EngBvKrvSPSuSouxt44vog63fWPu2c1pxCrfK7NI4uPqA4Abgm6Vi51+MlZtHZHYweChV7Ut5eSG6RiTSNS+Rq0spXPcGsa5zjsDQSfIKmDOtnkasIxE09RHMPmOBPe3Y8eLS4K+GPBAI1gi4PduKrHCejGWSxncIm/RFnSf6W+vkrJoqQRRsjaSQxoaC43NmgAXO86l2cNGUU9SPO9K21WSjoebXJBcB6OphisuIVkkUhdmMbGZjlJsxl8zRqbH2Rzup78Gb9FvkFsQts4xAekvozOI9U+B0cUsd2uLgQHRnWB2QTcO2fXcsOkaGVmj8jalzXzNbA2R7b5XOE8Qz9oA3NgT3kqwVjJEHCzgCDuIuPIoCmtEejWaeghmpcQmpROy8rGlxY513NLhke22oDbfnuU90F6PYcMY7I4yyyWzyOABIGxrWj0W77XJJ2k2FpRHGGizQABsAFh5BZICq67o+xGmxGarw2WG1QXFwl2jO4Pc0jKQRn1ggg7ueuu6L8SnqaeqmrY3TseC4iPsxNYc7OqbYCTtXuCG7Rt1q2EICL6eaDsxKmEbnZJYzmiktcB1rODm72uG0dwO6yhlNojpC1nwcVsTYgMofnzODdgAf1PWesc1baEBF9KNFJKnCzRMe3PkhbnfmseqdG4k2ubnIfNLtDsEdSUUNO9zXOiZlJbfKTmJ1XF96ekICD6K6CS0uJ1dW+SNzKgyZWtzZhnlEgzXFtgtqK0ac9Gr6mobWUU3werba5JIa/KLNdmaCWuy9nYQRYEKfoQFWHR7SKUZJK2GJp1FzMofbiDHCHX8QrSaLAL1CAEIQgBaqmXK0nhb2hbUnroyWED9WVdzark485MyjyszaQHN7iPUU1UTcsoB7x7Usw2W7cvD2LXVsyyNdxI9X8lzr5KyFd67Gs/XvLo+y3A34i28Z8PateFNs08/cFvqxdjuSxoG2YOZ9qvlH/LT/APP+zBP8vLxEWKG7wOA9v6CcKaLK0Dz570kazNMTuB9moetKK6bK3vOoe9VUtRlZfLvaXwMpbpQQ11sud5tyCc6GkyN/eO38low6k+cfD81urqvINXpHZ3d6ww8FBPE28v1/wynLP8uInxSusMjdp2ngOHNMghJNgLk7AEtip3PNhr4n3kp4pKJsY1azvP62Ba8a7MZPW9ol2uNMclyJMOwYMs5+t27gPzPenCWUNBLiABvK0VuItjGvW7cB7+CjdbWOkN3HkNw8Fu2X1YWOiC39clcK53PVLg3YtpA512x3a3efnH8h61HZGpc9q2U2CyS+i2w+k7UP5+C5Mp2Xy33Z1a9FMe5DJI1Y02FyTG0bC7lsHNx1BTii0Sjbrk+MPDY3y3+Ke44w0WaAANgAsB4BbtXR8nvN5FVnSUY7VrP6ENw7o9G2d9/3GavN51+QHNSqhwyKFuWJjWDfYazzO0+KUPeALkgAbSdQ80w4npvTxXDXGV3BmsffOryuujGFNC7vqaMrMRinlu/BcEgQqvxbpDqJLiPLC3u7T/vOFvIBRaTEJHEl73OcTrLnFx8yq3jIft3NuvomySzm0vMvlCYtL9MIcOg62Y3J1Rxt9OR3AcAN7tg5kA0FpP0n1taSDKYYjsihJY23Bzh2n+Jt3Bbpxzoqv0hpoDaaohiPB8rGHycbpsPSNhoP7bT/AN4D61y4i6E5HVlPptQv9CspieHXx38i5O0M7Xi7HBw4tII8wuPVspqp8ZzRvdG7ixxYfNpBQZHYSFT3QjpRVVE80c88krGRBzRIc5Ds4F857Wy+9XChAIQhACEIQAhCEAIQhACFyvpFjdQKupAnnAFRMABNIAAJXgAAO1BN4x6p/wCIn/vpP9SE5HXCEyaESF2HUbnEucaaIkkkkkxtuSTrJTzJextt3KG8lmQJJI+reHD0Tt7r/q63Vkd2Hu1rJrg9vPaOBXsOyx3auY3FacaotSiv0y3Xg/W5Zqez7UDtbObfcvKYWYOX81lGywtw1eG5eFnZt3W9ytSeam+dJj4GqiZqJ3uN1rezrH/utSl+oWG3YF4AGN7h61S6VpjW/wBK3fj65Zlq3z7QnmDG38gm6KmdIbnZvPuCVNpy85n7NwW+WYMGvwAVc4de9dm0Fwu/xZknp2jyZRxhgsNQH6uU31mKbmef5LXPO6Q2GzgPes4cJJ9I27hrKqnfZd7GHW3f64+pnGMY7zGqQE95PiSt8GCPft7I79vkn2Glaz0R47/NE1S1npOA9vklfR8YrVa/t8zN4lvaCE1Lg0bNdsx4u1+Q2BLkz1WkIHoNv3nUPLb7Ey1uJyP9JxtwGoerb4q14uilaa1n7vuI4ey15yZJKzGoovScCeDe0fVs8VHsQ0zfsiYG97tZ8hqHrTRIEllC0rMdbPjZHRpwVUd5bmnEK+SU3ke53cTqHJuwJqlanCUJHKFp6m3mzsVpJZIQShZ0mHGQEgbDb1A+9EgVg6A4MDSl0jTd0riLi2oNa3f3tK3sPDrJZGGKxHUV6ilekzSR1ZiErr3jicYohuDWEguH1nBzr8COCiq9eTc323N+d9a8XdPHkx0N6LqrEGda0thhuQJJLnMQbHIwa3AG4uSBcEX1FTIf+nrVrrdf2fV+KpZ0U6T089BBCx7RNDGGPjJAfduovDfnNd6Vxx161N0IKNrf/T/UD+qqYZO57HxesZ1EcZ6NcQpgTJTPc0fOitM23E5LuA5gLqBCDMofoCktXzt405/wyx/6lfCRjB4RN14iYJspaZA0B5abEtLhrcOyNvBLEIBC8e8AEk2A1knUAN5uqx0r6coICY6Nnwh41GQnLCD3Ea5PCw4EoCz0Lm3EOmLE5SbTtiB3RRsAHi8Od603t6ScSBv8Mm/wkeRbZCcjqJC53wvpsxCI/GOjnbvEkYafB0eWx5gq0dDelilryI3XgnOyN5Ba88I5NQce4gHuKEE3QhCA5K0k/bKn7TN+K9NwTjpJ+2VP2mb8V6bghkdU6B/JlF9lh/Dan1MWgfyZRfZYfw2rVp7pQ7D6N1QxjZC17G5XEtHbcG3uB3oYj+Y9dxt396zVIf8AyCn/AOEi/vX/AOlT7o909/pCmmmlYyHqZC11nktDAxr85c61trvJQopcEkxQqR0y6cZXPdHh9mRg265zQ57+9jHamt5gk/uqIU/SjibHZhVyHuc2NzfultvJSMjp2ywMdzc7tg9/NQXov6Q5MSbIyaENfCGl0jP6t2YkAZSbtd2SbaxqOzYp44X2rGUUwaZJydTBc8dw8VrbQ3N3m5W90wGwE8h+gtL3yHYMvO11pWKDec85PuS29e9liz7NjeA1o3AeSTTYm0bO16h5rWaBx9Jw9ZWQwob3Hw1LCVmJltXDSvHIlKC/U8xFPiTzvyju/NIJU/twxnAnmT7ltbSMGxrfILXeBvsedki+N8I8IinVk7ATyF16MKldsY7xFvapeAvVbHo2P7pE/jGuERJujEztuVvN35ArYzQsn0pR4Nv6yfcpO6QDaQOZstD8TiG2Rg/jb+auWCojz5sj8Xe/0+SGePQmH5xe7xAHqF/WlkWi1M3/AGLT9a7/APMSspNJKdu2Vvhd3sCSTaa0zfnOdyY732WaWGh/HyJzxc/5eY8QUUbPQY1v1WhvsC3JjwrS6OolEcbJL2JJIaGgDee0TtIHinxbMJRks48GtbCcJZT5OXukXR00eITR2sx7jLEdxjkJcAPqnM3+FRpdRab6Dw4lCGSdiRlzFIBcsJ2gj5zTYXb3DYQCqC0k6O62iJ62Fz4xsliBkjI4kgXZ/EAsysjQNjcbRs7k/wCHafV8Furq5gBsDn9a37smYKPgr1CSxsM6da6O3WthnG+7TG/7zDlH3VP9G+mqiqSGTZqWQ7OsIMRPASjUP4g1c9IQg7Fa6+sawvVRnQzp8+OZtDO4uik1QEn+rk2iMH6DtYA3G1tpVy47iXwemmnOvqonyc8jS4DxtZCCnOmbT90krqGB1oo9U5B9N+3qr/QbvG91x83XVSymlc9xc43c4lzidpcTdx8SSURRFzg1ou5xAaOJJsB5lDIVYXg81S/q6eJ8r9tmNLrDiTsaO82CkM3RRibW5jSOI4Nkhc77rXkq/dD9FY6ClZDGBmsDK+2uSS3acTwvsG4WCfEIzOPaindG4ska5j2mzmuBa4HgWnWCtYK6B6Z9EWT0bqprQJ6YZi4DW6K/ba7iACXDhY8SufkB0D0QafOrYnU9Q7NUQtBDjtki2Zjxc02BO+7TtJVirlnQDGDTYjTSA2Blax/1JD1br8s1+bQupkByVpJ+2VP2mb8V6bgnHST9sqftM34r03BCTqnQP5MovssP4bVH+m35Jk/tYfxApBoH8mUX2WH8Nqj/AE2/JMn9rD+IEMTnZO1HpHJFRzUrCQ2okY6Qg7WsDrs5ElhP1Lb00p30S0fNdWRUwfk6wm7rXs1rHPdYbzZpA7yEMhnJRddV6O6F0lCwNghaDbXI4B0rjxdIRfwFgNwCxx3Qikq3MfNC3PG9rw9oDXHK4OyOIHbYbWIPHVY60IzG/ou0Y+BYfG1wtLL8bLxDnAZWH6rQ0cweKlyEIQYOltuPgFpdWgfNd5WW10ttoPhrC8bVNO/z1LUnPfJTSfivuZpeAmOJ/u+ta3YodwHrThqPA+tYOpWH5o8lVKrEvizyMlKC5Q2PxR/cPD+a0vxKT6XqH5J1dhzDu9ZWl2DsO9w8R+S1pYfF/wAvNl8bKu1DLJXyfTd529iSSzuO1zjzJKfZNH77H+Yv70lk0cfuc087j81ryw2J7U38TZhdUMEqSyJ9m0dm3Bp5OHvskE+Bzj/Zu8LH2FUOixcxfyN2F1b/AHL5jLKkcqdKmgkb6UbxzY4e5KdG8BNRLd4+LYbu7zuZ+fdzCiFcpSUUtzc62MIubeyJBoPg3VQ9Y4duWx5MHojxuT4jgpKgBC9LXWq4qKPLXWu2bm+0EKnqfptkpqmaCsh6xsU0kYkis2TKyRzRdh7LjYDYWqc4N0l4fU2yVLGOPzJT1Lr8O3YHwJVhUL8V0Oo6m5npoXk/OLAH/fFnetRTE+gygkuYjNAd2WTO3ykDj6wrCZIHC4IIOwjWPNZIDnPTfolnw+MzNe2eAEZnBpY9lyAC5lyMtyBcHfsCgq6P6WNJYIMPnhe9plnjMbI7gvObUXlu0NAubngBtK5wQk20lUYpGSNNnRua9p72EOHrAXS/SVJfCKst3w38CW39V1zLHCXkNGsuIaBxLtQHmV1hjmEdfRTU/wDvIHxi/EsLWnzsUDOTU76Hgf0hSZtnwqC/96xNL2EEhwsQbEHaCNRB8VlBOWOa9ps5jg5p4OaQQfMBCTsNCatF9Io66mjniIs8dpt7ljx6cbu8HzFjsITqhiNOloHwCqvs+DTX5dU+65OXRPTHpSymoHwBw66pbka0bRGdUjzwGW7ebu4rndCUbKUnOy23M23O4suwQuVtBsJNTiFNEBcGZrnfUjPWP/wsI8V1UgZyVpJ+2VP2mb8V6bgnHST9sqftM34r03BCTqnQP5MovssP4bVH+m35Jk/tYfxApBoH8mUX2WH8Nqj/AE2/JMn9rD+IEMTnZTDoi+WKb/m/gSqHqYdEXyxTf838CVDI6WQhCGILw9y8c61uH6ssJbjWPEce/mq5zyT8Oe8lI8+EWNnavYfFeyU7XbvEL0Oa8cQkkkTo9bTq/W0LVsm1HOS1w8/7M0t9tmeS4cfmm/qPmkz5Hs2lw5pZFiQ+dq7xsSsEOG4jzC1lh6bfaolk/XxLNco/qQ0DFHjgeY/JbBjfFvkUonwtrtnZPds8k21OGPbsGYd35bVXNYuntbXzLYdVPkXNx2PfmHhf2LfHicR2Pb4m3tUXkWh5WMekbVyky78JB8E4a8HYb8l6q+LyNhI5Gyc8GFTKezI5rBtc7tDkA69yturH63p0vPwMJ4LStWpZeJLkLxo1cf13L1dI54IQhAcr6fR5cTrB/wDYkP3nF3vTCrv0z6FX1VTLUQ1DQ6V2YskYQAbAapGknd9FQev6GcSjvaKOQDfHMy3/AFC0oSQ2nq3x/wBW97PqOcz/ACkJU/SGqIsamoI4GeUjyzL2uwCeE2ljLSP3mH/K4pF1B4exCTBxubnWTtO88yhO2DaJ1VU7LBFnP142/wCZwViaNdAsjiHV0rWN2mOI5nnuMhFm+APMIBj6H9D3VVY2dzfiKZweSdjpRrjYOJBs88AB9ILohJcMwuKnibFAxscbBZrW7O88SSdZJ1k7UqQxKF6ZNBHQTurIW3gmdeW3+zlO0ng1513+kSN4VZrsOeBr2lr2hzXAhzXAFpB1EEHUR3Kp9K+ghjyX0EgjJ19VJcs/gkF3NHcQ7mEJKmwPSSpo3l9NM6In0rWLXW2ZmOBa7xCksvTNiZbbrmN/ebCzN6wR6kzY7oLWUZ+PiyjcRJG4HvFnX8wmUU7ju9YQkzr8QknkMkz3SSO2ueS5x4azu7ty0KW4D0W19WA5kbWMPz3yMDfJhc71K1tC+hyno3Nlnd8JmbrbdtomHcWsN8zh9J3MAFCBJ0M6BupozV1Dcs0zbRtIs5kRsbkbnPIBtuDRvJCs5CEIOStJP2yp+0zfivTcFamL9B9bLUTSNlpg2SWR4u+S9nvc4XtFtsUlHQJXf72l+/L/ANpCS39A/kyi+yw/htUf6bfkmT+1h/EClejWGup6OngeQXxQxscW3LSWNDSQSAbauCa+kTRqSvoXU8LmNe58bgZCQ2zXBx1taTu4IQcvqYdEXyxTf838CVPX/sJXf72l+/L/ANpP2gnRFV0VfDUSyU7mR57hj5C7tRPYLB0YG1w3oSW8hCEIMXsuCOKwgJtZ20b+K2oWDh7WonPbIRVEZYczdm/9cFvp6kO57wtpF0idhxBu11uH/lacoWUz1VLOL5X2LE1JZPkyqqC+tuo8Nx/JNnWOYdV2lPkWa3atfu2FYVNI1417dx3qu7Bqf5lW0vXyZlC3LaXAigxj6Y8R+SXxTtcLtIP69SaH4Q++q3O6yhwR4N8+U/u3J9yxotxSeUo5+RZOFTWaeQ51FGx/pNB79/ntTPWaNb43eDvzH5J7iYQLElx4mw9izW7Zh67d5LfzKYXTr/SxhoNGANcpzH6I2eJ3/ran1rQBYCwGwDUF6hZ1UwqWUURZbKx5yYIQhWlYIQh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AutoShape 4" descr="data:image/jpeg;base64,/9j/4AAQSkZJRgABAQAAAQABAAD/2wCEAAkGBhQSERUUEhQVFBQUFRgYFRgWFRcUFRgVFxYVFRUUGBQXGyceFxkjGhQUHy8gJScqLCwsFR4xNTAqNSYrLCkBCQoKDgwOGg8PGiwkHCUtKiwsLywuLDQqLywsLC8sLywvLCksLDQsKjQsLC8sLCw1LCwsLCwpLC8sLCksLCksLP/AABEIAJ8BPAMBIgACEQEDEQH/xAAcAAABBAMBAAAAAAAAAAAAAAAABAUGBwIDCAH/xABNEAABAwICBgYECwQHBwUAAAABAAIDBBEFEgYhMUFRcQcTImGBkTKhscEUIzVCUnJ0krPR8DRiguEVM3OTorLSQ1NUg6PT8QgXGGTi/8QAGgEBAAIDAQAAAAAAAAAAAAAAAAEDAgQFBv/EADMRAAICAAUABwYGAwEAAAAAAAABAgMEERIhMQUTQVFhofAicYGRsdEUIzJCUuEkwfFi/9oADAMBAAIRAxEAPwC8UIQgBCEIAQhCAEIQgBCEIAQhCAEIQgBCEIAQhCAEIQgBCEIAQhaqmqbG0ue4NaN59nee5Q2luyUm9kbUmxHEWQRl8hs0atQJJJ2AALbTzB7WuF7OAIvtsRcKOaeS/FRs+k+/g1p97gqrrNFbmi6irrLVBjfiHSE7ZDEB+9Ibn7rT71HqvSiqk2zOaODLM9bbH1rQYkswTCuunYwjVe7vqt1nz2eK4f4i22WWfJ6WNGHpi5aVt8fqTvRSidHTMzlznv7bi4lxu7YLng3KPNK8axIU8D5T80ahxcdTR4khLVA+kLE8z2wNOpnaf9YjsjwBJ/iXZtmqKvJHAoreJv37Xm/d62IK+Z+YuzOzOJJIJBJJuTq70sptJ6uL0Z5OTndYPJ91odGtT41xo2tcM9Y4QkspJMl+BdItS+RkT4mzF5AGT4t3M7W6hcnZqCsdRLQTRfqGddIPjZBqB2sYddu5x1E+A4qWrt0a9OczymOlU7Mqlkl5ghQTH+krqagMhY2SNlxIbkFzt4Y4ahbiQbm/C6lGB6RQ1bM0Lr29Jp1PaeDm+/YeKzjZGTyTKrMLbXBTktn63HNCEKw1gQhCAEIQgBCEIAQhCAEIQgBCEIAQhCAEIQgBCEIAQhCAEIQgBCEIBJiWJNhZmd4DeTwH5qDYnXvndmednotGxvLv7056SAmd1ySAG27hYbPG6b6enu9o4uA8yAuDi75WTdfYnkdvC1Rrip9rJ7TR5WNbwaB5Cyiemj7ysb9Fl/vH/wDIUwUJ0gdmqH91h5AX9d1vY96acvE08DvbqGExKWaE4dZr5SNbuy3kNbvM2+6o+2AkgAXJNhzOxWDQ0ojjawfNFuZ3nxNytPo+vVZqfYbuPuyr0LtPayqEcbnu2NBP8uZ2eKqmrkMj3Pd6TiSeZU10yrtTYhv7TuXzR53PgFEHRJj7dU9C4X1M+jq9ENb5f0G98SkOhmjXWv66QfFsPZB+c8e4e23ek2FYO6eUMGobXHg3eee4KyaambGxrGCzWiwHcpwWH1vXLhGePxnVx6uPL8kbVDNO9KuraYIT8Y4dtw+Y0/NB+kR5DmE76U6RCmjs2xleOyNth9Mjhw4nxVWT3cSXEkkkknWSTrJJ4rbxWJ0+xHntNbo7B631s+Ozx/obXxr2irZIJBJE4se3YR7CNhB4Fb3xpO9i0YTPSbNZMt3RDTNlY3K6zJ2jtM3OH02X2ju2jyJkirjQnQJ4eyonLo8pzRsBLXk8Xna0fu7Tv1ajY67NTk45yPHY2FULWqnt9AQhCtNMEIUWxnpKoaWp+DTSObJ2L2Y4tbntbM4Cw1EE8AUBKUIQgBCEIAQhCAEIQgBCRYzjMVJC6ed2SNlszsrnWzODR2Wgk63DcssKxWOphZNC7NHILtNi24uRscARrB2hAK0IQgBCEIAQhCAEIQgBYxyBwuDcHYkWM1eSOw2u1DlvP64owN94QOBI9d/eqOuXW9V4ZlvV+xr8Ro0ji+NB4sHtcEkwyG80f1gfLX7k6aRR9ph7iPI/zSfBY/jm9wJ9RHvXGtj/AJWXijown+R8CSqDVJzPc76TifMkqZ1kmWNx4NPs1KIZFsdJS3jH3lOC2zYq0eos0uY7GC/jsHvPgpTJIGgk6gBc8gkOCUuSIHe7WeW71e1J9I6qzAwbXaz9UfmfYVsU5YfD6nzz9iu19ddl8CLV0xke552uN+Q3DwFkmbTlxAAuSbAcSUsdGpDo7hOUda4do+iOAO/mfZzXJpqlfZl8zqWXKmGfyFuC4UII8u1x1vPE8OQ/W1ZYvirYIy92s7Gt3uPDlxKU1VS2Npc42A/Vh3qAYvXuneXO1DY0bgOHPiV2MRdHDwUIc9n3Obh6XiLNU+O37DTX1DpXue83c46/cBwASCSNOUkazw/B5J35YxzJ9Fo4k+5cNapS23bPSKcYR32SGaKjdI4MY0uc42AGslWFovoOyC0k1nzbQNrWcuLu/wAuJd8D0ejpm9ntPI7TztPcOA7vanQldvDYXR7U+Th4zpGVvsV7R83/AECadINJ4aNl5XXcR2WN1vdyG4d51Jh0m6QGx3jprPfsMm1jfq/TPq57FWdbO6Rxe9xc52slxuSrLMVFbR3ZlhOjJWe1bsu7tf2L6o6tssbZGHMx7Q5p7jrW5V50V47qfSvOy74uV+23zId/E5WGtiueuOZz8TQ6LXB/D3CHG8WZS08s8noRMLjxNhqaO8mwHeQuem6Kz19FWYo8kvEuYN3OaLmoI/daHNt3RuCmfT1pRZsdEw+laWbkCREw83Au/gbxWOCdMeHU1JHTNgqCyOPIbth7Vx23Edb84lxP1isygl3RNpR8MoGB5vNT2ikvtNh8W882218WuT3pfpEKGkkqSzrBHk7Idlvne1npWNrZr7Nyozoy0pjo8UswuFLUOMXbtdrS74hzrEjM0kNJvse4q2emD5HqOcP48SAYKjpmklaPgFBNUZWNdM6zy2NxaC6PsMJNr2zG17agRrUj0A6RosTa9uQxTxgF8ZdmBaTbOx1hcX1HUCCRxBPvRQxowmlygC7XF1ra3Z3ZibfO4qFaO5TpVUmn/qwJOsy7L9XGJP8Arbe9ASvS3pBnpqk01LQS1MgY15cL5Mrr2IyNcbXaRry6wUg0d6V5H1jKSupHUskmphu7ab5QWvaDYkEBwJ16uXuOdI1TJWvocLp2TSxX62SU2Y0tsHWGZuppIbcnWdQB2mG40a7+m8O/pDqRL1kGTqb5cnXnbfffMgLd0u0thw6nM01zc5WMbbM95BIaL6hqBJJ2AcgYE3per8nX/wBFSGmtmDgZPR+ln6q1u+1u9JunKxqsObJ/Ulz83CxkgD7/AMPtVvtaALAWA1C2qw4IQQjpVqRJgkzxseIHDk6aEj2qHaL9Jk0NBBBR0MtSYI7TPyvyNdmc7KOra6+ojWSOR2qbdL4tg9RbjD+PElHRYwDCaWwAvGSbC2svfc80JPOj7pBZicb+x1UsVs7M2YWdfK9rrC4JBGzVbkTq016R2UUjKeGJ1TVSWLYmEiwN8uYgE3NjZoF7C5sLXifRs0Nx7E2t1C82obP2kfmU1U7at+kdZ8GNOKhvWZfhIcW9WBE0ZcovmyZf4cyAluD9K0gqmU2I0jqN0pAjeSS0lxs0EOA1E6swJsTrttVjKpdLNA8YxFsYqJKAdUXFhjMzCC4AHWWHVqb5BWvEDlGbbYX570IM0IQgBCEIBixsEyC+zLq9/wCuSU4Eey4d9/MfyW7FoLsvvafUdvuSbBzZxHEew/zXHydeM37f9r7m7mpU5dxnjrLhp7z67fktGCR9sng32kJbi7ewPre4rVgzfSPL3pOP+avn5EKX5Juxd3xRHEgeu/uTHT0ud4bxOvlv9SeMZdqaO8ny1e9YYPBtd4D2n3LHER67FKHYsvuTXLRVmOeoDgAopXzdY8u47OQ2frvT9i09mWG12rw3/l4pmgpC9waP/A4qcfY5TVUfTJwy0pzZ7hOGdY67vQbt7zwUlc4AXOoBYQQhjQ0bB+rpkxrEc3Yb6I2nieHJbMVHB1Zvn6v7FbcsRPwG7G8SMzrD0G7BxP0imh7EtcxO2F6O5rOlFhubvPPgO5cmMbMRPvZ1NcKIeA0YTo86c3PZj3u3nubx57PYppR0TImBjBYD1niTvK3NaALAWA2AJnxnSRsN2ss+Th81v1j7vYuzXVXhY6pPfvOdZbbipaVx3DhiGJRwszSOsN3EngBvKrvSPSuSouxt44vog63fWPu2c1pxCrfK7NI4uPqA4Abgm6Vi51+MlZtHZHYweChV7Ut5eSG6RiTSNS+Rq0spXPcGsa5zjsDQSfIKmDOtnkasIxE09RHMPmOBPe3Y8eLS4K+GPBAI1gi4PduKrHCejGWSxncIm/RFnSf6W+vkrJoqQRRsjaSQxoaC43NmgAXO86l2cNGUU9SPO9K21WSjoebXJBcB6OphisuIVkkUhdmMbGZjlJsxl8zRqbH2Rzup78Gb9FvkFsQts4xAekvozOI9U+B0cUsd2uLgQHRnWB2QTcO2fXcsOkaGVmj8jalzXzNbA2R7b5XOE8Qz9oA3NgT3kqwVjJEHCzgCDuIuPIoCmtEejWaeghmpcQmpROy8rGlxY513NLhke22oDbfnuU90F6PYcMY7I4yyyWzyOABIGxrWj0W77XJJ2k2FpRHGGizQABsAFh5BZICq67o+xGmxGarw2WG1QXFwl2jO4Pc0jKQRn1ggg7ueuu6L8SnqaeqmrY3TseC4iPsxNYc7OqbYCTtXuCG7Rt1q2EICL6eaDsxKmEbnZJYzmiktcB1rODm72uG0dwO6yhlNojpC1nwcVsTYgMofnzODdgAf1PWesc1baEBF9KNFJKnCzRMe3PkhbnfmseqdG4k2ubnIfNLtDsEdSUUNO9zXOiZlJbfKTmJ1XF96ekICD6K6CS0uJ1dW+SNzKgyZWtzZhnlEgzXFtgtqK0ac9Gr6mobWUU3werba5JIa/KLNdmaCWuy9nYQRYEKfoQFWHR7SKUZJK2GJp1FzMofbiDHCHX8QrSaLAL1CAEIQgBaqmXK0nhb2hbUnroyWED9WVdzark485MyjyszaQHN7iPUU1UTcsoB7x7Usw2W7cvD2LXVsyyNdxI9X8lzr5KyFd67Gs/XvLo+y3A34i28Z8PateFNs08/cFvqxdjuSxoG2YOZ9qvlH/LT/APP+zBP8vLxEWKG7wOA9v6CcKaLK0Dz570kazNMTuB9moetKK6bK3vOoe9VUtRlZfLvaXwMpbpQQ11sud5tyCc6GkyN/eO38low6k+cfD81urqvINXpHZ3d6ww8FBPE28v1/wynLP8uInxSusMjdp2ngOHNMghJNgLk7AEtip3PNhr4n3kp4pKJsY1azvP62Ba8a7MZPW9ol2uNMclyJMOwYMs5+t27gPzPenCWUNBLiABvK0VuItjGvW7cB7+CjdbWOkN3HkNw8Fu2X1YWOiC39clcK53PVLg3YtpA512x3a3efnH8h61HZGpc9q2U2CyS+i2w+k7UP5+C5Mp2Xy33Z1a9FMe5DJI1Y02FyTG0bC7lsHNx1BTii0Sjbrk+MPDY3y3+Ke44w0WaAANgAsB4BbtXR8nvN5FVnSUY7VrP6ENw7o9G2d9/3GavN51+QHNSqhwyKFuWJjWDfYazzO0+KUPeALkgAbSdQ80w4npvTxXDXGV3BmsffOryuujGFNC7vqaMrMRinlu/BcEgQqvxbpDqJLiPLC3u7T/vOFvIBRaTEJHEl73OcTrLnFx8yq3jIft3NuvomySzm0vMvlCYtL9MIcOg62Y3J1Rxt9OR3AcAN7tg5kA0FpP0n1taSDKYYjsihJY23Bzh2n+Jt3Bbpxzoqv0hpoDaaohiPB8rGHycbpsPSNhoP7bT/AN4D61y4i6E5HVlPptQv9CspieHXx38i5O0M7Xi7HBw4tII8wuPVspqp8ZzRvdG7ixxYfNpBQZHYSFT3QjpRVVE80c88krGRBzRIc5Ds4F857Wy+9XChAIQhACEIQAhCEAIQhACFyvpFjdQKupAnnAFRMABNIAAJXgAAO1BN4x6p/wCIn/vpP9SE5HXCEyaESF2HUbnEucaaIkkkkkxtuSTrJTzJextt3KG8lmQJJI+reHD0Tt7r/q63Vkd2Hu1rJrg9vPaOBXsOyx3auY3FacaotSiv0y3Xg/W5Zqez7UDtbObfcvKYWYOX81lGywtw1eG5eFnZt3W9ytSeam+dJj4GqiZqJ3uN1rezrH/utSl+oWG3YF4AGN7h61S6VpjW/wBK3fj65Zlq3z7QnmDG38gm6KmdIbnZvPuCVNpy85n7NwW+WYMGvwAVc4de9dm0Fwu/xZknp2jyZRxhgsNQH6uU31mKbmef5LXPO6Q2GzgPes4cJJ9I27hrKqnfZd7GHW3f64+pnGMY7zGqQE95PiSt8GCPft7I79vkn2Glaz0R47/NE1S1npOA9vklfR8YrVa/t8zN4lvaCE1Lg0bNdsx4u1+Q2BLkz1WkIHoNv3nUPLb7Ey1uJyP9JxtwGoerb4q14uilaa1n7vuI4ey15yZJKzGoovScCeDe0fVs8VHsQ0zfsiYG97tZ8hqHrTRIEllC0rMdbPjZHRpwVUd5bmnEK+SU3ke53cTqHJuwJqlanCUJHKFp6m3mzsVpJZIQShZ0mHGQEgbDb1A+9EgVg6A4MDSl0jTd0riLi2oNa3f3tK3sPDrJZGGKxHUV6ilekzSR1ZiErr3jicYohuDWEguH1nBzr8COCiq9eTc323N+d9a8XdPHkx0N6LqrEGda0thhuQJJLnMQbHIwa3AG4uSBcEX1FTIf+nrVrrdf2fV+KpZ0U6T089BBCx7RNDGGPjJAfduovDfnNd6Vxx161N0IKNrf/T/UD+qqYZO57HxesZ1EcZ6NcQpgTJTPc0fOitM23E5LuA5gLqBCDMofoCktXzt405/wyx/6lfCRjB4RN14iYJspaZA0B5abEtLhrcOyNvBLEIBC8e8AEk2A1knUAN5uqx0r6coICY6Nnwh41GQnLCD3Ea5PCw4EoCz0Lm3EOmLE5SbTtiB3RRsAHi8Od603t6ScSBv8Mm/wkeRbZCcjqJC53wvpsxCI/GOjnbvEkYafB0eWx5gq0dDelilryI3XgnOyN5Ba88I5NQce4gHuKEE3QhCA5K0k/bKn7TN+K9NwTjpJ+2VP2mb8V6bghkdU6B/JlF9lh/Dan1MWgfyZRfZYfw2rVp7pQ7D6N1QxjZC17G5XEtHbcG3uB3oYj+Y9dxt396zVIf8AyCn/AOEi/vX/AOlT7o909/pCmmmlYyHqZC11nktDAxr85c61trvJQopcEkxQqR0y6cZXPdHh9mRg265zQ57+9jHamt5gk/uqIU/SjibHZhVyHuc2NzfultvJSMjp2ywMdzc7tg9/NQXov6Q5MSbIyaENfCGl0jP6t2YkAZSbtd2SbaxqOzYp44X2rGUUwaZJydTBc8dw8VrbQ3N3m5W90wGwE8h+gtL3yHYMvO11pWKDec85PuS29e9liz7NjeA1o3AeSTTYm0bO16h5rWaBx9Jw9ZWQwob3Hw1LCVmJltXDSvHIlKC/U8xFPiTzvyju/NIJU/twxnAnmT7ltbSMGxrfILXeBvsedki+N8I8IinVk7ATyF16MKldsY7xFvapeAvVbHo2P7pE/jGuERJujEztuVvN35ArYzQsn0pR4Nv6yfcpO6QDaQOZstD8TiG2Rg/jb+auWCojz5sj8Xe/0+SGePQmH5xe7xAHqF/WlkWi1M3/AGLT9a7/APMSspNJKdu2Vvhd3sCSTaa0zfnOdyY732WaWGh/HyJzxc/5eY8QUUbPQY1v1WhvsC3JjwrS6OolEcbJL2JJIaGgDee0TtIHinxbMJRks48GtbCcJZT5OXukXR00eITR2sx7jLEdxjkJcAPqnM3+FRpdRab6Dw4lCGSdiRlzFIBcsJ2gj5zTYXb3DYQCqC0k6O62iJ62Fz4xsliBkjI4kgXZ/EAsysjQNjcbRs7k/wCHafV8Furq5gBsDn9a37smYKPgr1CSxsM6da6O3WthnG+7TG/7zDlH3VP9G+mqiqSGTZqWQ7OsIMRPASjUP4g1c9IQg7Fa6+sawvVRnQzp8+OZtDO4uik1QEn+rk2iMH6DtYA3G1tpVy47iXwemmnOvqonyc8jS4DxtZCCnOmbT90krqGB1oo9U5B9N+3qr/QbvG91x83XVSymlc9xc43c4lzidpcTdx8SSURRFzg1ou5xAaOJJsB5lDIVYXg81S/q6eJ8r9tmNLrDiTsaO82CkM3RRibW5jSOI4Nkhc77rXkq/dD9FY6ClZDGBmsDK+2uSS3acTwvsG4WCfEIzOPaindG4ska5j2mzmuBa4HgWnWCtYK6B6Z9EWT0bqprQJ6YZi4DW6K/ba7iACXDhY8SufkB0D0QafOrYnU9Q7NUQtBDjtki2Zjxc02BO+7TtJVirlnQDGDTYjTSA2Blax/1JD1br8s1+bQupkByVpJ+2VP2mb8V6bgnHST9sqftM34r03BCTqnQP5MovssP4bVH+m35Jk/tYfxApBoH8mUX2WH8Nqj/AE2/JMn9rD+IEMTnZO1HpHJFRzUrCQ2okY6Qg7WsDrs5ElhP1Lb00p30S0fNdWRUwfk6wm7rXs1rHPdYbzZpA7yEMhnJRddV6O6F0lCwNghaDbXI4B0rjxdIRfwFgNwCxx3Qikq3MfNC3PG9rw9oDXHK4OyOIHbYbWIPHVY60IzG/ou0Y+BYfG1wtLL8bLxDnAZWH6rQ0cweKlyEIQYOltuPgFpdWgfNd5WW10ttoPhrC8bVNO/z1LUnPfJTSfivuZpeAmOJ/u+ta3YodwHrThqPA+tYOpWH5o8lVKrEvizyMlKC5Q2PxR/cPD+a0vxKT6XqH5J1dhzDu9ZWl2DsO9w8R+S1pYfF/wAvNl8bKu1DLJXyfTd529iSSzuO1zjzJKfZNH77H+Yv70lk0cfuc087j81ryw2J7U38TZhdUMEqSyJ9m0dm3Bp5OHvskE+Bzj/Zu8LH2FUOixcxfyN2F1b/AHL5jLKkcqdKmgkb6UbxzY4e5KdG8BNRLd4+LYbu7zuZ+fdzCiFcpSUUtzc62MIubeyJBoPg3VQ9Y4duWx5MHojxuT4jgpKgBC9LXWq4qKPLXWu2bm+0EKnqfptkpqmaCsh6xsU0kYkis2TKyRzRdh7LjYDYWqc4N0l4fU2yVLGOPzJT1Lr8O3YHwJVhUL8V0Oo6m5npoXk/OLAH/fFnetRTE+gygkuYjNAd2WTO3ykDj6wrCZIHC4IIOwjWPNZIDnPTfolnw+MzNe2eAEZnBpY9lyAC5lyMtyBcHfsCgq6P6WNJYIMPnhe9plnjMbI7gvObUXlu0NAubngBtK5wQk20lUYpGSNNnRua9p72EOHrAXS/SVJfCKst3w38CW39V1zLHCXkNGsuIaBxLtQHmV1hjmEdfRTU/wDvIHxi/EsLWnzsUDOTU76Hgf0hSZtnwqC/96xNL2EEhwsQbEHaCNRB8VlBOWOa9ps5jg5p4OaQQfMBCTsNCatF9Io66mjniIs8dpt7ljx6cbu8HzFjsITqhiNOloHwCqvs+DTX5dU+65OXRPTHpSymoHwBw66pbka0bRGdUjzwGW7ebu4rndCUbKUnOy23M23O4suwQuVtBsJNTiFNEBcGZrnfUjPWP/wsI8V1UgZyVpJ+2VP2mb8V6bgnHST9sqftM34r03BCTqnQP5MovssP4bVH+m35Jk/tYfxApBoH8mUX2WH8Nqj/AE2/JMn9rD+IEMTnZTDoi+WKb/m/gSqHqYdEXyxTf838CVDI6WQhCGILw9y8c61uH6ssJbjWPEce/mq5zyT8Oe8lI8+EWNnavYfFeyU7XbvEL0Oa8cQkkkTo9bTq/W0LVsm1HOS1w8/7M0t9tmeS4cfmm/qPmkz5Hs2lw5pZFiQ+dq7xsSsEOG4jzC1lh6bfaolk/XxLNco/qQ0DFHjgeY/JbBjfFvkUonwtrtnZPds8k21OGPbsGYd35bVXNYuntbXzLYdVPkXNx2PfmHhf2LfHicR2Pb4m3tUXkWh5WMekbVyky78JB8E4a8HYb8l6q+LyNhI5Gyc8GFTKezI5rBtc7tDkA69yturH63p0vPwMJ4LStWpZeJLkLxo1cf13L1dI54IQhAcr6fR5cTrB/wDYkP3nF3vTCrv0z6FX1VTLUQ1DQ6V2YskYQAbAapGknd9FQev6GcSjvaKOQDfHMy3/AFC0oSQ2nq3x/wBW97PqOcz/ACkJU/SGqIsamoI4GeUjyzL2uwCeE2ljLSP3mH/K4pF1B4exCTBxubnWTtO88yhO2DaJ1VU7LBFnP142/wCZwViaNdAsjiHV0rWN2mOI5nnuMhFm+APMIBj6H9D3VVY2dzfiKZweSdjpRrjYOJBs88AB9ILohJcMwuKnibFAxscbBZrW7O88SSdZJ1k7UqQxKF6ZNBHQTurIW3gmdeW3+zlO0ng1513+kSN4VZrsOeBr2lr2hzXAhzXAFpB1EEHUR3Kp9K+ghjyX0EgjJ19VJcs/gkF3NHcQ7mEJKmwPSSpo3l9NM6In0rWLXW2ZmOBa7xCksvTNiZbbrmN/ebCzN6wR6kzY7oLWUZ+PiyjcRJG4HvFnX8wmUU7ju9YQkzr8QknkMkz3SSO2ueS5x4azu7ty0KW4D0W19WA5kbWMPz3yMDfJhc71K1tC+hyno3Nlnd8JmbrbdtomHcWsN8zh9J3MAFCBJ0M6BupozV1Dcs0zbRtIs5kRsbkbnPIBtuDRvJCs5CEIOStJP2yp+0zfivTcFamL9B9bLUTSNlpg2SWR4u+S9nvc4XtFtsUlHQJXf72l+/L/ANpCS39A/kyi+yw/htUf6bfkmT+1h/EClejWGup6OngeQXxQxscW3LSWNDSQSAbauCa+kTRqSvoXU8LmNe58bgZCQ2zXBx1taTu4IQcvqYdEXyxTf838CVPX/sJXf72l+/L/ANpP2gnRFV0VfDUSyU7mR57hj5C7tRPYLB0YG1w3oSW8hCEIMXsuCOKwgJtZ20b+K2oWDh7WonPbIRVEZYczdm/9cFvp6kO57wtpF0idhxBu11uH/lacoWUz1VLOL5X2LE1JZPkyqqC+tuo8Nx/JNnWOYdV2lPkWa3atfu2FYVNI1417dx3qu7Bqf5lW0vXyZlC3LaXAigxj6Y8R+SXxTtcLtIP69SaH4Q++q3O6yhwR4N8+U/u3J9yxotxSeUo5+RZOFTWaeQ51FGx/pNB79/ntTPWaNb43eDvzH5J7iYQLElx4mw9izW7Zh67d5LfzKYXTr/SxhoNGANcpzH6I2eJ3/ran1rQBYCwGwDUF6hZ1UwqWUURZbKx5yYIQhWlYIQhA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6" name="AutoShape 2" descr="data:image/jpeg;base64,/9j/4AAQSkZJRgABAQAAAQABAAD/2wCEAAkGBxQTBhQUExQWFBUUFx4YGBYXFRgdHRsaGB8ZHR4YIBcZHisiHxwlHBYXIjEhJSorMi8uGCAzODMsNyktLi0BCgoKDg0OGxAQGi4iHyU0LDc3Liw3NCwuLC0sLDcsKzc0LDQsNzQ0NDQsLCs0LC8yLzQsNjcsLCssNC0sLCwsLP/AABEIAH0BkwMBIgACEQEDEQH/xAAcAAEAAgMBAQEAAAAAAAAAAAAABgcEBQgDAgH/xABQEAABAwIEAwMFCA8FBwUAAAABAAIDBBEFBhIhBzFBE1FhIjJxgZEIFGJyobGy0RcjJjU3QlJUc3SDk7PB0jZDksLhFRYzgqLD8SUnNERT/8QAGQEBAAMBAQAAAAAAAAAAAAAAAAECAwQF/8QAIhEBAAICAgICAwEAAAAAAAAAAAECAxEhMQQSQfATQlEi/9oADAMBAAIRAxEAPwC8UREBERAREQEXlUVDGR6nua0d7iAPlWskzRSB1jOw+i5HtAsqzasdyjcNwixKTFIZTaOVjz3NcCfYstTExPSRERSCIiAiIgIiICIiAiIgIiICIiAiIgIiICIiAiIgIiICIiAiIgIiICIiAiIgIiICIiAiIgIiICIvH30y/nt/xBB7KIZvzkKd5ihs6X8Zx3DPDxd4dOvctnnDGfeuCuePPf5DPjEHf1AE+xVLhlE+or9IO5N3OO9h1J8d/aVyeRmtExSncs721xD6mqZqiqu4vlefSfYByHoWbHgFQR/w7elzfrU6wnCWRQBrBbvPU+JK2jIApp4Md3nlX0/qqqiiliN3sc3x6f4hspHl7OUkTw2YmSPvO7m+N+o8Cpw7DmujsRzUAzZl3sHdpGPIPMd3iPD5lTJgth/1STU15hZ1PO18IewhzXC4I6heirzh3jJFSadx8l9yzwcNyPWN/V4qw104skXrtrWdwIiLRIiIgIiICIiAiIgIiICIiAiIgIiICIiAiIgIiICIiAiIgIiICIiAiIgIiICIiAiIgIiIIXxYxN8OWQI3FpmkEZIJB06XOO479IHoJVYZaytU1bu0hYCxjxdznAbixIF+Ztb2qweNX9n4P04+hIsvg/8A2R/bP/yoNXxUqSa+GLo2PWR4uJH+Q+1fmQqQe83P6udb1N/1JXzxShIxuN3R0WkelrnE/TCyciSg4bp6teflsf5/IuLFz5M7+/YY/ul0bdl6tC+GBezAvSWesBsVj4zTCSic08iLe1ZLQvCvkAiJPIblUtpaFPYfUGLFGO5dm8E+o7/zV4qhowZcRAH94+3+I/6q+ByXn+FPEqY36iIu5qIi8qqASUr2Ovpe0tNiQbOFjYjkd+aD8fVxgbvYPS4L2XLvGHJUOG4nCIZJHtma51pCCW6SBYOAFxv1XTOG/e6L4jfmCDJREQEREBEXzI8NjLnEAAXJJsABzJPcg+kUeyjm+HEHVBgDtEEnZ6zaz9r6m2/F7rqQoNTW5lpIcTbBLUxMmfa0bngO35bdL9L81tlTudeDktZnR9SyoY2GZwdIHau0bYAENAFnctrkWv1srhY2zQO7vQfqIiAiIgIiICIiAiIgIiICIiAiIg+XvAG5A9JXxHUMc+zXNJ52DgTbvso7nnJMGJ0rGzPljMerS6N1vOte7SCHDyR9Yuqf4DU/Z8R6mMG4ZFI2/fpkYL/Ig6HREQEREBERAREQVhxpxOM0MMDXtdIJC9wBBLQGubuByuXfIVuODwP+5wPfK+3jyHzg+xVznnLs9HjDp5Wxvjnnkc2znEHU5zg1ws0g6T07jura4fYqyoytE+ONsIbdhjb5oLedvA8999+qDH4jYUZsD1sF3QHXbvZbyh8x/wCVV9lfGewrrnzHbO8O4+r+auxU9n7AG02Ja4fMk8os/IJ7vgnu6eiy5M+O0WjJRlePmFkU9S17AQb3HRZjHKmcHzBLBsx12/ku3H+nqUjjz4QzeLfwf/otK+ZSY54RFoWK6UAKEZ7zCG05hYbvds634rfrPzLQYnnaeRtmARDvG7vafqWFl3Apayt8kHTfypDew9fU+CwzeT7x64/km++Ibrh1gxkxUSuHkxb+l3Qfz9QVqLEwrDmQUTY2DYdepPUlZa6MGL8dNT20pXUChnELPrMPbHFGzt6uewihB/KOkOdbexdsANyQR0JEzXNtXjMkvHR8vYuqXQTvZHC0i57AOaLF2wsW61ssmeY5sxU2EGtdPTaY265KeNgOlvXdzd7DnZ3ouphwyzoMUy/2haGTRu0StHLVa4c2++lw6HlYje11HsxZlxSoweeBmDSgTRPj1OnZ5OtpbfTbe172uFj8B8sVdFHV++onQ6yzSHEb21XOxPeEEc90t986L9HJ87VeWG/e6L4jfmCo33S33zov0cnztV5Yb97oviN+YIK0gz1WYpmCWmwoxQwwi76mVpcTvYFjRtYm9r3uBfbkYziOecXwjNDIsQkZUxOs64Y0B0ZNiWOa1tnDuPUdxurLgocMweWabVHS++SC4Ofz06j5DCbgXedm+CqTjtmKnrWUclP2jg3tR2joZGNdfsyA0vaNVt725XHeg6IikDow4G4IuD3gqto8x12K4zUxYdNHS09MdBqHR9o+SS581pOkN2O/o77Cb5fbqyzTg9aeMX9LGrnjD8XrcuZuljfHrikdu11w2VgJ0yMf0dY+PMgjlYJdhGfcTos/Mw/ECyoEkrI9YYGn7aQGSNLQARuLgjvUg43UWISYDIYJIo6OOLXMNTxK8gm7NmkFltO1xc3us7K2IYVi2NsroxerhjDezkNnMAJOrRezrF5GsX59Ft+J/wCD6u/QOQVBwYZipwic4eaQM7Ua/fHaX1aRy0DlZXBhYxUZfn98GldV79gI9fZ8hbXex86/LwUH9zaPuaqv04+g1W+goas4j4zT5rhpatkERfJGC1rAbse7TcO1HY7q+Vz5xg/DDSein/iuV0Z1xJ1NlKqmabOjhcWn4VrD5SEETxbPNRVZmdQYS2Nz4/8AjVMtzHHbYgBvM32v3326qK5wzBjuD1kck9RFVQSOsD2TQ243LDYBzSRe255HuWT7mqJv+za1345kYD8UBxHylyuGsoo5Yg2WNkjQQ4B7Q4BzeTrEcx3oNW7MkbMoiulDmM7ATFp84XaDo36kkAekKDUtRjeI4F78p6iGka/U6CnEQcXMBNtcjwbONugty5dJfxFwJ9bkyop4vPc0Fgva7mEODb+NretUvw94nTYWfeVbE90UbiOVpIbndtj5zb3NtiL7G1ggm/B/iHU12KS0lW1vaxRl4ka3SfIc1jmubyvd43FuqmGfc5w4ZhPaSAvkedMUQO73eno0bXPiOZIC+Mj0OHFstXQaXGqeXySAknU46iwg7ssTfRYKnuLWJOl4vQRljpWwOhYIQfPLnNeWi+13agL+hBMqv/eOXCPfbZKeHye0FK1l3Ftr6SXNPl26X9nJbfhJxBOJ0UjJmtbUQ2LtOzXtdezgCdiCLEeItzsFRnTE/wATBJj8aoY35mlRHgfk2uo8zyy1MDoWGAtGot3cXMI5E8gD7UEvz9n99NjUNBRxtlrJ9NjJfQwPNgSBuTsTboN9+Simea/H8NibVPq4podQDmsiaA0nkC1zdWknYEO59ysnGsu0RxmPEJw1ktONpXP0gDcDVc2NtRtfvUM4l53oarJdXBBI6d2gbxxSOY0tc1wJk06QNud0Ex4fZn/2jleOp0hrzdsjRyD27G3gdiPSoRxIzdjVDPJIyCBtI11mS21GxNhqu/Yk/BWT7nY/cTJ+sO+ixbHjt+Def48f02oIxWcR685NpWU7DPiFTG+VxihLuziD3Na/s2g7mwAuLbHwW/4L5hr6qjqBXBx7J4a2R7Ax2rfVGWgDzfJ6fjLz4A0IGTO3cdUkry3UebY4vJbGD+SCHG3wippnHEHU+U6uZmz44XuafhaTpPtsgiWM56qKjMxw/CWRvljv21RLcxx2NiABzIO1+/ax5iK5yxzHcIqWSy1EVVA82v2TQ0O56HAAOFxexueS9vc2NBpq153kL2Ak8yLPPP03Vx1tFHNDpljZI24dpe0OF27g2I5g9UGPgOI++MFgn0lnbRtk0nm3UAbeq6564c4v71z9WyNifPM7tI4oIxu9zpL7u5NaA0kuPILpMDZc/wDBX8KtZ8Sb+K1BnZwxnMsFOal4ZDC3dzYWxPDR8K+p1vG6nXCXOzsTwJ7pQ0Twu0v0iwIO7XAXNrgEHxafQpVj0Ydgc7XC4MTwQeo0lU37mXzsQ/Yf99BeaIiAiIgIiIK345n7naf9YH8OVZnBc/cb+2f/AJVgcdz9zlP+sj+HKs3gp/Yv9s//ACoJpile2DD3yv8ANYL+nuA8SbD1qla/MckkzzL5bXuLtJ/Fv0ae4Da3gpJxOx3XVinYfJj3f4v7v+UH2nwVesifNWsijGp8jg1o8T/LqT3BcOXPb8mqz0wvad6hMci5airZpHuLxEzybDY6zva/LYG/rClLuGsOraaUDxDD8tgpNl3CG0mDxwM30DynflOO7nes3WyXTOGtubRy19Y+VZ5owqhwvDmzzRzVILwwN1NG5BN7eSCNl65W4rUU1dHTiGSm1kNZqDNGo8m+QTa529JUvzPlqCvoRFUBxY1weNLi03AI5j0lc058wltDmmpp4nOLYS0scT5Q1MZINx1Bfa/hdXrSteoTERHTq5F+Dkv1WSLmfPTJMK4v++g06XTCpb8JshPaNuepJkHhcLphaPNuVKbEcO7KpZe27HtNnMPe138jcHuQZmB41BV4c2ankbIxwvcHcfBI5hw6grIZWxmrdEHtMjRqcwOBcAeRLeYCqKHgHG2t1CulDPyWxAPt3dpqt/0qfZdyLS0WEyw0zXMdMwtfNqvKbi2rUeVr3AAAvvZBVfulvvnRfo5PnarofWdjlrtbX7ODXbv0svb5FX1TwMo5Ji59VWPcebnSRkn0kx3UlyZw/hw7tBHNPKyRukxzPaWAdbNa0C56oKw4MCPEs4VVVXkT1DGtdE1+43LrlrDtZlmgDpqvzXt7pGujfLSRMe1z4e07Rrd9GsR6QbbAnQ6w5+St7V8CaY4n2kNTNCy99AAJHg2Qm49YKklTwtoXZV95BrmN1iTtQbyGQAjWXEWOxIta1ig3eX6+NuS4JtQMbKZjiRvs1gv8xURyrmijzDS1EFRTtHZuuyNzru7M7CQOABa4HY6TtcbrYZF4aQ4bUPc2eaYSNLDG8gR2dbfQObrC1z0JWiruCkbcX7ehrJaJ17gBuvTfo1we0geBJQQHOmU3YLnakkpJXESyB0QJ8sFrmgxm3nNOoDxBIPjdvEtpdw9rdt+wcSPQLn5itblzhvHDjAq6uolr6lttEkuzWW3Bay5sQSeZNr3FjuptPC18DmPAc1wLXNPIgixB8CCgpP3OmOQsoKmnkkYyQyCRoc4DUC0NNr87EDbxVxUGMQTVEjIZmSOitrDHB2nVe1yO+xVX1PASkdXlzKmZkZN+zs0keAeeg5bgn0qc0eSaeDLD6OmMlO2TzpY3fbSdru1kHewt4DlZBUPGD8MNJ6Kf+K5XfmnC/fWXKin5GWJzAe4kGx9tlXkvAiidIXOqatxO5JfGSfWY1MslZOjw2nkZHNPK1+naZ4cGBurZoAAbfUb+gdyCjODGZxhua5YKn7Uye0by7bRJGXadXcLuc092pdLtcCy4IIO9+lu+6g2eOFtHiNQZTqgnPOWO3lW2Gph2PpFjsN1ocJ4KMZGGT19RNCP7ll42HwI1u29FkEyznnKKhyw6rFpxq0MDHCznkkW1i4AGk3O/JaGHCaDMOVo6iSMNlLdLnxmz43t5sLreUBe4DgRYgqT1WUaR+WfeJhDae1gxtxpN76g7nqvvc8ze97qBUHBuWmqnmjxWenY/m0RXJHi5sjQT46UEX4WUM+H8XJaEP7Rga5slr6XNDQ9jy3o4XaPDURdeHHfD5KbPUNawWbIGOa/uliPL02DD/wCFcWTMkU+HMe6Mvlnl3lnlN3vubnfoL7+PUlbXH8DgrMMdBURiSN3TkQejgRuCO9BiZOzTBiGDsmheCSBrjv5THdWkc+fI9Rutq+ujFY2IyMEjgS1moaiBzIbzsFUUvAKIV2qKtljZ0aYgXD9oHD6KnWTeH1Hhzy+JrnzOFnTSHU8g9B0b42Av1ugqbPOLe/8Ai9HRVTyyjimbHo1aQTYEknvc7yb9ARbvVkcVH09Nw5ngb2cWtmiKJoA1EEbNY3uAuT0A3XjnvhPTYjiJnEj4JnWD3NAc19gACWkjcAAXBCycp8L6SjD3OL6mV7DGZJTyY4aS1oHmggkdT4oND7nOdpyhMwEamzkkdQC1tjbu2PsW247fg3m+PH9NqwML4K01PjbZ4qqoaGODgwFo5EHSXgXLdrEdyzsy8JoK3Enyz1VWdbi4M7Rmhl+jWuYbBA4Dn/24h+PJ9MqX5lwz3zl6op72M0T2A9xc0gH1GxVewcC6NkmplVWMcORa+MH2iNWdQUoioY4wXOEbGsDnG7iGgC5ceZNtyg5r4QZlGGZwkhqvtTJftUmr+7kYfJJ7gDqaT435BdMseCwEEEEXBB2I77qE544YUmIzdq7VDPaxljt5VuWpp2d6djtzUewngm1jNE1fUSw//iwGNp8CNbufhZBalNUski1Mc17bkXaQRcGxFx3EEKg+Cn4VKz4k38Vqs7HeHFNUYRDTMknpYIA4COB4aH69Ny/UDrN28z+Ue9RyLgRRNkDm1NW1w5EPjBHoIjQWRjp/9En/AET/AKJVNe5m87EP2H/fU/zJw6irKCCKSqq2shjEdmyj7Za3lv1NOp23NaCk4HUkU4fHVVjHD8ZkkbT7WsugmWbs50mHRMNU8tMhOhrWlzja1zYdBcbnvW1wjFIqnDWTwPD45Bdrhf5juCDsQVFeI/DuPFYYryuhkhuGvDdYLXWuC3UO4b3UgyrgEdDgMVNESWRg7u5kuJc5x9JJNkG2REQEREFZcej9zdP+sj+HKvvhLXNi4fl7jb7e5oJ5XdpAueguV5cfj9zdN+sj+FKszgpGHZELXAOa6aQEEXBB03BB6IIjmnB3MqnujJka4l3wgSSTfv36qQ8IsuHtHVkrSDuyEOFtvxpLf9I9Du9b2vyEDUgwTmOO93RPb2gt1DHag5voJcB0AUwhiDIQ1osGiwHgFhXx6Vt7QpFI3t9oiLdcXP8AxtytMzMctYG6oJ2tJcCPIc1jYy0i99wwEHxPcugFzNxwxB7+IE7HOu2BrGxt6NDo2PO3eXPNz4DuQXDwtzu7EsPkD49ElPoa9wdcPLg7ygLDT5p23581OFG8kZOp8Ow/TCCXyBvayFzjrc2++kmzR5R2AHrUkQEREBERAREQEREBERAREQEREBERAREQEREBERAREQEREBERAREQEREBERAREQEREBERAREQVrx6pXOynE9ouIqhrneDSyRl/wDE5o9arzJXEiXDsMdC2FkrS8vF3FpBIAI2BuNrroipp2yQOY9oexws5rgCCD0IKjLuHGGE/wDxI/UXfWgr08cZfzOP967+lPs5S/mcf7139KsH7G2GfmjPa760+xthn5pH7XfWgr37Ocv5nH+9d/Svh3HaUf8A04/3zv6VYn2NcL/NI/a7618nhlhX5nH7XfWgrg8e5vzKP987+hVpj2JzYnmx0mgCWqe1rWN5A2bG0XPg0brpL7GGFfmcftf/AFLPwbJNBS1YlgpY2SDk+1yL7Gxde23cg34Gy/URAREQEREBERAREQEREBERAREQEREB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83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Supervised Learning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99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correct classes of the training data are known</a:t>
            </a:r>
          </a:p>
        </p:txBody>
      </p:sp>
      <p:pic>
        <p:nvPicPr>
          <p:cNvPr id="11266" name="Picture 2" descr="http://us.hudson.com/portals/US/images/blogs/legal/wp/2011/09/Supervised-Learnin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6281923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6336268"/>
            <a:ext cx="8050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Credit: </a:t>
            </a: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us.hudson.com/legal/blog/postid/513/predictive-analytics-artificial-intelligence-science-fiction-e-discovery-truth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9764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Unsupervised Learning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91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the correct classes of the training data are not known</a:t>
            </a:r>
          </a:p>
          <a:p>
            <a:endParaRPr lang="en-US" dirty="0"/>
          </a:p>
        </p:txBody>
      </p:sp>
      <p:pic>
        <p:nvPicPr>
          <p:cNvPr id="10242" name="Picture 2" descr="http://us.hudson.com/portals/US/images/blogs/legal/wp/2011/09/Unsupervised-Learn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39341"/>
            <a:ext cx="597217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6336268"/>
            <a:ext cx="8050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Credit: </a:t>
            </a: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us.hudson.com/legal/blog/postid/513/predictive-analytics-artificial-intelligence-science-fiction-e-discovery-truth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596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Semi-Supervised Learning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" y="1371600"/>
            <a:ext cx="8229600" cy="7619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Mix of Supervised and Unsupervised learning</a:t>
            </a:r>
            <a:endParaRPr lang="en-US" dirty="0"/>
          </a:p>
        </p:txBody>
      </p:sp>
      <p:pic>
        <p:nvPicPr>
          <p:cNvPr id="12290" name="Picture 2" descr="http://us.hudson.com/portals/US/images/blogs/legal/wp/2011/09/Semi-Supervised-Learnin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2200"/>
            <a:ext cx="597217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6336268"/>
            <a:ext cx="8050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Credit: </a:t>
            </a: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us.hudson.com/legal/blog/postid/513/predictive-analytics-artificial-intelligence-science-fiction-e-discovery-truth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174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Reinforcement Learning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00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allows the machine or software agent to learn its </a:t>
            </a:r>
            <a:r>
              <a:rPr lang="en-US" dirty="0" smtClean="0"/>
              <a:t>behavior </a:t>
            </a:r>
            <a:r>
              <a:rPr lang="en-US" dirty="0"/>
              <a:t>based on feedback from the environment. </a:t>
            </a:r>
            <a:endParaRPr lang="en-US" dirty="0" smtClean="0"/>
          </a:p>
          <a:p>
            <a:r>
              <a:rPr lang="en-US" dirty="0"/>
              <a:t>This </a:t>
            </a:r>
            <a:r>
              <a:rPr lang="en-US" dirty="0" smtClean="0"/>
              <a:t>behavior </a:t>
            </a:r>
            <a:r>
              <a:rPr lang="en-US" dirty="0"/>
              <a:t>can be learnt once and for all, or keep on adapting as time goes </a:t>
            </a:r>
            <a:r>
              <a:rPr lang="en-US" dirty="0" smtClean="0"/>
              <a:t>by.</a:t>
            </a:r>
            <a:endParaRPr lang="en-US" dirty="0"/>
          </a:p>
        </p:txBody>
      </p:sp>
      <p:pic>
        <p:nvPicPr>
          <p:cNvPr id="13314" name="Picture 2" descr="http://us.hudson.com/portals/US/images/blogs/legal/wp/2011/09/Reinforcement-Learnin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71800"/>
            <a:ext cx="5972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6336268"/>
            <a:ext cx="8050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Credit: </a:t>
            </a: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us.hudson.com/legal/blog/postid/513/predictive-analytics-artificial-intelligence-science-fiction-e-discovery-truth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375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Machine Learning Techniques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93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classification</a:t>
            </a:r>
            <a:r>
              <a:rPr lang="en-US" dirty="0"/>
              <a:t>: predict class from </a:t>
            </a:r>
            <a:r>
              <a:rPr lang="en-US" dirty="0" smtClean="0"/>
              <a:t>observations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clustering</a:t>
            </a:r>
            <a:r>
              <a:rPr lang="en-US" dirty="0"/>
              <a:t>: group observations into “meaningful” </a:t>
            </a:r>
            <a:r>
              <a:rPr lang="en-US" dirty="0" smtClean="0"/>
              <a:t>groups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regression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(prediction): </a:t>
            </a:r>
            <a:r>
              <a:rPr lang="en-US" dirty="0"/>
              <a:t>predict value from observations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2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Classification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lassify a document into a predefined category. </a:t>
            </a:r>
          </a:p>
          <a:p>
            <a:r>
              <a:rPr lang="en-US" dirty="0"/>
              <a:t>d</a:t>
            </a:r>
            <a:r>
              <a:rPr lang="en-US" dirty="0" smtClean="0"/>
              <a:t>ocuments can be text, images</a:t>
            </a:r>
          </a:p>
          <a:p>
            <a:r>
              <a:rPr lang="en-US" dirty="0" smtClean="0"/>
              <a:t>Popular one is </a:t>
            </a:r>
            <a:r>
              <a:rPr lang="en-US" dirty="0"/>
              <a:t>Naive Bayes Classifier. </a:t>
            </a:r>
            <a:endParaRPr lang="en-US" dirty="0" smtClean="0"/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Step1 : Train the program (Building a Model) using a training set with a category for e.g. sports, cricket, news, </a:t>
            </a:r>
          </a:p>
          <a:p>
            <a:pPr lvl="1"/>
            <a:r>
              <a:rPr lang="en-US" dirty="0" smtClean="0"/>
              <a:t>Classifier will compute probability for each word, the probability that it makes a document belong to each of considered categories</a:t>
            </a:r>
          </a:p>
          <a:p>
            <a:pPr lvl="1"/>
            <a:r>
              <a:rPr lang="en-US" dirty="0" smtClean="0"/>
              <a:t>Step2 : Test with a test data set against this Model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en.wikipedia.org/wiki/Naive_Bayes_classifier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653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Clustering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clustering</a:t>
            </a:r>
            <a:r>
              <a:rPr lang="en-US" dirty="0"/>
              <a:t> is the task of grouping a set of objects in such a way that objects in the same group (called a </a:t>
            </a:r>
            <a:r>
              <a:rPr lang="en-US" b="1" dirty="0"/>
              <a:t>cluster</a:t>
            </a:r>
            <a:r>
              <a:rPr lang="en-US" dirty="0"/>
              <a:t>) are more </a:t>
            </a:r>
            <a:r>
              <a:rPr lang="en-US" dirty="0" smtClean="0"/>
              <a:t>similar to each other </a:t>
            </a:r>
          </a:p>
          <a:p>
            <a:r>
              <a:rPr lang="en-US" dirty="0" smtClean="0"/>
              <a:t>objects are not predefined</a:t>
            </a:r>
          </a:p>
          <a:p>
            <a:r>
              <a:rPr lang="en-US" dirty="0" smtClean="0"/>
              <a:t>For e.g. these keywords</a:t>
            </a:r>
          </a:p>
          <a:p>
            <a:pPr lvl="1"/>
            <a:r>
              <a:rPr lang="en-US" dirty="0" smtClean="0">
                <a:solidFill>
                  <a:srgbClr val="3366CC"/>
                </a:solidFill>
              </a:rPr>
              <a:t>“man’s shoe”</a:t>
            </a:r>
          </a:p>
          <a:p>
            <a:pPr lvl="1"/>
            <a:r>
              <a:rPr lang="en-US" dirty="0" smtClean="0">
                <a:solidFill>
                  <a:srgbClr val="3366CC"/>
                </a:solidFill>
              </a:rPr>
              <a:t>“women’s shoe”</a:t>
            </a:r>
          </a:p>
          <a:p>
            <a:pPr lvl="1"/>
            <a:r>
              <a:rPr lang="en-US" dirty="0">
                <a:solidFill>
                  <a:srgbClr val="3366CC"/>
                </a:solidFill>
              </a:rPr>
              <a:t>“</a:t>
            </a:r>
            <a:r>
              <a:rPr lang="en-US" dirty="0" smtClean="0">
                <a:solidFill>
                  <a:srgbClr val="3366CC"/>
                </a:solidFill>
              </a:rPr>
              <a:t>women’s </a:t>
            </a:r>
            <a:r>
              <a:rPr lang="en-US" dirty="0">
                <a:solidFill>
                  <a:srgbClr val="3366CC"/>
                </a:solidFill>
              </a:rPr>
              <a:t>t-shirt</a:t>
            </a:r>
            <a:r>
              <a:rPr lang="en-US" dirty="0" smtClean="0">
                <a:solidFill>
                  <a:srgbClr val="3366CC"/>
                </a:solidFill>
              </a:rPr>
              <a:t>”</a:t>
            </a:r>
          </a:p>
          <a:p>
            <a:pPr lvl="1"/>
            <a:r>
              <a:rPr lang="en-US" dirty="0">
                <a:solidFill>
                  <a:srgbClr val="3366CC"/>
                </a:solidFill>
              </a:rPr>
              <a:t>“man’s </a:t>
            </a:r>
            <a:r>
              <a:rPr lang="en-US" dirty="0" smtClean="0">
                <a:solidFill>
                  <a:srgbClr val="3366CC"/>
                </a:solidFill>
              </a:rPr>
              <a:t>t-shirt”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be cluster into 2 categories </a:t>
            </a:r>
            <a:r>
              <a:rPr lang="en-US" dirty="0" smtClean="0">
                <a:solidFill>
                  <a:srgbClr val="00B0F0"/>
                </a:solidFill>
              </a:rPr>
              <a:t>“shoe” and “t-shirt”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2"/>
                </a:solidFill>
              </a:rPr>
              <a:t>“man” and “women”</a:t>
            </a:r>
          </a:p>
          <a:p>
            <a:r>
              <a:rPr lang="en-US" dirty="0" smtClean="0"/>
              <a:t>Popular ones are </a:t>
            </a:r>
            <a:r>
              <a:rPr lang="en-US" b="1" dirty="0" smtClean="0"/>
              <a:t>K</a:t>
            </a:r>
            <a:r>
              <a:rPr lang="en-US" dirty="0" smtClean="0"/>
              <a:t>-</a:t>
            </a:r>
            <a:r>
              <a:rPr lang="en-US" b="1" dirty="0" smtClean="0"/>
              <a:t>means </a:t>
            </a:r>
            <a:r>
              <a:rPr lang="en-US" b="1" dirty="0"/>
              <a:t>clustering</a:t>
            </a:r>
            <a:r>
              <a:rPr lang="en-US" dirty="0"/>
              <a:t> </a:t>
            </a:r>
            <a:r>
              <a:rPr lang="en-US" dirty="0" smtClean="0"/>
              <a:t> and </a:t>
            </a:r>
            <a:r>
              <a:rPr lang="en-US" b="1" dirty="0"/>
              <a:t>Hierarchical </a:t>
            </a:r>
            <a:r>
              <a:rPr lang="en-US" b="1" dirty="0" smtClean="0"/>
              <a:t>clustering</a:t>
            </a:r>
          </a:p>
          <a:p>
            <a:endParaRPr lang="en-US" b="1" dirty="0" smtClean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6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K-means Clustering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98037"/>
            <a:ext cx="8229600" cy="404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77242" y="6227227"/>
            <a:ext cx="411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pypr.sourceforge.net/kmeans.html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partition </a:t>
            </a:r>
            <a:r>
              <a:rPr lang="en-US" b="1" i="1" dirty="0" smtClean="0"/>
              <a:t>n</a:t>
            </a:r>
            <a:r>
              <a:rPr lang="en-US" dirty="0" smtClean="0"/>
              <a:t> observations into </a:t>
            </a:r>
            <a:r>
              <a:rPr lang="en-US" b="1" i="1" dirty="0" smtClean="0"/>
              <a:t>k</a:t>
            </a:r>
            <a:r>
              <a:rPr lang="en-US" dirty="0" smtClean="0"/>
              <a:t> clusters in which each observation belongs to the cluster with the nearest mean, serving as a prototype of the cluster.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en.wikipedia.org/wiki/K-means_clustering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6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Regression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638800" cy="48307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</a:t>
            </a:r>
            <a:r>
              <a:rPr lang="en-US" dirty="0" smtClean="0"/>
              <a:t>s a </a:t>
            </a:r>
            <a:r>
              <a:rPr lang="en-US" dirty="0"/>
              <a:t>measure of the relation between the mean value of one variable (e.g. output) and corresponding values of other variables (e.g. time and cost</a:t>
            </a:r>
            <a:r>
              <a:rPr lang="en-US" dirty="0" smtClean="0"/>
              <a:t>).</a:t>
            </a:r>
          </a:p>
          <a:p>
            <a:r>
              <a:rPr lang="en-US" b="1" dirty="0"/>
              <a:t>regression analysis</a:t>
            </a:r>
            <a:r>
              <a:rPr lang="en-US" dirty="0"/>
              <a:t> is a statistical process for estimating the relationships among variables</a:t>
            </a:r>
            <a:r>
              <a:rPr lang="en-US" dirty="0" smtClean="0"/>
              <a:t>.</a:t>
            </a:r>
          </a:p>
          <a:p>
            <a:r>
              <a:rPr lang="en-US" dirty="0"/>
              <a:t>Regression means to </a:t>
            </a:r>
            <a:r>
              <a:rPr lang="en-US" b="1" dirty="0"/>
              <a:t>predict</a:t>
            </a:r>
            <a:r>
              <a:rPr lang="en-US" dirty="0"/>
              <a:t> the output value using training data. </a:t>
            </a:r>
            <a:endParaRPr lang="en-US" dirty="0" smtClean="0"/>
          </a:p>
          <a:p>
            <a:r>
              <a:rPr lang="en-US" dirty="0"/>
              <a:t>Popular one is </a:t>
            </a:r>
            <a:r>
              <a:rPr lang="en-US" dirty="0" smtClean="0"/>
              <a:t>Logistic regression (binary regression)</a:t>
            </a:r>
          </a:p>
          <a:p>
            <a:r>
              <a:rPr lang="en-US" sz="2100" dirty="0">
                <a:hlinkClick r:id="rId2"/>
              </a:rPr>
              <a:t>http://</a:t>
            </a:r>
            <a:r>
              <a:rPr lang="en-US" sz="2100" dirty="0" smtClean="0">
                <a:hlinkClick r:id="rId2"/>
              </a:rPr>
              <a:t>en.wikipedia.org/wiki/Logistic_regression</a:t>
            </a:r>
            <a:r>
              <a:rPr lang="en-US" sz="2100" dirty="0" smtClean="0"/>
              <a:t> </a:t>
            </a:r>
            <a:endParaRPr lang="en-US" sz="2100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95400"/>
            <a:ext cx="2611392" cy="236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7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Agenda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1628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Introduction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Basics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Classification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Clustering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Regression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Use-Cases</a:t>
            </a:r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8761-7B86-400C-AECB-D66A51D08AE1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24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rgbClr val="C00000"/>
                </a:solidFill>
              </a:rPr>
              <a:t>Classification</a:t>
            </a:r>
            <a:r>
              <a:rPr lang="en-US" dirty="0">
                <a:solidFill>
                  <a:schemeClr val="accent2"/>
                </a:solidFill>
              </a:rPr>
              <a:t> vs Regression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41148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Classification means to group the output into a class</a:t>
            </a:r>
            <a:r>
              <a:rPr lang="en-US" dirty="0" smtClean="0"/>
              <a:t>.</a:t>
            </a:r>
          </a:p>
          <a:p>
            <a:r>
              <a:rPr lang="en-US" dirty="0"/>
              <a:t>classification to </a:t>
            </a:r>
            <a:r>
              <a:rPr lang="en-US" b="1" dirty="0"/>
              <a:t>predict</a:t>
            </a:r>
            <a:r>
              <a:rPr lang="en-US" dirty="0"/>
              <a:t> the type of tumor i.e. harmful or not harmful using training </a:t>
            </a:r>
            <a:r>
              <a:rPr lang="en-US" dirty="0" smtClean="0"/>
              <a:t>data</a:t>
            </a:r>
          </a:p>
          <a:p>
            <a:r>
              <a:rPr lang="en-US" dirty="0"/>
              <a:t>if </a:t>
            </a:r>
            <a:r>
              <a:rPr lang="en-US" dirty="0" smtClean="0"/>
              <a:t>it </a:t>
            </a:r>
            <a:r>
              <a:rPr lang="en-US" dirty="0"/>
              <a:t>is discrete/categorical variable, then </a:t>
            </a:r>
            <a:r>
              <a:rPr lang="en-US" dirty="0" smtClean="0"/>
              <a:t>it is classification </a:t>
            </a:r>
            <a:r>
              <a:rPr lang="en-US" dirty="0"/>
              <a:t>problem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75860" y="1295400"/>
            <a:ext cx="4063340" cy="4830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Regression means to predict the output value using training data. </a:t>
            </a:r>
          </a:p>
          <a:p>
            <a:r>
              <a:rPr lang="en-US" dirty="0"/>
              <a:t>regression to </a:t>
            </a:r>
            <a:r>
              <a:rPr lang="en-US" b="1" dirty="0"/>
              <a:t>predict</a:t>
            </a:r>
            <a:r>
              <a:rPr lang="en-US" dirty="0"/>
              <a:t> the house price from training data </a:t>
            </a:r>
            <a:endParaRPr lang="en-US" dirty="0" smtClean="0"/>
          </a:p>
          <a:p>
            <a:pPr fontAlgn="base"/>
            <a:r>
              <a:rPr lang="en-US" dirty="0"/>
              <a:t>if </a:t>
            </a:r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a real </a:t>
            </a:r>
            <a:r>
              <a:rPr lang="en-US" dirty="0"/>
              <a:t>number/continuous, then </a:t>
            </a:r>
            <a:r>
              <a:rPr lang="en-US" dirty="0" smtClean="0"/>
              <a:t>it is regression </a:t>
            </a:r>
            <a:r>
              <a:rPr lang="en-US" dirty="0"/>
              <a:t>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1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362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Let’s see the </a:t>
            </a:r>
            <a:r>
              <a:rPr lang="en-US" u="sng" dirty="0" smtClean="0">
                <a:solidFill>
                  <a:srgbClr val="3366CC"/>
                </a:solidFill>
              </a:rPr>
              <a:t>usage</a:t>
            </a:r>
            <a:r>
              <a:rPr lang="en-US" dirty="0" smtClean="0">
                <a:solidFill>
                  <a:srgbClr val="3366CC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in Real life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8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Use-Cases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Spam Email </a:t>
            </a:r>
            <a:r>
              <a:rPr lang="en-US" dirty="0" smtClean="0"/>
              <a:t>Detection</a:t>
            </a:r>
          </a:p>
          <a:p>
            <a:r>
              <a:rPr lang="en-US" dirty="0" smtClean="0"/>
              <a:t>Machine Translation (Language Translation)</a:t>
            </a:r>
          </a:p>
          <a:p>
            <a:r>
              <a:rPr lang="en-US" dirty="0" smtClean="0"/>
              <a:t>Image </a:t>
            </a:r>
            <a:r>
              <a:rPr lang="en-US" dirty="0"/>
              <a:t>Search (</a:t>
            </a:r>
            <a:r>
              <a:rPr lang="en-US" dirty="0" smtClean="0"/>
              <a:t>Similarity</a:t>
            </a:r>
            <a:r>
              <a:rPr lang="en-US" dirty="0"/>
              <a:t>)</a:t>
            </a:r>
          </a:p>
          <a:p>
            <a:r>
              <a:rPr lang="en-US" dirty="0"/>
              <a:t>Clustering (</a:t>
            </a:r>
            <a:r>
              <a:rPr lang="en-US" dirty="0" err="1" smtClean="0"/>
              <a:t>KMeans</a:t>
            </a:r>
            <a:r>
              <a:rPr lang="en-US" dirty="0" smtClean="0"/>
              <a:t>) </a:t>
            </a:r>
            <a:r>
              <a:rPr lang="en-US" dirty="0"/>
              <a:t>: Amazon </a:t>
            </a:r>
            <a:r>
              <a:rPr lang="en-US" dirty="0" smtClean="0"/>
              <a:t>Recommendations</a:t>
            </a:r>
            <a:endParaRPr lang="en-US" dirty="0"/>
          </a:p>
          <a:p>
            <a:r>
              <a:rPr lang="en-US" dirty="0"/>
              <a:t>Classification : Google </a:t>
            </a:r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3800" y="6063734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b="1" dirty="0" smtClean="0">
                <a:solidFill>
                  <a:srgbClr val="C00000"/>
                </a:solidFill>
              </a:rPr>
              <a:t>ontinued…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26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Use-Cases (contd.)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</a:t>
            </a:r>
            <a:r>
              <a:rPr lang="en-US" dirty="0"/>
              <a:t>Summarization - Google News</a:t>
            </a:r>
          </a:p>
          <a:p>
            <a:r>
              <a:rPr lang="en-US" dirty="0"/>
              <a:t>Rating a Review/Comment: Yelp</a:t>
            </a:r>
          </a:p>
          <a:p>
            <a:r>
              <a:rPr lang="en-US" dirty="0"/>
              <a:t>Fraud detection : Credit </a:t>
            </a:r>
            <a:r>
              <a:rPr lang="en-US" dirty="0" smtClean="0"/>
              <a:t>card Providers</a:t>
            </a:r>
          </a:p>
          <a:p>
            <a:r>
              <a:rPr lang="en-US" dirty="0" smtClean="0"/>
              <a:t>Decision Making : e.g. Bank/Insurance sector</a:t>
            </a:r>
          </a:p>
          <a:p>
            <a:r>
              <a:rPr lang="en-US" dirty="0" smtClean="0"/>
              <a:t>Sentiment Analysis</a:t>
            </a:r>
            <a:endParaRPr lang="en-US" dirty="0"/>
          </a:p>
          <a:p>
            <a:r>
              <a:rPr lang="en-US" dirty="0" smtClean="0"/>
              <a:t>Speech Understanding – iPhone with Siri</a:t>
            </a:r>
          </a:p>
          <a:p>
            <a:r>
              <a:rPr lang="en-US" dirty="0" smtClean="0"/>
              <a:t>Face Detection – Facebook’s Photo tagging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300" dirty="0" smtClean="0">
                <a:solidFill>
                  <a:schemeClr val="accent2"/>
                </a:solidFill>
              </a:rPr>
              <a:t>Classification in Action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isn’t it easy?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0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t’s not </a:t>
            </a:r>
            <a:r>
              <a:rPr lang="en-US" sz="2700" dirty="0" smtClean="0">
                <a:solidFill>
                  <a:srgbClr val="3366CC"/>
                </a:solidFill>
              </a:rPr>
              <a:t>(Snapshot of Spam folder)</a:t>
            </a:r>
            <a:endParaRPr lang="en-US" sz="2700" dirty="0">
              <a:solidFill>
                <a:srgbClr val="3366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68754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0" y="2705100"/>
            <a:ext cx="8610600" cy="381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2590800"/>
            <a:ext cx="1066800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 a Spam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0" y="5486400"/>
            <a:ext cx="8610600" cy="457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62800" y="5334000"/>
            <a:ext cx="1066800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 a Spam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643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Recommendations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122" name="Picture 2" descr="Amazon Content Tailored to the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42" y="1600200"/>
            <a:ext cx="4572000" cy="371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86000"/>
            <a:ext cx="42576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1203" y="6483513"/>
            <a:ext cx="800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http://www.webdesignerdepot.com/2009/10/an-analysis-of-the-amazon-shopping-experience</a:t>
            </a:r>
            <a:r>
              <a:rPr lang="en-US" sz="1200" dirty="0" smtClean="0">
                <a:hlinkClick r:id="rId4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75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Popular Frameworks/Tools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Weka</a:t>
            </a:r>
            <a:endParaRPr lang="en-US" dirty="0" smtClean="0"/>
          </a:p>
          <a:p>
            <a:r>
              <a:rPr lang="en-US" dirty="0" smtClean="0"/>
              <a:t>Carrot2</a:t>
            </a:r>
          </a:p>
          <a:p>
            <a:r>
              <a:rPr lang="en-US" dirty="0" smtClean="0"/>
              <a:t>Gate</a:t>
            </a:r>
          </a:p>
          <a:p>
            <a:r>
              <a:rPr lang="en-US" dirty="0" err="1" smtClean="0"/>
              <a:t>OpenNLP</a:t>
            </a:r>
            <a:endParaRPr lang="en-US" dirty="0" smtClean="0"/>
          </a:p>
          <a:p>
            <a:r>
              <a:rPr lang="en-US" dirty="0" err="1" smtClean="0"/>
              <a:t>LingPipe</a:t>
            </a:r>
            <a:endParaRPr lang="en-US" dirty="0" smtClean="0"/>
          </a:p>
          <a:p>
            <a:r>
              <a:rPr lang="en-US" dirty="0" smtClean="0"/>
              <a:t>Stanford NLP</a:t>
            </a:r>
          </a:p>
          <a:p>
            <a:r>
              <a:rPr lang="en-US" dirty="0"/>
              <a:t>Mallet – Topic </a:t>
            </a:r>
            <a:r>
              <a:rPr lang="en-US" dirty="0" smtClean="0"/>
              <a:t>Modelling</a:t>
            </a:r>
          </a:p>
          <a:p>
            <a:r>
              <a:rPr lang="en-US" dirty="0" err="1" smtClean="0"/>
              <a:t>Gensim</a:t>
            </a:r>
            <a:r>
              <a:rPr lang="en-US" dirty="0" smtClean="0"/>
              <a:t> – Topic Modelling</a:t>
            </a:r>
            <a:r>
              <a:rPr lang="en-US" dirty="0"/>
              <a:t> </a:t>
            </a:r>
            <a:r>
              <a:rPr lang="en-US" dirty="0" smtClean="0"/>
              <a:t>(Python)</a:t>
            </a:r>
          </a:p>
          <a:p>
            <a:r>
              <a:rPr lang="en-US" dirty="0" smtClean="0"/>
              <a:t>Apache Mahout</a:t>
            </a:r>
          </a:p>
          <a:p>
            <a:r>
              <a:rPr lang="en-US" dirty="0" err="1" smtClean="0"/>
              <a:t>MLib</a:t>
            </a:r>
            <a:r>
              <a:rPr lang="en-US" dirty="0" smtClean="0"/>
              <a:t> – Apache Spark</a:t>
            </a:r>
          </a:p>
          <a:p>
            <a:r>
              <a:rPr lang="en-US" dirty="0" err="1"/>
              <a:t>scikit</a:t>
            </a:r>
            <a:r>
              <a:rPr lang="en-US" dirty="0"/>
              <a:t>-learn  </a:t>
            </a:r>
            <a:r>
              <a:rPr lang="en-US" dirty="0" smtClean="0"/>
              <a:t>- Python</a:t>
            </a:r>
          </a:p>
          <a:p>
            <a:r>
              <a:rPr lang="en-US" dirty="0" smtClean="0"/>
              <a:t>LIBSVM : Support </a:t>
            </a:r>
            <a:r>
              <a:rPr lang="en-US" dirty="0"/>
              <a:t>V</a:t>
            </a:r>
            <a:r>
              <a:rPr lang="en-US" dirty="0" smtClean="0"/>
              <a:t>ector Machines</a:t>
            </a:r>
          </a:p>
          <a:p>
            <a:r>
              <a:rPr lang="en-US" dirty="0" smtClean="0"/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206446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143000"/>
          </a:xfrm>
        </p:spPr>
        <p:txBody>
          <a:bodyPr/>
          <a:lstStyle/>
          <a:p>
            <a:r>
              <a:rPr lang="en-US" dirty="0" smtClean="0"/>
              <a:t>Questions ?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FC23-5886-492E-A0FB-1DB98F34AE74}" type="slidenum">
              <a:rPr lang="en-IN" smtClean="0"/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04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Quick Questionnaire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How many people have </a:t>
            </a:r>
            <a:r>
              <a:rPr lang="en-US" sz="2800" b="1" i="1" dirty="0" smtClean="0">
                <a:solidFill>
                  <a:srgbClr val="FF0000"/>
                </a:solidFill>
              </a:rPr>
              <a:t>heard</a:t>
            </a:r>
            <a:r>
              <a:rPr lang="en-US" sz="2800" dirty="0" smtClean="0">
                <a:solidFill>
                  <a:srgbClr val="FF0000"/>
                </a:solidFill>
              </a:rPr>
              <a:t> about Machine Learning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28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How </a:t>
            </a:r>
            <a:r>
              <a:rPr lang="en-US" sz="2800" dirty="0">
                <a:solidFill>
                  <a:srgbClr val="00B0F0"/>
                </a:solidFill>
              </a:rPr>
              <a:t>many people </a:t>
            </a:r>
            <a:r>
              <a:rPr lang="en-US" sz="2800" b="1" i="1" dirty="0" smtClean="0">
                <a:solidFill>
                  <a:srgbClr val="00B0F0"/>
                </a:solidFill>
              </a:rPr>
              <a:t>know</a:t>
            </a:r>
            <a:r>
              <a:rPr lang="en-US" sz="2800" dirty="0" smtClean="0">
                <a:solidFill>
                  <a:srgbClr val="00B0F0"/>
                </a:solidFill>
              </a:rPr>
              <a:t> about </a:t>
            </a:r>
            <a:r>
              <a:rPr lang="en-US" sz="2800" dirty="0">
                <a:solidFill>
                  <a:srgbClr val="00B0F0"/>
                </a:solidFill>
              </a:rPr>
              <a:t>Machine Learning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28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92D050"/>
                </a:solidFill>
              </a:rPr>
              <a:t>How </a:t>
            </a:r>
            <a:r>
              <a:rPr lang="en-US" sz="2800" dirty="0">
                <a:solidFill>
                  <a:srgbClr val="92D050"/>
                </a:solidFill>
              </a:rPr>
              <a:t>many people </a:t>
            </a:r>
            <a:r>
              <a:rPr lang="en-US" sz="2800" dirty="0" smtClean="0">
                <a:solidFill>
                  <a:srgbClr val="92D050"/>
                </a:solidFill>
              </a:rPr>
              <a:t>are </a:t>
            </a:r>
            <a:r>
              <a:rPr lang="en-US" sz="2800" b="1" i="1" dirty="0" smtClean="0">
                <a:solidFill>
                  <a:srgbClr val="92D050"/>
                </a:solidFill>
              </a:rPr>
              <a:t>using</a:t>
            </a:r>
            <a:r>
              <a:rPr lang="en-US" sz="2800" dirty="0" smtClean="0">
                <a:solidFill>
                  <a:srgbClr val="92D050"/>
                </a:solidFill>
              </a:rPr>
              <a:t> Machine </a:t>
            </a:r>
            <a:r>
              <a:rPr lang="en-US" sz="2800" dirty="0">
                <a:solidFill>
                  <a:srgbClr val="92D050"/>
                </a:solidFill>
              </a:rPr>
              <a:t>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1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About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953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</a:t>
            </a:r>
            <a:r>
              <a:rPr lang="en-US" dirty="0" smtClean="0"/>
              <a:t>ubfield of Artificial Intelligence (AI)</a:t>
            </a:r>
          </a:p>
          <a:p>
            <a:pPr>
              <a:lnSpc>
                <a:spcPct val="150000"/>
              </a:lnSpc>
            </a:pPr>
            <a:r>
              <a:rPr lang="en-US" dirty="0"/>
              <a:t>n</a:t>
            </a:r>
            <a:r>
              <a:rPr lang="en-US" dirty="0" smtClean="0"/>
              <a:t>ame is derived from the concept that it deals with “construction </a:t>
            </a:r>
            <a:r>
              <a:rPr lang="en-US" dirty="0"/>
              <a:t>and study of systems that can learn from data</a:t>
            </a:r>
            <a:r>
              <a:rPr lang="en-US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dirty="0"/>
              <a:t>c</a:t>
            </a:r>
            <a:r>
              <a:rPr lang="en-US" dirty="0" smtClean="0"/>
              <a:t>an be seen as building blocks to make computers learn to behave more intelligently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is a theoretical concept. There are various </a:t>
            </a:r>
            <a:r>
              <a:rPr lang="en-US" i="1" dirty="0" smtClean="0"/>
              <a:t>techniques</a:t>
            </a:r>
            <a:r>
              <a:rPr lang="en-US" u="sng" dirty="0" smtClean="0"/>
              <a:t> </a:t>
            </a:r>
            <a:r>
              <a:rPr lang="en-US" dirty="0" smtClean="0"/>
              <a:t>with various </a:t>
            </a:r>
            <a:r>
              <a:rPr lang="en-US" i="1" dirty="0" smtClean="0"/>
              <a:t>implementations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663366"/>
                </a:solidFill>
                <a:hlinkClick r:id="rId2"/>
              </a:rPr>
              <a:t>http</a:t>
            </a:r>
            <a:r>
              <a:rPr lang="en-US" dirty="0">
                <a:solidFill>
                  <a:srgbClr val="663366"/>
                </a:solidFill>
                <a:hlinkClick r:id="rId2"/>
              </a:rPr>
              <a:t>://</a:t>
            </a:r>
            <a:r>
              <a:rPr lang="en-US" dirty="0" smtClean="0">
                <a:solidFill>
                  <a:srgbClr val="663366"/>
                </a:solidFill>
                <a:hlinkClick r:id="rId2"/>
              </a:rPr>
              <a:t>en.wikipedia.org/wiki/Machine_learning</a:t>
            </a:r>
            <a:r>
              <a:rPr lang="en-US" dirty="0" smtClean="0">
                <a:solidFill>
                  <a:srgbClr val="663366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Terminology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/>
              <a:t>The number of features or distinct traits that can be used to describe each item in a quantitative manner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Samples</a:t>
            </a:r>
          </a:p>
          <a:p>
            <a:pPr lvl="1"/>
            <a:r>
              <a:rPr lang="en-US" dirty="0" smtClean="0"/>
              <a:t>A sample </a:t>
            </a:r>
            <a:r>
              <a:rPr lang="en-US" dirty="0"/>
              <a:t>is an item to process (e.g. classify). </a:t>
            </a:r>
            <a:r>
              <a:rPr lang="en-US" dirty="0" smtClean="0"/>
              <a:t>It can </a:t>
            </a:r>
            <a:r>
              <a:rPr lang="en-US" dirty="0"/>
              <a:t>be a document, a picture, a sound, a video, a row in database or CSV file, or whatever you can describe with a fixed set of quantitative traits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Feature </a:t>
            </a:r>
            <a:r>
              <a:rPr lang="en-US" dirty="0"/>
              <a:t>vector 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an n-dimensional vector of numerical features that represent some object.</a:t>
            </a:r>
            <a:endParaRPr lang="en-US" dirty="0" smtClean="0"/>
          </a:p>
          <a:p>
            <a:r>
              <a:rPr lang="en-US" dirty="0"/>
              <a:t>Feature </a:t>
            </a:r>
            <a:r>
              <a:rPr lang="en-US" dirty="0" smtClean="0"/>
              <a:t>extraction</a:t>
            </a:r>
          </a:p>
          <a:p>
            <a:pPr lvl="1"/>
            <a:r>
              <a:rPr lang="en-US" dirty="0" smtClean="0"/>
              <a:t>Preparation of feature vector</a:t>
            </a:r>
          </a:p>
          <a:p>
            <a:pPr lvl="1"/>
            <a:r>
              <a:rPr lang="en-US" dirty="0"/>
              <a:t> transforms the data in the high-dimensional space to a space of fewer </a:t>
            </a:r>
            <a:r>
              <a:rPr lang="en-US" u="sng" dirty="0"/>
              <a:t>dimensions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Training</a:t>
            </a:r>
            <a:r>
              <a:rPr lang="en-US" dirty="0" smtClean="0"/>
              <a:t>/</a:t>
            </a:r>
            <a:r>
              <a:rPr lang="en-US" dirty="0" smtClean="0"/>
              <a:t>Testing</a:t>
            </a:r>
            <a:r>
              <a:rPr lang="en-US" dirty="0" smtClean="0"/>
              <a:t> </a:t>
            </a:r>
            <a:r>
              <a:rPr lang="en-US" dirty="0"/>
              <a:t>set </a:t>
            </a:r>
          </a:p>
          <a:p>
            <a:pPr lvl="1"/>
            <a:r>
              <a:rPr lang="en-US" dirty="0" smtClean="0"/>
              <a:t>Set of data </a:t>
            </a:r>
            <a:r>
              <a:rPr lang="en-US" dirty="0"/>
              <a:t>to discover potentially predictive relationships. 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6639"/>
            <a:ext cx="8229600" cy="838200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Apple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9050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What do you mean by</a:t>
            </a:r>
            <a:endParaRPr lang="en-US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3553" y="6858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Let’s dig deep into it…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8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Learning (Training)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33600"/>
            <a:ext cx="173506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data:image/jpeg;base64,/9j/4AAQSkZJRgABAQAAAQABAAD/2wCEAAkGBxITEhUUEhQVFhUXGBoYFxgYFxUYGhgaFhoXGBoXGBgYHCggGBolHBgVITEkJSkrLi4uFx8zODMsNygtLisBCgoKDg0OGxAQGiwmHyY0LCw0LCwsLCw0LCwsLCwsLCwsLCwsLCwsLCwsLCwsLCwsLCwsLCwsLCwsLCwsLCwsLP/AABEIAOEA4QMBIgACEQEDEQH/xAAcAAEAAgMBAQEAAAAAAAAAAAAABAUCAwYHAQj/xAA5EAABAwIDBQYEBQQDAQEAAAABAAIRAyEEMUEFElFhcQaBkaGx8BMiwdEjMnLh8QcUQoJSYsKiQ//EABoBAQADAQEBAAAAAAAAAAAAAAABAgMEBQb/xAApEQACAgEEAQMDBQEAAAAAAAAAAQIRAwQSITFBEyJRYXGBBTIzUpEU/9oADAMBAAIRAxEAPwD3FERAEREAREQBERAEREAREQBERAEREARUPaztPTwTaZc0vfUdusYCBMRvEk5ASO8hWmy9oU69JtWmZa7xBFi0xkQZBVdyuvJO11fglIiKxAREQBERAEREAREQBERAEREAREQBERAEREARYVarWiXENA1JAHiVTYntVh2khrviEaN+5VZTjHtlowlLpF4i4zF9sX/4MaPFxHcoR7R4h2dTpAAXLLXYkbx0s5HoCLzWvtSscqj+m84fVQjtGtP53+JWD/U4eEx/zP5PV0Xm2H2pUB/M6f1u+6hdoe02IZS3G1HA1LTMnd/yicuHerQ/UoSdUyHp2ldlV/UbbDcTit1kFlIbjSNT/kehNu5Xn9JcViN57dxzqJ/O6wa2oNRP5i4QCBMQ02yXB4bCFzgBqvXdgbQGGoU6O4CGiJba+ZJ4kmVWGaPqXJ0XcXspI65FAwu16L7BwB4OsfsVPXoxkpK0zlaa7CIisQEREAREQBERAEREAREQBERAERQ9q7TpYematZwa0eJOjWjUo3RKTbpEp7wASSABck2A6lcjtvtxTZLaADj/AM3Wb/qD+b3muI7Rdq6+MfDARSBswWHV5/yPkNOJh4TBvOe74THeVw5tT4iepg0CSvI/wW1TbdWs7ee4u/2EDoMgs6RacxfoscLsuLmO7LzU9uBjJeZk3PmzqeyPETXUw5AEZefmtMDI2PvzU5tOBEHp9v2WvFU5HEeNlyZE07MZMjvbP6hwH1Ud4IPBbt/d96KVtEsLQ6RIUQi5JszuiHTN5JsbcP5VBtx4fWMZNAaPX6hWFTE/yqYOl5cdSujCq5KT/bRc7Bw4aTUOlm9f2HqrkYlzrkwNCcz0CrsIQGgHT1N7qY2tf5u6M/2VXkV8muNxiuTb8U6C/E5+CttmbVrU9SW8DlHfcKsZJyAHVZ/CMiH9YMWWsMzjymXkoyVNHcYDazKkA/K7gcu4qxXntK2TyY5yrzZm2HNgPu3zHRelg1yfE/8ATgy6auYnTIsKNUOEtMhZr0OzkCIiAIiIAiIgCIiAIiICPj8YyjTdUqGGtEk/QcSTaOa8Z7Rbafja2++QxsimybNHHm46n6K3/qR2j+LV+Ax34dM34OcMyeQyHfyXGNqkgQYA1XDqMlvaj1dHp6W59k0l3FrQO8qx2fTc+JBI5m3hkoOCogmYnm6/gNF0WCIA1K4Wz0JPaqXZvpbPaMy3whWNPCt/xMLRh3uOYaPMqa2uBmR0VLTOXJOZ8fQ45C6h4lvAmFO+I05FRK+S5cy+Dn3WymrniqytirFs+wpW2Ja2BnmFUOMglWxQ4ssYOrzZfAQBJ4qLQMuX3aFQDdHf7811beaM2WNLGGIVrg6lrrlMHVkq+wu/z9FjlxpF4l/hq28dR3jopTqTTbeHWb/squnhDGam0qG6czJXM/sXb+CW5m7pPu0rPf1/bqtDpmRMrF2LGSsuGTGMmW+zce6m6xkaic+5dbhcS2o3eb4cOS8/oCCLzx96K52Xjiwz4jiPuvV0mpcfbLox1GDdyuzrUWFKoHAOaZBWa9U80IiIAiIgCIiAKi7ZbY/tsM5wMPd8rORObu4T3wr1eQ/1V2r8Ssac/JTG7/sbu+3+qpOVI2wY980jhH1/iOLjlw4qbhHyROWg4qlZWExopeGxZjgAYkZnkOAXnyTZ9BFUqOnpVGt/Me7rpCs6FXeAvujgM466LmcKZO8892g5DiVPpYob4jOOPmVzz+hLh8HT4YaDLiTKsKAaMlR0cbachHitlHGOqWFgNVUweKUu+i3fXDdRGohYPG8LCFqoADTvWYMGL3Mm8+CycfBjLGvBQ7VpPiCCeECVztdxE8tF6M45LXicLTcPmaD1CQ9vBhTPNsHx5qS/ZFWs+Y3W5SfoF3DdmUW3axo6BbjR5KZZX2iqiUuydg06YEiTxKuf7VmoC+CW2NwfLqpDPlFyq1fZr6Rpdh90SDAGhyWbXDUdDxWYdETloeC2upBwhwHvmo2FlGuzX8MyLLTXotNnBZsmn+Y7zdDmW9+oW4kERfrZXS4NlcfsU9aiQPkvyvIW7Z+PIs7pw/hbKgIN/wA2jtHcjwUY1WkwRY+R4KVwzppSVM7Ds5joO4cnG3I/uukXneAqbsCcsrrvMBiN9gOuR6herpclraeLrcW2W5EhERdZxBERAEREBpxuIFOm95ya0u8BK/OvajEOe83uSXE9TJXt/bvE7mEcNXuDf/R8m+a8K22Lg8SY99ywzPg9DQx5sqDEgDTP6qfh3jOIAy+6rQyLZ6n6BT6EuFrLll0evEtcJDrnuWzCtJJJyiT04LVSrAC2iwfirWudVg02aRtlozFlxjJoz6K9wT7CFy2Cfk3vd3K/w9ZVaoZFxRZ1MREAXJUinUgBU2HqS8kmSMuQW6liN554C33WdNmbx+C4dUyW4PVUK8l18slIZiIaCeSUZSxk1bGlaWi0meWeq2UmuP5RqqbPBg4o14jK598F83bbpuYUluE3gQT71UmjhQACLniV0Qwt9lt6iiDhmPI+a0WP35KThcO8AgwYMA8R91KewT5FfMNax0Nui19FIrKdrghV5FiInJaqbedx9dVa1qYNjkoxoi5GmYVJYq5JjP2le8nI3HBQ8fQINrmLHIkDTmeCnYhwvpz68FFr4gFhDsxqMxGseC565OmDfaI+DrXLH6XDl2fZfGSSw93OPZ8FwdMmSI+Yew4cQVebLxu7Ua46EHu1XRp51Ipq8O+Do9DREXrnzoREQBERAcT/AFKrfLTb+px8gPqvI9psLugK9P8A6j1PxQODB6uP2XnNUZrmy8nq6RVFHNVT8wbzurCiBl3qNiMOWu6qQ0W6rmmekfajzI5n7Qsg6JlZOA3mwtW0bNJ1JhVXwaRZN2XXHzE6x9VeUXw3hZcphyRA4roadQAZqmRUXkiXQrwwEyDeV92dWG6SdSoGNxB3YHCV9w28G24BU8Epe0scNivmOrZJPmrvDVmGLXJBErlaDg3eFoAz5qxr1fkB4QfRS3RWcLZ2vxJCyZUVJg9pNc6MiGmQeqk0cc0ujeGvlmt01Z57xNFsK0ROq3MeqepjGARvC181sftKnu7+8I0jkrbkivpPwi3N/Raa9Vsb0i35uXVUG0NsOe0tZ8sxebyDMQOIVVUrbxLSTHDS8eapLMvBtj0rfLOoq7VpggB0lwJbBtlxVNj9oVGvDpO7k4DUH1XP06ssdnvMMi8e9VZtriq0AjMEa5/RYym5HWtPHH9S6q4gRxkeyqjH2lzTBv5DK+q+7OqubFN9yBY8haFsxQLsrSL8rLFy5plIpQlRApVwHbxOQGXmI81e4chw3h7n6Ljq9MhxaSJ8uPdaV02AqQGzlEW5D34rWHdmueHHB6dsurvUaZ13RPUWPmFKVZ2cdNBo4Ej6/VWa9iLtI+UyqptBERWKBERAeb/1BvWd0aPIFcHiaZjqvQu39H8WeLQfp9Fw+Kp381hPs9XTP2oo8ZSz4gKPhnHdAI9lWVeleON1FqtAXNNcHoQd8GEQ3vUPHHIKYySJPgq7ETvSVSK5Nom2hU+YWVpSrzyiyqsO3UqfG7781E0jXwZ4iraB081Lw1azOdz5qmY8yrSwIM5fZQ40WfVGtr5Bj/J0dVb1DLWtk/xxVIGEbovmSO+FZB0m55SPRUmgzB2M/FaROo8cvVWNOvl75KoxDT8RvO0nrFlNAjLjwUSj8CUUTX1pEcpWyjVJojjp4qG1wynNaw6Ke7r91WhtLSkd4crHnooz3FpaZkSRPLRfMHWGRzI9BHqtxpy09LQNRfxUslcMi06fzk8c7aceqsMM4AQRcdFEwLSY8DP0W1lLe3yCbRbJUovLnhkjFVQ2ox2Qdnwi/vvUzFVQI8PFUO0KpLQI98le4eoH0WmLxfuUONswyRpJ/gi1MCHEOGt45HPv+6m4IEM3eBz8x9lCpYjdAvcH1+qm0buBGRjvOq2gik26pnoHZd80j+r1AVyqTsqPw3dVdr1cf7UfM6j+RhERXMQiIgOR7f4eWseObT6j6rz2uy/JeudpcJ8TDvGoG8P9b+kryvFNWORcnoaWXtoosQzxCg1RmCrSo38RQ3U5Jn+Fi0elBlexjhMXEqM+mS7uVhhhIPUr7/bwTqsnwzpUiOGQ0D3dbMQQBE6cVk5kiZ19hQ8QD5qtWapkaVaOqfKDxHcFVKyJhjbaaqZEo20nS8BbmumYy+x8ljSaC7hAn9kwrRLh6ZLJl7McXUO80c/qFPa6RIM39hQMTSJc2NM+S2UXQMpiynwQbsc75QdYz4LbSMgTPELTV+ZnfHhxWTQQ22ZGfUc+aiuAuibSktN7zI1iFOFWDAVbsoHdvp9VPeBA0Ko7JlV0AYPygwc/qt2EmSLcZjgVqY/SNY/dSmANAN8s9PdlEUUlLijRVogNJAm9vC63bJM0y05yR43WGFpk70m0z781s2fSIc8d4KtRST4aItNsVi2NLef7q6wrCIB4W99QqdstxGWZt4Qr+nZ7emfgtYqzDLI7bsy38Ini76BW6hbGp7tFvOT4lTV6UFUUfOZXc2wiIrGYREQHwheXbe2caVZ7NAZHQ3C9SXNds9nb7BVAu2zv0nLwPqqTVo3089svueW4mleVW1WWde5v4LocRRk++9U+Po3garnZ7EGVlEQJ5qTQO8fFY/2510X1zC3Lqs5KzoR8c3iPRVWLeZ3bxorl9okKDiaYLhHFUSNUyC4C0BWpZYdFExjA2B7hT90FognrqpZazDDgQTrkPFfdnuu+OMrYKfyxGfFY0nhsgC5Ko+i1n1v5XcbXQvA+WNJnvy8lsoiRunj66LGtR+YGbNBB5qEibDLgEZfstu6YF7rbhaI3R0ujyQ4DlrxCUE+TPA047/PkpLKLxPj9lroO3ZJ99Fq/vXEjKJ+tpVaJt2WRNp6e+a3UH6d/8LS4/Lms6dIFozn35ojN1R9wuIBeQLTaFIbLSb2Oai0sL89vHW6OeSI/7ROfmpq2VlXgl06W9UD4sAZ+wVnsumXuBP6QOJKjbPFgNdV03Z3BS9pizbnrot8cbZw6jLtizqqTIAHAR4LJEXeeCEREAREQBY1GBwIIkEQRyKyRAeW9oNmuo1S3TNp4tOR+niufxtOSPovXe0OyRiKcD87bsPq08j9l5bjKBaSCIMxB0IzBXPONHraXLvX1KuqyAo9MznoYU+oJUXc3XHndYs74mrFC0cFFp4eYPBT3QV8pUfmvbkqGqdIrNqUJhwBiL9QpOy6oIuL+GSk4qja5trwuomBpkSLclHglco34h9pHHVYOtNl9r0ZBGd1sptJcoLojPsSZzIy5eik71pKwrEExrM9yzA+Unh68kJJNNx3YA/dfcREC18r818o1gJ0svuIMuYdP4UELs1N3iSCNIC00qRlt4v32VjTMyMjxWzDUOQ98EonfRmyC05n05L5Te4PInIDSOK21WxEcUbSl0wcvfklFNxIGucxeStdKmC1o7ylWd102045qZs2llbSytGJjJ0rLPZlBdtsfDblMcXX+3vmqfYWzpgnIZ8+S6ZdmKFcni6rLudIIiLY4wiIgCIiAIiIAua7WdnvjNNSmPxALj/mB/wCh5rpUUNWqLwm4StHiTmEEzpYjVRMdRmDw+q9V7SdmG15fThtTXQP68Hc/Hl59jMO+mSx7S1w0Iv8AuuScXFntYM8ci47KZkeGizrzbhlMrY+nun1WVZgc2APfJZs60xXjdtn91DpDxVlUpbzANYVaaBaZ981UtA2UqfLvWoPM56+S2sed5vP391kLOMjOEotZH3YqAnUKTU3ZtN7jktWLpkkcllUbcRaIHedUomzKp8ogi5CkUX2Gtsytj6YIvBGaxfA04WUopdmIENJm8qVhXQBwiStFegbWtmsxR+URNzF0oNpolzvGBl7K30IklYspRqpWEw05pRjJqj5/abwjiZKu9h7LLjl1PALdsnZJdYWA196rrMLhm027rR+66MePyzztRqaW1GVCiGNDRkFsRF0nmBERAEREAREQBERAEREAUDauyaWIbFRtxk4WcOh4cslPRQ1fZMZOLtHmu2eytajJaPiU+LRcdW/aQqB9OLjJe0qt2jsKhWu5kO/5Nse/Q98rCWH+p6OLXtcTX5PKGTrotOMFp0Xb7Q7E1L/Ce1w4OG6fEWPkqCvsLEU5D6L45DeHi2QsHCS7R6GPUY5cpnMT74d6m5tBK308I27Ta+Sz+ENBbhkq2b2Qab7jjJ6LVUqHfi1yNOCsm0BkWxF18fhATrBvdCbRlTF9Ms/5Wf8Abbxn7LaKAgAeikYTBkWuSURm5URxTk5W6qW3DAkcArfCbCrOEBhA4m3qrzBdmGiPiOnkPuVpHHJnLk1WOPk5jB7PLrRJJtA0XU7N2DEGp3NH1Vzh8MxghjQPfFblvHEl2edl1cp8LgxYwAQBAWSItjkCIiAIiIAiIgCIiAIiIAiIgCIiAIiIAiIgNNfC03/nY136mg+qhVNgYU50Wdw3fRWaKGkyynKPTZTu7MYU/wD5/wD0/wC6xPZbC/8AA2/7O+6ukUbI/Bf18n9n/pW0tg4ZpkUxPMuPqVOo4djfyta3oAPRbEUqKXRSU5S7YREUlQiIgCIiAIiIAiIgCIiAIiIAiIgCIiAIiIAiIgCIiAIiIAiIgCIiAIiIAiIgCIiAIiIAiIgCIi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ITEhUUEhQVFhUXGBoYFxgYFxUYGhgaFhoXGBoXGBgYHCggGBolHBgVITEkJSkrLi4uFx8zODMsNygtLisBCgoKDg0OGxAQGiwmHyY0LCw0LCwsLCw0LCwsLCwsLCwsLCwsLCwsLCwsLCwsLCwsLCwsLCwsLCwsLCwsLCwsLP/AABEIAOEA4QMBIgACEQEDEQH/xAAcAAEAAgMBAQEAAAAAAAAAAAAABAUCAwYHAQj/xAA5EAABAwIDBQYEBQQDAQEAAAABAAIRAyEEMUEFElFhcQaBkaGx8BMiwdEjMnLh8QcUQoJSYsKiQ//EABoBAQADAQEBAAAAAAAAAAAAAAABAgMEBQb/xAApEQACAgEEAQMDBQEAAAAAAAAAAQIRAwQSITFBEyJRYXGBBTIzUpEU/9oADAMBAAIRAxEAPwD3FERAEREAREQBERAEREAREQBERAEREARUPaztPTwTaZc0vfUdusYCBMRvEk5ASO8hWmy9oU69JtWmZa7xBFi0xkQZBVdyuvJO11fglIiKxAREQBERAEREAREQBERAEREAREQBERAEREARYVarWiXENA1JAHiVTYntVh2khrviEaN+5VZTjHtlowlLpF4i4zF9sX/4MaPFxHcoR7R4h2dTpAAXLLXYkbx0s5HoCLzWvtSscqj+m84fVQjtGtP53+JWD/U4eEx/zP5PV0Xm2H2pUB/M6f1u+6hdoe02IZS3G1HA1LTMnd/yicuHerQ/UoSdUyHp2ldlV/UbbDcTit1kFlIbjSNT/kehNu5Xn9JcViN57dxzqJ/O6wa2oNRP5i4QCBMQ02yXB4bCFzgBqvXdgbQGGoU6O4CGiJba+ZJ4kmVWGaPqXJ0XcXspI65FAwu16L7BwB4OsfsVPXoxkpK0zlaa7CIisQEREAREQBERAEREAREQBERAERQ9q7TpYematZwa0eJOjWjUo3RKTbpEp7wASSABck2A6lcjtvtxTZLaADj/AM3Wb/qD+b3muI7Rdq6+MfDARSBswWHV5/yPkNOJh4TBvOe74THeVw5tT4iepg0CSvI/wW1TbdWs7ee4u/2EDoMgs6RacxfoscLsuLmO7LzU9uBjJeZk3PmzqeyPETXUw5AEZefmtMDI2PvzU5tOBEHp9v2WvFU5HEeNlyZE07MZMjvbP6hwH1Ud4IPBbt/d96KVtEsLQ6RIUQi5JszuiHTN5JsbcP5VBtx4fWMZNAaPX6hWFTE/yqYOl5cdSujCq5KT/bRc7Bw4aTUOlm9f2HqrkYlzrkwNCcz0CrsIQGgHT1N7qY2tf5u6M/2VXkV8muNxiuTb8U6C/E5+CttmbVrU9SW8DlHfcKsZJyAHVZ/CMiH9YMWWsMzjymXkoyVNHcYDazKkA/K7gcu4qxXntK2TyY5yrzZm2HNgPu3zHRelg1yfE/8ATgy6auYnTIsKNUOEtMhZr0OzkCIiAIiIAiIgCIiAIiICPj8YyjTdUqGGtEk/QcSTaOa8Z7Rbafja2++QxsimybNHHm46n6K3/qR2j+LV+Ax34dM34OcMyeQyHfyXGNqkgQYA1XDqMlvaj1dHp6W59k0l3FrQO8qx2fTc+JBI5m3hkoOCogmYnm6/gNF0WCIA1K4Wz0JPaqXZvpbPaMy3whWNPCt/xMLRh3uOYaPMqa2uBmR0VLTOXJOZ8fQ45C6h4lvAmFO+I05FRK+S5cy+Dn3WymrniqytirFs+wpW2Ja2BnmFUOMglWxQ4ssYOrzZfAQBJ4qLQMuX3aFQDdHf7811beaM2WNLGGIVrg6lrrlMHVkq+wu/z9FjlxpF4l/hq28dR3jopTqTTbeHWb/squnhDGam0qG6czJXM/sXb+CW5m7pPu0rPf1/bqtDpmRMrF2LGSsuGTGMmW+zce6m6xkaic+5dbhcS2o3eb4cOS8/oCCLzx96K52Xjiwz4jiPuvV0mpcfbLox1GDdyuzrUWFKoHAOaZBWa9U80IiIAiIgCIiAKi7ZbY/tsM5wMPd8rORObu4T3wr1eQ/1V2r8Ssac/JTG7/sbu+3+qpOVI2wY980jhH1/iOLjlw4qbhHyROWg4qlZWExopeGxZjgAYkZnkOAXnyTZ9BFUqOnpVGt/Me7rpCs6FXeAvujgM466LmcKZO8892g5DiVPpYob4jOOPmVzz+hLh8HT4YaDLiTKsKAaMlR0cbachHitlHGOqWFgNVUweKUu+i3fXDdRGohYPG8LCFqoADTvWYMGL3Mm8+CycfBjLGvBQ7VpPiCCeECVztdxE8tF6M45LXicLTcPmaD1CQ9vBhTPNsHx5qS/ZFWs+Y3W5SfoF3DdmUW3axo6BbjR5KZZX2iqiUuydg06YEiTxKuf7VmoC+CW2NwfLqpDPlFyq1fZr6Rpdh90SDAGhyWbXDUdDxWYdETloeC2upBwhwHvmo2FlGuzX8MyLLTXotNnBZsmn+Y7zdDmW9+oW4kERfrZXS4NlcfsU9aiQPkvyvIW7Z+PIs7pw/hbKgIN/wA2jtHcjwUY1WkwRY+R4KVwzppSVM7Ds5joO4cnG3I/uukXneAqbsCcsrrvMBiN9gOuR6herpclraeLrcW2W5EhERdZxBERAEREBpxuIFOm95ya0u8BK/OvajEOe83uSXE9TJXt/bvE7mEcNXuDf/R8m+a8K22Lg8SY99ywzPg9DQx5sqDEgDTP6qfh3jOIAy+6rQyLZ6n6BT6EuFrLll0evEtcJDrnuWzCtJJJyiT04LVSrAC2iwfirWudVg02aRtlozFlxjJoz6K9wT7CFy2Cfk3vd3K/w9ZVaoZFxRZ1MREAXJUinUgBU2HqS8kmSMuQW6liN554C33WdNmbx+C4dUyW4PVUK8l18slIZiIaCeSUZSxk1bGlaWi0meWeq2UmuP5RqqbPBg4o14jK598F83bbpuYUluE3gQT71UmjhQACLniV0Qwt9lt6iiDhmPI+a0WP35KThcO8AgwYMA8R91KewT5FfMNax0Nui19FIrKdrghV5FiInJaqbedx9dVa1qYNjkoxoi5GmYVJYq5JjP2le8nI3HBQ8fQINrmLHIkDTmeCnYhwvpz68FFr4gFhDsxqMxGseC565OmDfaI+DrXLH6XDl2fZfGSSw93OPZ8FwdMmSI+Yew4cQVebLxu7Ua46EHu1XRp51Ipq8O+Do9DREXrnzoREQBERAcT/AFKrfLTb+px8gPqvI9psLugK9P8A6j1PxQODB6uP2XnNUZrmy8nq6RVFHNVT8wbzurCiBl3qNiMOWu6qQ0W6rmmekfajzI5n7Qsg6JlZOA3mwtW0bNJ1JhVXwaRZN2XXHzE6x9VeUXw3hZcphyRA4roadQAZqmRUXkiXQrwwEyDeV92dWG6SdSoGNxB3YHCV9w28G24BU8Epe0scNivmOrZJPmrvDVmGLXJBErlaDg3eFoAz5qxr1fkB4QfRS3RWcLZ2vxJCyZUVJg9pNc6MiGmQeqk0cc0ujeGvlmt01Z57xNFsK0ROq3MeqepjGARvC181sftKnu7+8I0jkrbkivpPwi3N/Raa9Vsb0i35uXVUG0NsOe0tZ8sxebyDMQOIVVUrbxLSTHDS8eapLMvBtj0rfLOoq7VpggB0lwJbBtlxVNj9oVGvDpO7k4DUH1XP06ssdnvMMi8e9VZtriq0AjMEa5/RYym5HWtPHH9S6q4gRxkeyqjH2lzTBv5DK+q+7OqubFN9yBY8haFsxQLsrSL8rLFy5plIpQlRApVwHbxOQGXmI81e4chw3h7n6Ljq9MhxaSJ8uPdaV02AqQGzlEW5D34rWHdmueHHB6dsurvUaZ13RPUWPmFKVZ2cdNBo4Ej6/VWa9iLtI+UyqptBERWKBERAeb/1BvWd0aPIFcHiaZjqvQu39H8WeLQfp9Fw+Kp381hPs9XTP2oo8ZSz4gKPhnHdAI9lWVeleON1FqtAXNNcHoQd8GEQ3vUPHHIKYySJPgq7ETvSVSK5Nom2hU+YWVpSrzyiyqsO3UqfG7781E0jXwZ4iraB081Lw1azOdz5qmY8yrSwIM5fZQ40WfVGtr5Bj/J0dVb1DLWtk/xxVIGEbovmSO+FZB0m55SPRUmgzB2M/FaROo8cvVWNOvl75KoxDT8RvO0nrFlNAjLjwUSj8CUUTX1pEcpWyjVJojjp4qG1wynNaw6Ke7r91WhtLSkd4crHnooz3FpaZkSRPLRfMHWGRzI9BHqtxpy09LQNRfxUslcMi06fzk8c7aceqsMM4AQRcdFEwLSY8DP0W1lLe3yCbRbJUovLnhkjFVQ2ox2Qdnwi/vvUzFVQI8PFUO0KpLQI98le4eoH0WmLxfuUONswyRpJ/gi1MCHEOGt45HPv+6m4IEM3eBz8x9lCpYjdAvcH1+qm0buBGRjvOq2gik26pnoHZd80j+r1AVyqTsqPw3dVdr1cf7UfM6j+RhERXMQiIgOR7f4eWseObT6j6rz2uy/JeudpcJ8TDvGoG8P9b+kryvFNWORcnoaWXtoosQzxCg1RmCrSo38RQ3U5Jn+Fi0elBlexjhMXEqM+mS7uVhhhIPUr7/bwTqsnwzpUiOGQ0D3dbMQQBE6cVk5kiZ19hQ8QD5qtWapkaVaOqfKDxHcFVKyJhjbaaqZEo20nS8BbmumYy+x8ljSaC7hAn9kwrRLh6ZLJl7McXUO80c/qFPa6RIM39hQMTSJc2NM+S2UXQMpiynwQbsc75QdYz4LbSMgTPELTV+ZnfHhxWTQQ22ZGfUc+aiuAuibSktN7zI1iFOFWDAVbsoHdvp9VPeBA0Ko7JlV0AYPygwc/qt2EmSLcZjgVqY/SNY/dSmANAN8s9PdlEUUlLijRVogNJAm9vC63bJM0y05yR43WGFpk70m0z781s2fSIc8d4KtRST4aItNsVi2NLef7q6wrCIB4W99QqdstxGWZt4Qr+nZ7emfgtYqzDLI7bsy38Ini76BW6hbGp7tFvOT4lTV6UFUUfOZXc2wiIrGYREQHwheXbe2caVZ7NAZHQ3C9SXNds9nb7BVAu2zv0nLwPqqTVo3089svueW4mleVW1WWde5v4LocRRk++9U+Po3garnZ7EGVlEQJ5qTQO8fFY/2510X1zC3Lqs5KzoR8c3iPRVWLeZ3bxorl9okKDiaYLhHFUSNUyC4C0BWpZYdFExjA2B7hT90FognrqpZazDDgQTrkPFfdnuu+OMrYKfyxGfFY0nhsgC5Ko+i1n1v5XcbXQvA+WNJnvy8lsoiRunj66LGtR+YGbNBB5qEibDLgEZfstu6YF7rbhaI3R0ujyQ4DlrxCUE+TPA047/PkpLKLxPj9lroO3ZJ99Fq/vXEjKJ+tpVaJt2WRNp6e+a3UH6d/8LS4/Lms6dIFozn35ojN1R9wuIBeQLTaFIbLSb2Oai0sL89vHW6OeSI/7ROfmpq2VlXgl06W9UD4sAZ+wVnsumXuBP6QOJKjbPFgNdV03Z3BS9pizbnrot8cbZw6jLtizqqTIAHAR4LJEXeeCEREAREQBY1GBwIIkEQRyKyRAeW9oNmuo1S3TNp4tOR+niufxtOSPovXe0OyRiKcD87bsPq08j9l5bjKBaSCIMxB0IzBXPONHraXLvX1KuqyAo9MznoYU+oJUXc3XHndYs74mrFC0cFFp4eYPBT3QV8pUfmvbkqGqdIrNqUJhwBiL9QpOy6oIuL+GSk4qja5trwuomBpkSLclHglco34h9pHHVYOtNl9r0ZBGd1sptJcoLojPsSZzIy5eik71pKwrEExrM9yzA+Unh68kJJNNx3YA/dfcREC18r818o1gJ0svuIMuYdP4UELs1N3iSCNIC00qRlt4v32VjTMyMjxWzDUOQ98EonfRmyC05n05L5Te4PInIDSOK21WxEcUbSl0wcvfklFNxIGucxeStdKmC1o7ylWd102045qZs2llbSytGJjJ0rLPZlBdtsfDblMcXX+3vmqfYWzpgnIZ8+S6ZdmKFcni6rLudIIiLY4wiIgCIiAIiIAua7WdnvjNNSmPxALj/mB/wCh5rpUUNWqLwm4StHiTmEEzpYjVRMdRmDw+q9V7SdmG15fThtTXQP68Hc/Hl59jMO+mSx7S1w0Iv8AuuScXFntYM8ci47KZkeGizrzbhlMrY+nun1WVZgc2APfJZs60xXjdtn91DpDxVlUpbzANYVaaBaZ981UtA2UqfLvWoPM56+S2sed5vP391kLOMjOEotZH3YqAnUKTU3ZtN7jktWLpkkcllUbcRaIHedUomzKp8ogi5CkUX2Gtsytj6YIvBGaxfA04WUopdmIENJm8qVhXQBwiStFegbWtmsxR+URNzF0oNpolzvGBl7K30IklYspRqpWEw05pRjJqj5/abwjiZKu9h7LLjl1PALdsnZJdYWA196rrMLhm027rR+66MePyzztRqaW1GVCiGNDRkFsRF0nmBERAEREAREQBERAEREAUDauyaWIbFRtxk4WcOh4cslPRQ1fZMZOLtHmu2eytajJaPiU+LRcdW/aQqB9OLjJe0qt2jsKhWu5kO/5Nse/Q98rCWH+p6OLXtcTX5PKGTrotOMFp0Xb7Q7E1L/Ce1w4OG6fEWPkqCvsLEU5D6L45DeHi2QsHCS7R6GPUY5cpnMT74d6m5tBK308I27Ta+Sz+ENBbhkq2b2Qab7jjJ6LVUqHfi1yNOCsm0BkWxF18fhATrBvdCbRlTF9Ms/5Wf8Abbxn7LaKAgAeikYTBkWuSURm5URxTk5W6qW3DAkcArfCbCrOEBhA4m3qrzBdmGiPiOnkPuVpHHJnLk1WOPk5jB7PLrRJJtA0XU7N2DEGp3NH1Vzh8MxghjQPfFblvHEl2edl1cp8LgxYwAQBAWSItjkCIiAIiIAiIgCIiAIiIAiIgCIiAIiIAiIgNNfC03/nY136mg+qhVNgYU50Wdw3fRWaKGkyynKPTZTu7MYU/wD5/wD0/wC6xPZbC/8AA2/7O+6ukUbI/Bf18n9n/pW0tg4ZpkUxPMuPqVOo4djfyta3oAPRbEUqKXRSU5S7YREUlQiIgCIiAIiIAiIgCIiAIiIAiIgCIiAIiIAiIgCIiAIiIAiIgCIiAIiIAiIgCIiAIiIAiIgCIi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36" y="1815626"/>
            <a:ext cx="2143125" cy="2375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http://www.thetreefarm.com/media/catalog/product/cache/1/image/9df78eab33525d08d6e5fb8d27136e95/a/p/apple-yellow-delicious-fruit-bi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383" y="1524000"/>
            <a:ext cx="30003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4098" y="4267200"/>
            <a:ext cx="2179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Features:</a:t>
            </a:r>
          </a:p>
          <a:p>
            <a:r>
              <a:rPr lang="en-US" dirty="0" smtClean="0"/>
              <a:t>1. Color: </a:t>
            </a:r>
            <a:r>
              <a:rPr lang="en-US" b="1" dirty="0" smtClean="0"/>
              <a:t>Radish/Red</a:t>
            </a:r>
          </a:p>
          <a:p>
            <a:r>
              <a:rPr lang="en-US" dirty="0" smtClean="0"/>
              <a:t>2. Type : </a:t>
            </a:r>
            <a:r>
              <a:rPr lang="en-US" b="1" dirty="0" smtClean="0"/>
              <a:t>Fruit</a:t>
            </a:r>
          </a:p>
          <a:p>
            <a:r>
              <a:rPr lang="en-US" dirty="0" smtClean="0"/>
              <a:t>3. Shape </a:t>
            </a:r>
          </a:p>
          <a:p>
            <a:r>
              <a:rPr lang="en-US" dirty="0"/>
              <a:t>e</a:t>
            </a:r>
            <a:r>
              <a:rPr lang="en-US" dirty="0" smtClean="0"/>
              <a:t>tc…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6200" y="4267200"/>
            <a:ext cx="167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Features:</a:t>
            </a:r>
          </a:p>
          <a:p>
            <a:r>
              <a:rPr lang="en-US" dirty="0" smtClean="0"/>
              <a:t>1. Sky Blue</a:t>
            </a:r>
          </a:p>
          <a:p>
            <a:r>
              <a:rPr lang="en-US" dirty="0" smtClean="0"/>
              <a:t>2. </a:t>
            </a:r>
            <a:r>
              <a:rPr lang="en-US" b="1" dirty="0" smtClean="0"/>
              <a:t>Logo</a:t>
            </a:r>
          </a:p>
          <a:p>
            <a:r>
              <a:rPr lang="en-US" dirty="0" smtClean="0"/>
              <a:t>3. Shape </a:t>
            </a:r>
          </a:p>
          <a:p>
            <a:r>
              <a:rPr lang="en-US" dirty="0"/>
              <a:t>e</a:t>
            </a:r>
            <a:r>
              <a:rPr lang="en-US" dirty="0" smtClean="0"/>
              <a:t>tc…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5600" y="4267200"/>
            <a:ext cx="167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Features:</a:t>
            </a:r>
          </a:p>
          <a:p>
            <a:r>
              <a:rPr lang="en-US" dirty="0" smtClean="0"/>
              <a:t>1. </a:t>
            </a:r>
            <a:r>
              <a:rPr lang="en-US" b="1" dirty="0" smtClean="0"/>
              <a:t>Yellow</a:t>
            </a:r>
          </a:p>
          <a:p>
            <a:r>
              <a:rPr lang="en-US" dirty="0" smtClean="0"/>
              <a:t>2. </a:t>
            </a:r>
            <a:r>
              <a:rPr lang="en-US" b="1" dirty="0" smtClean="0"/>
              <a:t>Fruit</a:t>
            </a:r>
          </a:p>
          <a:p>
            <a:r>
              <a:rPr lang="en-US" dirty="0" smtClean="0"/>
              <a:t>3. Shape </a:t>
            </a:r>
          </a:p>
          <a:p>
            <a:r>
              <a:rPr lang="en-US" dirty="0"/>
              <a:t>e</a:t>
            </a:r>
            <a:r>
              <a:rPr lang="en-US" dirty="0" smtClean="0"/>
              <a:t>tc…</a:t>
            </a:r>
          </a:p>
        </p:txBody>
      </p:sp>
    </p:spTree>
    <p:extLst>
      <p:ext uri="{BB962C8B-B14F-4D97-AF65-F5344CB8AC3E}">
        <p14:creationId xmlns:p14="http://schemas.microsoft.com/office/powerpoint/2010/main" val="428276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Workflow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0431"/>
            <a:ext cx="8229600" cy="424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60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Categories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64770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Supervised Learning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Unsupervised Learning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Semi-Supervised Learning</a:t>
            </a:r>
          </a:p>
          <a:p>
            <a:pPr>
              <a:lnSpc>
                <a:spcPct val="150000"/>
              </a:lnSpc>
            </a:pPr>
            <a:r>
              <a:rPr lang="en-US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84733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5746</TotalTime>
  <Words>723</Words>
  <Application>Microsoft Macintosh PowerPoint</Application>
  <PresentationFormat>On-screen Show (4:3)</PresentationFormat>
  <Paragraphs>156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Introduction to  Machine Learning   </vt:lpstr>
      <vt:lpstr>Agenda</vt:lpstr>
      <vt:lpstr>Quick Questionnaire</vt:lpstr>
      <vt:lpstr>About</vt:lpstr>
      <vt:lpstr>Terminology</vt:lpstr>
      <vt:lpstr>Apple</vt:lpstr>
      <vt:lpstr>Learning (Training)</vt:lpstr>
      <vt:lpstr>Workflow</vt:lpstr>
      <vt:lpstr>Categories</vt:lpstr>
      <vt:lpstr>Supervised Learning</vt:lpstr>
      <vt:lpstr>Unsupervised Learning</vt:lpstr>
      <vt:lpstr>Semi-Supervised Learning</vt:lpstr>
      <vt:lpstr>Reinforcement Learning</vt:lpstr>
      <vt:lpstr>Machine Learning Techniques</vt:lpstr>
      <vt:lpstr>Techniques</vt:lpstr>
      <vt:lpstr>Classification</vt:lpstr>
      <vt:lpstr>Clustering</vt:lpstr>
      <vt:lpstr>K-means Clustering</vt:lpstr>
      <vt:lpstr>Regression</vt:lpstr>
      <vt:lpstr>Classification vs Regression </vt:lpstr>
      <vt:lpstr>PowerPoint Presentation</vt:lpstr>
      <vt:lpstr>Use-Cases</vt:lpstr>
      <vt:lpstr>Use-Cases (contd.)</vt:lpstr>
      <vt:lpstr>Classification in Action  isn’t it easy?</vt:lpstr>
      <vt:lpstr>it’s not (Snapshot of Spam folder)</vt:lpstr>
      <vt:lpstr>Recommendations</vt:lpstr>
      <vt:lpstr>Popular Frameworks/Tools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Jain Rahul</dc:creator>
  <cp:lastModifiedBy>Jianfeng Zhang</cp:lastModifiedBy>
  <cp:revision>1652</cp:revision>
  <dcterms:created xsi:type="dcterms:W3CDTF">2014-04-10T07:01:18Z</dcterms:created>
  <dcterms:modified xsi:type="dcterms:W3CDTF">2016-07-23T15:11:12Z</dcterms:modified>
</cp:coreProperties>
</file>