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1"/>
  </p:handoutMasterIdLst>
  <p:sldIdLst>
    <p:sldId id="256" r:id="rId3"/>
    <p:sldId id="257" r:id="rId4"/>
    <p:sldId id="258" r:id="rId6"/>
    <p:sldId id="282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7104380" cy="1023493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278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pPr fontAlgn="auto"/>
            <a:fld id="{0F9B84EA-7D68-4D60-9CB1-D50884785D1C}" type="datetimeFigureOut">
              <a:rPr lang="zh-CN" altLang="en-US" sz="1245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pPr fontAlgn="auto"/>
            <a:fld id="{8D4E0FC9-F1F8-4FAE-9988-3BA365CFD46F}" type="slidenum">
              <a:rPr lang="zh-CN" altLang="en-US" sz="1245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6C8D182-E4C8-4120-9249-FC9774456FF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5D0DACE-38E0-42D2-9336-2B707D34BC6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6146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r>
              <a:rPr lang="zh-CN" altLang="en-US"/>
              <a:t>https://pingcap.com/docs-cn/stable/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8194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r>
              <a:rPr lang="zh-CN" altLang="en-US"/>
              <a:t>https://pingcap.com/about-cn/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https://juejin.im/post/5e5cd847f265da57213f057b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1266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r>
              <a:rPr lang="zh-CN" altLang="en-US"/>
              <a:t>https://pingcap.com/cases-cn/user-case-toutiao/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433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r>
              <a:rPr lang="zh-CN" altLang="en-US"/>
              <a:t>https://pingcap.com/docs-cn/stable/architecture/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https://www.jdon.com/artichect/raft.html</a:t>
            </a:r>
            <a:endParaRPr lang="zh-CN" altLang="en-US"/>
          </a:p>
          <a:p>
            <a:r>
              <a:rPr lang="zh-CN" altLang="en-US"/>
              <a:t>https://zhuanlan.zhihu.com/p/27207160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2560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r>
              <a:rPr lang="zh-CN" altLang="en-US"/>
              <a:t>建议使用 CentOS 7.3 以上的 Linux 操作系统来部署 TiDB </a:t>
            </a:r>
            <a:r>
              <a:rPr lang="en-US" altLang="zh-CN"/>
              <a:t>(https://pingcap.com/docs-cn/dev/how-to/deploy/hardware-recommendations/)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2969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r>
              <a:rPr lang="zh-CN" altLang="en-US"/>
              <a:t>https://pingcap.com/docs-cn/dev/how-to/get-started/explore-sql/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https://pingcap.com/docs-cn/dev/how-to/get-started/read-historical-data/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单击此处添加标题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单击此处添加副标题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github.com/pingcap/tidb-operator" TargetMode="External"/><Relationship Id="rId4" Type="http://schemas.openxmlformats.org/officeDocument/2006/relationships/hyperlink" Target="https://github.com/pingcap/tispark" TargetMode="External"/><Relationship Id="rId3" Type="http://schemas.openxmlformats.org/officeDocument/2006/relationships/hyperlink" Target="https://github.com/pingcap/pd" TargetMode="External"/><Relationship Id="rId2" Type="http://schemas.openxmlformats.org/officeDocument/2006/relationships/hyperlink" Target="https://github.com/tikv/tikv" TargetMode="External"/><Relationship Id="rId1" Type="http://schemas.openxmlformats.org/officeDocument/2006/relationships/hyperlink" Target="https://github.com/pingcap/tidb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ingcap.com/cases-c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pingcap.com/blog-cn/tidb-internal-3/" TargetMode="External"/><Relationship Id="rId2" Type="http://schemas.openxmlformats.org/officeDocument/2006/relationships/hyperlink" Target="https://pingcap.com/blog-cn/tidb-internal-2/" TargetMode="External"/><Relationship Id="rId1" Type="http://schemas.openxmlformats.org/officeDocument/2006/relationships/hyperlink" Target="https://pingcap.com/blog-cn/tidb-internal-1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388"/>
            <a:ext cx="9144000" cy="2187575"/>
          </a:xfrm>
        </p:spPr>
        <p:txBody>
          <a:bodyPr anchor="b">
            <a:normAutofit/>
          </a:bodyPr>
          <a:p>
            <a:pPr marL="0" marR="0" indent="0" algn="ctr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TiDB</a:t>
            </a:r>
            <a:r>
              <a:rPr kumimoji="0" lang="zh-CN" altLang="en-US" sz="60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介绍</a:t>
            </a:r>
            <a:endParaRPr kumimoji="0" lang="zh-CN" altLang="en-US" sz="60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098" name="副标题 2"/>
          <p:cNvSpPr>
            <a:spLocks noGrp="1"/>
          </p:cNvSpPr>
          <p:nvPr>
            <p:ph type="subTitle" idx="1" hasCustomPrompt="1"/>
          </p:nvPr>
        </p:nvSpPr>
        <p:spPr/>
        <p:txBody>
          <a:bodyPr vert="horz" lIns="91440" tIns="45720" rIns="91440" bIns="45720" anchor="t" anchorCtr="0">
            <a:normAutofit lnSpcReduction="20000"/>
          </a:bodyPr>
          <a:p>
            <a:pPr defTabSz="914400"/>
            <a:r>
              <a:rPr lang="zh-CN" altLang="en-US" kern="1200">
                <a:solidFill>
                  <a:srgbClr val="404040"/>
                </a:solidFill>
                <a:latin typeface="Arial Black" panose="020B0A04020102020204" charset="0"/>
                <a:ea typeface="宋体" pitchFamily="2" charset="-122"/>
                <a:cs typeface="+mn-cs"/>
              </a:rPr>
              <a:t>https://pingcap.com/</a:t>
            </a:r>
            <a:endParaRPr lang="zh-CN" altLang="en-US" kern="1200">
              <a:solidFill>
                <a:srgbClr val="404040"/>
              </a:solidFill>
              <a:latin typeface="Arial Black" panose="020B0A04020102020204" charset="0"/>
              <a:ea typeface="宋体" pitchFamily="2" charset="-122"/>
              <a:cs typeface="+mn-cs"/>
            </a:endParaRPr>
          </a:p>
          <a:p>
            <a:pPr defTabSz="914400"/>
            <a:endParaRPr lang="zh-CN" altLang="en-US" kern="1200">
              <a:solidFill>
                <a:srgbClr val="404040"/>
              </a:solidFill>
              <a:latin typeface="Arial Black" panose="020B0A04020102020204" charset="0"/>
              <a:ea typeface="宋体" pitchFamily="2" charset="-122"/>
              <a:cs typeface="+mn-cs"/>
            </a:endParaRPr>
          </a:p>
          <a:p>
            <a:pPr defTabSz="914400"/>
            <a:endParaRPr lang="zh-CN" altLang="en-US" kern="1200">
              <a:solidFill>
                <a:srgbClr val="404040"/>
              </a:solidFill>
              <a:latin typeface="Arial Black" panose="020B0A04020102020204" charset="0"/>
              <a:ea typeface="宋体" pitchFamily="2" charset="-122"/>
              <a:cs typeface="+mn-cs"/>
            </a:endParaRPr>
          </a:p>
          <a:p>
            <a:pPr defTabSz="914400"/>
            <a:r>
              <a:rPr lang="zh-CN" altLang="en-US" kern="1200">
                <a:solidFill>
                  <a:srgbClr val="404040"/>
                </a:solidFill>
                <a:latin typeface="Arial Black" panose="020B0A04020102020204" charset="0"/>
                <a:ea typeface="宋体" pitchFamily="2" charset="-122"/>
                <a:cs typeface="+mn-cs"/>
              </a:rPr>
              <a:t>研发部 张金富</a:t>
            </a:r>
            <a:endParaRPr lang="zh-CN" altLang="en-US" kern="1200">
              <a:solidFill>
                <a:srgbClr val="404040"/>
              </a:solidFill>
              <a:latin typeface="Arial Black" panose="020B0A04020102020204" charset="0"/>
              <a:ea typeface="宋体" pitchFamily="2" charset="-122"/>
              <a:cs typeface="+mn-cs"/>
            </a:endParaRPr>
          </a:p>
          <a:p>
            <a:pPr defTabSz="914400"/>
            <a:r>
              <a:rPr lang="en-US" altLang="zh-CN" kern="1200">
                <a:solidFill>
                  <a:srgbClr val="404040"/>
                </a:solidFill>
                <a:latin typeface="Arial Black" panose="020B0A04020102020204" charset="0"/>
                <a:ea typeface="宋体" pitchFamily="2" charset="-122"/>
                <a:cs typeface="+mn-cs"/>
              </a:rPr>
              <a:t>2020</a:t>
            </a:r>
            <a:r>
              <a:rPr lang="zh-CN" altLang="en-US" kern="1200">
                <a:solidFill>
                  <a:srgbClr val="404040"/>
                </a:solidFill>
                <a:latin typeface="Arial Black" panose="020B0A04020102020204" charset="0"/>
                <a:ea typeface="宋体" pitchFamily="2" charset="-122"/>
                <a:cs typeface="+mn-cs"/>
              </a:rPr>
              <a:t>年</a:t>
            </a:r>
            <a:r>
              <a:rPr lang="en-US" altLang="zh-CN" kern="1200">
                <a:solidFill>
                  <a:srgbClr val="404040"/>
                </a:solidFill>
                <a:latin typeface="Arial Black" panose="020B0A04020102020204" charset="0"/>
                <a:ea typeface="宋体" pitchFamily="2" charset="-122"/>
                <a:cs typeface="+mn-cs"/>
              </a:rPr>
              <a:t>03</a:t>
            </a:r>
            <a:r>
              <a:rPr lang="zh-CN" altLang="en-US" kern="1200">
                <a:solidFill>
                  <a:srgbClr val="404040"/>
                </a:solidFill>
                <a:latin typeface="Arial Black" panose="020B0A04020102020204" charset="0"/>
                <a:ea typeface="宋体" pitchFamily="2" charset="-122"/>
                <a:cs typeface="+mn-cs"/>
              </a:rPr>
              <a:t>月</a:t>
            </a:r>
            <a:r>
              <a:rPr lang="en-US" altLang="zh-CN" kern="1200">
                <a:solidFill>
                  <a:srgbClr val="404040"/>
                </a:solidFill>
                <a:latin typeface="Arial Black" panose="020B0A04020102020204" charset="0"/>
                <a:ea typeface="宋体" pitchFamily="2" charset="-122"/>
                <a:cs typeface="+mn-cs"/>
              </a:rPr>
              <a:t>05</a:t>
            </a:r>
            <a:r>
              <a:rPr lang="zh-CN" altLang="en-US" kern="1200">
                <a:solidFill>
                  <a:srgbClr val="404040"/>
                </a:solidFill>
                <a:latin typeface="Arial Black" panose="020B0A04020102020204" charset="0"/>
                <a:ea typeface="宋体" pitchFamily="2" charset="-122"/>
                <a:cs typeface="+mn-cs"/>
              </a:rPr>
              <a:t>日</a:t>
            </a:r>
            <a:endParaRPr lang="zh-CN" altLang="en-US" kern="1200">
              <a:solidFill>
                <a:srgbClr val="404040"/>
              </a:solidFill>
              <a:latin typeface="Arial Black" panose="020B0A0402010202020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TiDB Server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 anchorCtr="0"/>
          <a:p>
            <a:pPr defTabSz="914400"/>
            <a:r>
              <a:rPr lang="zh-CN" altLang="en-US" sz="28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TiDB Server 负责接收 SQL 请求，处理 SQL 相关的逻辑，并通过 PD 找到存储计算所需数据的 TiKV 地址，与 TiKV 交互获取数据，最终返回结果</a:t>
            </a:r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8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TiDB Server 是无状态的，其本身并不存储数据，只负责计算，可以无限水平扩展，可以通过负载均衡组件（如LVS、HAProxy 或 F5）对外提供统一的接入地址</a:t>
            </a:r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PD Server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Placement Driver (简称 PD) 是整个集群的管理模块，其主要工作有三个</a:t>
            </a:r>
            <a:endParaRPr kumimoji="0" lang="zh-CN" altLang="en-US" sz="28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8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存储集群的元信息（某个 Key 存储在哪个 TiKV 节点）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对 TiKV 集群进行调度和负载均衡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分配全局唯一且递增的事务 ID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28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PD 通过 Raft 协议保证数据的安全性</a:t>
            </a:r>
            <a:endParaRPr kumimoji="0" lang="zh-CN" altLang="en-US" sz="28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8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162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Raft 的 leader server 负责处理所有操作，其余的 PD server 仅用于保证高可用</a:t>
            </a:r>
            <a:endParaRPr kumimoji="0" lang="zh-CN" altLang="en-US" sz="162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   建议部署奇数个 PD 节点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TiKV Server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 anchorCtr="0"/>
          <a:p>
            <a:pPr defTabSz="914400"/>
            <a:r>
              <a:rPr lang="zh-CN" altLang="en-US" sz="24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TiKV Server 负责存储数据</a:t>
            </a:r>
            <a:endParaRPr lang="zh-CN" altLang="en-US" sz="24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4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TiKV 是一个分布式的提供事务的 Key-Value 存储引擎。</a:t>
            </a:r>
            <a:endParaRPr lang="zh-CN" altLang="en-US" sz="24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4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存储数据的基本单位是 Region，每个 Region 负责存储一个 Key Range（从 StartKey 到 EndKey 的左闭右开区间）的数据，每个 TiKV 节点会负责多个 Region</a:t>
            </a:r>
            <a:endParaRPr lang="zh-CN" altLang="en-US" sz="24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4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TiKV 使用 Raft 协议做复制，保持数据的一致性和容灾</a:t>
            </a:r>
            <a:endParaRPr lang="zh-CN" altLang="en-US" sz="24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4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副本以 Region 为单位进行管理，不同节点上的多个 Region 构成一个 Raft Group，互为副本</a:t>
            </a:r>
            <a:endParaRPr lang="zh-CN" altLang="en-US" sz="24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4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 底层为RocksDB存储引擎</a:t>
            </a:r>
            <a:endParaRPr lang="zh-CN" altLang="en-US" sz="24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水平扩展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 anchorCtr="0"/>
          <a:p>
            <a:pPr defTabSz="914400">
              <a:lnSpc>
                <a:spcPct val="80000"/>
              </a:lnSpc>
            </a:pPr>
            <a:r>
              <a:rPr lang="zh-CN" altLang="en-US" sz="28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无限水平扩展是 TiDB 的一大特点</a:t>
            </a:r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</a:pPr>
            <a:r>
              <a:rPr lang="zh-CN" altLang="en-US" sz="28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包括两方面：计算能力和存储能力</a:t>
            </a:r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</a:pPr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</a:pPr>
            <a:r>
              <a:rPr lang="zh-CN" altLang="en-US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TiDB Server 负责处理 SQL 请求，随着业务的增长，可以简单的添加 TiDB Server 节点，提高整体的处理能力</a:t>
            </a:r>
            <a:endParaRPr lang="zh-CN" altLang="en-US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</a:pPr>
            <a:r>
              <a:rPr lang="zh-CN" altLang="en-US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TiKV 负责存储数据，随着数据量的增长，可以部署更多的 TiKV Server 节点解决数据 Scale 的问题</a:t>
            </a:r>
            <a:endParaRPr lang="zh-CN" altLang="en-US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</a:pPr>
            <a:endParaRPr lang="zh-CN" altLang="en-US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</a:pPr>
            <a:r>
              <a:rPr lang="zh-CN" altLang="en-US" sz="24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在业务的早期，可以只部署少量的服务实例（推荐至少部署 3 个 TiKV， 3 个 PD，2 个 TiDB），随着业务量的增长，按照需求添加 TiKV 或者 TiDB 实例</a:t>
            </a:r>
            <a:endParaRPr lang="zh-CN" altLang="en-US" sz="24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高可用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 anchorCtr="0"/>
          <a:p>
            <a:pPr defTabSz="914400"/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8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高可用是 TiDB 的另一大特点</a:t>
            </a:r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8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TiDB/TiKV/PD 这三个组件都能容忍部分实例失效，不影响整个集群的可用性</a:t>
            </a:r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高可用 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- TiDB</a:t>
            </a:r>
            <a:endParaRPr kumimoji="0" lang="en-US" altLang="zh-CN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 anchorCtr="0"/>
          <a:p>
            <a:pPr marL="0" indent="0" defTabSz="914400">
              <a:buFont typeface="Arial" panose="020B0604020202020204" pitchFamily="34" charset="0"/>
              <a:buNone/>
            </a:pPr>
            <a:r>
              <a:rPr lang="zh-CN" altLang="en-US" sz="28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TiDB 是无状态的，推荐至少部署两个实例，前端通过负载均衡组件对外提供服务</a:t>
            </a:r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Font typeface="Arial" panose="020B0604020202020204" pitchFamily="34" charset="0"/>
              <a:buNone/>
            </a:pPr>
            <a:r>
              <a:rPr lang="zh-CN" altLang="en-US" sz="28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当单个实例失效时，会影响正在这个实例上进行的 Session</a:t>
            </a:r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Font typeface="Arial" panose="020B0604020202020204" pitchFamily="34" charset="0"/>
              <a:buNone/>
            </a:pPr>
            <a:r>
              <a:rPr lang="zh-CN" altLang="en-US" sz="28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从应用的角度看，会出现单次请求失败的情况，重新连接后即可继续获得服务</a:t>
            </a:r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Font typeface="Arial" panose="020B0604020202020204" pitchFamily="34" charset="0"/>
              <a:buNone/>
            </a:pPr>
            <a:r>
              <a:rPr lang="zh-CN" altLang="en-US" sz="28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单个实例失效后，可以重启这个实例或者部署一个新的实例</a:t>
            </a:r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高可用 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- PD</a:t>
            </a:r>
            <a:endParaRPr kumimoji="0" lang="en-US" altLang="zh-CN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8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PD 是一个集群，通过 Raft 协议保持数据的一致性</a:t>
            </a:r>
            <a:endParaRPr kumimoji="0" lang="zh-CN" altLang="en-US" sz="28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16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单个实例失效时，如果这个实例不是 Raft 的 leader，那么服务完全不受影响</a:t>
            </a:r>
            <a:endParaRPr kumimoji="0" lang="zh-CN" altLang="en-US" sz="216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16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如果这个实例是 Raft 的 leader，会重新选出新的 Raft leader，自动恢复服务</a:t>
            </a:r>
            <a:endParaRPr kumimoji="0" lang="zh-CN" altLang="en-US" sz="216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PD 在选举的过程中无法对外提供服务，这个时间大约是3秒钟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52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8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推荐至少部署三个 PD 实例，单个实例失效后，重启这个实例或者添加新的实例</a:t>
            </a:r>
            <a:endParaRPr kumimoji="0" lang="zh-CN" altLang="en-US" sz="28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高可用 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- TiKV</a:t>
            </a:r>
            <a:endParaRPr kumimoji="0" lang="en-US" altLang="zh-CN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TiKV 是一个集群，通过 Raft 协议保持数据的一致性，并通过 PD 做负载均衡调度</a:t>
            </a:r>
            <a:endParaRPr kumimoji="0" lang="zh-CN" altLang="en-US" sz="28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28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22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单个节点失效时，会影响这个节点上存储的所有 Region</a:t>
            </a:r>
            <a:endParaRPr kumimoji="0" lang="zh-CN" altLang="en-US" sz="222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对于 Region 中的 Leader 节点，会中断服务，等待重新选举；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对于 Region 中的 Follower 节点，不会影响服务。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当某个 TiKV 节点失效，并且在一段时间内（默认 30 分钟）无法恢复，PD 会将其上的数据迁移到其他的 TiKV 节点上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TiDB 软件和硬件环境建议配置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647700" y="1825625"/>
          <a:ext cx="70104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Linux 操作系统平台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版本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Red Hat Enterprise Linux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7.3 及以上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CentOS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7.3 及以上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Oracle Enterprise Linux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7.3 及以上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Ubuntu LTS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16.04 及以上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服务器建议配置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 anchorCtr="0"/>
          <a:p>
            <a:pPr marL="0" indent="0" defTabSz="914400">
              <a:buFont typeface="Arial" panose="020B0604020202020204" pitchFamily="34" charset="0"/>
              <a:buNone/>
            </a:pPr>
            <a:r>
              <a:rPr lang="zh-CN" altLang="en-US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TiDB 支持部署和运行在 Intel x86-64 架构的 64 位通用硬件服务器平台</a:t>
            </a:r>
            <a:endParaRPr lang="zh-CN" altLang="en-US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Font typeface="Arial" panose="020B0604020202020204" pitchFamily="34" charset="0"/>
              <a:buNone/>
            </a:pPr>
            <a:endParaRPr lang="zh-CN" altLang="en-US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Font typeface="Arial" panose="020B0604020202020204" pitchFamily="34" charset="0"/>
              <a:buNone/>
            </a:pPr>
            <a:r>
              <a:rPr lang="zh-CN" altLang="en-US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开发及测试环境</a:t>
            </a:r>
            <a:endParaRPr lang="zh-CN" altLang="en-US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Font typeface="Arial" panose="020B0604020202020204" pitchFamily="34" charset="0"/>
              <a:buNone/>
            </a:pPr>
            <a:endParaRPr lang="zh-CN" altLang="en-US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Font typeface="Arial" panose="020B0604020202020204" pitchFamily="34" charset="0"/>
              <a:buNone/>
            </a:pPr>
            <a:endParaRPr lang="zh-CN" altLang="en-US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836613" y="3240088"/>
          <a:ext cx="85344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993140"/>
                <a:gridCol w="1289050"/>
                <a:gridCol w="1903095"/>
                <a:gridCol w="1105535"/>
                <a:gridCol w="239395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组件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CPU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本地存储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网络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实例数量(最低要求)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TiDB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8核+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16 GB+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无特殊要求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千兆网卡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1（可与 PD 同机器）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4核+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 GB+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SAS, 200 GB+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千兆网卡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1（可与 TiDB 同机器）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TiKV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8核+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32 GB+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SSD, 200 GB+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千兆网卡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TiDB 简介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 anchorCtr="0"/>
          <a:p>
            <a:pPr defTabSz="914400"/>
            <a:r>
              <a:rPr lang="zh-CN" altLang="en-US" sz="44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分布式数据库</a:t>
            </a:r>
            <a:endParaRPr lang="zh-CN" altLang="en-US" sz="44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44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兼容</a:t>
            </a:r>
            <a:r>
              <a:rPr lang="en-US" altLang="zh-CN" sz="44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MySQL</a:t>
            </a:r>
            <a:r>
              <a:rPr lang="zh-CN" altLang="en-US" sz="44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（不支持触发器、存储过程、自定义函数、外键）</a:t>
            </a:r>
            <a:endParaRPr lang="en-US" altLang="zh-CN" sz="44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en-US" altLang="zh-CN" sz="44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水平弹性扩展</a:t>
            </a:r>
            <a:endParaRPr lang="en-US" altLang="zh-CN" sz="44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en-US" altLang="zh-CN" sz="44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金融级高可用</a:t>
            </a:r>
            <a:endParaRPr lang="en-US" altLang="zh-CN" sz="44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服务器建议配置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 anchorCtr="0"/>
          <a:p>
            <a:pPr defTabSz="914400"/>
            <a:r>
              <a:rPr lang="zh-CN" altLang="en-US" sz="24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生产环境</a:t>
            </a:r>
            <a:endParaRPr lang="zh-CN" altLang="en-US" sz="24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endParaRPr lang="zh-CN" altLang="en-US" sz="24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866775" y="2598738"/>
          <a:ext cx="9209088" cy="2052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/>
                <a:gridCol w="1092835"/>
                <a:gridCol w="1226185"/>
                <a:gridCol w="1257935"/>
                <a:gridCol w="2661285"/>
                <a:gridCol w="2019935"/>
              </a:tblGrid>
              <a:tr h="4559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组件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CPU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硬盘类型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网络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实例数量（最低要求）</a:t>
                      </a:r>
                      <a:endParaRPr lang="zh-CN" altLang="en-US" sz="14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TiDB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16核+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32 GB+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SAS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万兆网卡（2块最佳）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r>
                        <a:rPr lang="zh-CN" altLang="en-US"/>
                        <a:t>核+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r>
                        <a:rPr lang="zh-CN" altLang="en-US"/>
                        <a:t> GB+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SSD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万兆网卡（2块最佳）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994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TiKV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16核+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32 GB+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SSD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万兆网卡（2块最佳）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监控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r>
                        <a:rPr lang="zh-CN" altLang="en-US"/>
                        <a:t>核+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</a:t>
                      </a:r>
                      <a:r>
                        <a:rPr lang="zh-CN" altLang="en-US"/>
                        <a:t> GB+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SAS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千兆网卡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TiDB 中的基本 SQL 操作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 anchorCtr="0"/>
          <a:p>
            <a:pPr defTabSz="914400"/>
            <a:r>
              <a:rPr lang="zh-CN" altLang="en-US" sz="28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创建、查看和删除数据库</a:t>
            </a:r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8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创建、查看和删除表</a:t>
            </a:r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8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创建、查看和删除索引</a:t>
            </a:r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8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增删改查数据</a:t>
            </a:r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28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创建、授权和删除用户</a:t>
            </a:r>
            <a:endParaRPr lang="zh-CN" altLang="en-US" sz="28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404040"/>
                </a:solidFill>
                <a:latin typeface="+mn-lt"/>
                <a:ea typeface="+mn-ea"/>
                <a:cs typeface="+mn-cs"/>
                <a:sym typeface="+mn-ea"/>
              </a:rPr>
              <a:t>创建、查看和删除数据库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CREATE DATABASE IF NOT EXISTS samp_db;</a:t>
            </a:r>
            <a:endParaRPr lang="zh-CN" altLang="en-US" sz="3200"/>
          </a:p>
          <a:p>
            <a:r>
              <a:rPr lang="zh-CN" altLang="en-US" sz="3200"/>
              <a:t>SHOW DATABASES;</a:t>
            </a:r>
            <a:endParaRPr lang="zh-CN" altLang="en-US" sz="3200"/>
          </a:p>
          <a:p>
            <a:r>
              <a:rPr lang="zh-CN" altLang="en-US" sz="3200"/>
              <a:t>DROP DATABASE samp_db;</a:t>
            </a:r>
            <a:endParaRPr lang="zh-CN" altLang="en-US"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创建、查看和删除表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CREATE TABLE IF NOT EXISTS person (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number INT(11),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name VARCHAR(255),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birthday DATE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);</a:t>
            </a:r>
            <a:endParaRPr lang="zh-CN" altLang="en-US"/>
          </a:p>
          <a:p>
            <a:r>
              <a:rPr lang="zh-CN" altLang="en-US"/>
              <a:t>SHOW CREATE table person;</a:t>
            </a:r>
            <a:endParaRPr lang="zh-CN" altLang="en-US"/>
          </a:p>
          <a:p>
            <a:r>
              <a:rPr lang="zh-CN" altLang="en-US"/>
              <a:t>SHOW FULL COLUMNS FROM person;</a:t>
            </a:r>
            <a:endParaRPr lang="zh-CN" altLang="en-US"/>
          </a:p>
          <a:p>
            <a:r>
              <a:rPr lang="zh-CN" altLang="en-US"/>
              <a:t>DROP TABLE IF EXISTS person;</a:t>
            </a:r>
            <a:endParaRPr lang="zh-CN" altLang="en-US"/>
          </a:p>
          <a:p>
            <a:r>
              <a:rPr lang="zh-CN" altLang="en-US"/>
              <a:t>SHOW TABLES FROM samp_db;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创建、查看和删除索引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CREATE INDEX person_num ON person (number);</a:t>
            </a:r>
            <a:endParaRPr lang="zh-CN" altLang="en-US" sz="2800"/>
          </a:p>
          <a:p>
            <a:r>
              <a:rPr lang="zh-CN" altLang="en-US" sz="2800"/>
              <a:t>CREATE UNIQUE INDEX person_num ON person (number);</a:t>
            </a:r>
            <a:endParaRPr lang="zh-CN" altLang="en-US" sz="2800"/>
          </a:p>
          <a:p>
            <a:r>
              <a:rPr lang="zh-CN" altLang="en-US" sz="2800"/>
              <a:t>SHOW INDEX from person;</a:t>
            </a:r>
            <a:endParaRPr lang="zh-CN" altLang="en-US" sz="2800"/>
          </a:p>
          <a:p>
            <a:r>
              <a:rPr lang="zh-CN" altLang="en-US" sz="2800"/>
              <a:t>DROP INDEX person_num ON person;</a:t>
            </a:r>
            <a:endParaRPr lang="zh-CN" altLang="en-US"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增删改查数据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INSERT INTO person VALUES("1","tom","20170912");</a:t>
            </a:r>
            <a:endParaRPr lang="zh-CN" altLang="en-US" sz="2800"/>
          </a:p>
          <a:p>
            <a:r>
              <a:rPr lang="zh-CN" altLang="en-US" sz="2800"/>
              <a:t>SELECT * FROM person;</a:t>
            </a:r>
            <a:endParaRPr lang="zh-CN" altLang="en-US" sz="2800"/>
          </a:p>
          <a:p>
            <a:r>
              <a:rPr lang="zh-CN" altLang="en-US" sz="2800"/>
              <a:t>UPDATE person SET birthday='20171010' WHERE name='tom';</a:t>
            </a:r>
            <a:endParaRPr lang="zh-CN" altLang="en-US" sz="2800"/>
          </a:p>
          <a:p>
            <a:r>
              <a:rPr lang="zh-CN" altLang="en-US" sz="2800"/>
              <a:t>DELETE FROM person WHERE number=1;</a:t>
            </a:r>
            <a:endParaRPr lang="zh-CN" altLang="en-US"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读取历史数据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TiDB 使用 MVCC</a:t>
            </a:r>
            <a:r>
              <a:rPr lang="en-US" altLang="zh-CN" sz="2400"/>
              <a:t>(多版本控制)</a:t>
            </a:r>
            <a:r>
              <a:rPr lang="zh-CN" altLang="en-US" sz="2400"/>
              <a:t> 管理版本，当更新/删除数据时，不会做真正的数据删除，只会添加一个新版本数据，所以可以保留历史数据</a:t>
            </a:r>
            <a:endParaRPr lang="zh-CN" altLang="en-US" sz="2400"/>
          </a:p>
          <a:p>
            <a:r>
              <a:rPr lang="zh-CN" altLang="en-US" sz="2400"/>
              <a:t>历史数据不会全部保留，超过一定时间的历史数据会被彻底删除，以减小空间占用以及避免历史版本过多引入的性能开销</a:t>
            </a:r>
            <a:endParaRPr lang="zh-CN" altLang="en-US" sz="2400"/>
          </a:p>
          <a:p>
            <a:r>
              <a:rPr lang="zh-CN" altLang="en-US" sz="2400"/>
              <a:t>tikv_gc_life_time 用于配置历史版本保留时间，可以手动修改</a:t>
            </a:r>
            <a:endParaRPr lang="zh-CN" altLang="en-US" sz="2400"/>
          </a:p>
          <a:p>
            <a:r>
              <a:rPr lang="zh-CN" altLang="en-US" sz="2400"/>
              <a:t>tikv_gc_safe_point 记录了当前的 safePoint，用户可以安全地使用大于 safePoint 的时间戳创建 snapshot 读取历史版本。safePoint 在每次 GC 开始运行时自动更新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实战 （tidb_snapshot）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实例访问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 sz="2800"/>
          </a:p>
          <a:p>
            <a:r>
              <a:rPr lang="en-US" altLang="zh-CN" sz="2800"/>
              <a:t>mysql -h </a:t>
            </a:r>
            <a:r>
              <a:rPr lang="en-US" altLang="zh-CN" sz="2800">
                <a:sym typeface="+mn-ea"/>
              </a:rPr>
              <a:t>192.168.1.171</a:t>
            </a:r>
            <a:r>
              <a:rPr lang="en-US" altLang="zh-CN" sz="2800"/>
              <a:t> -P 4000 -u root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访问集群 Grafana 监控页面：http://192.168.1.171:3000 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    默认用户名和密码均为 admin</a:t>
            </a:r>
            <a:endParaRPr lang="en-US" altLang="zh-CN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PingCAP公司介绍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170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 anchorCtr="0"/>
          <a:p>
            <a:pPr defTabSz="914400"/>
            <a:r>
              <a:rPr lang="zh-CN" altLang="en-US" sz="44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2015 年 4 月 成立</a:t>
            </a:r>
            <a:endParaRPr lang="zh-CN" altLang="en-US" sz="44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44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2015 年 9 月 TiDB 在 GitHub 上开源</a:t>
            </a:r>
            <a:endParaRPr lang="zh-CN" altLang="en-US" sz="44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endParaRPr lang="zh-CN" altLang="en-US" sz="44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36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北京平凯星辰科技发展有限公司</a:t>
            </a:r>
            <a:endParaRPr lang="zh-CN" altLang="en-US" sz="36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项目源码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TiDB 集群所有组件的源码均可从 GitHub 上直接访问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hlinkClick r:id="rId1" action="ppaction://hlinkfile"/>
              </a:rPr>
              <a:t>TiDB</a:t>
            </a:r>
            <a:r>
              <a:rPr lang="zh-CN" altLang="en-US"/>
              <a:t> </a:t>
            </a:r>
            <a:r>
              <a:rPr lang="en-US" altLang="zh-CN"/>
              <a:t>(go)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hlinkClick r:id="rId2" action="ppaction://hlinkfile"/>
              </a:rPr>
              <a:t>TiKV</a:t>
            </a:r>
            <a:r>
              <a:rPr lang="zh-CN" altLang="en-US"/>
              <a:t> </a:t>
            </a:r>
            <a:r>
              <a:rPr lang="en-US" altLang="zh-CN"/>
              <a:t>(rust)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hlinkClick r:id="rId3" action="ppaction://hlinkfile"/>
              </a:rPr>
              <a:t>PD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hlinkClick r:id="rId4" action="ppaction://hlinkfile"/>
              </a:rPr>
              <a:t>TiSpark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hlinkClick r:id="rId5" action="ppaction://hlinkfile"/>
              </a:rPr>
              <a:t>TiDB Operator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案例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6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TiDB 现已被近 1000 家不同行业的领先企业应用在实际生产环境</a:t>
            </a:r>
            <a:endParaRPr kumimoji="0" lang="zh-CN" altLang="en-US" sz="36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36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  涉及互联网、游戏、金融等大型企业</a:t>
            </a:r>
            <a:endParaRPr kumimoji="0" lang="zh-CN" altLang="en-US" sz="36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6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具体公司参看：</a:t>
            </a:r>
            <a:r>
              <a:rPr kumimoji="0" lang="zh-CN" altLang="en-US" sz="3600" b="0" i="0" u="none" strike="noStrike" kern="1200" cap="none" spc="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hlinkClick r:id="rId1" action="ppaction://hlinkfile"/>
              </a:rPr>
              <a:t>https://pingcap.com/cases-cn/</a:t>
            </a:r>
            <a:endParaRPr kumimoji="0" lang="zh-CN" altLang="en-US" sz="3600" b="0" i="0" u="none" strike="noStrike" kern="1200" cap="none" spc="0" normalizeH="0" baseline="0" noProof="1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  <a:hlinkClick r:id="rId1" action="ppaction://hlinkfi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典型案例 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- 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今日头条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fontAlgn="auto">
              <a:buNone/>
            </a:pPr>
            <a:r>
              <a:rPr lang="zh-CN" altLang="en-US" sz="4000" strike="noStrike" noProof="1"/>
              <a:t>应用在核心 OLTP 系统 - 对象存储系统中</a:t>
            </a:r>
            <a:endParaRPr lang="zh-CN" altLang="en-US" sz="4000" strike="noStrike" noProof="1"/>
          </a:p>
          <a:p>
            <a:pPr marL="0" indent="0" fontAlgn="auto">
              <a:buNone/>
            </a:pPr>
            <a:r>
              <a:rPr lang="zh-CN" altLang="en-US" sz="4000" strike="noStrike" noProof="1"/>
              <a:t>存储其中一部分元数据</a:t>
            </a:r>
            <a:endParaRPr lang="zh-CN" altLang="en-US" sz="4000" strike="noStrike" noProof="1"/>
          </a:p>
          <a:p>
            <a:pPr marL="0" indent="0" fontAlgn="auto">
              <a:buNone/>
            </a:pPr>
            <a:r>
              <a:rPr lang="zh-CN" altLang="en-US" sz="4000" strike="noStrike" noProof="1"/>
              <a:t>支持头条图片和视频相关业务，比如抖音等</a:t>
            </a:r>
            <a:endParaRPr lang="zh-CN" altLang="en-US" sz="4000" strike="noStrike" noProof="1"/>
          </a:p>
          <a:p>
            <a:pPr marL="0" indent="0" fontAlgn="auto">
              <a:buNone/>
            </a:pPr>
            <a:r>
              <a:rPr lang="zh-CN" altLang="en-US" sz="4000" strike="noStrike" noProof="1"/>
              <a:t>集群容量约几十 T（</a:t>
            </a:r>
            <a:r>
              <a:rPr lang="en-US" altLang="zh-CN" sz="4000" strike="noStrike" noProof="1"/>
              <a:t>18</a:t>
            </a:r>
            <a:r>
              <a:rPr lang="zh-CN" altLang="en-US" sz="4000" strike="noStrike" noProof="1"/>
              <a:t>年</a:t>
            </a:r>
            <a:r>
              <a:rPr lang="en-US" altLang="zh-CN" sz="4000" strike="noStrike" noProof="1"/>
              <a:t>3</a:t>
            </a:r>
            <a:r>
              <a:rPr lang="zh-CN" altLang="en-US" sz="4000" strike="noStrike" noProof="1"/>
              <a:t>月）</a:t>
            </a:r>
            <a:endParaRPr lang="zh-CN" altLang="en-US" sz="4000" strike="noStrike" noProof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架构设计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2290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 anchorCtr="0"/>
          <a:p>
            <a:pPr defTabSz="914400"/>
            <a:r>
              <a:rPr lang="zh-CN" altLang="en-US" sz="32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三篇文章了解 TiDB 技术内幕：</a:t>
            </a:r>
            <a:endParaRPr lang="zh-CN" altLang="en-US" sz="32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endParaRPr lang="zh-CN" altLang="en-US" sz="32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32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zh-CN" altLang="en-US" sz="3200" kern="1200">
                <a:solidFill>
                  <a:srgbClr val="404040"/>
                </a:solidFill>
                <a:latin typeface="+mn-lt"/>
                <a:ea typeface="+mn-ea"/>
                <a:cs typeface="+mn-cs"/>
                <a:hlinkClick r:id="rId1" action="ppaction://hlinkfile"/>
              </a:rPr>
              <a:t>说存储</a:t>
            </a:r>
            <a:endParaRPr lang="zh-CN" altLang="en-US" sz="32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32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zh-CN" altLang="en-US" sz="3200" kern="1200">
                <a:solidFill>
                  <a:srgbClr val="404040"/>
                </a:solidFill>
                <a:latin typeface="+mn-lt"/>
                <a:ea typeface="+mn-ea"/>
                <a:cs typeface="+mn-cs"/>
                <a:hlinkClick r:id="rId2" action="ppaction://hlinkfile"/>
              </a:rPr>
              <a:t>说计算</a:t>
            </a:r>
            <a:endParaRPr lang="zh-CN" altLang="en-US" sz="32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3200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zh-CN" altLang="en-US" sz="3200" kern="1200">
                <a:solidFill>
                  <a:srgbClr val="404040"/>
                </a:solidFill>
                <a:latin typeface="+mn-lt"/>
                <a:ea typeface="+mn-ea"/>
                <a:cs typeface="+mn-cs"/>
                <a:hlinkClick r:id="rId3" action="ppaction://hlinkfile"/>
              </a:rPr>
              <a:t>谈调度</a:t>
            </a:r>
            <a:endParaRPr lang="zh-CN" altLang="en-US" sz="3200" kern="1200">
              <a:solidFill>
                <a:srgbClr val="40404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TiDB 整体架构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331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5390" y="1388110"/>
            <a:ext cx="9328785" cy="519811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763"/>
            <a:ext cx="10515600" cy="1325563"/>
          </a:xfrm>
        </p:spPr>
        <p:txBody>
          <a:bodyPr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TiDB 整体架构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fontAlgn="auto"/>
            <a:r>
              <a:rPr lang="zh-CN" altLang="en-US" sz="3600" strike="noStrike" noProof="1"/>
              <a:t>TiDB 集群主要包括三个核心组件</a:t>
            </a:r>
            <a:endParaRPr lang="zh-CN" altLang="en-US" sz="3600" strike="noStrike" noProof="1"/>
          </a:p>
          <a:p>
            <a:pPr marL="0" indent="0" fontAlgn="auto">
              <a:buNone/>
            </a:pPr>
            <a:endParaRPr lang="zh-CN" altLang="en-US" sz="3600" strike="noStrike" noProof="1"/>
          </a:p>
          <a:p>
            <a:pPr marL="457200" lvl="1" indent="0" fontAlgn="auto">
              <a:buNone/>
            </a:pPr>
            <a:r>
              <a:rPr lang="zh-CN" altLang="en-US" sz="360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TiDB Server</a:t>
            </a:r>
            <a:endParaRPr lang="zh-CN" altLang="en-US" sz="3600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lvl="1" indent="0" fontAlgn="auto">
              <a:buNone/>
            </a:pPr>
            <a:r>
              <a:rPr lang="zh-CN" altLang="en-US" sz="360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PD Server </a:t>
            </a:r>
            <a:endParaRPr lang="zh-CN" altLang="en-US" sz="3600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lvl="1" indent="0" fontAlgn="auto">
              <a:buNone/>
            </a:pPr>
            <a:r>
              <a:rPr lang="zh-CN" altLang="en-US" sz="360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TiKV Server</a:t>
            </a:r>
            <a:endParaRPr lang="zh-CN" altLang="en-US" sz="3240" strike="noStrike" noProof="1"/>
          </a:p>
          <a:p>
            <a:pPr fontAlgn="auto"/>
            <a:endParaRPr lang="zh-CN" altLang="en-US" sz="3600" strike="noStrike" noProof="1"/>
          </a:p>
          <a:p>
            <a:pPr fontAlgn="auto"/>
            <a:r>
              <a:rPr lang="zh-CN" altLang="en-US" sz="2800" strike="noStrike" noProof="1"/>
              <a:t>解决用户复杂 OLAP 需求的 </a:t>
            </a:r>
            <a:r>
              <a:rPr lang="zh-CN" altLang="en-US" sz="280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TiSpark</a:t>
            </a:r>
            <a:r>
              <a:rPr lang="zh-CN" altLang="en-US" sz="2800" strike="noStrike" noProof="1"/>
              <a:t> 组件</a:t>
            </a:r>
            <a:endParaRPr lang="zh-CN" altLang="en-US" sz="2800" strike="noStrike" noProof="1"/>
          </a:p>
          <a:p>
            <a:pPr fontAlgn="auto"/>
            <a:r>
              <a:rPr lang="zh-CN" altLang="en-US" sz="2800" strike="noStrike" noProof="1"/>
              <a:t>简化云上部署管理的 </a:t>
            </a:r>
            <a:r>
              <a:rPr lang="zh-CN" altLang="en-US" sz="280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TiDB Operator</a:t>
            </a:r>
            <a:r>
              <a:rPr lang="zh-CN" altLang="en-US" sz="2800" strike="noStrike" noProof="1"/>
              <a:t> 组件</a:t>
            </a:r>
            <a:endParaRPr lang="zh-CN" altLang="en-US" sz="2800" strike="noStrike" noProof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3611</Words>
  <Application>WPS 演示</Application>
  <PresentationFormat>宽屏</PresentationFormat>
  <Paragraphs>333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宋体</vt:lpstr>
      <vt:lpstr>Wingdings</vt:lpstr>
      <vt:lpstr>Droid Sans Fallback</vt:lpstr>
      <vt:lpstr>Arial Black</vt:lpstr>
      <vt:lpstr>微软雅黑</vt:lpstr>
      <vt:lpstr>宋体</vt:lpstr>
      <vt:lpstr>Arial Unicode MS</vt:lpstr>
      <vt:lpstr>MT Extra</vt:lpstr>
      <vt:lpstr>Times New Roman</vt:lpstr>
      <vt:lpstr>Office 主题​​</vt:lpstr>
      <vt:lpstr>TiDB介绍</vt:lpstr>
      <vt:lpstr>TiDB 简介</vt:lpstr>
      <vt:lpstr>PingCAP公司介绍</vt:lpstr>
      <vt:lpstr>项目源码</vt:lpstr>
      <vt:lpstr>案例</vt:lpstr>
      <vt:lpstr>典型案例 - 今日头条</vt:lpstr>
      <vt:lpstr>架构设计</vt:lpstr>
      <vt:lpstr>TiDB 整体架构</vt:lpstr>
      <vt:lpstr>TiDB 整体架构</vt:lpstr>
      <vt:lpstr>TiDB Server</vt:lpstr>
      <vt:lpstr>PD Server</vt:lpstr>
      <vt:lpstr>TiKV Server</vt:lpstr>
      <vt:lpstr>水平扩展</vt:lpstr>
      <vt:lpstr>高可用</vt:lpstr>
      <vt:lpstr>高可用 - TiDB</vt:lpstr>
      <vt:lpstr>高可用 - PD</vt:lpstr>
      <vt:lpstr>高可用 - TiKV</vt:lpstr>
      <vt:lpstr>TiDB 软件和硬件环境建议配置</vt:lpstr>
      <vt:lpstr>服务器建议配置</vt:lpstr>
      <vt:lpstr>服务器建议配置</vt:lpstr>
      <vt:lpstr>TiDB 中的基本 SQL 操作</vt:lpstr>
      <vt:lpstr>创建、查看和删除数据库</vt:lpstr>
      <vt:lpstr>创建、查看和删除表</vt:lpstr>
      <vt:lpstr>创建、查看和删除索引</vt:lpstr>
      <vt:lpstr>增删改查数据</vt:lpstr>
      <vt:lpstr>读取历史数据</vt:lpstr>
      <vt:lpstr>实例访问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zjf</dc:creator>
  <cp:lastModifiedBy>zjf</cp:lastModifiedBy>
  <cp:revision>68</cp:revision>
  <dcterms:created xsi:type="dcterms:W3CDTF">2020-03-05T03:29:18Z</dcterms:created>
  <dcterms:modified xsi:type="dcterms:W3CDTF">2020-03-05T03:29:18Z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2052-11.1.0.9126</vt:lpwstr>
  </property>
</Properties>
</file>