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4" r:id="rId2"/>
    <p:sldId id="262" r:id="rId3"/>
    <p:sldId id="263" r:id="rId4"/>
    <p:sldId id="268" r:id="rId5"/>
    <p:sldId id="260" r:id="rId6"/>
    <p:sldId id="267" r:id="rId7"/>
    <p:sldId id="258" r:id="rId8"/>
    <p:sldId id="261" r:id="rId9"/>
    <p:sldId id="259" r:id="rId10"/>
    <p:sldId id="266" r:id="rId11"/>
    <p:sldId id="269" r:id="rId12"/>
    <p:sldId id="271" r:id="rId13"/>
    <p:sldId id="270" r:id="rId14"/>
    <p:sldId id="272" r:id="rId15"/>
    <p:sldId id="276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2" autoAdjust="0"/>
    <p:restoredTop sz="79223" autoAdjust="0"/>
  </p:normalViewPr>
  <p:slideViewPr>
    <p:cSldViewPr snapToGrid="0">
      <p:cViewPr varScale="1">
        <p:scale>
          <a:sx n="101" d="100"/>
          <a:sy n="101" d="100"/>
        </p:scale>
        <p:origin x="11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AD2AF-FC98-4F5D-BFE1-5BB7C234CCAF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4938-2F22-424F-B5CE-9B5CFF2F8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7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3.ibm.com/systems/cn/storage/flash/900/overview.shtml?S_TACT=C458046W&amp;iio=bsys&amp;cmp=c4580&amp;ct=c458046w&amp;cr=chinabyte&amp;cm=d&amp;csot=-&amp;ccy=-&amp;cpb=-&amp;cd=-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挂载的平行链所有交易继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在保证区块链安全性的情况下，横向扩展区块链。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续沿用本链的共识和数据区块，保证链的安全性。平行链的算力并没有分离出去，对交易的处理能力没有受到影响，随着更多的子链加入，整个链的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呈线性增长的趋势。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的子链挂载条数在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这个极值范围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,TPS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呈线性增长突破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900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条子链由于整个网络限制，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保持相对稳定状态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、验证节点成为子链验证节点属于主链，质押申请成为子链验证节点。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、主链管理子链验证节点，</a:t>
            </a:r>
            <a:r>
              <a:rPr lang="en-US" altLang="zh-CN" dirty="0"/>
              <a:t>VRF</a:t>
            </a:r>
            <a:r>
              <a:rPr lang="zh-CN" altLang="en-US" dirty="0"/>
              <a:t>验证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、激励方式：主链激励</a:t>
            </a:r>
            <a:r>
              <a:rPr lang="en-US" altLang="zh-CN" dirty="0"/>
              <a:t>BU</a:t>
            </a:r>
            <a:r>
              <a:rPr lang="zh-CN" altLang="en-US" dirty="0"/>
              <a:t>，子链自已的原生</a:t>
            </a:r>
            <a:r>
              <a:rPr lang="en-US" altLang="zh-CN" dirty="0"/>
              <a:t>Token</a:t>
            </a:r>
            <a:r>
              <a:rPr lang="zh-CN" altLang="en-US" dirty="0"/>
              <a:t>，收集者质押金</a:t>
            </a:r>
            <a:r>
              <a:rPr lang="en-US" altLang="zh-CN" dirty="0"/>
              <a:t>BU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、角色：主链验证节点，子链验证节点，收集者，观察者，普通节点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、子链提交区块头到主链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、挑战者机制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2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双层多态的主子链体系</a:t>
            </a:r>
          </a:p>
          <a:p>
            <a:r>
              <a:rPr lang="zh-CN" altLang="en-US" dirty="0" smtClean="0"/>
              <a:t>多链账本	</a:t>
            </a:r>
          </a:p>
          <a:p>
            <a:r>
              <a:rPr lang="zh-CN" altLang="en-US" dirty="0" smtClean="0"/>
              <a:t>安全的 </a:t>
            </a:r>
            <a:r>
              <a:rPr lang="en-US" altLang="zh-CN" dirty="0" smtClean="0"/>
              <a:t>Firework </a:t>
            </a:r>
            <a:r>
              <a:rPr lang="zh-CN" altLang="en-US" dirty="0" smtClean="0"/>
              <a:t>共识</a:t>
            </a:r>
            <a:endParaRPr lang="en-US" altLang="zh-CN" dirty="0" smtClean="0"/>
          </a:p>
          <a:p>
            <a:r>
              <a:rPr lang="zh-CN" altLang="en-US" dirty="0" smtClean="0"/>
              <a:t>挑战者机制</a:t>
            </a:r>
          </a:p>
          <a:p>
            <a:r>
              <a:rPr lang="zh-CN" altLang="en-US" dirty="0" smtClean="0"/>
              <a:t>激励机制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9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6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无状态客户端只存储状态的</a:t>
            </a:r>
            <a:r>
              <a:rPr lang="en-US" altLang="zh-CN" dirty="0"/>
              <a:t>root</a:t>
            </a:r>
            <a:r>
              <a:rPr lang="zh-CN" altLang="en-US" dirty="0"/>
              <a:t>信息，观察客户端存储链的全状态信息。无状态客户端想执行交易</a:t>
            </a:r>
            <a:r>
              <a:rPr lang="en-US" altLang="zh-CN" dirty="0"/>
              <a:t>tx</a:t>
            </a:r>
            <a:r>
              <a:rPr lang="zh-CN" altLang="en-US" dirty="0"/>
              <a:t>，在链上对应的状态为</a:t>
            </a:r>
            <a:r>
              <a:rPr lang="en-US" altLang="zh-CN" dirty="0"/>
              <a:t>D</a:t>
            </a:r>
            <a:r>
              <a:rPr lang="zh-CN" altLang="en-US" dirty="0"/>
              <a:t>，无状态客户端并不知道</a:t>
            </a:r>
            <a:r>
              <a:rPr lang="en-US" altLang="zh-CN" dirty="0"/>
              <a:t>D</a:t>
            </a:r>
            <a:r>
              <a:rPr lang="zh-CN" altLang="en-US" dirty="0"/>
              <a:t>的状态，所以它会向观察者客户端请求</a:t>
            </a:r>
            <a:r>
              <a:rPr lang="en-US" altLang="zh-CN" dirty="0"/>
              <a:t>D</a:t>
            </a:r>
            <a:r>
              <a:rPr lang="zh-CN" altLang="en-US" dirty="0"/>
              <a:t>的状态以及会影响</a:t>
            </a:r>
            <a:r>
              <a:rPr lang="en-US" altLang="zh-CN" dirty="0"/>
              <a:t>D</a:t>
            </a:r>
            <a:r>
              <a:rPr lang="zh-CN" altLang="en-US" dirty="0"/>
              <a:t>变化的</a:t>
            </a:r>
            <a:r>
              <a:rPr lang="en-US" altLang="zh-CN" dirty="0"/>
              <a:t>Merkel</a:t>
            </a:r>
            <a:r>
              <a:rPr lang="zh-CN" altLang="en-US" dirty="0"/>
              <a:t>分支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Witness: {R, A, C, D, B},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无状态客户端执行完毕后会把所影响的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状态，以及被影响的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Merkel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分支广播给全网节点。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5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、一条链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、多个内置通道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、链的数据所有人共享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、通道的人只有部分人共享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、通道需要在链上注册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、通道内的交易内部共识后，并把交易、收据、用户状态写入链上合约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、通道内需要引入监管机制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、用户发交易只依赖于</a:t>
            </a:r>
            <a:r>
              <a:rPr lang="en-US" altLang="zh-CN" dirty="0" smtClean="0"/>
              <a:t>BU Chain</a:t>
            </a:r>
            <a:r>
              <a:rPr lang="zh-CN" altLang="en-US" smtClean="0"/>
              <a:t>，不会感知到通道的存在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4938-2F22-424F-B5CE-9B5CFF2F81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5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、一条链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、多个内置通道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子链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、链的数据所有人共享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、通道的人只有部分人共享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、通道（子链）需要在链上注册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、通道（子链）内的交易内部共识后，并把区块头写入链上的合约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、通道内需要引入监管机制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、跨链使用审计者（公证人）交易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4938-2F22-424F-B5CE-9B5CFF2F81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7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跨链的目的：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</a:t>
            </a:r>
            <a:r>
              <a:rPr lang="zh-CN" altLang="en-US" dirty="0" smtClean="0"/>
              <a:t>通过跨链协议实现资产的跨链转移。平行链的任意资产可以转移到中继链或者任意其他平行链。中继链的资产也可以转移到其他任意的平行链。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跨链架构的基础：</a:t>
            </a:r>
            <a:endParaRPr lang="en-US" altLang="zh-CN" dirty="0" smtClean="0"/>
          </a:p>
          <a:p>
            <a:r>
              <a:rPr lang="zh-CN" altLang="en-US" dirty="0" smtClean="0"/>
              <a:t>  通过中继链保证链之间的安全与信任问题。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怎样实现的呢？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、平行链注册。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、平行链提交区块和</a:t>
            </a:r>
            <a:r>
              <a:rPr lang="en-US" altLang="zh-CN" dirty="0" smtClean="0"/>
              <a:t>SPV</a:t>
            </a:r>
            <a:r>
              <a:rPr lang="zh-CN" altLang="en-US" dirty="0" smtClean="0"/>
              <a:t>证明到中继链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、跨链资产转移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、审计区块和交易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ICP: InterChain  Communication Protocol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CMC:Chain Manager Contract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AMC:Asset Mangager</a:t>
            </a:r>
            <a:r>
              <a:rPr lang="en-US" altLang="zh-CN" baseline="0" dirty="0" smtClean="0"/>
              <a:t> Contract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ZKA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Zero-knowledge</a:t>
            </a:r>
            <a:r>
              <a:rPr lang="en-US" altLang="zh-CN" baseline="0" dirty="0"/>
              <a:t> </a:t>
            </a:r>
            <a:r>
              <a:rPr lang="en-US" altLang="zh-CN" baseline="0" dirty="0" smtClean="0"/>
              <a:t>Asset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3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跨链的目的：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</a:t>
            </a:r>
            <a:r>
              <a:rPr lang="zh-CN" altLang="en-US" dirty="0" smtClean="0"/>
              <a:t>通过跨链协议实现资产的跨链转移。平行链的任意资产可以转移到中继链或者任意其他平行链。中继链的资产也可以转移到其他任意的平行链。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跨链架构的基础：</a:t>
            </a:r>
            <a:endParaRPr lang="en-US" altLang="zh-CN" dirty="0" smtClean="0"/>
          </a:p>
          <a:p>
            <a:r>
              <a:rPr lang="zh-CN" altLang="en-US" dirty="0" smtClean="0"/>
              <a:t>  通过中继链保证链之间的安全与信任问题。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怎样实现的呢？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、平行链注册。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、平行链提交区块和</a:t>
            </a:r>
            <a:r>
              <a:rPr lang="en-US" altLang="zh-CN" dirty="0" smtClean="0"/>
              <a:t>SPV</a:t>
            </a:r>
            <a:r>
              <a:rPr lang="zh-CN" altLang="en-US" dirty="0" smtClean="0"/>
              <a:t>证明到中继链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、跨链资产转移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、审计区块和交易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ICP: InterChain  Communication Protocol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CMC:Chain Manager Contract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AMC:Asset Mangager</a:t>
            </a:r>
            <a:r>
              <a:rPr lang="en-US" altLang="zh-CN" baseline="0" dirty="0" smtClean="0"/>
              <a:t> Contract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ZKA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Zero-knowledge</a:t>
            </a:r>
            <a:r>
              <a:rPr lang="en-US" altLang="zh-CN" baseline="0" dirty="0"/>
              <a:t> </a:t>
            </a:r>
            <a:r>
              <a:rPr lang="en-US" altLang="zh-CN" baseline="0" dirty="0" smtClean="0"/>
              <a:t>Asset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2019/5/28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2019/5/28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3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2019/5/28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3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3980" rtl="0" eaLnBrk="1" latinLnBrk="0" hangingPunct="1">
        <a:spcBef>
          <a:spcPct val="0"/>
        </a:spcBef>
        <a:buNone/>
        <a:defRPr sz="6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810" indent="-511810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indent="-42608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170561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60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6959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»"/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75158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43420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11619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579818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819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36461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04660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2859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41058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9321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77520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4571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567" y="320402"/>
            <a:ext cx="7863029" cy="440676"/>
          </a:xfrm>
        </p:spPr>
        <p:txBody>
          <a:bodyPr/>
          <a:lstStyle/>
          <a:p>
            <a:r>
              <a:rPr lang="zh-CN" altLang="en-US" dirty="0"/>
              <a:t>横向扩展区块链</a:t>
            </a:r>
          </a:p>
        </p:txBody>
      </p:sp>
      <p:cxnSp>
        <p:nvCxnSpPr>
          <p:cNvPr id="233" name="直接连接符 232"/>
          <p:cNvCxnSpPr>
            <a:stCxn id="203" idx="5"/>
            <a:endCxn id="225" idx="3"/>
          </p:cNvCxnSpPr>
          <p:nvPr/>
        </p:nvCxnSpPr>
        <p:spPr>
          <a:xfrm flipV="1">
            <a:off x="5515815" y="1970352"/>
            <a:ext cx="311584" cy="252484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1"/>
            <a:endCxn id="203" idx="5"/>
          </p:cNvCxnSpPr>
          <p:nvPr/>
        </p:nvCxnSpPr>
        <p:spPr>
          <a:xfrm flipH="1" flipV="1">
            <a:off x="5515815" y="2222836"/>
            <a:ext cx="801842" cy="6946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3282688" y="1018145"/>
            <a:ext cx="4639996" cy="5021928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等腰三角形 257"/>
          <p:cNvSpPr/>
          <p:nvPr/>
        </p:nvSpPr>
        <p:spPr>
          <a:xfrm>
            <a:off x="4868909" y="5787176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9" name="等腰三角形 258"/>
          <p:cNvSpPr/>
          <p:nvPr/>
        </p:nvSpPr>
        <p:spPr>
          <a:xfrm>
            <a:off x="6839909" y="5790245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72" name="直接连接符 271"/>
          <p:cNvCxnSpPr>
            <a:stCxn id="252" idx="1"/>
            <a:endCxn id="250" idx="5"/>
          </p:cNvCxnSpPr>
          <p:nvPr/>
        </p:nvCxnSpPr>
        <p:spPr>
          <a:xfrm flipH="1" flipV="1">
            <a:off x="5611725" y="4845724"/>
            <a:ext cx="714779" cy="365287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50" idx="3"/>
            <a:endCxn id="248" idx="0"/>
          </p:cNvCxnSpPr>
          <p:nvPr/>
        </p:nvCxnSpPr>
        <p:spPr>
          <a:xfrm flipH="1">
            <a:off x="5397489" y="4937335"/>
            <a:ext cx="159372" cy="365287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81" idx="1"/>
          </p:cNvCxnSpPr>
          <p:nvPr/>
        </p:nvCxnSpPr>
        <p:spPr>
          <a:xfrm flipH="1" flipV="1">
            <a:off x="7903096" y="1518936"/>
            <a:ext cx="346212" cy="356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>
            <a:stCxn id="632" idx="1"/>
            <a:endCxn id="264" idx="6"/>
          </p:cNvCxnSpPr>
          <p:nvPr/>
        </p:nvCxnSpPr>
        <p:spPr>
          <a:xfrm flipH="1" flipV="1">
            <a:off x="6768398" y="2135602"/>
            <a:ext cx="1511025" cy="9075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stCxn id="646" idx="1"/>
            <a:endCxn id="265" idx="6"/>
          </p:cNvCxnSpPr>
          <p:nvPr/>
        </p:nvCxnSpPr>
        <p:spPr>
          <a:xfrm flipH="1" flipV="1">
            <a:off x="7074189" y="3096600"/>
            <a:ext cx="1256072" cy="6636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658" idx="1"/>
            <a:endCxn id="266" idx="6"/>
          </p:cNvCxnSpPr>
          <p:nvPr/>
        </p:nvCxnSpPr>
        <p:spPr>
          <a:xfrm flipH="1" flipV="1">
            <a:off x="6774443" y="5112810"/>
            <a:ext cx="1527144" cy="1648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677711" y="3738213"/>
            <a:ext cx="581305" cy="388385"/>
            <a:chOff x="4811572" y="3694950"/>
            <a:chExt cx="581305" cy="388385"/>
          </a:xfrm>
        </p:grpSpPr>
        <p:sp>
          <p:nvSpPr>
            <p:cNvPr id="561" name="椭圆 560"/>
            <p:cNvSpPr/>
            <p:nvPr/>
          </p:nvSpPr>
          <p:spPr>
            <a:xfrm>
              <a:off x="4811572" y="3737194"/>
              <a:ext cx="581305" cy="346141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文本框 566"/>
            <p:cNvSpPr txBox="1"/>
            <p:nvPr/>
          </p:nvSpPr>
          <p:spPr>
            <a:xfrm>
              <a:off x="4912754" y="3694950"/>
              <a:ext cx="3535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rgbClr val="2E75B6"/>
                  </a:solidFill>
                </a:rPr>
                <a:t>…</a:t>
              </a:r>
              <a:endParaRPr lang="zh-CN" altLang="en-US" sz="15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6786561" y="3642195"/>
            <a:ext cx="807244" cy="598074"/>
            <a:chOff x="5839497" y="3655547"/>
            <a:chExt cx="807244" cy="598074"/>
          </a:xfrm>
        </p:grpSpPr>
        <p:sp>
          <p:nvSpPr>
            <p:cNvPr id="565" name="椭圆 564"/>
            <p:cNvSpPr/>
            <p:nvPr/>
          </p:nvSpPr>
          <p:spPr>
            <a:xfrm>
              <a:off x="5839497" y="3655547"/>
              <a:ext cx="807244" cy="598074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文本框 567"/>
            <p:cNvSpPr txBox="1"/>
            <p:nvPr/>
          </p:nvSpPr>
          <p:spPr>
            <a:xfrm>
              <a:off x="6017752" y="3736748"/>
              <a:ext cx="4986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rgbClr val="2E75B6"/>
                  </a:solidFill>
                </a:rPr>
                <a:t>….</a:t>
              </a:r>
              <a:endParaRPr lang="zh-CN" altLang="en-US" sz="1500" dirty="0">
                <a:solidFill>
                  <a:srgbClr val="2E75B6"/>
                </a:solidFill>
              </a:endParaRPr>
            </a:p>
          </p:txBody>
        </p:sp>
      </p:grpSp>
      <p:sp>
        <p:nvSpPr>
          <p:cNvPr id="715" name="文本框 714"/>
          <p:cNvSpPr txBox="1"/>
          <p:nvPr/>
        </p:nvSpPr>
        <p:spPr>
          <a:xfrm>
            <a:off x="5044603" y="1080637"/>
            <a:ext cx="1675319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Main Chain Validators</a:t>
            </a:r>
          </a:p>
        </p:txBody>
      </p:sp>
      <p:sp>
        <p:nvSpPr>
          <p:cNvPr id="203" name="等腰三角形 202"/>
          <p:cNvSpPr/>
          <p:nvPr/>
        </p:nvSpPr>
        <p:spPr>
          <a:xfrm>
            <a:off x="5351223" y="2131225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4" name="等腰三角形 223"/>
          <p:cNvSpPr/>
          <p:nvPr/>
        </p:nvSpPr>
        <p:spPr>
          <a:xfrm>
            <a:off x="6262793" y="2200691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5" name="等腰三角形 224"/>
          <p:cNvSpPr/>
          <p:nvPr/>
        </p:nvSpPr>
        <p:spPr>
          <a:xfrm>
            <a:off x="5717671" y="1787130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34" name="直接连接符 233"/>
          <p:cNvCxnSpPr>
            <a:stCxn id="224" idx="1"/>
            <a:endCxn id="225" idx="3"/>
          </p:cNvCxnSpPr>
          <p:nvPr/>
        </p:nvCxnSpPr>
        <p:spPr>
          <a:xfrm flipH="1" flipV="1">
            <a:off x="5827399" y="1970352"/>
            <a:ext cx="490258" cy="32195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等腰三角形 259"/>
          <p:cNvSpPr/>
          <p:nvPr/>
        </p:nvSpPr>
        <p:spPr>
          <a:xfrm>
            <a:off x="4977331" y="1462222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1" name="等腰三角形 260"/>
          <p:cNvSpPr/>
          <p:nvPr/>
        </p:nvSpPr>
        <p:spPr>
          <a:xfrm>
            <a:off x="6935461" y="1478692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5087059" y="1677958"/>
            <a:ext cx="1681339" cy="915287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文本框 716"/>
          <p:cNvSpPr txBox="1"/>
          <p:nvPr/>
        </p:nvSpPr>
        <p:spPr>
          <a:xfrm>
            <a:off x="5944958" y="1878074"/>
            <a:ext cx="859990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Chain 1</a:t>
            </a:r>
            <a:endParaRPr lang="zh-CN" altLang="en-US" sz="1000" b="1" dirty="0"/>
          </a:p>
        </p:txBody>
      </p:sp>
      <p:grpSp>
        <p:nvGrpSpPr>
          <p:cNvPr id="475" name="组合 474"/>
          <p:cNvGrpSpPr/>
          <p:nvPr/>
        </p:nvGrpSpPr>
        <p:grpSpPr>
          <a:xfrm>
            <a:off x="5745917" y="2753301"/>
            <a:ext cx="1328272" cy="686598"/>
            <a:chOff x="4473065" y="2677124"/>
            <a:chExt cx="1328272" cy="686598"/>
          </a:xfrm>
        </p:grpSpPr>
        <p:sp>
          <p:nvSpPr>
            <p:cNvPr id="247" name="等腰三角形 246"/>
            <p:cNvSpPr/>
            <p:nvPr/>
          </p:nvSpPr>
          <p:spPr>
            <a:xfrm>
              <a:off x="5210216" y="2990476"/>
              <a:ext cx="219456" cy="183222"/>
            </a:xfrm>
            <a:prstGeom prst="triangle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474" name="组合 473"/>
            <p:cNvGrpSpPr/>
            <p:nvPr/>
          </p:nvGrpSpPr>
          <p:grpSpPr>
            <a:xfrm>
              <a:off x="4473065" y="2677124"/>
              <a:ext cx="1328272" cy="686598"/>
              <a:chOff x="4473065" y="2677124"/>
              <a:chExt cx="1328272" cy="686598"/>
            </a:xfrm>
          </p:grpSpPr>
          <p:sp>
            <p:nvSpPr>
              <p:cNvPr id="246" name="等腰三角形 245"/>
              <p:cNvSpPr/>
              <p:nvPr/>
            </p:nvSpPr>
            <p:spPr>
              <a:xfrm>
                <a:off x="4658827" y="2902149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4473065" y="2677124"/>
                <a:ext cx="1328272" cy="686598"/>
              </a:xfrm>
              <a:prstGeom prst="ellipse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9" name="直接连接符 268"/>
              <p:cNvCxnSpPr>
                <a:stCxn id="247" idx="1"/>
                <a:endCxn id="246" idx="5"/>
              </p:cNvCxnSpPr>
              <p:nvPr/>
            </p:nvCxnSpPr>
            <p:spPr>
              <a:xfrm flipH="1" flipV="1">
                <a:off x="4823419" y="2993760"/>
                <a:ext cx="441661" cy="88327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" name="文本框 717"/>
              <p:cNvSpPr txBox="1"/>
              <p:nvPr/>
            </p:nvSpPr>
            <p:spPr>
              <a:xfrm>
                <a:off x="4868201" y="2694239"/>
                <a:ext cx="859990" cy="246221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Chain 2</a:t>
                </a:r>
                <a:endParaRPr lang="zh-CN" altLang="en-US" sz="1000" b="1" dirty="0"/>
              </a:p>
            </p:txBody>
          </p:sp>
        </p:grpSp>
      </p:grpSp>
      <p:grpSp>
        <p:nvGrpSpPr>
          <p:cNvPr id="481" name="组合 480"/>
          <p:cNvGrpSpPr/>
          <p:nvPr/>
        </p:nvGrpSpPr>
        <p:grpSpPr>
          <a:xfrm>
            <a:off x="4967589" y="4425665"/>
            <a:ext cx="1806854" cy="1374290"/>
            <a:chOff x="4809061" y="4222431"/>
            <a:chExt cx="1806854" cy="1374290"/>
          </a:xfrm>
        </p:grpSpPr>
        <p:grpSp>
          <p:nvGrpSpPr>
            <p:cNvPr id="560" name="组合 559"/>
            <p:cNvGrpSpPr/>
            <p:nvPr/>
          </p:nvGrpSpPr>
          <p:grpSpPr>
            <a:xfrm>
              <a:off x="4809061" y="4222431"/>
              <a:ext cx="1806854" cy="1374290"/>
              <a:chOff x="3857632" y="4506130"/>
              <a:chExt cx="1806854" cy="1374290"/>
            </a:xfrm>
          </p:grpSpPr>
          <p:sp>
            <p:nvSpPr>
              <p:cNvPr id="248" name="等腰三角形 247"/>
              <p:cNvSpPr/>
              <p:nvPr/>
            </p:nvSpPr>
            <p:spPr>
              <a:xfrm>
                <a:off x="4177804" y="5383087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0" name="等腰三角形 249"/>
              <p:cNvSpPr/>
              <p:nvPr/>
            </p:nvSpPr>
            <p:spPr>
              <a:xfrm>
                <a:off x="4337176" y="4834578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等腰三角形 251"/>
              <p:cNvSpPr/>
              <p:nvPr/>
            </p:nvSpPr>
            <p:spPr>
              <a:xfrm>
                <a:off x="5161683" y="5199865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3857632" y="4506130"/>
                <a:ext cx="1806854" cy="1374290"/>
              </a:xfrm>
              <a:prstGeom prst="ellipse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720" name="文本框 719"/>
            <p:cNvSpPr txBox="1"/>
            <p:nvPr/>
          </p:nvSpPr>
          <p:spPr>
            <a:xfrm>
              <a:off x="5441005" y="4294848"/>
              <a:ext cx="859990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Chain N</a:t>
              </a:r>
              <a:endParaRPr lang="zh-CN" altLang="en-US" sz="1000" b="1" dirty="0"/>
            </a:p>
          </p:txBody>
        </p:sp>
      </p:grpSp>
      <p:cxnSp>
        <p:nvCxnSpPr>
          <p:cNvPr id="752" name="直接箭头连接符 751"/>
          <p:cNvCxnSpPr>
            <a:endCxn id="565" idx="6"/>
          </p:cNvCxnSpPr>
          <p:nvPr/>
        </p:nvCxnSpPr>
        <p:spPr>
          <a:xfrm flipH="1" flipV="1">
            <a:off x="7593805" y="3941232"/>
            <a:ext cx="685618" cy="7713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右箭头 160"/>
          <p:cNvSpPr/>
          <p:nvPr/>
        </p:nvSpPr>
        <p:spPr>
          <a:xfrm>
            <a:off x="2711579" y="1844304"/>
            <a:ext cx="499367" cy="121750"/>
          </a:xfrm>
          <a:prstGeom prst="rightArrow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3843038" y="2131225"/>
            <a:ext cx="912363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Mapping Child </a:t>
            </a:r>
          </a:p>
          <a:p>
            <a:r>
              <a:rPr lang="en-US" altLang="zh-CN" sz="800" dirty="0"/>
              <a:t>Chain</a:t>
            </a:r>
            <a:r>
              <a:rPr lang="zh-CN" altLang="en-US" sz="800" dirty="0"/>
              <a:t> </a:t>
            </a:r>
            <a:r>
              <a:rPr lang="en-US" altLang="zh-CN" sz="800" dirty="0"/>
              <a:t>with VRF</a:t>
            </a:r>
            <a:endParaRPr lang="zh-CN" altLang="en-US" sz="800" dirty="0"/>
          </a:p>
        </p:txBody>
      </p:sp>
      <p:cxnSp>
        <p:nvCxnSpPr>
          <p:cNvPr id="255" name="直接箭头连接符 254"/>
          <p:cNvCxnSpPr>
            <a:stCxn id="561" idx="1"/>
            <a:endCxn id="254" idx="3"/>
          </p:cNvCxnSpPr>
          <p:nvPr/>
        </p:nvCxnSpPr>
        <p:spPr>
          <a:xfrm flipH="1" flipV="1">
            <a:off x="4523399" y="3088670"/>
            <a:ext cx="239442" cy="74247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266" idx="0"/>
            <a:endCxn id="254" idx="3"/>
          </p:cNvCxnSpPr>
          <p:nvPr/>
        </p:nvCxnSpPr>
        <p:spPr>
          <a:xfrm flipH="1" flipV="1">
            <a:off x="4523399" y="3088670"/>
            <a:ext cx="1347617" cy="1336995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stCxn id="265" idx="2"/>
            <a:endCxn id="254" idx="3"/>
          </p:cNvCxnSpPr>
          <p:nvPr/>
        </p:nvCxnSpPr>
        <p:spPr>
          <a:xfrm flipH="1" flipV="1">
            <a:off x="4523399" y="3088670"/>
            <a:ext cx="1222518" cy="793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565" idx="2"/>
            <a:endCxn id="254" idx="3"/>
          </p:cNvCxnSpPr>
          <p:nvPr/>
        </p:nvCxnSpPr>
        <p:spPr>
          <a:xfrm flipH="1" flipV="1">
            <a:off x="4523399" y="3088670"/>
            <a:ext cx="2263162" cy="852562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组合 507"/>
          <p:cNvGrpSpPr/>
          <p:nvPr/>
        </p:nvGrpSpPr>
        <p:grpSpPr>
          <a:xfrm>
            <a:off x="3807861" y="4374026"/>
            <a:ext cx="1225640" cy="501763"/>
            <a:chOff x="4680233" y="4110390"/>
            <a:chExt cx="716746" cy="263579"/>
          </a:xfrm>
        </p:grpSpPr>
        <p:sp>
          <p:nvSpPr>
            <p:cNvPr id="271" name="文本框 270"/>
            <p:cNvSpPr txBox="1"/>
            <p:nvPr/>
          </p:nvSpPr>
          <p:spPr>
            <a:xfrm>
              <a:off x="4956185" y="4158525"/>
              <a:ext cx="440794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/>
                <a:t>CMC</a:t>
              </a:r>
              <a:endParaRPr lang="zh-CN" altLang="en-US" sz="800" b="1" dirty="0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680233" y="4110390"/>
              <a:ext cx="280119" cy="254413"/>
              <a:chOff x="10646568" y="2682875"/>
              <a:chExt cx="646113" cy="644525"/>
            </a:xfrm>
          </p:grpSpPr>
          <p:sp>
            <p:nvSpPr>
              <p:cNvPr id="273" name="Oval 166"/>
              <p:cNvSpPr>
                <a:spLocks noChangeArrowheads="1"/>
              </p:cNvSpPr>
              <p:nvPr/>
            </p:nvSpPr>
            <p:spPr bwMode="auto">
              <a:xfrm>
                <a:off x="10646568" y="2682875"/>
                <a:ext cx="646112" cy="644525"/>
              </a:xfrm>
              <a:prstGeom prst="ellipse">
                <a:avLst/>
              </a:prstGeom>
              <a:solidFill>
                <a:srgbClr val="50B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67"/>
              <p:cNvSpPr>
                <a:spLocks noEditPoints="1"/>
              </p:cNvSpPr>
              <p:nvPr/>
            </p:nvSpPr>
            <p:spPr bwMode="auto">
              <a:xfrm>
                <a:off x="10957718" y="2682875"/>
                <a:ext cx="334962" cy="327025"/>
              </a:xfrm>
              <a:custGeom>
                <a:avLst/>
                <a:gdLst>
                  <a:gd name="T0" fmla="*/ 3 w 43"/>
                  <a:gd name="T1" fmla="*/ 0 h 42"/>
                  <a:gd name="T2" fmla="*/ 0 w 43"/>
                  <a:gd name="T3" fmla="*/ 0 h 42"/>
                  <a:gd name="T4" fmla="*/ 1 w 43"/>
                  <a:gd name="T5" fmla="*/ 0 h 42"/>
                  <a:gd name="T6" fmla="*/ 3 w 43"/>
                  <a:gd name="T7" fmla="*/ 0 h 42"/>
                  <a:gd name="T8" fmla="*/ 43 w 43"/>
                  <a:gd name="T9" fmla="*/ 42 h 42"/>
                  <a:gd name="T10" fmla="*/ 43 w 43"/>
                  <a:gd name="T11" fmla="*/ 41 h 42"/>
                  <a:gd name="T12" fmla="*/ 43 w 43"/>
                  <a:gd name="T13" fmla="*/ 42 h 42"/>
                  <a:gd name="T14" fmla="*/ 43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0"/>
                    </a:cubicBezTo>
                    <a:close/>
                    <a:moveTo>
                      <a:pt x="43" y="42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1"/>
                      <a:pt x="43" y="41"/>
                      <a:pt x="43" y="42"/>
                    </a:cubicBezTo>
                    <a:cubicBezTo>
                      <a:pt x="43" y="42"/>
                      <a:pt x="43" y="42"/>
                      <a:pt x="43" y="42"/>
                    </a:cubicBezTo>
                    <a:close/>
                  </a:path>
                </a:pathLst>
              </a:custGeom>
              <a:solidFill>
                <a:srgbClr val="40A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2804"/>
              <p:cNvSpPr/>
              <p:nvPr/>
            </p:nvSpPr>
            <p:spPr bwMode="auto">
              <a:xfrm>
                <a:off x="11137106" y="2862262"/>
                <a:ext cx="155575" cy="147638"/>
              </a:xfrm>
              <a:custGeom>
                <a:avLst/>
                <a:gdLst>
                  <a:gd name="T0" fmla="*/ 98 w 98"/>
                  <a:gd name="T1" fmla="*/ 93 h 93"/>
                  <a:gd name="T2" fmla="*/ 0 w 98"/>
                  <a:gd name="T3" fmla="*/ 0 h 93"/>
                  <a:gd name="T4" fmla="*/ 0 w 98"/>
                  <a:gd name="T5" fmla="*/ 0 h 93"/>
                  <a:gd name="T6" fmla="*/ 98 w 98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93">
                    <a:moveTo>
                      <a:pt x="98" y="9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98" y="93"/>
                    </a:lnTo>
                    <a:close/>
                  </a:path>
                </a:pathLst>
              </a:custGeom>
              <a:solidFill>
                <a:srgbClr val="40A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2805"/>
              <p:cNvSpPr/>
              <p:nvPr/>
            </p:nvSpPr>
            <p:spPr bwMode="auto">
              <a:xfrm>
                <a:off x="11137106" y="2862262"/>
                <a:ext cx="155575" cy="147638"/>
              </a:xfrm>
              <a:custGeom>
                <a:avLst/>
                <a:gdLst>
                  <a:gd name="T0" fmla="*/ 98 w 98"/>
                  <a:gd name="T1" fmla="*/ 93 h 93"/>
                  <a:gd name="T2" fmla="*/ 0 w 98"/>
                  <a:gd name="T3" fmla="*/ 0 h 93"/>
                  <a:gd name="T4" fmla="*/ 0 w 98"/>
                  <a:gd name="T5" fmla="*/ 0 h 93"/>
                  <a:gd name="T6" fmla="*/ 0 w 98"/>
                  <a:gd name="T7" fmla="*/ 0 h 93"/>
                  <a:gd name="T8" fmla="*/ 0 w 98"/>
                  <a:gd name="T9" fmla="*/ 0 h 93"/>
                  <a:gd name="T10" fmla="*/ 0 w 98"/>
                  <a:gd name="T11" fmla="*/ 0 h 93"/>
                  <a:gd name="T12" fmla="*/ 0 w 98"/>
                  <a:gd name="T13" fmla="*/ 0 h 93"/>
                  <a:gd name="T14" fmla="*/ 0 w 98"/>
                  <a:gd name="T15" fmla="*/ 0 h 93"/>
                  <a:gd name="T16" fmla="*/ 0 w 98"/>
                  <a:gd name="T17" fmla="*/ 0 h 93"/>
                  <a:gd name="T18" fmla="*/ 0 w 98"/>
                  <a:gd name="T19" fmla="*/ 0 h 93"/>
                  <a:gd name="T20" fmla="*/ 0 w 98"/>
                  <a:gd name="T21" fmla="*/ 0 h 93"/>
                  <a:gd name="T22" fmla="*/ 0 w 98"/>
                  <a:gd name="T23" fmla="*/ 0 h 93"/>
                  <a:gd name="T24" fmla="*/ 0 w 98"/>
                  <a:gd name="T25" fmla="*/ 0 h 93"/>
                  <a:gd name="T26" fmla="*/ 0 w 98"/>
                  <a:gd name="T27" fmla="*/ 0 h 93"/>
                  <a:gd name="T28" fmla="*/ 0 w 98"/>
                  <a:gd name="T29" fmla="*/ 0 h 93"/>
                  <a:gd name="T30" fmla="*/ 0 w 98"/>
                  <a:gd name="T31" fmla="*/ 0 h 93"/>
                  <a:gd name="T32" fmla="*/ 0 w 98"/>
                  <a:gd name="T33" fmla="*/ 0 h 93"/>
                  <a:gd name="T34" fmla="*/ 0 w 98"/>
                  <a:gd name="T35" fmla="*/ 0 h 93"/>
                  <a:gd name="T36" fmla="*/ 0 w 98"/>
                  <a:gd name="T37" fmla="*/ 0 h 93"/>
                  <a:gd name="T38" fmla="*/ 0 w 98"/>
                  <a:gd name="T39" fmla="*/ 0 h 93"/>
                  <a:gd name="T40" fmla="*/ 0 w 98"/>
                  <a:gd name="T41" fmla="*/ 0 h 93"/>
                  <a:gd name="T42" fmla="*/ 0 w 98"/>
                  <a:gd name="T43" fmla="*/ 0 h 93"/>
                  <a:gd name="T44" fmla="*/ 98 w 98"/>
                  <a:gd name="T45" fmla="*/ 93 h 93"/>
                  <a:gd name="T46" fmla="*/ 98 w 98"/>
                  <a:gd name="T4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3">
                    <a:moveTo>
                      <a:pt x="98" y="9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8" y="93"/>
                    </a:lnTo>
                    <a:lnTo>
                      <a:pt x="98" y="93"/>
                    </a:lnTo>
                    <a:close/>
                  </a:path>
                </a:pathLst>
              </a:custGeom>
              <a:solidFill>
                <a:srgbClr val="40A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2806"/>
              <p:cNvSpPr/>
              <p:nvPr/>
            </p:nvSpPr>
            <p:spPr bwMode="auto">
              <a:xfrm>
                <a:off x="10786268" y="2900362"/>
                <a:ext cx="490538" cy="427038"/>
              </a:xfrm>
              <a:custGeom>
                <a:avLst/>
                <a:gdLst>
                  <a:gd name="T0" fmla="*/ 25 w 63"/>
                  <a:gd name="T1" fmla="*/ 55 h 55"/>
                  <a:gd name="T2" fmla="*/ 1 w 63"/>
                  <a:gd name="T3" fmla="*/ 31 h 55"/>
                  <a:gd name="T4" fmla="*/ 1 w 63"/>
                  <a:gd name="T5" fmla="*/ 31 h 55"/>
                  <a:gd name="T6" fmla="*/ 0 w 63"/>
                  <a:gd name="T7" fmla="*/ 30 h 55"/>
                  <a:gd name="T8" fmla="*/ 0 w 63"/>
                  <a:gd name="T9" fmla="*/ 30 h 55"/>
                  <a:gd name="T10" fmla="*/ 0 w 63"/>
                  <a:gd name="T11" fmla="*/ 30 h 55"/>
                  <a:gd name="T12" fmla="*/ 0 w 63"/>
                  <a:gd name="T13" fmla="*/ 29 h 55"/>
                  <a:gd name="T14" fmla="*/ 0 w 63"/>
                  <a:gd name="T15" fmla="*/ 2 h 55"/>
                  <a:gd name="T16" fmla="*/ 0 w 63"/>
                  <a:gd name="T17" fmla="*/ 2 h 55"/>
                  <a:gd name="T18" fmla="*/ 0 w 63"/>
                  <a:gd name="T19" fmla="*/ 2 h 55"/>
                  <a:gd name="T20" fmla="*/ 0 w 63"/>
                  <a:gd name="T21" fmla="*/ 1 h 55"/>
                  <a:gd name="T22" fmla="*/ 1 w 63"/>
                  <a:gd name="T23" fmla="*/ 1 h 55"/>
                  <a:gd name="T24" fmla="*/ 1 w 63"/>
                  <a:gd name="T25" fmla="*/ 1 h 55"/>
                  <a:gd name="T26" fmla="*/ 1 w 63"/>
                  <a:gd name="T27" fmla="*/ 1 h 55"/>
                  <a:gd name="T28" fmla="*/ 1 w 63"/>
                  <a:gd name="T29" fmla="*/ 1 h 55"/>
                  <a:gd name="T30" fmla="*/ 2 w 63"/>
                  <a:gd name="T31" fmla="*/ 0 h 55"/>
                  <a:gd name="T32" fmla="*/ 38 w 63"/>
                  <a:gd name="T33" fmla="*/ 0 h 55"/>
                  <a:gd name="T34" fmla="*/ 58 w 63"/>
                  <a:gd name="T35" fmla="*/ 20 h 55"/>
                  <a:gd name="T36" fmla="*/ 63 w 63"/>
                  <a:gd name="T37" fmla="*/ 26 h 55"/>
                  <a:gd name="T38" fmla="*/ 25 w 63"/>
                  <a:gd name="T3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3" h="55">
                    <a:moveTo>
                      <a:pt x="25" y="55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58" y="42"/>
                      <a:pt x="43" y="54"/>
                      <a:pt x="25" y="55"/>
                    </a:cubicBezTo>
                    <a:close/>
                  </a:path>
                </a:pathLst>
              </a:custGeom>
              <a:solidFill>
                <a:srgbClr val="40A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Rectangle 2807"/>
              <p:cNvSpPr>
                <a:spLocks noChangeArrowheads="1"/>
              </p:cNvSpPr>
              <p:nvPr/>
            </p:nvSpPr>
            <p:spPr bwMode="auto">
              <a:xfrm>
                <a:off x="11097418" y="2932112"/>
                <a:ext cx="1588" cy="1588"/>
              </a:xfrm>
              <a:prstGeom prst="rect">
                <a:avLst/>
              </a:prstGeom>
              <a:solidFill>
                <a:srgbClr val="DAE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2808"/>
              <p:cNvSpPr/>
              <p:nvPr/>
            </p:nvSpPr>
            <p:spPr bwMode="auto">
              <a:xfrm>
                <a:off x="10786268" y="2900362"/>
                <a:ext cx="357188" cy="241300"/>
              </a:xfrm>
              <a:custGeom>
                <a:avLst/>
                <a:gdLst>
                  <a:gd name="T0" fmla="*/ 44 w 46"/>
                  <a:gd name="T1" fmla="*/ 31 h 31"/>
                  <a:gd name="T2" fmla="*/ 2 w 46"/>
                  <a:gd name="T3" fmla="*/ 31 h 31"/>
                  <a:gd name="T4" fmla="*/ 0 w 46"/>
                  <a:gd name="T5" fmla="*/ 29 h 31"/>
                  <a:gd name="T6" fmla="*/ 0 w 46"/>
                  <a:gd name="T7" fmla="*/ 2 h 31"/>
                  <a:gd name="T8" fmla="*/ 2 w 46"/>
                  <a:gd name="T9" fmla="*/ 0 h 31"/>
                  <a:gd name="T10" fmla="*/ 38 w 46"/>
                  <a:gd name="T11" fmla="*/ 0 h 31"/>
                  <a:gd name="T12" fmla="*/ 46 w 46"/>
                  <a:gd name="T13" fmla="*/ 9 h 31"/>
                  <a:gd name="T14" fmla="*/ 46 w 46"/>
                  <a:gd name="T15" fmla="*/ 29 h 31"/>
                  <a:gd name="T16" fmla="*/ 44 w 46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1">
                    <a:moveTo>
                      <a:pt x="44" y="31"/>
                    </a:move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0"/>
                      <a:pt x="45" y="31"/>
                      <a:pt x="44" y="31"/>
                    </a:cubicBezTo>
                    <a:close/>
                  </a:path>
                </a:pathLst>
              </a:custGeom>
              <a:solidFill>
                <a:srgbClr val="DAE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2809"/>
              <p:cNvSpPr/>
              <p:nvPr/>
            </p:nvSpPr>
            <p:spPr bwMode="auto">
              <a:xfrm>
                <a:off x="10786268" y="3117850"/>
                <a:ext cx="357188" cy="23813"/>
              </a:xfrm>
              <a:custGeom>
                <a:avLst/>
                <a:gdLst>
                  <a:gd name="T0" fmla="*/ 44 w 46"/>
                  <a:gd name="T1" fmla="*/ 3 h 3"/>
                  <a:gd name="T2" fmla="*/ 2 w 46"/>
                  <a:gd name="T3" fmla="*/ 3 h 3"/>
                  <a:gd name="T4" fmla="*/ 0 w 46"/>
                  <a:gd name="T5" fmla="*/ 1 h 3"/>
                  <a:gd name="T6" fmla="*/ 0 w 46"/>
                  <a:gd name="T7" fmla="*/ 0 h 3"/>
                  <a:gd name="T8" fmla="*/ 46 w 46"/>
                  <a:gd name="T9" fmla="*/ 0 h 3"/>
                  <a:gd name="T10" fmla="*/ 46 w 46"/>
                  <a:gd name="T11" fmla="*/ 1 h 3"/>
                  <a:gd name="T12" fmla="*/ 44 w 4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">
                    <a:moveTo>
                      <a:pt x="44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2"/>
                      <a:pt x="45" y="3"/>
                      <a:pt x="44" y="3"/>
                    </a:cubicBezTo>
                    <a:close/>
                  </a:path>
                </a:pathLst>
              </a:custGeom>
              <a:solidFill>
                <a:srgbClr val="C43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2810"/>
              <p:cNvSpPr/>
              <p:nvPr/>
            </p:nvSpPr>
            <p:spPr bwMode="auto">
              <a:xfrm>
                <a:off x="10786268" y="2900362"/>
                <a:ext cx="295274" cy="31751"/>
              </a:xfrm>
              <a:custGeom>
                <a:avLst/>
                <a:gdLst>
                  <a:gd name="T0" fmla="*/ 0 w 38"/>
                  <a:gd name="T1" fmla="*/ 4 h 4"/>
                  <a:gd name="T2" fmla="*/ 0 w 38"/>
                  <a:gd name="T3" fmla="*/ 2 h 4"/>
                  <a:gd name="T4" fmla="*/ 2 w 38"/>
                  <a:gd name="T5" fmla="*/ 0 h 4"/>
                  <a:gd name="T6" fmla="*/ 38 w 38"/>
                  <a:gd name="T7" fmla="*/ 0 h 4"/>
                  <a:gd name="T8" fmla="*/ 38 w 38"/>
                  <a:gd name="T9" fmla="*/ 4 h 4"/>
                  <a:gd name="T10" fmla="*/ 0 w 3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">
                    <a:moveTo>
                      <a:pt x="0" y="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8" y="4"/>
                      <a:pt x="38" y="4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43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2811"/>
              <p:cNvSpPr/>
              <p:nvPr/>
            </p:nvSpPr>
            <p:spPr bwMode="auto">
              <a:xfrm>
                <a:off x="11081543" y="2946400"/>
                <a:ext cx="61913" cy="69850"/>
              </a:xfrm>
              <a:custGeom>
                <a:avLst/>
                <a:gdLst>
                  <a:gd name="T0" fmla="*/ 25 w 39"/>
                  <a:gd name="T1" fmla="*/ 0 h 44"/>
                  <a:gd name="T2" fmla="*/ 39 w 39"/>
                  <a:gd name="T3" fmla="*/ 15 h 44"/>
                  <a:gd name="T4" fmla="*/ 39 w 39"/>
                  <a:gd name="T5" fmla="*/ 44 h 44"/>
                  <a:gd name="T6" fmla="*/ 0 w 39"/>
                  <a:gd name="T7" fmla="*/ 10 h 44"/>
                  <a:gd name="T8" fmla="*/ 25 w 3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4">
                    <a:moveTo>
                      <a:pt x="25" y="0"/>
                    </a:moveTo>
                    <a:lnTo>
                      <a:pt x="39" y="15"/>
                    </a:lnTo>
                    <a:lnTo>
                      <a:pt x="39" y="44"/>
                    </a:lnTo>
                    <a:lnTo>
                      <a:pt x="0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2812"/>
              <p:cNvSpPr/>
              <p:nvPr/>
            </p:nvSpPr>
            <p:spPr bwMode="auto">
              <a:xfrm>
                <a:off x="11081543" y="2900362"/>
                <a:ext cx="61913" cy="69850"/>
              </a:xfrm>
              <a:custGeom>
                <a:avLst/>
                <a:gdLst>
                  <a:gd name="T0" fmla="*/ 8 w 8"/>
                  <a:gd name="T1" fmla="*/ 9 h 9"/>
                  <a:gd name="T2" fmla="*/ 2 w 8"/>
                  <a:gd name="T3" fmla="*/ 9 h 9"/>
                  <a:gd name="T4" fmla="*/ 0 w 8"/>
                  <a:gd name="T5" fmla="*/ 7 h 9"/>
                  <a:gd name="T6" fmla="*/ 0 w 8"/>
                  <a:gd name="T7" fmla="*/ 0 h 9"/>
                  <a:gd name="T8" fmla="*/ 8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2813"/>
              <p:cNvSpPr>
                <a:spLocks noEditPoints="1"/>
              </p:cNvSpPr>
              <p:nvPr/>
            </p:nvSpPr>
            <p:spPr bwMode="auto">
              <a:xfrm>
                <a:off x="11027568" y="3032125"/>
                <a:ext cx="77788" cy="77788"/>
              </a:xfrm>
              <a:custGeom>
                <a:avLst/>
                <a:gdLst>
                  <a:gd name="T0" fmla="*/ 5 w 10"/>
                  <a:gd name="T1" fmla="*/ 0 h 10"/>
                  <a:gd name="T2" fmla="*/ 6 w 10"/>
                  <a:gd name="T3" fmla="*/ 0 h 10"/>
                  <a:gd name="T4" fmla="*/ 7 w 10"/>
                  <a:gd name="T5" fmla="*/ 0 h 10"/>
                  <a:gd name="T6" fmla="*/ 8 w 10"/>
                  <a:gd name="T7" fmla="*/ 1 h 10"/>
                  <a:gd name="T8" fmla="*/ 9 w 10"/>
                  <a:gd name="T9" fmla="*/ 1 h 10"/>
                  <a:gd name="T10" fmla="*/ 9 w 10"/>
                  <a:gd name="T11" fmla="*/ 3 h 10"/>
                  <a:gd name="T12" fmla="*/ 10 w 10"/>
                  <a:gd name="T13" fmla="*/ 3 h 10"/>
                  <a:gd name="T14" fmla="*/ 9 w 10"/>
                  <a:gd name="T15" fmla="*/ 4 h 10"/>
                  <a:gd name="T16" fmla="*/ 10 w 10"/>
                  <a:gd name="T17" fmla="*/ 5 h 10"/>
                  <a:gd name="T18" fmla="*/ 9 w 10"/>
                  <a:gd name="T19" fmla="*/ 6 h 10"/>
                  <a:gd name="T20" fmla="*/ 10 w 10"/>
                  <a:gd name="T21" fmla="*/ 7 h 10"/>
                  <a:gd name="T22" fmla="*/ 8 w 10"/>
                  <a:gd name="T23" fmla="*/ 7 h 10"/>
                  <a:gd name="T24" fmla="*/ 8 w 10"/>
                  <a:gd name="T25" fmla="*/ 9 h 10"/>
                  <a:gd name="T26" fmla="*/ 7 w 10"/>
                  <a:gd name="T27" fmla="*/ 9 h 10"/>
                  <a:gd name="T28" fmla="*/ 6 w 10"/>
                  <a:gd name="T29" fmla="*/ 10 h 10"/>
                  <a:gd name="T30" fmla="*/ 5 w 10"/>
                  <a:gd name="T31" fmla="*/ 9 h 10"/>
                  <a:gd name="T32" fmla="*/ 4 w 10"/>
                  <a:gd name="T33" fmla="*/ 10 h 10"/>
                  <a:gd name="T34" fmla="*/ 3 w 10"/>
                  <a:gd name="T35" fmla="*/ 9 h 10"/>
                  <a:gd name="T36" fmla="*/ 2 w 10"/>
                  <a:gd name="T37" fmla="*/ 9 h 10"/>
                  <a:gd name="T38" fmla="*/ 2 w 10"/>
                  <a:gd name="T39" fmla="*/ 7 h 10"/>
                  <a:gd name="T40" fmla="*/ 1 w 10"/>
                  <a:gd name="T41" fmla="*/ 7 h 10"/>
                  <a:gd name="T42" fmla="*/ 1 w 10"/>
                  <a:gd name="T43" fmla="*/ 6 h 10"/>
                  <a:gd name="T44" fmla="*/ 0 w 10"/>
                  <a:gd name="T45" fmla="*/ 5 h 10"/>
                  <a:gd name="T46" fmla="*/ 1 w 10"/>
                  <a:gd name="T47" fmla="*/ 4 h 10"/>
                  <a:gd name="T48" fmla="*/ 0 w 10"/>
                  <a:gd name="T49" fmla="*/ 3 h 10"/>
                  <a:gd name="T50" fmla="*/ 2 w 10"/>
                  <a:gd name="T51" fmla="*/ 3 h 10"/>
                  <a:gd name="T52" fmla="*/ 1 w 10"/>
                  <a:gd name="T53" fmla="*/ 1 h 10"/>
                  <a:gd name="T54" fmla="*/ 3 w 10"/>
                  <a:gd name="T55" fmla="*/ 1 h 10"/>
                  <a:gd name="T56" fmla="*/ 3 w 10"/>
                  <a:gd name="T57" fmla="*/ 0 h 10"/>
                  <a:gd name="T58" fmla="*/ 4 w 10"/>
                  <a:gd name="T59" fmla="*/ 0 h 10"/>
                  <a:gd name="T60" fmla="*/ 5 w 10"/>
                  <a:gd name="T61" fmla="*/ 0 h 10"/>
                  <a:gd name="T62" fmla="*/ 5 w 10"/>
                  <a:gd name="T63" fmla="*/ 1 h 10"/>
                  <a:gd name="T64" fmla="*/ 2 w 10"/>
                  <a:gd name="T65" fmla="*/ 5 h 10"/>
                  <a:gd name="T66" fmla="*/ 5 w 10"/>
                  <a:gd name="T67" fmla="*/ 8 h 10"/>
                  <a:gd name="T68" fmla="*/ 9 w 10"/>
                  <a:gd name="T69" fmla="*/ 5 h 10"/>
                  <a:gd name="T70" fmla="*/ 5 w 10"/>
                  <a:gd name="T71" fmla="*/ 1 h 10"/>
                  <a:gd name="T72" fmla="*/ 5 w 10"/>
                  <a:gd name="T73" fmla="*/ 2 h 10"/>
                  <a:gd name="T74" fmla="*/ 2 w 10"/>
                  <a:gd name="T75" fmla="*/ 5 h 10"/>
                  <a:gd name="T76" fmla="*/ 5 w 10"/>
                  <a:gd name="T77" fmla="*/ 8 h 10"/>
                  <a:gd name="T78" fmla="*/ 8 w 10"/>
                  <a:gd name="T79" fmla="*/ 5 h 10"/>
                  <a:gd name="T80" fmla="*/ 5 w 10"/>
                  <a:gd name="T8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  <a:moveTo>
                      <a:pt x="5" y="1"/>
                    </a:moveTo>
                    <a:cubicBezTo>
                      <a:pt x="3" y="1"/>
                      <a:pt x="2" y="3"/>
                      <a:pt x="2" y="5"/>
                    </a:cubicBezTo>
                    <a:cubicBezTo>
                      <a:pt x="2" y="7"/>
                      <a:pt x="3" y="8"/>
                      <a:pt x="5" y="8"/>
                    </a:cubicBezTo>
                    <a:cubicBezTo>
                      <a:pt x="7" y="8"/>
                      <a:pt x="9" y="7"/>
                      <a:pt x="9" y="5"/>
                    </a:cubicBezTo>
                    <a:cubicBezTo>
                      <a:pt x="9" y="3"/>
                      <a:pt x="7" y="1"/>
                      <a:pt x="5" y="1"/>
                    </a:cubicBezTo>
                    <a:close/>
                    <a:moveTo>
                      <a:pt x="5" y="2"/>
                    </a:moveTo>
                    <a:cubicBezTo>
                      <a:pt x="4" y="2"/>
                      <a:pt x="2" y="3"/>
                      <a:pt x="2" y="5"/>
                    </a:cubicBezTo>
                    <a:cubicBezTo>
                      <a:pt x="2" y="6"/>
                      <a:pt x="4" y="8"/>
                      <a:pt x="5" y="8"/>
                    </a:cubicBezTo>
                    <a:cubicBezTo>
                      <a:pt x="7" y="8"/>
                      <a:pt x="8" y="6"/>
                      <a:pt x="8" y="5"/>
                    </a:cubicBezTo>
                    <a:cubicBezTo>
                      <a:pt x="8" y="3"/>
                      <a:pt x="7" y="2"/>
                      <a:pt x="5" y="2"/>
                    </a:cubicBez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2814"/>
              <p:cNvSpPr>
                <a:spLocks noChangeArrowheads="1"/>
              </p:cNvSpPr>
              <p:nvPr/>
            </p:nvSpPr>
            <p:spPr bwMode="auto">
              <a:xfrm>
                <a:off x="10833893" y="3001962"/>
                <a:ext cx="169863" cy="1588"/>
              </a:xfrm>
              <a:prstGeom prst="rect">
                <a:avLst/>
              </a:pr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Rectangle 2815"/>
              <p:cNvSpPr>
                <a:spLocks noChangeArrowheads="1"/>
              </p:cNvSpPr>
              <p:nvPr/>
            </p:nvSpPr>
            <p:spPr bwMode="auto">
              <a:xfrm>
                <a:off x="10833893" y="3024187"/>
                <a:ext cx="177800" cy="1588"/>
              </a:xfrm>
              <a:prstGeom prst="rect">
                <a:avLst/>
              </a:pr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2816"/>
              <p:cNvSpPr>
                <a:spLocks noChangeArrowheads="1"/>
              </p:cNvSpPr>
              <p:nvPr/>
            </p:nvSpPr>
            <p:spPr bwMode="auto">
              <a:xfrm>
                <a:off x="10833893" y="3048000"/>
                <a:ext cx="161925" cy="1588"/>
              </a:xfrm>
              <a:prstGeom prst="rect">
                <a:avLst/>
              </a:pr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72" name="组合 471"/>
          <p:cNvGrpSpPr/>
          <p:nvPr/>
        </p:nvGrpSpPr>
        <p:grpSpPr>
          <a:xfrm>
            <a:off x="1234031" y="5481925"/>
            <a:ext cx="1280685" cy="566783"/>
            <a:chOff x="2609830" y="3995562"/>
            <a:chExt cx="1208187" cy="566783"/>
          </a:xfrm>
        </p:grpSpPr>
        <p:sp>
          <p:nvSpPr>
            <p:cNvPr id="201" name="文本框 200"/>
            <p:cNvSpPr txBox="1"/>
            <p:nvPr/>
          </p:nvSpPr>
          <p:spPr>
            <a:xfrm>
              <a:off x="2789626" y="4001010"/>
              <a:ext cx="74370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Observer</a:t>
              </a:r>
              <a:endParaRPr lang="zh-CN" altLang="en-US" sz="1000" b="1" dirty="0"/>
            </a:p>
          </p:txBody>
        </p:sp>
        <p:sp>
          <p:nvSpPr>
            <p:cNvPr id="204" name="等腰三角形 203"/>
            <p:cNvSpPr/>
            <p:nvPr/>
          </p:nvSpPr>
          <p:spPr>
            <a:xfrm>
              <a:off x="2868369" y="4253396"/>
              <a:ext cx="219456" cy="183222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5" name="等腰三角形 204"/>
            <p:cNvSpPr/>
            <p:nvPr/>
          </p:nvSpPr>
          <p:spPr>
            <a:xfrm>
              <a:off x="3247662" y="4246108"/>
              <a:ext cx="219456" cy="183222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2609830" y="3995562"/>
              <a:ext cx="1208187" cy="566783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9" name="组合 478"/>
          <p:cNvGrpSpPr/>
          <p:nvPr/>
        </p:nvGrpSpPr>
        <p:grpSpPr>
          <a:xfrm>
            <a:off x="1249266" y="4352408"/>
            <a:ext cx="1208187" cy="566783"/>
            <a:chOff x="2609829" y="3477311"/>
            <a:chExt cx="1208187" cy="566783"/>
          </a:xfrm>
        </p:grpSpPr>
        <p:sp>
          <p:nvSpPr>
            <p:cNvPr id="236" name="等腰三角形 235"/>
            <p:cNvSpPr/>
            <p:nvPr/>
          </p:nvSpPr>
          <p:spPr>
            <a:xfrm>
              <a:off x="3222214" y="3755196"/>
              <a:ext cx="219456" cy="18322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lt1"/>
                </a:solidFill>
              </a:endParaRPr>
            </a:p>
          </p:txBody>
        </p:sp>
        <p:grpSp>
          <p:nvGrpSpPr>
            <p:cNvPr id="471" name="组合 470"/>
            <p:cNvGrpSpPr/>
            <p:nvPr/>
          </p:nvGrpSpPr>
          <p:grpSpPr>
            <a:xfrm>
              <a:off x="2609829" y="3477311"/>
              <a:ext cx="1208187" cy="566783"/>
              <a:chOff x="2609830" y="5009150"/>
              <a:chExt cx="1208187" cy="566783"/>
            </a:xfrm>
          </p:grpSpPr>
          <p:sp>
            <p:nvSpPr>
              <p:cNvPr id="232" name="文本框 231"/>
              <p:cNvSpPr txBox="1"/>
              <p:nvPr/>
            </p:nvSpPr>
            <p:spPr>
              <a:xfrm>
                <a:off x="2787671" y="5033466"/>
                <a:ext cx="787574" cy="246221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Collector </a:t>
                </a:r>
                <a:endParaRPr lang="zh-CN" altLang="en-US" sz="1000" b="1" dirty="0"/>
              </a:p>
            </p:txBody>
          </p:sp>
          <p:sp>
            <p:nvSpPr>
              <p:cNvPr id="235" name="等腰三角形 234"/>
              <p:cNvSpPr/>
              <p:nvPr/>
            </p:nvSpPr>
            <p:spPr>
              <a:xfrm>
                <a:off x="2882707" y="5305255"/>
                <a:ext cx="219456" cy="183222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lt1"/>
                  </a:solidFill>
                </a:endParaRPr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2609830" y="5009150"/>
                <a:ext cx="1208187" cy="566783"/>
              </a:xfrm>
              <a:prstGeom prst="rect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62" name="直接箭头连接符 461"/>
          <p:cNvCxnSpPr>
            <a:stCxn id="293" idx="3"/>
            <a:endCxn id="273" idx="2"/>
          </p:cNvCxnSpPr>
          <p:nvPr/>
        </p:nvCxnSpPr>
        <p:spPr>
          <a:xfrm flipV="1">
            <a:off x="2457453" y="4616183"/>
            <a:ext cx="1350408" cy="1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肘形连接符 327"/>
          <p:cNvCxnSpPr>
            <a:stCxn id="291" idx="3"/>
            <a:endCxn id="273" idx="4"/>
          </p:cNvCxnSpPr>
          <p:nvPr/>
        </p:nvCxnSpPr>
        <p:spPr>
          <a:xfrm flipV="1">
            <a:off x="2514716" y="4858340"/>
            <a:ext cx="1532647" cy="90697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图片 2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49" y="3153701"/>
            <a:ext cx="463380" cy="430603"/>
          </a:xfrm>
          <a:prstGeom prst="rect">
            <a:avLst/>
          </a:prstGeom>
        </p:spPr>
      </p:pic>
      <p:grpSp>
        <p:nvGrpSpPr>
          <p:cNvPr id="209" name="组合 208"/>
          <p:cNvGrpSpPr/>
          <p:nvPr/>
        </p:nvGrpSpPr>
        <p:grpSpPr>
          <a:xfrm>
            <a:off x="3999549" y="2615188"/>
            <a:ext cx="493783" cy="455409"/>
            <a:chOff x="187814" y="1612679"/>
            <a:chExt cx="564186" cy="680438"/>
          </a:xfrm>
        </p:grpSpPr>
        <p:sp>
          <p:nvSpPr>
            <p:cNvPr id="210" name="Freeform 992"/>
            <p:cNvSpPr/>
            <p:nvPr/>
          </p:nvSpPr>
          <p:spPr bwMode="auto">
            <a:xfrm>
              <a:off x="395689" y="2017592"/>
              <a:ext cx="275525" cy="275525"/>
            </a:xfrm>
            <a:custGeom>
              <a:avLst/>
              <a:gdLst>
                <a:gd name="T0" fmla="*/ 346 w 355"/>
                <a:gd name="T1" fmla="*/ 346 h 355"/>
                <a:gd name="T2" fmla="*/ 346 w 355"/>
                <a:gd name="T3" fmla="*/ 313 h 355"/>
                <a:gd name="T4" fmla="*/ 42 w 355"/>
                <a:gd name="T5" fmla="*/ 9 h 355"/>
                <a:gd name="T6" fmla="*/ 9 w 355"/>
                <a:gd name="T7" fmla="*/ 9 h 355"/>
                <a:gd name="T8" fmla="*/ 9 w 355"/>
                <a:gd name="T9" fmla="*/ 42 h 355"/>
                <a:gd name="T10" fmla="*/ 313 w 355"/>
                <a:gd name="T11" fmla="*/ 346 h 355"/>
                <a:gd name="T12" fmla="*/ 346 w 355"/>
                <a:gd name="T13" fmla="*/ 3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355">
                  <a:moveTo>
                    <a:pt x="346" y="346"/>
                  </a:moveTo>
                  <a:cubicBezTo>
                    <a:pt x="355" y="336"/>
                    <a:pt x="355" y="322"/>
                    <a:pt x="346" y="3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3" y="0"/>
                    <a:pt x="19" y="0"/>
                    <a:pt x="9" y="9"/>
                  </a:cubicBezTo>
                  <a:cubicBezTo>
                    <a:pt x="0" y="19"/>
                    <a:pt x="0" y="33"/>
                    <a:pt x="9" y="42"/>
                  </a:cubicBezTo>
                  <a:cubicBezTo>
                    <a:pt x="313" y="346"/>
                    <a:pt x="313" y="346"/>
                    <a:pt x="313" y="346"/>
                  </a:cubicBezTo>
                  <a:cubicBezTo>
                    <a:pt x="322" y="355"/>
                    <a:pt x="336" y="355"/>
                    <a:pt x="346" y="346"/>
                  </a:cubicBezTo>
                </a:path>
              </a:pathLst>
            </a:custGeom>
            <a:solidFill>
              <a:srgbClr val="324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993"/>
            <p:cNvSpPr/>
            <p:nvPr/>
          </p:nvSpPr>
          <p:spPr bwMode="auto">
            <a:xfrm>
              <a:off x="268600" y="2017592"/>
              <a:ext cx="275525" cy="275525"/>
            </a:xfrm>
            <a:custGeom>
              <a:avLst/>
              <a:gdLst>
                <a:gd name="T0" fmla="*/ 10 w 355"/>
                <a:gd name="T1" fmla="*/ 346 h 355"/>
                <a:gd name="T2" fmla="*/ 9 w 355"/>
                <a:gd name="T3" fmla="*/ 313 h 355"/>
                <a:gd name="T4" fmla="*/ 313 w 355"/>
                <a:gd name="T5" fmla="*/ 9 h 355"/>
                <a:gd name="T6" fmla="*/ 346 w 355"/>
                <a:gd name="T7" fmla="*/ 9 h 355"/>
                <a:gd name="T8" fmla="*/ 346 w 355"/>
                <a:gd name="T9" fmla="*/ 42 h 355"/>
                <a:gd name="T10" fmla="*/ 43 w 355"/>
                <a:gd name="T11" fmla="*/ 346 h 355"/>
                <a:gd name="T12" fmla="*/ 10 w 355"/>
                <a:gd name="T13" fmla="*/ 3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355">
                  <a:moveTo>
                    <a:pt x="10" y="346"/>
                  </a:moveTo>
                  <a:cubicBezTo>
                    <a:pt x="0" y="336"/>
                    <a:pt x="0" y="322"/>
                    <a:pt x="9" y="313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22" y="0"/>
                    <a:pt x="337" y="0"/>
                    <a:pt x="346" y="9"/>
                  </a:cubicBezTo>
                  <a:cubicBezTo>
                    <a:pt x="355" y="19"/>
                    <a:pt x="355" y="33"/>
                    <a:pt x="346" y="42"/>
                  </a:cubicBezTo>
                  <a:cubicBezTo>
                    <a:pt x="43" y="346"/>
                    <a:pt x="43" y="346"/>
                    <a:pt x="43" y="346"/>
                  </a:cubicBezTo>
                  <a:cubicBezTo>
                    <a:pt x="34" y="355"/>
                    <a:pt x="19" y="355"/>
                    <a:pt x="10" y="346"/>
                  </a:cubicBezTo>
                </a:path>
              </a:pathLst>
            </a:custGeom>
            <a:solidFill>
              <a:srgbClr val="324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994"/>
            <p:cNvSpPr/>
            <p:nvPr/>
          </p:nvSpPr>
          <p:spPr bwMode="auto">
            <a:xfrm>
              <a:off x="424588" y="1612679"/>
              <a:ext cx="92280" cy="136285"/>
            </a:xfrm>
            <a:custGeom>
              <a:avLst/>
              <a:gdLst>
                <a:gd name="T0" fmla="*/ 119 w 119"/>
                <a:gd name="T1" fmla="*/ 59 h 176"/>
                <a:gd name="T2" fmla="*/ 60 w 119"/>
                <a:gd name="T3" fmla="*/ 0 h 176"/>
                <a:gd name="T4" fmla="*/ 0 w 119"/>
                <a:gd name="T5" fmla="*/ 59 h 176"/>
                <a:gd name="T6" fmla="*/ 42 w 119"/>
                <a:gd name="T7" fmla="*/ 116 h 176"/>
                <a:gd name="T8" fmla="*/ 42 w 119"/>
                <a:gd name="T9" fmla="*/ 176 h 176"/>
                <a:gd name="T10" fmla="*/ 74 w 119"/>
                <a:gd name="T11" fmla="*/ 176 h 176"/>
                <a:gd name="T12" fmla="*/ 74 w 119"/>
                <a:gd name="T13" fmla="*/ 117 h 176"/>
                <a:gd name="T14" fmla="*/ 119 w 119"/>
                <a:gd name="T1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176">
                  <a:moveTo>
                    <a:pt x="119" y="59"/>
                  </a:moveTo>
                  <a:cubicBezTo>
                    <a:pt x="119" y="26"/>
                    <a:pt x="93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86"/>
                    <a:pt x="18" y="109"/>
                    <a:pt x="42" y="11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74" y="176"/>
                    <a:pt x="74" y="176"/>
                    <a:pt x="74" y="176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98" y="111"/>
                    <a:pt x="119" y="87"/>
                    <a:pt x="119" y="59"/>
                  </a:cubicBezTo>
                </a:path>
              </a:pathLst>
            </a:custGeom>
            <a:solidFill>
              <a:srgbClr val="324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995"/>
            <p:cNvSpPr/>
            <p:nvPr/>
          </p:nvSpPr>
          <p:spPr bwMode="auto">
            <a:xfrm>
              <a:off x="236088" y="1653728"/>
              <a:ext cx="145151" cy="133986"/>
            </a:xfrm>
            <a:custGeom>
              <a:avLst/>
              <a:gdLst>
                <a:gd name="T0" fmla="*/ 134 w 187"/>
                <a:gd name="T1" fmla="*/ 93 h 173"/>
                <a:gd name="T2" fmla="*/ 187 w 187"/>
                <a:gd name="T3" fmla="*/ 54 h 173"/>
                <a:gd name="T4" fmla="*/ 82 w 187"/>
                <a:gd name="T5" fmla="*/ 21 h 173"/>
                <a:gd name="T6" fmla="*/ 29 w 187"/>
                <a:gd name="T7" fmla="*/ 60 h 173"/>
                <a:gd name="T8" fmla="*/ 29 w 187"/>
                <a:gd name="T9" fmla="*/ 170 h 173"/>
                <a:gd name="T10" fmla="*/ 96 w 187"/>
                <a:gd name="T11" fmla="*/ 121 h 173"/>
                <a:gd name="T12" fmla="*/ 135 w 187"/>
                <a:gd name="T13" fmla="*/ 173 h 173"/>
                <a:gd name="T14" fmla="*/ 158 w 187"/>
                <a:gd name="T15" fmla="*/ 156 h 173"/>
                <a:gd name="T16" fmla="*/ 120 w 187"/>
                <a:gd name="T17" fmla="*/ 103 h 173"/>
                <a:gd name="T18" fmla="*/ 134 w 187"/>
                <a:gd name="T19" fmla="*/ 9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73">
                  <a:moveTo>
                    <a:pt x="134" y="93"/>
                  </a:moveTo>
                  <a:cubicBezTo>
                    <a:pt x="187" y="54"/>
                    <a:pt x="187" y="54"/>
                    <a:pt x="187" y="54"/>
                  </a:cubicBezTo>
                  <a:cubicBezTo>
                    <a:pt x="158" y="14"/>
                    <a:pt x="111" y="0"/>
                    <a:pt x="82" y="2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0" y="81"/>
                    <a:pt x="0" y="130"/>
                    <a:pt x="29" y="170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135" y="173"/>
                    <a:pt x="135" y="173"/>
                    <a:pt x="135" y="173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34" y="93"/>
                    <a:pt x="134" y="93"/>
                    <a:pt x="134" y="93"/>
                  </a:cubicBezTo>
                </a:path>
              </a:pathLst>
            </a:custGeom>
            <a:solidFill>
              <a:srgbClr val="324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996"/>
            <p:cNvSpPr/>
            <p:nvPr/>
          </p:nvSpPr>
          <p:spPr bwMode="auto">
            <a:xfrm>
              <a:off x="558902" y="1653728"/>
              <a:ext cx="144823" cy="133986"/>
            </a:xfrm>
            <a:custGeom>
              <a:avLst/>
              <a:gdLst>
                <a:gd name="T0" fmla="*/ 53 w 187"/>
                <a:gd name="T1" fmla="*/ 93 h 173"/>
                <a:gd name="T2" fmla="*/ 0 w 187"/>
                <a:gd name="T3" fmla="*/ 54 h 173"/>
                <a:gd name="T4" fmla="*/ 105 w 187"/>
                <a:gd name="T5" fmla="*/ 21 h 173"/>
                <a:gd name="T6" fmla="*/ 158 w 187"/>
                <a:gd name="T7" fmla="*/ 60 h 173"/>
                <a:gd name="T8" fmla="*/ 158 w 187"/>
                <a:gd name="T9" fmla="*/ 170 h 173"/>
                <a:gd name="T10" fmla="*/ 91 w 187"/>
                <a:gd name="T11" fmla="*/ 121 h 173"/>
                <a:gd name="T12" fmla="*/ 53 w 187"/>
                <a:gd name="T13" fmla="*/ 173 h 173"/>
                <a:gd name="T14" fmla="*/ 29 w 187"/>
                <a:gd name="T15" fmla="*/ 156 h 173"/>
                <a:gd name="T16" fmla="*/ 67 w 187"/>
                <a:gd name="T17" fmla="*/ 103 h 173"/>
                <a:gd name="T18" fmla="*/ 53 w 187"/>
                <a:gd name="T19" fmla="*/ 9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73">
                  <a:moveTo>
                    <a:pt x="53" y="93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29" y="14"/>
                    <a:pt x="76" y="0"/>
                    <a:pt x="105" y="21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87" y="81"/>
                    <a:pt x="187" y="130"/>
                    <a:pt x="158" y="170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67" y="103"/>
                    <a:pt x="67" y="103"/>
                    <a:pt x="67" y="103"/>
                  </a:cubicBezTo>
                  <a:lnTo>
                    <a:pt x="53" y="93"/>
                  </a:lnTo>
                  <a:close/>
                </a:path>
              </a:pathLst>
            </a:custGeom>
            <a:solidFill>
              <a:srgbClr val="324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997"/>
            <p:cNvSpPr/>
            <p:nvPr/>
          </p:nvSpPr>
          <p:spPr bwMode="auto">
            <a:xfrm>
              <a:off x="187814" y="1696420"/>
              <a:ext cx="564186" cy="564842"/>
            </a:xfrm>
            <a:custGeom>
              <a:avLst/>
              <a:gdLst>
                <a:gd name="T0" fmla="*/ 129 w 727"/>
                <a:gd name="T1" fmla="*/ 599 h 728"/>
                <a:gd name="T2" fmla="*/ 129 w 727"/>
                <a:gd name="T3" fmla="*/ 130 h 728"/>
                <a:gd name="T4" fmla="*/ 598 w 727"/>
                <a:gd name="T5" fmla="*/ 130 h 728"/>
                <a:gd name="T6" fmla="*/ 598 w 727"/>
                <a:gd name="T7" fmla="*/ 599 h 728"/>
                <a:gd name="T8" fmla="*/ 129 w 727"/>
                <a:gd name="T9" fmla="*/ 59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728">
                  <a:moveTo>
                    <a:pt x="129" y="599"/>
                  </a:moveTo>
                  <a:cubicBezTo>
                    <a:pt x="0" y="469"/>
                    <a:pt x="0" y="259"/>
                    <a:pt x="129" y="130"/>
                  </a:cubicBezTo>
                  <a:cubicBezTo>
                    <a:pt x="258" y="0"/>
                    <a:pt x="469" y="0"/>
                    <a:pt x="598" y="130"/>
                  </a:cubicBezTo>
                  <a:cubicBezTo>
                    <a:pt x="727" y="259"/>
                    <a:pt x="727" y="469"/>
                    <a:pt x="598" y="599"/>
                  </a:cubicBezTo>
                  <a:cubicBezTo>
                    <a:pt x="469" y="728"/>
                    <a:pt x="258" y="728"/>
                    <a:pt x="129" y="599"/>
                  </a:cubicBezTo>
                </a:path>
              </a:pathLst>
            </a:custGeom>
            <a:solidFill>
              <a:srgbClr val="324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998"/>
            <p:cNvSpPr/>
            <p:nvPr/>
          </p:nvSpPr>
          <p:spPr bwMode="auto">
            <a:xfrm>
              <a:off x="234446" y="1745351"/>
              <a:ext cx="463368" cy="463039"/>
            </a:xfrm>
            <a:custGeom>
              <a:avLst/>
              <a:gdLst>
                <a:gd name="T0" fmla="*/ 491 w 597"/>
                <a:gd name="T1" fmla="*/ 107 h 597"/>
                <a:gd name="T2" fmla="*/ 107 w 597"/>
                <a:gd name="T3" fmla="*/ 107 h 597"/>
                <a:gd name="T4" fmla="*/ 107 w 597"/>
                <a:gd name="T5" fmla="*/ 491 h 597"/>
                <a:gd name="T6" fmla="*/ 491 w 597"/>
                <a:gd name="T7" fmla="*/ 491 h 597"/>
                <a:gd name="T8" fmla="*/ 491 w 597"/>
                <a:gd name="T9" fmla="*/ 10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597">
                  <a:moveTo>
                    <a:pt x="491" y="107"/>
                  </a:moveTo>
                  <a:cubicBezTo>
                    <a:pt x="385" y="0"/>
                    <a:pt x="213" y="1"/>
                    <a:pt x="107" y="107"/>
                  </a:cubicBezTo>
                  <a:cubicBezTo>
                    <a:pt x="0" y="213"/>
                    <a:pt x="0" y="385"/>
                    <a:pt x="107" y="491"/>
                  </a:cubicBezTo>
                  <a:cubicBezTo>
                    <a:pt x="213" y="597"/>
                    <a:pt x="385" y="597"/>
                    <a:pt x="491" y="491"/>
                  </a:cubicBezTo>
                  <a:cubicBezTo>
                    <a:pt x="597" y="385"/>
                    <a:pt x="597" y="213"/>
                    <a:pt x="491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999"/>
            <p:cNvSpPr/>
            <p:nvPr/>
          </p:nvSpPr>
          <p:spPr bwMode="auto">
            <a:xfrm>
              <a:off x="456443" y="1810374"/>
              <a:ext cx="26272" cy="129717"/>
            </a:xfrm>
            <a:custGeom>
              <a:avLst/>
              <a:gdLst>
                <a:gd name="T0" fmla="*/ 0 w 34"/>
                <a:gd name="T1" fmla="*/ 167 h 167"/>
                <a:gd name="T2" fmla="*/ 17 w 34"/>
                <a:gd name="T3" fmla="*/ 164 h 167"/>
                <a:gd name="T4" fmla="*/ 34 w 34"/>
                <a:gd name="T5" fmla="*/ 167 h 167"/>
                <a:gd name="T6" fmla="*/ 34 w 34"/>
                <a:gd name="T7" fmla="*/ 0 h 167"/>
                <a:gd name="T8" fmla="*/ 0 w 34"/>
                <a:gd name="T9" fmla="*/ 0 h 167"/>
                <a:gd name="T10" fmla="*/ 0 w 34"/>
                <a:gd name="T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7">
                  <a:moveTo>
                    <a:pt x="0" y="167"/>
                  </a:moveTo>
                  <a:cubicBezTo>
                    <a:pt x="6" y="165"/>
                    <a:pt x="11" y="164"/>
                    <a:pt x="17" y="164"/>
                  </a:cubicBezTo>
                  <a:cubicBezTo>
                    <a:pt x="23" y="164"/>
                    <a:pt x="28" y="165"/>
                    <a:pt x="34" y="16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</a:path>
              </a:pathLst>
            </a:cu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000"/>
            <p:cNvSpPr/>
            <p:nvPr/>
          </p:nvSpPr>
          <p:spPr bwMode="auto">
            <a:xfrm>
              <a:off x="509971" y="1965705"/>
              <a:ext cx="101475" cy="26272"/>
            </a:xfrm>
            <a:custGeom>
              <a:avLst/>
              <a:gdLst>
                <a:gd name="T0" fmla="*/ 0 w 131"/>
                <a:gd name="T1" fmla="*/ 0 h 34"/>
                <a:gd name="T2" fmla="*/ 2 w 131"/>
                <a:gd name="T3" fmla="*/ 17 h 34"/>
                <a:gd name="T4" fmla="*/ 0 w 131"/>
                <a:gd name="T5" fmla="*/ 34 h 34"/>
                <a:gd name="T6" fmla="*/ 131 w 131"/>
                <a:gd name="T7" fmla="*/ 34 h 34"/>
                <a:gd name="T8" fmla="*/ 131 w 131"/>
                <a:gd name="T9" fmla="*/ 0 h 34"/>
                <a:gd name="T10" fmla="*/ 0 w 131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34">
                  <a:moveTo>
                    <a:pt x="0" y="0"/>
                  </a:moveTo>
                  <a:cubicBezTo>
                    <a:pt x="1" y="6"/>
                    <a:pt x="2" y="11"/>
                    <a:pt x="2" y="17"/>
                  </a:cubicBezTo>
                  <a:cubicBezTo>
                    <a:pt x="2" y="23"/>
                    <a:pt x="2" y="29"/>
                    <a:pt x="0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Oval 1001"/>
            <p:cNvSpPr>
              <a:spLocks noChangeArrowheads="1"/>
            </p:cNvSpPr>
            <p:nvPr/>
          </p:nvSpPr>
          <p:spPr bwMode="auto">
            <a:xfrm>
              <a:off x="446919" y="1956182"/>
              <a:ext cx="44990" cy="44990"/>
            </a:xfrm>
            <a:prstGeom prst="ellipse">
              <a:avLst/>
            </a:pr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002"/>
            <p:cNvSpPr/>
            <p:nvPr/>
          </p:nvSpPr>
          <p:spPr bwMode="auto">
            <a:xfrm>
              <a:off x="360222" y="1946987"/>
              <a:ext cx="133329" cy="165840"/>
            </a:xfrm>
            <a:custGeom>
              <a:avLst/>
              <a:gdLst>
                <a:gd name="T0" fmla="*/ 28 w 172"/>
                <a:gd name="T1" fmla="*/ 190 h 214"/>
                <a:gd name="T2" fmla="*/ 135 w 172"/>
                <a:gd name="T3" fmla="*/ 54 h 214"/>
                <a:gd name="T4" fmla="*/ 151 w 172"/>
                <a:gd name="T5" fmla="*/ 50 h 214"/>
                <a:gd name="T6" fmla="*/ 152 w 172"/>
                <a:gd name="T7" fmla="*/ 34 h 214"/>
                <a:gd name="T8" fmla="*/ 172 w 172"/>
                <a:gd name="T9" fmla="*/ 6 h 214"/>
                <a:gd name="T10" fmla="*/ 165 w 172"/>
                <a:gd name="T11" fmla="*/ 0 h 214"/>
                <a:gd name="T12" fmla="*/ 144 w 172"/>
                <a:gd name="T13" fmla="*/ 28 h 214"/>
                <a:gd name="T14" fmla="*/ 128 w 172"/>
                <a:gd name="T15" fmla="*/ 32 h 214"/>
                <a:gd name="T16" fmla="*/ 128 w 172"/>
                <a:gd name="T17" fmla="*/ 48 h 214"/>
                <a:gd name="T18" fmla="*/ 21 w 172"/>
                <a:gd name="T19" fmla="*/ 184 h 214"/>
                <a:gd name="T20" fmla="*/ 4 w 172"/>
                <a:gd name="T21" fmla="*/ 189 h 214"/>
                <a:gd name="T22" fmla="*/ 7 w 172"/>
                <a:gd name="T23" fmla="*/ 209 h 214"/>
                <a:gd name="T24" fmla="*/ 27 w 172"/>
                <a:gd name="T25" fmla="*/ 207 h 214"/>
                <a:gd name="T26" fmla="*/ 28 w 172"/>
                <a:gd name="T27" fmla="*/ 19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214">
                  <a:moveTo>
                    <a:pt x="28" y="190"/>
                  </a:moveTo>
                  <a:cubicBezTo>
                    <a:pt x="135" y="54"/>
                    <a:pt x="135" y="54"/>
                    <a:pt x="135" y="54"/>
                  </a:cubicBezTo>
                  <a:cubicBezTo>
                    <a:pt x="140" y="56"/>
                    <a:pt x="147" y="55"/>
                    <a:pt x="151" y="50"/>
                  </a:cubicBezTo>
                  <a:cubicBezTo>
                    <a:pt x="155" y="45"/>
                    <a:pt x="154" y="38"/>
                    <a:pt x="152" y="34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39" y="26"/>
                    <a:pt x="132" y="27"/>
                    <a:pt x="128" y="32"/>
                  </a:cubicBezTo>
                  <a:cubicBezTo>
                    <a:pt x="124" y="37"/>
                    <a:pt x="125" y="44"/>
                    <a:pt x="128" y="4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16" y="183"/>
                    <a:pt x="8" y="184"/>
                    <a:pt x="4" y="189"/>
                  </a:cubicBezTo>
                  <a:cubicBezTo>
                    <a:pt x="0" y="195"/>
                    <a:pt x="1" y="204"/>
                    <a:pt x="7" y="209"/>
                  </a:cubicBezTo>
                  <a:cubicBezTo>
                    <a:pt x="13" y="214"/>
                    <a:pt x="22" y="213"/>
                    <a:pt x="27" y="207"/>
                  </a:cubicBezTo>
                  <a:cubicBezTo>
                    <a:pt x="31" y="202"/>
                    <a:pt x="31" y="195"/>
                    <a:pt x="28" y="190"/>
                  </a:cubicBezTo>
                </a:path>
              </a:pathLst>
            </a:custGeom>
            <a:solidFill>
              <a:srgbClr val="E13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003"/>
            <p:cNvSpPr>
              <a:spLocks noEditPoints="1"/>
            </p:cNvSpPr>
            <p:nvPr/>
          </p:nvSpPr>
          <p:spPr bwMode="auto">
            <a:xfrm>
              <a:off x="212772" y="1647489"/>
              <a:ext cx="213458" cy="643986"/>
            </a:xfrm>
            <a:custGeom>
              <a:avLst/>
              <a:gdLst>
                <a:gd name="T0" fmla="*/ 98 w 275"/>
                <a:gd name="T1" fmla="*/ 830 h 830"/>
                <a:gd name="T2" fmla="*/ 98 w 275"/>
                <a:gd name="T3" fmla="*/ 830 h 830"/>
                <a:gd name="T4" fmla="*/ 82 w 275"/>
                <a:gd name="T5" fmla="*/ 823 h 830"/>
                <a:gd name="T6" fmla="*/ 115 w 275"/>
                <a:gd name="T7" fmla="*/ 823 h 830"/>
                <a:gd name="T8" fmla="*/ 160 w 275"/>
                <a:gd name="T9" fmla="*/ 711 h 830"/>
                <a:gd name="T10" fmla="*/ 81 w 275"/>
                <a:gd name="T11" fmla="*/ 790 h 830"/>
                <a:gd name="T12" fmla="*/ 100 w 275"/>
                <a:gd name="T13" fmla="*/ 664 h 830"/>
                <a:gd name="T14" fmla="*/ 99 w 275"/>
                <a:gd name="T15" fmla="*/ 663 h 830"/>
                <a:gd name="T16" fmla="*/ 98 w 275"/>
                <a:gd name="T17" fmla="*/ 662 h 830"/>
                <a:gd name="T18" fmla="*/ 97 w 275"/>
                <a:gd name="T19" fmla="*/ 662 h 830"/>
                <a:gd name="T20" fmla="*/ 98 w 275"/>
                <a:gd name="T21" fmla="*/ 192 h 830"/>
                <a:gd name="T22" fmla="*/ 97 w 275"/>
                <a:gd name="T23" fmla="*/ 193 h 830"/>
                <a:gd name="T24" fmla="*/ 98 w 275"/>
                <a:gd name="T25" fmla="*/ 191 h 830"/>
                <a:gd name="T26" fmla="*/ 144 w 275"/>
                <a:gd name="T27" fmla="*/ 153 h 830"/>
                <a:gd name="T28" fmla="*/ 273 w 275"/>
                <a:gd name="T29" fmla="*/ 14 h 830"/>
                <a:gd name="T30" fmla="*/ 273 w 275"/>
                <a:gd name="T31" fmla="*/ 14 h 830"/>
                <a:gd name="T32" fmla="*/ 273 w 275"/>
                <a:gd name="T33" fmla="*/ 13 h 830"/>
                <a:gd name="T34" fmla="*/ 273 w 275"/>
                <a:gd name="T35" fmla="*/ 13 h 830"/>
                <a:gd name="T36" fmla="*/ 273 w 275"/>
                <a:gd name="T37" fmla="*/ 13 h 830"/>
                <a:gd name="T38" fmla="*/ 273 w 275"/>
                <a:gd name="T39" fmla="*/ 12 h 830"/>
                <a:gd name="T40" fmla="*/ 273 w 275"/>
                <a:gd name="T41" fmla="*/ 12 h 830"/>
                <a:gd name="T42" fmla="*/ 273 w 275"/>
                <a:gd name="T43" fmla="*/ 12 h 830"/>
                <a:gd name="T44" fmla="*/ 273 w 275"/>
                <a:gd name="T45" fmla="*/ 11 h 830"/>
                <a:gd name="T46" fmla="*/ 273 w 275"/>
                <a:gd name="T47" fmla="*/ 11 h 830"/>
                <a:gd name="T48" fmla="*/ 273 w 275"/>
                <a:gd name="T49" fmla="*/ 10 h 830"/>
                <a:gd name="T50" fmla="*/ 273 w 275"/>
                <a:gd name="T51" fmla="*/ 10 h 830"/>
                <a:gd name="T52" fmla="*/ 273 w 275"/>
                <a:gd name="T53" fmla="*/ 10 h 830"/>
                <a:gd name="T54" fmla="*/ 273 w 275"/>
                <a:gd name="T55" fmla="*/ 9 h 830"/>
                <a:gd name="T56" fmla="*/ 273 w 275"/>
                <a:gd name="T57" fmla="*/ 9 h 830"/>
                <a:gd name="T58" fmla="*/ 273 w 275"/>
                <a:gd name="T59" fmla="*/ 9 h 830"/>
                <a:gd name="T60" fmla="*/ 273 w 275"/>
                <a:gd name="T61" fmla="*/ 8 h 830"/>
                <a:gd name="T62" fmla="*/ 273 w 275"/>
                <a:gd name="T63" fmla="*/ 8 h 830"/>
                <a:gd name="T64" fmla="*/ 273 w 275"/>
                <a:gd name="T65" fmla="*/ 7 h 830"/>
                <a:gd name="T66" fmla="*/ 273 w 275"/>
                <a:gd name="T67" fmla="*/ 7 h 830"/>
                <a:gd name="T68" fmla="*/ 273 w 275"/>
                <a:gd name="T69" fmla="*/ 7 h 830"/>
                <a:gd name="T70" fmla="*/ 273 w 275"/>
                <a:gd name="T71" fmla="*/ 6 h 830"/>
                <a:gd name="T72" fmla="*/ 273 w 275"/>
                <a:gd name="T73" fmla="*/ 6 h 830"/>
                <a:gd name="T74" fmla="*/ 273 w 275"/>
                <a:gd name="T75" fmla="*/ 6 h 830"/>
                <a:gd name="T76" fmla="*/ 273 w 275"/>
                <a:gd name="T77" fmla="*/ 5 h 830"/>
                <a:gd name="T78" fmla="*/ 273 w 275"/>
                <a:gd name="T79" fmla="*/ 5 h 830"/>
                <a:gd name="T80" fmla="*/ 274 w 275"/>
                <a:gd name="T81" fmla="*/ 5 h 830"/>
                <a:gd name="T82" fmla="*/ 274 w 275"/>
                <a:gd name="T83" fmla="*/ 4 h 830"/>
                <a:gd name="T84" fmla="*/ 274 w 275"/>
                <a:gd name="T85" fmla="*/ 4 h 830"/>
                <a:gd name="T86" fmla="*/ 274 w 275"/>
                <a:gd name="T87" fmla="*/ 4 h 830"/>
                <a:gd name="T88" fmla="*/ 274 w 275"/>
                <a:gd name="T89" fmla="*/ 3 h 830"/>
                <a:gd name="T90" fmla="*/ 274 w 275"/>
                <a:gd name="T91" fmla="*/ 1 h 830"/>
                <a:gd name="T92" fmla="*/ 274 w 275"/>
                <a:gd name="T93" fmla="*/ 1 h 830"/>
                <a:gd name="T94" fmla="*/ 274 w 275"/>
                <a:gd name="T95" fmla="*/ 1 h 830"/>
                <a:gd name="T96" fmla="*/ 274 w 275"/>
                <a:gd name="T97" fmla="*/ 0 h 830"/>
                <a:gd name="T98" fmla="*/ 275 w 275"/>
                <a:gd name="T99" fmla="*/ 0 h 830"/>
                <a:gd name="T100" fmla="*/ 275 w 275"/>
                <a:gd name="T101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5" h="830">
                  <a:moveTo>
                    <a:pt x="98" y="830"/>
                  </a:moveTo>
                  <a:cubicBezTo>
                    <a:pt x="98" y="830"/>
                    <a:pt x="98" y="830"/>
                    <a:pt x="98" y="830"/>
                  </a:cubicBezTo>
                  <a:cubicBezTo>
                    <a:pt x="98" y="830"/>
                    <a:pt x="98" y="830"/>
                    <a:pt x="98" y="830"/>
                  </a:cubicBezTo>
                  <a:cubicBezTo>
                    <a:pt x="98" y="830"/>
                    <a:pt x="98" y="830"/>
                    <a:pt x="98" y="830"/>
                  </a:cubicBezTo>
                  <a:moveTo>
                    <a:pt x="114" y="823"/>
                  </a:moveTo>
                  <a:cubicBezTo>
                    <a:pt x="110" y="827"/>
                    <a:pt x="104" y="830"/>
                    <a:pt x="98" y="830"/>
                  </a:cubicBezTo>
                  <a:cubicBezTo>
                    <a:pt x="104" y="830"/>
                    <a:pt x="110" y="827"/>
                    <a:pt x="114" y="823"/>
                  </a:cubicBezTo>
                  <a:moveTo>
                    <a:pt x="82" y="823"/>
                  </a:moveTo>
                  <a:cubicBezTo>
                    <a:pt x="82" y="823"/>
                    <a:pt x="82" y="823"/>
                    <a:pt x="82" y="823"/>
                  </a:cubicBezTo>
                  <a:cubicBezTo>
                    <a:pt x="82" y="823"/>
                    <a:pt x="82" y="823"/>
                    <a:pt x="82" y="823"/>
                  </a:cubicBezTo>
                  <a:moveTo>
                    <a:pt x="204" y="733"/>
                  </a:moveTo>
                  <a:cubicBezTo>
                    <a:pt x="115" y="823"/>
                    <a:pt x="115" y="823"/>
                    <a:pt x="115" y="823"/>
                  </a:cubicBezTo>
                  <a:cubicBezTo>
                    <a:pt x="204" y="733"/>
                    <a:pt x="204" y="733"/>
                    <a:pt x="204" y="733"/>
                  </a:cubicBezTo>
                  <a:cubicBezTo>
                    <a:pt x="204" y="733"/>
                    <a:pt x="204" y="733"/>
                    <a:pt x="204" y="733"/>
                  </a:cubicBezTo>
                  <a:moveTo>
                    <a:pt x="160" y="711"/>
                  </a:moveTo>
                  <a:cubicBezTo>
                    <a:pt x="81" y="790"/>
                    <a:pt x="81" y="790"/>
                    <a:pt x="81" y="790"/>
                  </a:cubicBezTo>
                  <a:cubicBezTo>
                    <a:pt x="77" y="794"/>
                    <a:pt x="75" y="800"/>
                    <a:pt x="75" y="806"/>
                  </a:cubicBezTo>
                  <a:cubicBezTo>
                    <a:pt x="75" y="800"/>
                    <a:pt x="77" y="794"/>
                    <a:pt x="81" y="790"/>
                  </a:cubicBezTo>
                  <a:cubicBezTo>
                    <a:pt x="160" y="711"/>
                    <a:pt x="160" y="711"/>
                    <a:pt x="160" y="711"/>
                  </a:cubicBezTo>
                  <a:cubicBezTo>
                    <a:pt x="160" y="711"/>
                    <a:pt x="160" y="711"/>
                    <a:pt x="160" y="711"/>
                  </a:cubicBezTo>
                  <a:moveTo>
                    <a:pt x="100" y="664"/>
                  </a:moveTo>
                  <a:cubicBezTo>
                    <a:pt x="100" y="664"/>
                    <a:pt x="100" y="664"/>
                    <a:pt x="100" y="664"/>
                  </a:cubicBezTo>
                  <a:cubicBezTo>
                    <a:pt x="100" y="664"/>
                    <a:pt x="100" y="664"/>
                    <a:pt x="100" y="664"/>
                  </a:cubicBezTo>
                  <a:moveTo>
                    <a:pt x="99" y="663"/>
                  </a:moveTo>
                  <a:cubicBezTo>
                    <a:pt x="99" y="663"/>
                    <a:pt x="99" y="663"/>
                    <a:pt x="99" y="664"/>
                  </a:cubicBezTo>
                  <a:cubicBezTo>
                    <a:pt x="99" y="663"/>
                    <a:pt x="99" y="663"/>
                    <a:pt x="99" y="663"/>
                  </a:cubicBezTo>
                  <a:moveTo>
                    <a:pt x="98" y="662"/>
                  </a:moveTo>
                  <a:cubicBezTo>
                    <a:pt x="98" y="663"/>
                    <a:pt x="98" y="663"/>
                    <a:pt x="99" y="663"/>
                  </a:cubicBezTo>
                  <a:cubicBezTo>
                    <a:pt x="98" y="663"/>
                    <a:pt x="98" y="663"/>
                    <a:pt x="98" y="662"/>
                  </a:cubicBezTo>
                  <a:moveTo>
                    <a:pt x="97" y="662"/>
                  </a:moveTo>
                  <a:cubicBezTo>
                    <a:pt x="97" y="662"/>
                    <a:pt x="98" y="662"/>
                    <a:pt x="98" y="662"/>
                  </a:cubicBezTo>
                  <a:cubicBezTo>
                    <a:pt x="98" y="662"/>
                    <a:pt x="97" y="662"/>
                    <a:pt x="97" y="662"/>
                  </a:cubicBezTo>
                  <a:moveTo>
                    <a:pt x="98" y="192"/>
                  </a:moveTo>
                  <a:cubicBezTo>
                    <a:pt x="98" y="192"/>
                    <a:pt x="97" y="192"/>
                    <a:pt x="97" y="193"/>
                  </a:cubicBezTo>
                  <a:cubicBezTo>
                    <a:pt x="33" y="257"/>
                    <a:pt x="0" y="342"/>
                    <a:pt x="0" y="427"/>
                  </a:cubicBezTo>
                  <a:cubicBezTo>
                    <a:pt x="0" y="342"/>
                    <a:pt x="33" y="257"/>
                    <a:pt x="97" y="193"/>
                  </a:cubicBezTo>
                  <a:cubicBezTo>
                    <a:pt x="97" y="192"/>
                    <a:pt x="98" y="192"/>
                    <a:pt x="98" y="192"/>
                  </a:cubicBezTo>
                  <a:moveTo>
                    <a:pt x="99" y="191"/>
                  </a:moveTo>
                  <a:cubicBezTo>
                    <a:pt x="99" y="191"/>
                    <a:pt x="98" y="191"/>
                    <a:pt x="98" y="191"/>
                  </a:cubicBezTo>
                  <a:cubicBezTo>
                    <a:pt x="98" y="191"/>
                    <a:pt x="99" y="191"/>
                    <a:pt x="99" y="191"/>
                  </a:cubicBezTo>
                  <a:moveTo>
                    <a:pt x="126" y="129"/>
                  </a:moveTo>
                  <a:cubicBezTo>
                    <a:pt x="144" y="153"/>
                    <a:pt x="144" y="153"/>
                    <a:pt x="144" y="153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6" y="129"/>
                    <a:pt x="126" y="129"/>
                    <a:pt x="126" y="129"/>
                  </a:cubicBezTo>
                  <a:moveTo>
                    <a:pt x="273" y="14"/>
                  </a:moveTo>
                  <a:cubicBezTo>
                    <a:pt x="273" y="14"/>
                    <a:pt x="273" y="14"/>
                    <a:pt x="273" y="14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3" y="14"/>
                    <a:pt x="273" y="14"/>
                    <a:pt x="273" y="14"/>
                  </a:cubicBezTo>
                  <a:moveTo>
                    <a:pt x="273" y="13"/>
                  </a:moveTo>
                  <a:cubicBezTo>
                    <a:pt x="273" y="13"/>
                    <a:pt x="273" y="14"/>
                    <a:pt x="273" y="14"/>
                  </a:cubicBezTo>
                  <a:cubicBezTo>
                    <a:pt x="273" y="14"/>
                    <a:pt x="273" y="13"/>
                    <a:pt x="273" y="13"/>
                  </a:cubicBezTo>
                  <a:moveTo>
                    <a:pt x="273" y="13"/>
                  </a:moveTo>
                  <a:cubicBezTo>
                    <a:pt x="273" y="13"/>
                    <a:pt x="273" y="13"/>
                    <a:pt x="273" y="13"/>
                  </a:cubicBezTo>
                  <a:cubicBezTo>
                    <a:pt x="273" y="13"/>
                    <a:pt x="273" y="13"/>
                    <a:pt x="273" y="13"/>
                  </a:cubicBezTo>
                  <a:moveTo>
                    <a:pt x="273" y="13"/>
                  </a:moveTo>
                  <a:cubicBezTo>
                    <a:pt x="273" y="13"/>
                    <a:pt x="273" y="13"/>
                    <a:pt x="273" y="13"/>
                  </a:cubicBezTo>
                  <a:cubicBezTo>
                    <a:pt x="273" y="13"/>
                    <a:pt x="273" y="13"/>
                    <a:pt x="273" y="13"/>
                  </a:cubicBezTo>
                  <a:moveTo>
                    <a:pt x="273" y="12"/>
                  </a:moveTo>
                  <a:cubicBezTo>
                    <a:pt x="273" y="12"/>
                    <a:pt x="273" y="12"/>
                    <a:pt x="273" y="13"/>
                  </a:cubicBezTo>
                  <a:cubicBezTo>
                    <a:pt x="273" y="12"/>
                    <a:pt x="273" y="12"/>
                    <a:pt x="273" y="12"/>
                  </a:cubicBezTo>
                  <a:moveTo>
                    <a:pt x="273" y="12"/>
                  </a:moveTo>
                  <a:cubicBezTo>
                    <a:pt x="273" y="12"/>
                    <a:pt x="273" y="12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moveTo>
                    <a:pt x="273" y="12"/>
                  </a:moveTo>
                  <a:cubicBezTo>
                    <a:pt x="273" y="12"/>
                    <a:pt x="273" y="12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moveTo>
                    <a:pt x="273" y="11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11"/>
                    <a:pt x="273" y="11"/>
                    <a:pt x="273" y="11"/>
                  </a:cubicBezTo>
                  <a:moveTo>
                    <a:pt x="273" y="11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11"/>
                    <a:pt x="273" y="11"/>
                    <a:pt x="273" y="11"/>
                  </a:cubicBezTo>
                  <a:moveTo>
                    <a:pt x="273" y="10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11"/>
                    <a:pt x="273" y="11"/>
                    <a:pt x="273" y="10"/>
                  </a:cubicBezTo>
                  <a:moveTo>
                    <a:pt x="273" y="10"/>
                  </a:moveTo>
                  <a:cubicBezTo>
                    <a:pt x="273" y="10"/>
                    <a:pt x="273" y="10"/>
                    <a:pt x="273" y="10"/>
                  </a:cubicBezTo>
                  <a:cubicBezTo>
                    <a:pt x="273" y="10"/>
                    <a:pt x="273" y="10"/>
                    <a:pt x="273" y="10"/>
                  </a:cubicBezTo>
                  <a:moveTo>
                    <a:pt x="273" y="10"/>
                  </a:moveTo>
                  <a:cubicBezTo>
                    <a:pt x="273" y="10"/>
                    <a:pt x="273" y="10"/>
                    <a:pt x="273" y="10"/>
                  </a:cubicBezTo>
                  <a:cubicBezTo>
                    <a:pt x="273" y="10"/>
                    <a:pt x="273" y="10"/>
                    <a:pt x="273" y="10"/>
                  </a:cubicBezTo>
                  <a:moveTo>
                    <a:pt x="273" y="9"/>
                  </a:moveTo>
                  <a:cubicBezTo>
                    <a:pt x="273" y="9"/>
                    <a:pt x="273" y="9"/>
                    <a:pt x="273" y="10"/>
                  </a:cubicBezTo>
                  <a:cubicBezTo>
                    <a:pt x="273" y="9"/>
                    <a:pt x="273" y="9"/>
                    <a:pt x="273" y="9"/>
                  </a:cubicBezTo>
                  <a:moveTo>
                    <a:pt x="273" y="9"/>
                  </a:moveTo>
                  <a:cubicBezTo>
                    <a:pt x="273" y="9"/>
                    <a:pt x="273" y="9"/>
                    <a:pt x="273" y="9"/>
                  </a:cubicBezTo>
                  <a:cubicBezTo>
                    <a:pt x="273" y="9"/>
                    <a:pt x="273" y="9"/>
                    <a:pt x="273" y="9"/>
                  </a:cubicBezTo>
                  <a:moveTo>
                    <a:pt x="273" y="9"/>
                  </a:moveTo>
                  <a:cubicBezTo>
                    <a:pt x="273" y="9"/>
                    <a:pt x="273" y="9"/>
                    <a:pt x="273" y="9"/>
                  </a:cubicBezTo>
                  <a:cubicBezTo>
                    <a:pt x="273" y="9"/>
                    <a:pt x="273" y="9"/>
                    <a:pt x="273" y="9"/>
                  </a:cubicBezTo>
                  <a:moveTo>
                    <a:pt x="273" y="8"/>
                  </a:moveTo>
                  <a:cubicBezTo>
                    <a:pt x="273" y="8"/>
                    <a:pt x="273" y="8"/>
                    <a:pt x="273" y="8"/>
                  </a:cubicBezTo>
                  <a:cubicBezTo>
                    <a:pt x="273" y="8"/>
                    <a:pt x="273" y="8"/>
                    <a:pt x="273" y="8"/>
                  </a:cubicBezTo>
                  <a:moveTo>
                    <a:pt x="273" y="8"/>
                  </a:moveTo>
                  <a:cubicBezTo>
                    <a:pt x="273" y="8"/>
                    <a:pt x="273" y="8"/>
                    <a:pt x="273" y="8"/>
                  </a:cubicBezTo>
                  <a:cubicBezTo>
                    <a:pt x="273" y="8"/>
                    <a:pt x="273" y="8"/>
                    <a:pt x="273" y="8"/>
                  </a:cubicBezTo>
                  <a:moveTo>
                    <a:pt x="273" y="7"/>
                  </a:moveTo>
                  <a:cubicBezTo>
                    <a:pt x="273" y="7"/>
                    <a:pt x="273" y="8"/>
                    <a:pt x="273" y="8"/>
                  </a:cubicBezTo>
                  <a:cubicBezTo>
                    <a:pt x="273" y="8"/>
                    <a:pt x="273" y="7"/>
                    <a:pt x="273" y="7"/>
                  </a:cubicBezTo>
                  <a:moveTo>
                    <a:pt x="273" y="7"/>
                  </a:moveTo>
                  <a:cubicBezTo>
                    <a:pt x="273" y="7"/>
                    <a:pt x="273" y="7"/>
                    <a:pt x="273" y="7"/>
                  </a:cubicBezTo>
                  <a:cubicBezTo>
                    <a:pt x="273" y="7"/>
                    <a:pt x="273" y="7"/>
                    <a:pt x="273" y="7"/>
                  </a:cubicBezTo>
                  <a:moveTo>
                    <a:pt x="273" y="7"/>
                  </a:moveTo>
                  <a:cubicBezTo>
                    <a:pt x="273" y="7"/>
                    <a:pt x="273" y="7"/>
                    <a:pt x="273" y="7"/>
                  </a:cubicBezTo>
                  <a:cubicBezTo>
                    <a:pt x="273" y="7"/>
                    <a:pt x="273" y="7"/>
                    <a:pt x="273" y="7"/>
                  </a:cubicBezTo>
                  <a:moveTo>
                    <a:pt x="273" y="6"/>
                  </a:moveTo>
                  <a:cubicBezTo>
                    <a:pt x="273" y="6"/>
                    <a:pt x="273" y="6"/>
                    <a:pt x="273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6"/>
                  </a:moveTo>
                  <a:cubicBezTo>
                    <a:pt x="273" y="6"/>
                    <a:pt x="273" y="6"/>
                    <a:pt x="273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6"/>
                  </a:moveTo>
                  <a:cubicBezTo>
                    <a:pt x="273" y="6"/>
                    <a:pt x="273" y="6"/>
                    <a:pt x="273" y="6"/>
                  </a:cubicBezTo>
                  <a:cubicBezTo>
                    <a:pt x="273" y="6"/>
                    <a:pt x="273" y="6"/>
                    <a:pt x="273" y="6"/>
                  </a:cubicBezTo>
                  <a:moveTo>
                    <a:pt x="273" y="5"/>
                  </a:moveTo>
                  <a:cubicBezTo>
                    <a:pt x="273" y="5"/>
                    <a:pt x="273" y="5"/>
                    <a:pt x="273" y="5"/>
                  </a:cubicBezTo>
                  <a:cubicBezTo>
                    <a:pt x="273" y="5"/>
                    <a:pt x="273" y="5"/>
                    <a:pt x="273" y="5"/>
                  </a:cubicBezTo>
                  <a:moveTo>
                    <a:pt x="273" y="5"/>
                  </a:moveTo>
                  <a:cubicBezTo>
                    <a:pt x="273" y="5"/>
                    <a:pt x="273" y="5"/>
                    <a:pt x="273" y="5"/>
                  </a:cubicBezTo>
                  <a:cubicBezTo>
                    <a:pt x="273" y="5"/>
                    <a:pt x="273" y="5"/>
                    <a:pt x="273" y="5"/>
                  </a:cubicBezTo>
                  <a:moveTo>
                    <a:pt x="274" y="5"/>
                  </a:moveTo>
                  <a:cubicBezTo>
                    <a:pt x="274" y="5"/>
                    <a:pt x="274" y="5"/>
                    <a:pt x="273" y="5"/>
                  </a:cubicBezTo>
                  <a:cubicBezTo>
                    <a:pt x="274" y="5"/>
                    <a:pt x="274" y="5"/>
                    <a:pt x="274" y="5"/>
                  </a:cubicBezTo>
                  <a:moveTo>
                    <a:pt x="274" y="4"/>
                  </a:moveTo>
                  <a:cubicBezTo>
                    <a:pt x="274" y="4"/>
                    <a:pt x="274" y="4"/>
                    <a:pt x="274" y="4"/>
                  </a:cubicBezTo>
                  <a:cubicBezTo>
                    <a:pt x="274" y="4"/>
                    <a:pt x="274" y="4"/>
                    <a:pt x="274" y="4"/>
                  </a:cubicBezTo>
                  <a:moveTo>
                    <a:pt x="274" y="4"/>
                  </a:moveTo>
                  <a:cubicBezTo>
                    <a:pt x="274" y="4"/>
                    <a:pt x="274" y="4"/>
                    <a:pt x="274" y="4"/>
                  </a:cubicBezTo>
                  <a:cubicBezTo>
                    <a:pt x="274" y="4"/>
                    <a:pt x="274" y="4"/>
                    <a:pt x="274" y="4"/>
                  </a:cubicBezTo>
                  <a:moveTo>
                    <a:pt x="274" y="4"/>
                  </a:moveTo>
                  <a:cubicBezTo>
                    <a:pt x="274" y="4"/>
                    <a:pt x="274" y="4"/>
                    <a:pt x="274" y="4"/>
                  </a:cubicBezTo>
                  <a:cubicBezTo>
                    <a:pt x="274" y="4"/>
                    <a:pt x="274" y="4"/>
                    <a:pt x="274" y="4"/>
                  </a:cubicBezTo>
                  <a:moveTo>
                    <a:pt x="274" y="3"/>
                  </a:moveTo>
                  <a:cubicBezTo>
                    <a:pt x="274" y="3"/>
                    <a:pt x="274" y="3"/>
                    <a:pt x="274" y="3"/>
                  </a:cubicBezTo>
                  <a:cubicBezTo>
                    <a:pt x="274" y="3"/>
                    <a:pt x="274" y="3"/>
                    <a:pt x="274" y="3"/>
                  </a:cubicBezTo>
                  <a:moveTo>
                    <a:pt x="274" y="1"/>
                  </a:moveTo>
                  <a:cubicBezTo>
                    <a:pt x="274" y="1"/>
                    <a:pt x="274" y="1"/>
                    <a:pt x="274" y="1"/>
                  </a:cubicBezTo>
                  <a:cubicBezTo>
                    <a:pt x="274" y="1"/>
                    <a:pt x="274" y="1"/>
                    <a:pt x="274" y="1"/>
                  </a:cubicBezTo>
                  <a:moveTo>
                    <a:pt x="274" y="1"/>
                  </a:moveTo>
                  <a:cubicBezTo>
                    <a:pt x="274" y="1"/>
                    <a:pt x="274" y="1"/>
                    <a:pt x="274" y="1"/>
                  </a:cubicBezTo>
                  <a:cubicBezTo>
                    <a:pt x="274" y="1"/>
                    <a:pt x="274" y="1"/>
                    <a:pt x="274" y="1"/>
                  </a:cubicBezTo>
                  <a:moveTo>
                    <a:pt x="274" y="1"/>
                  </a:moveTo>
                  <a:cubicBezTo>
                    <a:pt x="274" y="1"/>
                    <a:pt x="274" y="1"/>
                    <a:pt x="274" y="1"/>
                  </a:cubicBezTo>
                  <a:cubicBezTo>
                    <a:pt x="274" y="1"/>
                    <a:pt x="274" y="1"/>
                    <a:pt x="274" y="1"/>
                  </a:cubicBezTo>
                  <a:moveTo>
                    <a:pt x="274" y="0"/>
                  </a:move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moveTo>
                    <a:pt x="275" y="0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moveTo>
                    <a:pt x="275" y="0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004"/>
            <p:cNvSpPr/>
            <p:nvPr/>
          </p:nvSpPr>
          <p:spPr bwMode="auto">
            <a:xfrm>
              <a:off x="270898" y="2199195"/>
              <a:ext cx="100161" cy="92280"/>
            </a:xfrm>
            <a:custGeom>
              <a:avLst/>
              <a:gdLst>
                <a:gd name="T0" fmla="*/ 85 w 129"/>
                <a:gd name="T1" fmla="*/ 0 h 119"/>
                <a:gd name="T2" fmla="*/ 6 w 129"/>
                <a:gd name="T3" fmla="*/ 79 h 119"/>
                <a:gd name="T4" fmla="*/ 0 w 129"/>
                <a:gd name="T5" fmla="*/ 95 h 119"/>
                <a:gd name="T6" fmla="*/ 7 w 129"/>
                <a:gd name="T7" fmla="*/ 112 h 119"/>
                <a:gd name="T8" fmla="*/ 7 w 129"/>
                <a:gd name="T9" fmla="*/ 112 h 119"/>
                <a:gd name="T10" fmla="*/ 7 w 129"/>
                <a:gd name="T11" fmla="*/ 112 h 119"/>
                <a:gd name="T12" fmla="*/ 23 w 129"/>
                <a:gd name="T13" fmla="*/ 119 h 119"/>
                <a:gd name="T14" fmla="*/ 23 w 129"/>
                <a:gd name="T15" fmla="*/ 119 h 119"/>
                <a:gd name="T16" fmla="*/ 23 w 129"/>
                <a:gd name="T17" fmla="*/ 119 h 119"/>
                <a:gd name="T18" fmla="*/ 39 w 129"/>
                <a:gd name="T19" fmla="*/ 112 h 119"/>
                <a:gd name="T20" fmla="*/ 40 w 129"/>
                <a:gd name="T21" fmla="*/ 112 h 119"/>
                <a:gd name="T22" fmla="*/ 40 w 129"/>
                <a:gd name="T23" fmla="*/ 112 h 119"/>
                <a:gd name="T24" fmla="*/ 129 w 129"/>
                <a:gd name="T25" fmla="*/ 22 h 119"/>
                <a:gd name="T26" fmla="*/ 85 w 129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19">
                  <a:moveTo>
                    <a:pt x="85" y="0"/>
                  </a:moveTo>
                  <a:cubicBezTo>
                    <a:pt x="6" y="79"/>
                    <a:pt x="6" y="79"/>
                    <a:pt x="6" y="79"/>
                  </a:cubicBezTo>
                  <a:cubicBezTo>
                    <a:pt x="2" y="83"/>
                    <a:pt x="0" y="89"/>
                    <a:pt x="0" y="95"/>
                  </a:cubicBezTo>
                  <a:cubicBezTo>
                    <a:pt x="0" y="101"/>
                    <a:pt x="2" y="107"/>
                    <a:pt x="7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12" y="116"/>
                    <a:pt x="17" y="119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9" y="119"/>
                    <a:pt x="35" y="116"/>
                    <a:pt x="39" y="112"/>
                  </a:cubicBezTo>
                  <a:cubicBezTo>
                    <a:pt x="39" y="112"/>
                    <a:pt x="39" y="112"/>
                    <a:pt x="40" y="112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4" y="16"/>
                    <a:pt x="99" y="9"/>
                    <a:pt x="85" y="0"/>
                  </a:cubicBezTo>
                </a:path>
              </a:pathLst>
            </a:custGeom>
            <a:solidFill>
              <a:srgbClr val="2E4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005"/>
            <p:cNvSpPr/>
            <p:nvPr/>
          </p:nvSpPr>
          <p:spPr bwMode="auto">
            <a:xfrm>
              <a:off x="424588" y="1612679"/>
              <a:ext cx="41706" cy="109356"/>
            </a:xfrm>
            <a:custGeom>
              <a:avLst/>
              <a:gdLst>
                <a:gd name="T0" fmla="*/ 2 w 54"/>
                <a:gd name="T1" fmla="*/ 45 h 141"/>
                <a:gd name="T2" fmla="*/ 2 w 54"/>
                <a:gd name="T3" fmla="*/ 45 h 141"/>
                <a:gd name="T4" fmla="*/ 1 w 54"/>
                <a:gd name="T5" fmla="*/ 45 h 141"/>
                <a:gd name="T6" fmla="*/ 1 w 54"/>
                <a:gd name="T7" fmla="*/ 46 h 141"/>
                <a:gd name="T8" fmla="*/ 1 w 54"/>
                <a:gd name="T9" fmla="*/ 46 h 141"/>
                <a:gd name="T10" fmla="*/ 1 w 54"/>
                <a:gd name="T11" fmla="*/ 46 h 141"/>
                <a:gd name="T12" fmla="*/ 1 w 54"/>
                <a:gd name="T13" fmla="*/ 48 h 141"/>
                <a:gd name="T14" fmla="*/ 1 w 54"/>
                <a:gd name="T15" fmla="*/ 49 h 141"/>
                <a:gd name="T16" fmla="*/ 1 w 54"/>
                <a:gd name="T17" fmla="*/ 49 h 141"/>
                <a:gd name="T18" fmla="*/ 1 w 54"/>
                <a:gd name="T19" fmla="*/ 49 h 141"/>
                <a:gd name="T20" fmla="*/ 1 w 54"/>
                <a:gd name="T21" fmla="*/ 50 h 141"/>
                <a:gd name="T22" fmla="*/ 0 w 54"/>
                <a:gd name="T23" fmla="*/ 50 h 141"/>
                <a:gd name="T24" fmla="*/ 0 w 54"/>
                <a:gd name="T25" fmla="*/ 50 h 141"/>
                <a:gd name="T26" fmla="*/ 0 w 54"/>
                <a:gd name="T27" fmla="*/ 51 h 141"/>
                <a:gd name="T28" fmla="*/ 0 w 54"/>
                <a:gd name="T29" fmla="*/ 51 h 141"/>
                <a:gd name="T30" fmla="*/ 0 w 54"/>
                <a:gd name="T31" fmla="*/ 51 h 141"/>
                <a:gd name="T32" fmla="*/ 0 w 54"/>
                <a:gd name="T33" fmla="*/ 52 h 141"/>
                <a:gd name="T34" fmla="*/ 0 w 54"/>
                <a:gd name="T35" fmla="*/ 52 h 141"/>
                <a:gd name="T36" fmla="*/ 0 w 54"/>
                <a:gd name="T37" fmla="*/ 52 h 141"/>
                <a:gd name="T38" fmla="*/ 0 w 54"/>
                <a:gd name="T39" fmla="*/ 53 h 141"/>
                <a:gd name="T40" fmla="*/ 0 w 54"/>
                <a:gd name="T41" fmla="*/ 53 h 141"/>
                <a:gd name="T42" fmla="*/ 0 w 54"/>
                <a:gd name="T43" fmla="*/ 54 h 141"/>
                <a:gd name="T44" fmla="*/ 0 w 54"/>
                <a:gd name="T45" fmla="*/ 54 h 141"/>
                <a:gd name="T46" fmla="*/ 0 w 54"/>
                <a:gd name="T47" fmla="*/ 54 h 141"/>
                <a:gd name="T48" fmla="*/ 0 w 54"/>
                <a:gd name="T49" fmla="*/ 55 h 141"/>
                <a:gd name="T50" fmla="*/ 0 w 54"/>
                <a:gd name="T51" fmla="*/ 55 h 141"/>
                <a:gd name="T52" fmla="*/ 0 w 54"/>
                <a:gd name="T53" fmla="*/ 55 h 141"/>
                <a:gd name="T54" fmla="*/ 0 w 54"/>
                <a:gd name="T55" fmla="*/ 56 h 141"/>
                <a:gd name="T56" fmla="*/ 0 w 54"/>
                <a:gd name="T57" fmla="*/ 56 h 141"/>
                <a:gd name="T58" fmla="*/ 0 w 54"/>
                <a:gd name="T59" fmla="*/ 57 h 141"/>
                <a:gd name="T60" fmla="*/ 0 w 54"/>
                <a:gd name="T61" fmla="*/ 57 h 141"/>
                <a:gd name="T62" fmla="*/ 0 w 54"/>
                <a:gd name="T63" fmla="*/ 57 h 141"/>
                <a:gd name="T64" fmla="*/ 0 w 54"/>
                <a:gd name="T65" fmla="*/ 58 h 141"/>
                <a:gd name="T66" fmla="*/ 0 w 54"/>
                <a:gd name="T67" fmla="*/ 58 h 141"/>
                <a:gd name="T68" fmla="*/ 0 w 54"/>
                <a:gd name="T69" fmla="*/ 58 h 141"/>
                <a:gd name="T70" fmla="*/ 0 w 54"/>
                <a:gd name="T71" fmla="*/ 59 h 141"/>
                <a:gd name="T72" fmla="*/ 42 w 54"/>
                <a:gd name="T73" fmla="*/ 116 h 141"/>
                <a:gd name="T74" fmla="*/ 54 w 54"/>
                <a:gd name="T7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" h="141">
                  <a:moveTo>
                    <a:pt x="54" y="0"/>
                  </a:moveTo>
                  <a:cubicBezTo>
                    <a:pt x="29" y="3"/>
                    <a:pt x="8" y="21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6"/>
                    <a:pt x="18" y="109"/>
                    <a:pt x="42" y="116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6" y="141"/>
                    <a:pt x="50" y="141"/>
                    <a:pt x="54" y="141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2E4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006"/>
            <p:cNvSpPr/>
            <p:nvPr/>
          </p:nvSpPr>
          <p:spPr bwMode="auto">
            <a:xfrm>
              <a:off x="241343" y="1662266"/>
              <a:ext cx="139897" cy="123149"/>
            </a:xfrm>
            <a:custGeom>
              <a:avLst/>
              <a:gdLst>
                <a:gd name="T0" fmla="*/ 106 w 180"/>
                <a:gd name="T1" fmla="*/ 0 h 159"/>
                <a:gd name="T2" fmla="*/ 75 w 180"/>
                <a:gd name="T3" fmla="*/ 10 h 159"/>
                <a:gd name="T4" fmla="*/ 22 w 180"/>
                <a:gd name="T5" fmla="*/ 49 h 159"/>
                <a:gd name="T6" fmla="*/ 0 w 180"/>
                <a:gd name="T7" fmla="*/ 97 h 159"/>
                <a:gd name="T8" fmla="*/ 22 w 180"/>
                <a:gd name="T9" fmla="*/ 159 h 159"/>
                <a:gd name="T10" fmla="*/ 89 w 180"/>
                <a:gd name="T11" fmla="*/ 110 h 159"/>
                <a:gd name="T12" fmla="*/ 107 w 180"/>
                <a:gd name="T13" fmla="*/ 134 h 159"/>
                <a:gd name="T14" fmla="*/ 132 w 180"/>
                <a:gd name="T15" fmla="*/ 119 h 159"/>
                <a:gd name="T16" fmla="*/ 113 w 180"/>
                <a:gd name="T17" fmla="*/ 92 h 159"/>
                <a:gd name="T18" fmla="*/ 127 w 180"/>
                <a:gd name="T19" fmla="*/ 82 h 159"/>
                <a:gd name="T20" fmla="*/ 180 w 180"/>
                <a:gd name="T21" fmla="*/ 43 h 159"/>
                <a:gd name="T22" fmla="*/ 106 w 180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159">
                  <a:moveTo>
                    <a:pt x="106" y="0"/>
                  </a:moveTo>
                  <a:cubicBezTo>
                    <a:pt x="95" y="0"/>
                    <a:pt x="84" y="3"/>
                    <a:pt x="75" y="10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8" y="59"/>
                    <a:pt x="0" y="77"/>
                    <a:pt x="0" y="97"/>
                  </a:cubicBezTo>
                  <a:cubicBezTo>
                    <a:pt x="0" y="117"/>
                    <a:pt x="7" y="139"/>
                    <a:pt x="22" y="159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15" y="129"/>
                    <a:pt x="124" y="124"/>
                    <a:pt x="132" y="119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60" y="16"/>
                    <a:pt x="131" y="0"/>
                    <a:pt x="106" y="0"/>
                  </a:cubicBezTo>
                </a:path>
              </a:pathLst>
            </a:custGeom>
            <a:solidFill>
              <a:srgbClr val="2E4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007"/>
            <p:cNvSpPr/>
            <p:nvPr/>
          </p:nvSpPr>
          <p:spPr bwMode="auto">
            <a:xfrm>
              <a:off x="212772" y="1722035"/>
              <a:ext cx="253522" cy="513613"/>
            </a:xfrm>
            <a:custGeom>
              <a:avLst/>
              <a:gdLst>
                <a:gd name="T0" fmla="*/ 327 w 327"/>
                <a:gd name="T1" fmla="*/ 0 h 662"/>
                <a:gd name="T2" fmla="*/ 315 w 327"/>
                <a:gd name="T3" fmla="*/ 0 h 662"/>
                <a:gd name="T4" fmla="*/ 315 w 327"/>
                <a:gd name="T5" fmla="*/ 0 h 662"/>
                <a:gd name="T6" fmla="*/ 169 w 327"/>
                <a:gd name="T7" fmla="*/ 42 h 662"/>
                <a:gd name="T8" fmla="*/ 169 w 327"/>
                <a:gd name="T9" fmla="*/ 42 h 662"/>
                <a:gd name="T10" fmla="*/ 144 w 327"/>
                <a:gd name="T11" fmla="*/ 57 h 662"/>
                <a:gd name="T12" fmla="*/ 144 w 327"/>
                <a:gd name="T13" fmla="*/ 57 h 662"/>
                <a:gd name="T14" fmla="*/ 144 w 327"/>
                <a:gd name="T15" fmla="*/ 57 h 662"/>
                <a:gd name="T16" fmla="*/ 99 w 327"/>
                <a:gd name="T17" fmla="*/ 95 h 662"/>
                <a:gd name="T18" fmla="*/ 98 w 327"/>
                <a:gd name="T19" fmla="*/ 95 h 662"/>
                <a:gd name="T20" fmla="*/ 98 w 327"/>
                <a:gd name="T21" fmla="*/ 96 h 662"/>
                <a:gd name="T22" fmla="*/ 97 w 327"/>
                <a:gd name="T23" fmla="*/ 97 h 662"/>
                <a:gd name="T24" fmla="*/ 0 w 327"/>
                <a:gd name="T25" fmla="*/ 331 h 662"/>
                <a:gd name="T26" fmla="*/ 97 w 327"/>
                <a:gd name="T27" fmla="*/ 566 h 662"/>
                <a:gd name="T28" fmla="*/ 97 w 327"/>
                <a:gd name="T29" fmla="*/ 566 h 662"/>
                <a:gd name="T30" fmla="*/ 98 w 327"/>
                <a:gd name="T31" fmla="*/ 566 h 662"/>
                <a:gd name="T32" fmla="*/ 98 w 327"/>
                <a:gd name="T33" fmla="*/ 566 h 662"/>
                <a:gd name="T34" fmla="*/ 99 w 327"/>
                <a:gd name="T35" fmla="*/ 567 h 662"/>
                <a:gd name="T36" fmla="*/ 99 w 327"/>
                <a:gd name="T37" fmla="*/ 567 h 662"/>
                <a:gd name="T38" fmla="*/ 99 w 327"/>
                <a:gd name="T39" fmla="*/ 568 h 662"/>
                <a:gd name="T40" fmla="*/ 100 w 327"/>
                <a:gd name="T41" fmla="*/ 568 h 662"/>
                <a:gd name="T42" fmla="*/ 100 w 327"/>
                <a:gd name="T43" fmla="*/ 568 h 662"/>
                <a:gd name="T44" fmla="*/ 160 w 327"/>
                <a:gd name="T45" fmla="*/ 615 h 662"/>
                <a:gd name="T46" fmla="*/ 160 w 327"/>
                <a:gd name="T47" fmla="*/ 615 h 662"/>
                <a:gd name="T48" fmla="*/ 160 w 327"/>
                <a:gd name="T49" fmla="*/ 615 h 662"/>
                <a:gd name="T50" fmla="*/ 204 w 327"/>
                <a:gd name="T51" fmla="*/ 637 h 662"/>
                <a:gd name="T52" fmla="*/ 204 w 327"/>
                <a:gd name="T53" fmla="*/ 637 h 662"/>
                <a:gd name="T54" fmla="*/ 204 w 327"/>
                <a:gd name="T55" fmla="*/ 637 h 662"/>
                <a:gd name="T56" fmla="*/ 327 w 327"/>
                <a:gd name="T57" fmla="*/ 662 h 662"/>
                <a:gd name="T58" fmla="*/ 327 w 327"/>
                <a:gd name="T59" fmla="*/ 601 h 662"/>
                <a:gd name="T60" fmla="*/ 327 w 327"/>
                <a:gd name="T61" fmla="*/ 601 h 662"/>
                <a:gd name="T62" fmla="*/ 135 w 327"/>
                <a:gd name="T63" fmla="*/ 521 h 662"/>
                <a:gd name="T64" fmla="*/ 135 w 327"/>
                <a:gd name="T65" fmla="*/ 137 h 662"/>
                <a:gd name="T66" fmla="*/ 327 w 327"/>
                <a:gd name="T67" fmla="*/ 57 h 662"/>
                <a:gd name="T68" fmla="*/ 327 w 327"/>
                <a:gd name="T69" fmla="*/ 57 h 662"/>
                <a:gd name="T70" fmla="*/ 327 w 327"/>
                <a:gd name="T7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7" h="662">
                  <a:moveTo>
                    <a:pt x="327" y="0"/>
                  </a:moveTo>
                  <a:cubicBezTo>
                    <a:pt x="323" y="0"/>
                    <a:pt x="319" y="0"/>
                    <a:pt x="315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265" y="3"/>
                    <a:pt x="215" y="17"/>
                    <a:pt x="169" y="42"/>
                  </a:cubicBezTo>
                  <a:cubicBezTo>
                    <a:pt x="169" y="42"/>
                    <a:pt x="169" y="42"/>
                    <a:pt x="169" y="42"/>
                  </a:cubicBezTo>
                  <a:cubicBezTo>
                    <a:pt x="161" y="47"/>
                    <a:pt x="152" y="52"/>
                    <a:pt x="144" y="57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28" y="68"/>
                    <a:pt x="113" y="81"/>
                    <a:pt x="99" y="95"/>
                  </a:cubicBezTo>
                  <a:cubicBezTo>
                    <a:pt x="99" y="95"/>
                    <a:pt x="98" y="95"/>
                    <a:pt x="98" y="95"/>
                  </a:cubicBezTo>
                  <a:cubicBezTo>
                    <a:pt x="98" y="95"/>
                    <a:pt x="98" y="96"/>
                    <a:pt x="98" y="96"/>
                  </a:cubicBezTo>
                  <a:cubicBezTo>
                    <a:pt x="98" y="96"/>
                    <a:pt x="97" y="96"/>
                    <a:pt x="97" y="97"/>
                  </a:cubicBezTo>
                  <a:cubicBezTo>
                    <a:pt x="33" y="161"/>
                    <a:pt x="0" y="246"/>
                    <a:pt x="0" y="331"/>
                  </a:cubicBezTo>
                  <a:cubicBezTo>
                    <a:pt x="0" y="416"/>
                    <a:pt x="32" y="501"/>
                    <a:pt x="97" y="566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97" y="566"/>
                    <a:pt x="98" y="566"/>
                    <a:pt x="98" y="566"/>
                  </a:cubicBezTo>
                  <a:cubicBezTo>
                    <a:pt x="98" y="566"/>
                    <a:pt x="98" y="566"/>
                    <a:pt x="98" y="566"/>
                  </a:cubicBezTo>
                  <a:cubicBezTo>
                    <a:pt x="98" y="567"/>
                    <a:pt x="98" y="567"/>
                    <a:pt x="99" y="567"/>
                  </a:cubicBezTo>
                  <a:cubicBezTo>
                    <a:pt x="99" y="567"/>
                    <a:pt x="99" y="567"/>
                    <a:pt x="99" y="567"/>
                  </a:cubicBezTo>
                  <a:cubicBezTo>
                    <a:pt x="99" y="567"/>
                    <a:pt x="99" y="567"/>
                    <a:pt x="99" y="568"/>
                  </a:cubicBezTo>
                  <a:cubicBezTo>
                    <a:pt x="99" y="568"/>
                    <a:pt x="100" y="568"/>
                    <a:pt x="100" y="568"/>
                  </a:cubicBezTo>
                  <a:cubicBezTo>
                    <a:pt x="100" y="568"/>
                    <a:pt x="100" y="568"/>
                    <a:pt x="100" y="568"/>
                  </a:cubicBezTo>
                  <a:cubicBezTo>
                    <a:pt x="119" y="586"/>
                    <a:pt x="139" y="602"/>
                    <a:pt x="160" y="615"/>
                  </a:cubicBezTo>
                  <a:cubicBezTo>
                    <a:pt x="160" y="615"/>
                    <a:pt x="160" y="615"/>
                    <a:pt x="160" y="615"/>
                  </a:cubicBezTo>
                  <a:cubicBezTo>
                    <a:pt x="160" y="615"/>
                    <a:pt x="160" y="615"/>
                    <a:pt x="160" y="615"/>
                  </a:cubicBezTo>
                  <a:cubicBezTo>
                    <a:pt x="174" y="624"/>
                    <a:pt x="189" y="631"/>
                    <a:pt x="204" y="637"/>
                  </a:cubicBezTo>
                  <a:cubicBezTo>
                    <a:pt x="204" y="637"/>
                    <a:pt x="204" y="637"/>
                    <a:pt x="204" y="637"/>
                  </a:cubicBezTo>
                  <a:cubicBezTo>
                    <a:pt x="204" y="637"/>
                    <a:pt x="204" y="637"/>
                    <a:pt x="204" y="637"/>
                  </a:cubicBezTo>
                  <a:cubicBezTo>
                    <a:pt x="243" y="653"/>
                    <a:pt x="285" y="662"/>
                    <a:pt x="327" y="662"/>
                  </a:cubicBezTo>
                  <a:cubicBezTo>
                    <a:pt x="327" y="601"/>
                    <a:pt x="327" y="601"/>
                    <a:pt x="327" y="601"/>
                  </a:cubicBezTo>
                  <a:cubicBezTo>
                    <a:pt x="327" y="601"/>
                    <a:pt x="327" y="601"/>
                    <a:pt x="327" y="601"/>
                  </a:cubicBezTo>
                  <a:cubicBezTo>
                    <a:pt x="257" y="601"/>
                    <a:pt x="188" y="574"/>
                    <a:pt x="135" y="521"/>
                  </a:cubicBezTo>
                  <a:cubicBezTo>
                    <a:pt x="28" y="415"/>
                    <a:pt x="28" y="243"/>
                    <a:pt x="135" y="137"/>
                  </a:cubicBezTo>
                  <a:cubicBezTo>
                    <a:pt x="188" y="84"/>
                    <a:pt x="257" y="57"/>
                    <a:pt x="327" y="57"/>
                  </a:cubicBezTo>
                  <a:cubicBezTo>
                    <a:pt x="327" y="57"/>
                    <a:pt x="327" y="57"/>
                    <a:pt x="327" y="5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2E4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008"/>
            <p:cNvSpPr/>
            <p:nvPr/>
          </p:nvSpPr>
          <p:spPr bwMode="auto">
            <a:xfrm>
              <a:off x="234446" y="1766040"/>
              <a:ext cx="231848" cy="422318"/>
            </a:xfrm>
            <a:custGeom>
              <a:avLst/>
              <a:gdLst>
                <a:gd name="T0" fmla="*/ 299 w 299"/>
                <a:gd name="T1" fmla="*/ 0 h 544"/>
                <a:gd name="T2" fmla="*/ 107 w 299"/>
                <a:gd name="T3" fmla="*/ 80 h 544"/>
                <a:gd name="T4" fmla="*/ 107 w 299"/>
                <a:gd name="T5" fmla="*/ 464 h 544"/>
                <a:gd name="T6" fmla="*/ 299 w 299"/>
                <a:gd name="T7" fmla="*/ 544 h 544"/>
                <a:gd name="T8" fmla="*/ 299 w 299"/>
                <a:gd name="T9" fmla="*/ 544 h 544"/>
                <a:gd name="T10" fmla="*/ 299 w 299"/>
                <a:gd name="T11" fmla="*/ 303 h 544"/>
                <a:gd name="T12" fmla="*/ 288 w 299"/>
                <a:gd name="T13" fmla="*/ 299 h 544"/>
                <a:gd name="T14" fmla="*/ 190 w 299"/>
                <a:gd name="T15" fmla="*/ 423 h 544"/>
                <a:gd name="T16" fmla="*/ 189 w 299"/>
                <a:gd name="T17" fmla="*/ 440 h 544"/>
                <a:gd name="T18" fmla="*/ 178 w 299"/>
                <a:gd name="T19" fmla="*/ 445 h 544"/>
                <a:gd name="T20" fmla="*/ 169 w 299"/>
                <a:gd name="T21" fmla="*/ 442 h 544"/>
                <a:gd name="T22" fmla="*/ 166 w 299"/>
                <a:gd name="T23" fmla="*/ 422 h 544"/>
                <a:gd name="T24" fmla="*/ 178 w 299"/>
                <a:gd name="T25" fmla="*/ 416 h 544"/>
                <a:gd name="T26" fmla="*/ 183 w 299"/>
                <a:gd name="T27" fmla="*/ 417 h 544"/>
                <a:gd name="T28" fmla="*/ 281 w 299"/>
                <a:gd name="T29" fmla="*/ 293 h 544"/>
                <a:gd name="T30" fmla="*/ 274 w 299"/>
                <a:gd name="T31" fmla="*/ 274 h 544"/>
                <a:gd name="T32" fmla="*/ 299 w 299"/>
                <a:gd name="T33" fmla="*/ 246 h 544"/>
                <a:gd name="T34" fmla="*/ 299 w 299"/>
                <a:gd name="T35" fmla="*/ 221 h 544"/>
                <a:gd name="T36" fmla="*/ 286 w 299"/>
                <a:gd name="T37" fmla="*/ 224 h 544"/>
                <a:gd name="T38" fmla="*/ 286 w 299"/>
                <a:gd name="T39" fmla="*/ 57 h 544"/>
                <a:gd name="T40" fmla="*/ 299 w 299"/>
                <a:gd name="T41" fmla="*/ 57 h 544"/>
                <a:gd name="T42" fmla="*/ 299 w 299"/>
                <a:gd name="T43" fmla="*/ 0 h 544"/>
                <a:gd name="T44" fmla="*/ 299 w 299"/>
                <a:gd name="T4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544">
                  <a:moveTo>
                    <a:pt x="299" y="0"/>
                  </a:moveTo>
                  <a:cubicBezTo>
                    <a:pt x="229" y="0"/>
                    <a:pt x="160" y="27"/>
                    <a:pt x="107" y="80"/>
                  </a:cubicBezTo>
                  <a:cubicBezTo>
                    <a:pt x="0" y="186"/>
                    <a:pt x="0" y="358"/>
                    <a:pt x="107" y="464"/>
                  </a:cubicBezTo>
                  <a:cubicBezTo>
                    <a:pt x="160" y="517"/>
                    <a:pt x="229" y="544"/>
                    <a:pt x="299" y="544"/>
                  </a:cubicBezTo>
                  <a:cubicBezTo>
                    <a:pt x="299" y="544"/>
                    <a:pt x="299" y="544"/>
                    <a:pt x="299" y="544"/>
                  </a:cubicBezTo>
                  <a:cubicBezTo>
                    <a:pt x="299" y="303"/>
                    <a:pt x="299" y="303"/>
                    <a:pt x="299" y="303"/>
                  </a:cubicBezTo>
                  <a:cubicBezTo>
                    <a:pt x="295" y="303"/>
                    <a:pt x="291" y="301"/>
                    <a:pt x="288" y="299"/>
                  </a:cubicBezTo>
                  <a:cubicBezTo>
                    <a:pt x="190" y="423"/>
                    <a:pt x="190" y="423"/>
                    <a:pt x="190" y="423"/>
                  </a:cubicBezTo>
                  <a:cubicBezTo>
                    <a:pt x="193" y="428"/>
                    <a:pt x="193" y="435"/>
                    <a:pt x="189" y="440"/>
                  </a:cubicBezTo>
                  <a:cubicBezTo>
                    <a:pt x="187" y="443"/>
                    <a:pt x="182" y="445"/>
                    <a:pt x="178" y="445"/>
                  </a:cubicBezTo>
                  <a:cubicBezTo>
                    <a:pt x="175" y="445"/>
                    <a:pt x="172" y="444"/>
                    <a:pt x="169" y="442"/>
                  </a:cubicBezTo>
                  <a:cubicBezTo>
                    <a:pt x="163" y="437"/>
                    <a:pt x="162" y="428"/>
                    <a:pt x="166" y="422"/>
                  </a:cubicBezTo>
                  <a:cubicBezTo>
                    <a:pt x="169" y="418"/>
                    <a:pt x="174" y="416"/>
                    <a:pt x="178" y="416"/>
                  </a:cubicBezTo>
                  <a:cubicBezTo>
                    <a:pt x="180" y="416"/>
                    <a:pt x="181" y="417"/>
                    <a:pt x="183" y="417"/>
                  </a:cubicBezTo>
                  <a:cubicBezTo>
                    <a:pt x="281" y="293"/>
                    <a:pt x="281" y="293"/>
                    <a:pt x="281" y="293"/>
                  </a:cubicBezTo>
                  <a:cubicBezTo>
                    <a:pt x="277" y="288"/>
                    <a:pt x="274" y="281"/>
                    <a:pt x="274" y="274"/>
                  </a:cubicBezTo>
                  <a:cubicBezTo>
                    <a:pt x="274" y="260"/>
                    <a:pt x="285" y="248"/>
                    <a:pt x="299" y="246"/>
                  </a:cubicBezTo>
                  <a:cubicBezTo>
                    <a:pt x="299" y="221"/>
                    <a:pt x="299" y="221"/>
                    <a:pt x="299" y="221"/>
                  </a:cubicBezTo>
                  <a:cubicBezTo>
                    <a:pt x="295" y="222"/>
                    <a:pt x="290" y="223"/>
                    <a:pt x="286" y="224"/>
                  </a:cubicBezTo>
                  <a:cubicBezTo>
                    <a:pt x="286" y="57"/>
                    <a:pt x="286" y="57"/>
                    <a:pt x="286" y="57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299" y="0"/>
                    <a:pt x="299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010"/>
            <p:cNvSpPr/>
            <p:nvPr/>
          </p:nvSpPr>
          <p:spPr bwMode="auto">
            <a:xfrm>
              <a:off x="456443" y="1810374"/>
              <a:ext cx="9852" cy="129717"/>
            </a:xfrm>
            <a:custGeom>
              <a:avLst/>
              <a:gdLst>
                <a:gd name="T0" fmla="*/ 13 w 13"/>
                <a:gd name="T1" fmla="*/ 0 h 167"/>
                <a:gd name="T2" fmla="*/ 0 w 13"/>
                <a:gd name="T3" fmla="*/ 0 h 167"/>
                <a:gd name="T4" fmla="*/ 0 w 13"/>
                <a:gd name="T5" fmla="*/ 167 h 167"/>
                <a:gd name="T6" fmla="*/ 13 w 13"/>
                <a:gd name="T7" fmla="*/ 164 h 167"/>
                <a:gd name="T8" fmla="*/ 13 w 13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7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166"/>
                    <a:pt x="9" y="165"/>
                    <a:pt x="13" y="16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DCA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011"/>
            <p:cNvSpPr>
              <a:spLocks noEditPoints="1"/>
            </p:cNvSpPr>
            <p:nvPr/>
          </p:nvSpPr>
          <p:spPr bwMode="auto">
            <a:xfrm>
              <a:off x="446919" y="1957167"/>
              <a:ext cx="19376" cy="44005"/>
            </a:xfrm>
            <a:custGeom>
              <a:avLst/>
              <a:gdLst>
                <a:gd name="T0" fmla="*/ 23 w 25"/>
                <a:gd name="T1" fmla="*/ 41 h 57"/>
                <a:gd name="T2" fmla="*/ 14 w 25"/>
                <a:gd name="T3" fmla="*/ 53 h 57"/>
                <a:gd name="T4" fmla="*/ 25 w 25"/>
                <a:gd name="T5" fmla="*/ 57 h 57"/>
                <a:gd name="T6" fmla="*/ 25 w 25"/>
                <a:gd name="T7" fmla="*/ 42 h 57"/>
                <a:gd name="T8" fmla="*/ 23 w 25"/>
                <a:gd name="T9" fmla="*/ 41 h 57"/>
                <a:gd name="T10" fmla="*/ 25 w 25"/>
                <a:gd name="T11" fmla="*/ 0 h 57"/>
                <a:gd name="T12" fmla="*/ 0 w 25"/>
                <a:gd name="T13" fmla="*/ 28 h 57"/>
                <a:gd name="T14" fmla="*/ 7 w 25"/>
                <a:gd name="T15" fmla="*/ 47 h 57"/>
                <a:gd name="T16" fmla="*/ 16 w 25"/>
                <a:gd name="T17" fmla="*/ 35 h 57"/>
                <a:gd name="T18" fmla="*/ 16 w 25"/>
                <a:gd name="T19" fmla="*/ 19 h 57"/>
                <a:gd name="T20" fmla="*/ 25 w 25"/>
                <a:gd name="T21" fmla="*/ 14 h 57"/>
                <a:gd name="T22" fmla="*/ 25 w 25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57">
                  <a:moveTo>
                    <a:pt x="23" y="41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7" y="55"/>
                    <a:pt x="21" y="57"/>
                    <a:pt x="25" y="5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24" y="42"/>
                    <a:pt x="23" y="41"/>
                  </a:cubicBezTo>
                  <a:moveTo>
                    <a:pt x="25" y="0"/>
                  </a:moveTo>
                  <a:cubicBezTo>
                    <a:pt x="11" y="2"/>
                    <a:pt x="0" y="14"/>
                    <a:pt x="0" y="28"/>
                  </a:cubicBezTo>
                  <a:cubicBezTo>
                    <a:pt x="0" y="35"/>
                    <a:pt x="3" y="42"/>
                    <a:pt x="7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1"/>
                    <a:pt x="12" y="24"/>
                    <a:pt x="16" y="19"/>
                  </a:cubicBezTo>
                  <a:cubicBezTo>
                    <a:pt x="18" y="16"/>
                    <a:pt x="22" y="15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CA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012"/>
            <p:cNvSpPr/>
            <p:nvPr/>
          </p:nvSpPr>
          <p:spPr bwMode="auto">
            <a:xfrm>
              <a:off x="360222" y="1968004"/>
              <a:ext cx="106072" cy="143509"/>
            </a:xfrm>
            <a:custGeom>
              <a:avLst/>
              <a:gdLst>
                <a:gd name="T0" fmla="*/ 137 w 137"/>
                <a:gd name="T1" fmla="*/ 0 h 185"/>
                <a:gd name="T2" fmla="*/ 128 w 137"/>
                <a:gd name="T3" fmla="*/ 5 h 185"/>
                <a:gd name="T4" fmla="*/ 128 w 137"/>
                <a:gd name="T5" fmla="*/ 21 h 185"/>
                <a:gd name="T6" fmla="*/ 119 w 137"/>
                <a:gd name="T7" fmla="*/ 33 h 185"/>
                <a:gd name="T8" fmla="*/ 21 w 137"/>
                <a:gd name="T9" fmla="*/ 157 h 185"/>
                <a:gd name="T10" fmla="*/ 16 w 137"/>
                <a:gd name="T11" fmla="*/ 156 h 185"/>
                <a:gd name="T12" fmla="*/ 4 w 137"/>
                <a:gd name="T13" fmla="*/ 162 h 185"/>
                <a:gd name="T14" fmla="*/ 7 w 137"/>
                <a:gd name="T15" fmla="*/ 182 h 185"/>
                <a:gd name="T16" fmla="*/ 16 w 137"/>
                <a:gd name="T17" fmla="*/ 185 h 185"/>
                <a:gd name="T18" fmla="*/ 27 w 137"/>
                <a:gd name="T19" fmla="*/ 180 h 185"/>
                <a:gd name="T20" fmla="*/ 28 w 137"/>
                <a:gd name="T21" fmla="*/ 163 h 185"/>
                <a:gd name="T22" fmla="*/ 126 w 137"/>
                <a:gd name="T23" fmla="*/ 39 h 185"/>
                <a:gd name="T24" fmla="*/ 135 w 137"/>
                <a:gd name="T25" fmla="*/ 27 h 185"/>
                <a:gd name="T26" fmla="*/ 137 w 137"/>
                <a:gd name="T27" fmla="*/ 28 h 185"/>
                <a:gd name="T28" fmla="*/ 137 w 137"/>
                <a:gd name="T2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85">
                  <a:moveTo>
                    <a:pt x="137" y="0"/>
                  </a:moveTo>
                  <a:cubicBezTo>
                    <a:pt x="134" y="1"/>
                    <a:pt x="130" y="2"/>
                    <a:pt x="128" y="5"/>
                  </a:cubicBezTo>
                  <a:cubicBezTo>
                    <a:pt x="124" y="10"/>
                    <a:pt x="125" y="17"/>
                    <a:pt x="128" y="2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19" y="157"/>
                    <a:pt x="18" y="156"/>
                    <a:pt x="16" y="156"/>
                  </a:cubicBezTo>
                  <a:cubicBezTo>
                    <a:pt x="12" y="156"/>
                    <a:pt x="7" y="158"/>
                    <a:pt x="4" y="162"/>
                  </a:cubicBezTo>
                  <a:cubicBezTo>
                    <a:pt x="0" y="168"/>
                    <a:pt x="1" y="177"/>
                    <a:pt x="7" y="182"/>
                  </a:cubicBezTo>
                  <a:cubicBezTo>
                    <a:pt x="10" y="184"/>
                    <a:pt x="13" y="185"/>
                    <a:pt x="16" y="185"/>
                  </a:cubicBezTo>
                  <a:cubicBezTo>
                    <a:pt x="20" y="185"/>
                    <a:pt x="25" y="183"/>
                    <a:pt x="27" y="180"/>
                  </a:cubicBezTo>
                  <a:cubicBezTo>
                    <a:pt x="31" y="175"/>
                    <a:pt x="31" y="168"/>
                    <a:pt x="28" y="163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36" y="28"/>
                    <a:pt x="136" y="28"/>
                    <a:pt x="137" y="28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C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4" name="矩形 253"/>
          <p:cNvSpPr/>
          <p:nvPr/>
        </p:nvSpPr>
        <p:spPr>
          <a:xfrm>
            <a:off x="3948077" y="2528089"/>
            <a:ext cx="575322" cy="1121162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箭头连接符 261"/>
          <p:cNvCxnSpPr>
            <a:stCxn id="264" idx="3"/>
            <a:endCxn id="254" idx="3"/>
          </p:cNvCxnSpPr>
          <p:nvPr/>
        </p:nvCxnSpPr>
        <p:spPr>
          <a:xfrm flipH="1">
            <a:off x="4523399" y="2459204"/>
            <a:ext cx="809886" cy="62946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>
            <a:stCxn id="254" idx="1"/>
          </p:cNvCxnSpPr>
          <p:nvPr/>
        </p:nvCxnSpPr>
        <p:spPr>
          <a:xfrm flipH="1">
            <a:off x="3291371" y="3088670"/>
            <a:ext cx="656706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文本框 342"/>
          <p:cNvSpPr txBox="1"/>
          <p:nvPr/>
        </p:nvSpPr>
        <p:spPr>
          <a:xfrm>
            <a:off x="2539791" y="4269010"/>
            <a:ext cx="782665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Submit block header</a:t>
            </a:r>
            <a:endParaRPr lang="zh-CN" altLang="en-US" sz="800" dirty="0"/>
          </a:p>
        </p:txBody>
      </p:sp>
      <p:sp>
        <p:nvSpPr>
          <p:cNvPr id="349" name="文本框 348"/>
          <p:cNvSpPr txBox="1"/>
          <p:nvPr/>
        </p:nvSpPr>
        <p:spPr>
          <a:xfrm rot="16200000">
            <a:off x="152670" y="5620104"/>
            <a:ext cx="1073127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Sync block header</a:t>
            </a:r>
            <a:endParaRPr lang="zh-CN" altLang="en-US" sz="800" dirty="0"/>
          </a:p>
        </p:txBody>
      </p:sp>
      <p:sp>
        <p:nvSpPr>
          <p:cNvPr id="497" name="矩形 496"/>
          <p:cNvSpPr/>
          <p:nvPr/>
        </p:nvSpPr>
        <p:spPr>
          <a:xfrm>
            <a:off x="2583811" y="5520983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/>
              <a:t>Challenge</a:t>
            </a:r>
            <a:endParaRPr lang="zh-CN" altLang="en-US" sz="800" dirty="0"/>
          </a:p>
        </p:txBody>
      </p:sp>
      <p:sp>
        <p:nvSpPr>
          <p:cNvPr id="357" name="文本框 356"/>
          <p:cNvSpPr txBox="1"/>
          <p:nvPr/>
        </p:nvSpPr>
        <p:spPr>
          <a:xfrm>
            <a:off x="4738521" y="2867345"/>
            <a:ext cx="621832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Mapping</a:t>
            </a:r>
            <a:endParaRPr lang="zh-CN" altLang="en-US" sz="800" dirty="0"/>
          </a:p>
        </p:txBody>
      </p:sp>
      <p:sp>
        <p:nvSpPr>
          <p:cNvPr id="365" name="文本框 364"/>
          <p:cNvSpPr txBox="1"/>
          <p:nvPr/>
        </p:nvSpPr>
        <p:spPr>
          <a:xfrm>
            <a:off x="2719747" y="1589008"/>
            <a:ext cx="49120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Voting</a:t>
            </a:r>
            <a:endParaRPr lang="zh-CN" altLang="en-US" sz="800" dirty="0"/>
          </a:p>
        </p:txBody>
      </p:sp>
      <p:sp>
        <p:nvSpPr>
          <p:cNvPr id="386" name="文本框 385"/>
          <p:cNvSpPr txBox="1"/>
          <p:nvPr/>
        </p:nvSpPr>
        <p:spPr>
          <a:xfrm>
            <a:off x="7845036" y="6226014"/>
            <a:ext cx="1073127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Sync block header</a:t>
            </a:r>
            <a:endParaRPr lang="zh-CN" altLang="en-US" sz="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539421" y="3523825"/>
            <a:ext cx="414994" cy="401729"/>
            <a:chOff x="1715293" y="157162"/>
            <a:chExt cx="646113" cy="644525"/>
          </a:xfrm>
        </p:grpSpPr>
        <p:sp>
          <p:nvSpPr>
            <p:cNvPr id="186" name="Oval 67"/>
            <p:cNvSpPr>
              <a:spLocks noChangeArrowheads="1"/>
            </p:cNvSpPr>
            <p:nvPr/>
          </p:nvSpPr>
          <p:spPr bwMode="auto">
            <a:xfrm>
              <a:off x="1715293" y="157162"/>
              <a:ext cx="646112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587"/>
            <p:cNvSpPr/>
            <p:nvPr/>
          </p:nvSpPr>
          <p:spPr bwMode="auto">
            <a:xfrm>
              <a:off x="1793081" y="334962"/>
              <a:ext cx="568325" cy="466725"/>
            </a:xfrm>
            <a:custGeom>
              <a:avLst/>
              <a:gdLst>
                <a:gd name="T0" fmla="*/ 0 w 73"/>
                <a:gd name="T1" fmla="*/ 33 h 60"/>
                <a:gd name="T2" fmla="*/ 0 w 73"/>
                <a:gd name="T3" fmla="*/ 32 h 60"/>
                <a:gd name="T4" fmla="*/ 0 w 73"/>
                <a:gd name="T5" fmla="*/ 31 h 60"/>
                <a:gd name="T6" fmla="*/ 0 w 73"/>
                <a:gd name="T7" fmla="*/ 30 h 60"/>
                <a:gd name="T8" fmla="*/ 0 w 73"/>
                <a:gd name="T9" fmla="*/ 28 h 60"/>
                <a:gd name="T10" fmla="*/ 4 w 73"/>
                <a:gd name="T11" fmla="*/ 25 h 60"/>
                <a:gd name="T12" fmla="*/ 8 w 73"/>
                <a:gd name="T13" fmla="*/ 24 h 60"/>
                <a:gd name="T14" fmla="*/ 8 w 73"/>
                <a:gd name="T15" fmla="*/ 24 h 60"/>
                <a:gd name="T16" fmla="*/ 8 w 73"/>
                <a:gd name="T17" fmla="*/ 24 h 60"/>
                <a:gd name="T18" fmla="*/ 8 w 73"/>
                <a:gd name="T19" fmla="*/ 24 h 60"/>
                <a:gd name="T20" fmla="*/ 8 w 73"/>
                <a:gd name="T21" fmla="*/ 23 h 60"/>
                <a:gd name="T22" fmla="*/ 8 w 73"/>
                <a:gd name="T23" fmla="*/ 21 h 60"/>
                <a:gd name="T24" fmla="*/ 7 w 73"/>
                <a:gd name="T25" fmla="*/ 20 h 60"/>
                <a:gd name="T26" fmla="*/ 7 w 73"/>
                <a:gd name="T27" fmla="*/ 19 h 60"/>
                <a:gd name="T28" fmla="*/ 7 w 73"/>
                <a:gd name="T29" fmla="*/ 19 h 60"/>
                <a:gd name="T30" fmla="*/ 7 w 73"/>
                <a:gd name="T31" fmla="*/ 19 h 60"/>
                <a:gd name="T32" fmla="*/ 7 w 73"/>
                <a:gd name="T33" fmla="*/ 19 h 60"/>
                <a:gd name="T34" fmla="*/ 7 w 73"/>
                <a:gd name="T35" fmla="*/ 19 h 60"/>
                <a:gd name="T36" fmla="*/ 7 w 73"/>
                <a:gd name="T37" fmla="*/ 19 h 60"/>
                <a:gd name="T38" fmla="*/ 7 w 73"/>
                <a:gd name="T39" fmla="*/ 19 h 60"/>
                <a:gd name="T40" fmla="*/ 7 w 73"/>
                <a:gd name="T41" fmla="*/ 19 h 60"/>
                <a:gd name="T42" fmla="*/ 7 w 73"/>
                <a:gd name="T43" fmla="*/ 19 h 60"/>
                <a:gd name="T44" fmla="*/ 7 w 73"/>
                <a:gd name="T45" fmla="*/ 19 h 60"/>
                <a:gd name="T46" fmla="*/ 7 w 73"/>
                <a:gd name="T47" fmla="*/ 19 h 60"/>
                <a:gd name="T48" fmla="*/ 7 w 73"/>
                <a:gd name="T49" fmla="*/ 19 h 60"/>
                <a:gd name="T50" fmla="*/ 7 w 73"/>
                <a:gd name="T51" fmla="*/ 18 h 60"/>
                <a:gd name="T52" fmla="*/ 7 w 73"/>
                <a:gd name="T53" fmla="*/ 18 h 60"/>
                <a:gd name="T54" fmla="*/ 7 w 73"/>
                <a:gd name="T55" fmla="*/ 18 h 60"/>
                <a:gd name="T56" fmla="*/ 6 w 73"/>
                <a:gd name="T57" fmla="*/ 18 h 60"/>
                <a:gd name="T58" fmla="*/ 6 w 73"/>
                <a:gd name="T59" fmla="*/ 18 h 60"/>
                <a:gd name="T60" fmla="*/ 6 w 73"/>
                <a:gd name="T61" fmla="*/ 18 h 60"/>
                <a:gd name="T62" fmla="*/ 6 w 73"/>
                <a:gd name="T63" fmla="*/ 18 h 60"/>
                <a:gd name="T64" fmla="*/ 6 w 73"/>
                <a:gd name="T65" fmla="*/ 17 h 60"/>
                <a:gd name="T66" fmla="*/ 6 w 73"/>
                <a:gd name="T67" fmla="*/ 17 h 60"/>
                <a:gd name="T68" fmla="*/ 6 w 73"/>
                <a:gd name="T69" fmla="*/ 17 h 60"/>
                <a:gd name="T70" fmla="*/ 6 w 73"/>
                <a:gd name="T71" fmla="*/ 17 h 60"/>
                <a:gd name="T72" fmla="*/ 6 w 73"/>
                <a:gd name="T73" fmla="*/ 17 h 60"/>
                <a:gd name="T74" fmla="*/ 6 w 73"/>
                <a:gd name="T75" fmla="*/ 17 h 60"/>
                <a:gd name="T76" fmla="*/ 6 w 73"/>
                <a:gd name="T77" fmla="*/ 16 h 60"/>
                <a:gd name="T78" fmla="*/ 6 w 73"/>
                <a:gd name="T79" fmla="*/ 16 h 60"/>
                <a:gd name="T80" fmla="*/ 6 w 73"/>
                <a:gd name="T81" fmla="*/ 16 h 60"/>
                <a:gd name="T82" fmla="*/ 6 w 73"/>
                <a:gd name="T83" fmla="*/ 16 h 60"/>
                <a:gd name="T84" fmla="*/ 6 w 73"/>
                <a:gd name="T85" fmla="*/ 16 h 60"/>
                <a:gd name="T86" fmla="*/ 6 w 73"/>
                <a:gd name="T87" fmla="*/ 15 h 60"/>
                <a:gd name="T88" fmla="*/ 6 w 73"/>
                <a:gd name="T89" fmla="*/ 15 h 60"/>
                <a:gd name="T90" fmla="*/ 6 w 73"/>
                <a:gd name="T91" fmla="*/ 14 h 60"/>
                <a:gd name="T92" fmla="*/ 6 w 73"/>
                <a:gd name="T93" fmla="*/ 14 h 60"/>
                <a:gd name="T94" fmla="*/ 6 w 73"/>
                <a:gd name="T95" fmla="*/ 14 h 60"/>
                <a:gd name="T96" fmla="*/ 6 w 73"/>
                <a:gd name="T97" fmla="*/ 14 h 60"/>
                <a:gd name="T98" fmla="*/ 6 w 73"/>
                <a:gd name="T99" fmla="*/ 14 h 60"/>
                <a:gd name="T100" fmla="*/ 6 w 73"/>
                <a:gd name="T101" fmla="*/ 12 h 60"/>
                <a:gd name="T102" fmla="*/ 7 w 73"/>
                <a:gd name="T103" fmla="*/ 6 h 60"/>
                <a:gd name="T104" fmla="*/ 14 w 73"/>
                <a:gd name="T105" fmla="*/ 5 h 60"/>
                <a:gd name="T106" fmla="*/ 23 w 73"/>
                <a:gd name="T107" fmla="*/ 11 h 60"/>
                <a:gd name="T108" fmla="*/ 23 w 73"/>
                <a:gd name="T109" fmla="*/ 11 h 60"/>
                <a:gd name="T110" fmla="*/ 23 w 73"/>
                <a:gd name="T111" fmla="*/ 11 h 60"/>
                <a:gd name="T112" fmla="*/ 23 w 73"/>
                <a:gd name="T113" fmla="*/ 9 h 60"/>
                <a:gd name="T114" fmla="*/ 24 w 73"/>
                <a:gd name="T115" fmla="*/ 2 h 60"/>
                <a:gd name="T116" fmla="*/ 35 w 73"/>
                <a:gd name="T117" fmla="*/ 0 h 60"/>
                <a:gd name="T118" fmla="*/ 45 w 73"/>
                <a:gd name="T119" fmla="*/ 6 h 60"/>
                <a:gd name="T120" fmla="*/ 52 w 73"/>
                <a:gd name="T12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" h="60">
                  <a:moveTo>
                    <a:pt x="24" y="59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1" y="28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4" y="26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5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2"/>
                    <a:pt x="38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9" y="5"/>
                    <a:pt x="49" y="5"/>
                  </a:cubicBezTo>
                  <a:cubicBezTo>
                    <a:pt x="49" y="5"/>
                    <a:pt x="49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1" y="5"/>
                    <a:pt x="51" y="5"/>
                  </a:cubicBezTo>
                  <a:cubicBezTo>
                    <a:pt x="51" y="5"/>
                    <a:pt x="51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0" y="44"/>
                    <a:pt x="53" y="60"/>
                    <a:pt x="32" y="60"/>
                  </a:cubicBezTo>
                  <a:cubicBezTo>
                    <a:pt x="29" y="60"/>
                    <a:pt x="27" y="59"/>
                    <a:pt x="24" y="59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588"/>
            <p:cNvSpPr/>
            <p:nvPr/>
          </p:nvSpPr>
          <p:spPr bwMode="auto">
            <a:xfrm>
              <a:off x="2143918" y="452437"/>
              <a:ext cx="84137" cy="101600"/>
            </a:xfrm>
            <a:custGeom>
              <a:avLst/>
              <a:gdLst>
                <a:gd name="T0" fmla="*/ 2 w 11"/>
                <a:gd name="T1" fmla="*/ 0 h 13"/>
                <a:gd name="T2" fmla="*/ 9 w 11"/>
                <a:gd name="T3" fmla="*/ 0 h 13"/>
                <a:gd name="T4" fmla="*/ 10 w 11"/>
                <a:gd name="T5" fmla="*/ 9 h 13"/>
                <a:gd name="T6" fmla="*/ 11 w 11"/>
                <a:gd name="T7" fmla="*/ 10 h 13"/>
                <a:gd name="T8" fmla="*/ 11 w 11"/>
                <a:gd name="T9" fmla="*/ 10 h 13"/>
                <a:gd name="T10" fmla="*/ 10 w 11"/>
                <a:gd name="T11" fmla="*/ 13 h 13"/>
                <a:gd name="T12" fmla="*/ 0 w 11"/>
                <a:gd name="T13" fmla="*/ 12 h 13"/>
                <a:gd name="T14" fmla="*/ 0 w 11"/>
                <a:gd name="T15" fmla="*/ 10 h 13"/>
                <a:gd name="T16" fmla="*/ 0 w 11"/>
                <a:gd name="T17" fmla="*/ 10 h 13"/>
                <a:gd name="T18" fmla="*/ 1 w 11"/>
                <a:gd name="T19" fmla="*/ 8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589"/>
            <p:cNvSpPr/>
            <p:nvPr/>
          </p:nvSpPr>
          <p:spPr bwMode="auto">
            <a:xfrm>
              <a:off x="2143918" y="476250"/>
              <a:ext cx="38100" cy="69850"/>
            </a:xfrm>
            <a:custGeom>
              <a:avLst/>
              <a:gdLst>
                <a:gd name="T0" fmla="*/ 5 w 5"/>
                <a:gd name="T1" fmla="*/ 9 h 9"/>
                <a:gd name="T2" fmla="*/ 0 w 5"/>
                <a:gd name="T3" fmla="*/ 9 h 9"/>
                <a:gd name="T4" fmla="*/ 0 w 5"/>
                <a:gd name="T5" fmla="*/ 7 h 9"/>
                <a:gd name="T6" fmla="*/ 0 w 5"/>
                <a:gd name="T7" fmla="*/ 7 h 9"/>
                <a:gd name="T8" fmla="*/ 1 w 5"/>
                <a:gd name="T9" fmla="*/ 5 h 9"/>
                <a:gd name="T10" fmla="*/ 1 w 5"/>
                <a:gd name="T11" fmla="*/ 0 h 9"/>
                <a:gd name="T12" fmla="*/ 5 w 5"/>
                <a:gd name="T13" fmla="*/ 0 h 9"/>
                <a:gd name="T14" fmla="*/ 5 w 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590"/>
            <p:cNvSpPr/>
            <p:nvPr/>
          </p:nvSpPr>
          <p:spPr bwMode="auto">
            <a:xfrm>
              <a:off x="2150268" y="452437"/>
              <a:ext cx="63500" cy="77788"/>
            </a:xfrm>
            <a:custGeom>
              <a:avLst/>
              <a:gdLst>
                <a:gd name="T0" fmla="*/ 1 w 8"/>
                <a:gd name="T1" fmla="*/ 0 h 10"/>
                <a:gd name="T2" fmla="*/ 8 w 8"/>
                <a:gd name="T3" fmla="*/ 0 h 10"/>
                <a:gd name="T4" fmla="*/ 8 w 8"/>
                <a:gd name="T5" fmla="*/ 6 h 10"/>
                <a:gd name="T6" fmla="*/ 8 w 8"/>
                <a:gd name="T7" fmla="*/ 7 h 10"/>
                <a:gd name="T8" fmla="*/ 4 w 8"/>
                <a:gd name="T9" fmla="*/ 10 h 10"/>
                <a:gd name="T10" fmla="*/ 1 w 8"/>
                <a:gd name="T11" fmla="*/ 7 h 10"/>
                <a:gd name="T12" fmla="*/ 0 w 8"/>
                <a:gd name="T13" fmla="*/ 6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6" y="10"/>
                    <a:pt x="4" y="10"/>
                  </a:cubicBezTo>
                  <a:cubicBezTo>
                    <a:pt x="3" y="10"/>
                    <a:pt x="2" y="9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591"/>
            <p:cNvSpPr/>
            <p:nvPr/>
          </p:nvSpPr>
          <p:spPr bwMode="auto">
            <a:xfrm>
              <a:off x="2128043" y="366712"/>
              <a:ext cx="115887" cy="139700"/>
            </a:xfrm>
            <a:custGeom>
              <a:avLst/>
              <a:gdLst>
                <a:gd name="T0" fmla="*/ 7 w 15"/>
                <a:gd name="T1" fmla="*/ 18 h 18"/>
                <a:gd name="T2" fmla="*/ 3 w 15"/>
                <a:gd name="T3" fmla="*/ 16 h 18"/>
                <a:gd name="T4" fmla="*/ 0 w 15"/>
                <a:gd name="T5" fmla="*/ 10 h 18"/>
                <a:gd name="T6" fmla="*/ 0 w 15"/>
                <a:gd name="T7" fmla="*/ 10 h 18"/>
                <a:gd name="T8" fmla="*/ 0 w 15"/>
                <a:gd name="T9" fmla="*/ 10 h 18"/>
                <a:gd name="T10" fmla="*/ 0 w 15"/>
                <a:gd name="T11" fmla="*/ 9 h 18"/>
                <a:gd name="T12" fmla="*/ 7 w 15"/>
                <a:gd name="T13" fmla="*/ 0 h 18"/>
                <a:gd name="T14" fmla="*/ 14 w 15"/>
                <a:gd name="T15" fmla="*/ 9 h 18"/>
                <a:gd name="T16" fmla="*/ 14 w 15"/>
                <a:gd name="T17" fmla="*/ 10 h 18"/>
                <a:gd name="T18" fmla="*/ 14 w 15"/>
                <a:gd name="T19" fmla="*/ 10 h 18"/>
                <a:gd name="T20" fmla="*/ 14 w 15"/>
                <a:gd name="T21" fmla="*/ 10 h 18"/>
                <a:gd name="T22" fmla="*/ 12 w 15"/>
                <a:gd name="T23" fmla="*/ 16 h 18"/>
                <a:gd name="T24" fmla="*/ 7 w 15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8">
                  <a:moveTo>
                    <a:pt x="7" y="18"/>
                  </a:moveTo>
                  <a:cubicBezTo>
                    <a:pt x="6" y="18"/>
                    <a:pt x="4" y="17"/>
                    <a:pt x="3" y="16"/>
                  </a:cubicBezTo>
                  <a:cubicBezTo>
                    <a:pt x="1" y="14"/>
                    <a:pt x="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4"/>
                    <a:pt x="0" y="0"/>
                    <a:pt x="7" y="0"/>
                  </a:cubicBezTo>
                  <a:cubicBezTo>
                    <a:pt x="15" y="0"/>
                    <a:pt x="14" y="4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2"/>
                    <a:pt x="13" y="14"/>
                    <a:pt x="12" y="16"/>
                  </a:cubicBezTo>
                  <a:cubicBezTo>
                    <a:pt x="11" y="17"/>
                    <a:pt x="9" y="18"/>
                    <a:pt x="7" y="1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592"/>
            <p:cNvSpPr/>
            <p:nvPr/>
          </p:nvSpPr>
          <p:spPr bwMode="auto">
            <a:xfrm>
              <a:off x="2080418" y="522287"/>
              <a:ext cx="203200" cy="93663"/>
            </a:xfrm>
            <a:custGeom>
              <a:avLst/>
              <a:gdLst>
                <a:gd name="T0" fmla="*/ 14 w 26"/>
                <a:gd name="T1" fmla="*/ 2 h 12"/>
                <a:gd name="T2" fmla="*/ 12 w 26"/>
                <a:gd name="T3" fmla="*/ 2 h 12"/>
                <a:gd name="T4" fmla="*/ 9 w 26"/>
                <a:gd name="T5" fmla="*/ 0 h 12"/>
                <a:gd name="T6" fmla="*/ 8 w 26"/>
                <a:gd name="T7" fmla="*/ 1 h 12"/>
                <a:gd name="T8" fmla="*/ 0 w 26"/>
                <a:gd name="T9" fmla="*/ 6 h 12"/>
                <a:gd name="T10" fmla="*/ 0 w 26"/>
                <a:gd name="T11" fmla="*/ 10 h 12"/>
                <a:gd name="T12" fmla="*/ 3 w 26"/>
                <a:gd name="T13" fmla="*/ 12 h 12"/>
                <a:gd name="T14" fmla="*/ 7 w 26"/>
                <a:gd name="T15" fmla="*/ 12 h 12"/>
                <a:gd name="T16" fmla="*/ 12 w 26"/>
                <a:gd name="T17" fmla="*/ 12 h 12"/>
                <a:gd name="T18" fmla="*/ 15 w 26"/>
                <a:gd name="T19" fmla="*/ 12 h 12"/>
                <a:gd name="T20" fmla="*/ 19 w 26"/>
                <a:gd name="T21" fmla="*/ 12 h 12"/>
                <a:gd name="T22" fmla="*/ 24 w 26"/>
                <a:gd name="T23" fmla="*/ 12 h 12"/>
                <a:gd name="T24" fmla="*/ 26 w 26"/>
                <a:gd name="T25" fmla="*/ 10 h 12"/>
                <a:gd name="T26" fmla="*/ 26 w 26"/>
                <a:gd name="T27" fmla="*/ 6 h 12"/>
                <a:gd name="T28" fmla="*/ 19 w 26"/>
                <a:gd name="T29" fmla="*/ 1 h 12"/>
                <a:gd name="T30" fmla="*/ 18 w 26"/>
                <a:gd name="T31" fmla="*/ 0 h 12"/>
                <a:gd name="T32" fmla="*/ 14 w 26"/>
                <a:gd name="T3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2">
                  <a:moveTo>
                    <a:pt x="14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1" y="12"/>
                    <a:pt x="3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2"/>
                    <a:pt x="26" y="11"/>
                    <a:pt x="26" y="1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593"/>
            <p:cNvSpPr/>
            <p:nvPr/>
          </p:nvSpPr>
          <p:spPr bwMode="auto">
            <a:xfrm>
              <a:off x="2143918" y="522287"/>
              <a:ext cx="84137" cy="93663"/>
            </a:xfrm>
            <a:custGeom>
              <a:avLst/>
              <a:gdLst>
                <a:gd name="T0" fmla="*/ 29 w 53"/>
                <a:gd name="T1" fmla="*/ 10 h 59"/>
                <a:gd name="T2" fmla="*/ 19 w 53"/>
                <a:gd name="T3" fmla="*/ 10 h 59"/>
                <a:gd name="T4" fmla="*/ 4 w 53"/>
                <a:gd name="T5" fmla="*/ 0 h 59"/>
                <a:gd name="T6" fmla="*/ 0 w 53"/>
                <a:gd name="T7" fmla="*/ 5 h 59"/>
                <a:gd name="T8" fmla="*/ 29 w 53"/>
                <a:gd name="T9" fmla="*/ 34 h 59"/>
                <a:gd name="T10" fmla="*/ 34 w 53"/>
                <a:gd name="T11" fmla="*/ 59 h 59"/>
                <a:gd name="T12" fmla="*/ 34 w 53"/>
                <a:gd name="T13" fmla="*/ 59 h 59"/>
                <a:gd name="T14" fmla="*/ 29 w 53"/>
                <a:gd name="T15" fmla="*/ 29 h 59"/>
                <a:gd name="T16" fmla="*/ 53 w 53"/>
                <a:gd name="T17" fmla="*/ 5 h 59"/>
                <a:gd name="T18" fmla="*/ 53 w 53"/>
                <a:gd name="T19" fmla="*/ 5 h 59"/>
                <a:gd name="T20" fmla="*/ 48 w 53"/>
                <a:gd name="T21" fmla="*/ 0 h 59"/>
                <a:gd name="T22" fmla="*/ 29 w 53"/>
                <a:gd name="T23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9">
                  <a:moveTo>
                    <a:pt x="29" y="10"/>
                  </a:moveTo>
                  <a:lnTo>
                    <a:pt x="19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29" y="34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29" y="29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48" y="0"/>
                  </a:lnTo>
                  <a:lnTo>
                    <a:pt x="29" y="1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594"/>
            <p:cNvSpPr/>
            <p:nvPr/>
          </p:nvSpPr>
          <p:spPr bwMode="auto">
            <a:xfrm>
              <a:off x="2135981" y="398462"/>
              <a:ext cx="100012" cy="115888"/>
            </a:xfrm>
            <a:custGeom>
              <a:avLst/>
              <a:gdLst>
                <a:gd name="T0" fmla="*/ 2 w 13"/>
                <a:gd name="T1" fmla="*/ 13 h 15"/>
                <a:gd name="T2" fmla="*/ 6 w 13"/>
                <a:gd name="T3" fmla="*/ 15 h 15"/>
                <a:gd name="T4" fmla="*/ 11 w 13"/>
                <a:gd name="T5" fmla="*/ 13 h 15"/>
                <a:gd name="T6" fmla="*/ 13 w 13"/>
                <a:gd name="T7" fmla="*/ 7 h 15"/>
                <a:gd name="T8" fmla="*/ 13 w 13"/>
                <a:gd name="T9" fmla="*/ 5 h 15"/>
                <a:gd name="T10" fmla="*/ 12 w 13"/>
                <a:gd name="T11" fmla="*/ 3 h 15"/>
                <a:gd name="T12" fmla="*/ 12 w 13"/>
                <a:gd name="T13" fmla="*/ 1 h 15"/>
                <a:gd name="T14" fmla="*/ 9 w 13"/>
                <a:gd name="T15" fmla="*/ 1 h 15"/>
                <a:gd name="T16" fmla="*/ 6 w 13"/>
                <a:gd name="T17" fmla="*/ 1 h 15"/>
                <a:gd name="T18" fmla="*/ 4 w 13"/>
                <a:gd name="T19" fmla="*/ 1 h 15"/>
                <a:gd name="T20" fmla="*/ 4 w 13"/>
                <a:gd name="T21" fmla="*/ 1 h 15"/>
                <a:gd name="T22" fmla="*/ 1 w 13"/>
                <a:gd name="T23" fmla="*/ 1 h 15"/>
                <a:gd name="T24" fmla="*/ 0 w 13"/>
                <a:gd name="T25" fmla="*/ 3 h 15"/>
                <a:gd name="T26" fmla="*/ 0 w 13"/>
                <a:gd name="T27" fmla="*/ 5 h 15"/>
                <a:gd name="T28" fmla="*/ 0 w 13"/>
                <a:gd name="T29" fmla="*/ 7 h 15"/>
                <a:gd name="T30" fmla="*/ 2 w 13"/>
                <a:gd name="T3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5">
                  <a:moveTo>
                    <a:pt x="2" y="13"/>
                  </a:moveTo>
                  <a:cubicBezTo>
                    <a:pt x="3" y="14"/>
                    <a:pt x="5" y="15"/>
                    <a:pt x="6" y="15"/>
                  </a:cubicBezTo>
                  <a:cubicBezTo>
                    <a:pt x="8" y="15"/>
                    <a:pt x="10" y="14"/>
                    <a:pt x="11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595"/>
            <p:cNvSpPr/>
            <p:nvPr/>
          </p:nvSpPr>
          <p:spPr bwMode="auto">
            <a:xfrm>
              <a:off x="2135981" y="398462"/>
              <a:ext cx="46037" cy="115888"/>
            </a:xfrm>
            <a:custGeom>
              <a:avLst/>
              <a:gdLst>
                <a:gd name="T0" fmla="*/ 2 w 6"/>
                <a:gd name="T1" fmla="*/ 13 h 15"/>
                <a:gd name="T2" fmla="*/ 6 w 6"/>
                <a:gd name="T3" fmla="*/ 15 h 15"/>
                <a:gd name="T4" fmla="*/ 6 w 6"/>
                <a:gd name="T5" fmla="*/ 1 h 15"/>
                <a:gd name="T6" fmla="*/ 4 w 6"/>
                <a:gd name="T7" fmla="*/ 1 h 15"/>
                <a:gd name="T8" fmla="*/ 4 w 6"/>
                <a:gd name="T9" fmla="*/ 1 h 15"/>
                <a:gd name="T10" fmla="*/ 1 w 6"/>
                <a:gd name="T11" fmla="*/ 1 h 15"/>
                <a:gd name="T12" fmla="*/ 0 w 6"/>
                <a:gd name="T13" fmla="*/ 3 h 15"/>
                <a:gd name="T14" fmla="*/ 0 w 6"/>
                <a:gd name="T15" fmla="*/ 5 h 15"/>
                <a:gd name="T16" fmla="*/ 0 w 6"/>
                <a:gd name="T17" fmla="*/ 7 h 15"/>
                <a:gd name="T18" fmla="*/ 2 w 6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5">
                  <a:moveTo>
                    <a:pt x="2" y="13"/>
                  </a:moveTo>
                  <a:cubicBezTo>
                    <a:pt x="3" y="14"/>
                    <a:pt x="5" y="15"/>
                    <a:pt x="6" y="1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596"/>
            <p:cNvSpPr/>
            <p:nvPr/>
          </p:nvSpPr>
          <p:spPr bwMode="auto">
            <a:xfrm>
              <a:off x="2174081" y="538162"/>
              <a:ext cx="23812" cy="77788"/>
            </a:xfrm>
            <a:custGeom>
              <a:avLst/>
              <a:gdLst>
                <a:gd name="T0" fmla="*/ 0 w 3"/>
                <a:gd name="T1" fmla="*/ 10 h 10"/>
                <a:gd name="T2" fmla="*/ 3 w 3"/>
                <a:gd name="T3" fmla="*/ 10 h 10"/>
                <a:gd name="T4" fmla="*/ 2 w 3"/>
                <a:gd name="T5" fmla="*/ 3 h 10"/>
                <a:gd name="T6" fmla="*/ 2 w 3"/>
                <a:gd name="T7" fmla="*/ 3 h 10"/>
                <a:gd name="T8" fmla="*/ 3 w 3"/>
                <a:gd name="T9" fmla="*/ 1 h 10"/>
                <a:gd name="T10" fmla="*/ 3 w 3"/>
                <a:gd name="T11" fmla="*/ 0 h 10"/>
                <a:gd name="T12" fmla="*/ 2 w 3"/>
                <a:gd name="T13" fmla="*/ 0 h 10"/>
                <a:gd name="T14" fmla="*/ 0 w 3"/>
                <a:gd name="T15" fmla="*/ 0 h 10"/>
                <a:gd name="T16" fmla="*/ 0 w 3"/>
                <a:gd name="T17" fmla="*/ 0 h 10"/>
                <a:gd name="T18" fmla="*/ 0 w 3"/>
                <a:gd name="T19" fmla="*/ 1 h 10"/>
                <a:gd name="T20" fmla="*/ 1 w 3"/>
                <a:gd name="T21" fmla="*/ 3 h 10"/>
                <a:gd name="T22" fmla="*/ 1 w 3"/>
                <a:gd name="T23" fmla="*/ 3 h 10"/>
                <a:gd name="T24" fmla="*/ 0 w 3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2" y="7"/>
                    <a:pt x="2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7"/>
                    <a:pt x="0" y="10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597"/>
            <p:cNvSpPr/>
            <p:nvPr/>
          </p:nvSpPr>
          <p:spPr bwMode="auto">
            <a:xfrm>
              <a:off x="2174081" y="538162"/>
              <a:ext cx="23812" cy="38100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3 h 5"/>
                <a:gd name="T4" fmla="*/ 3 w 3"/>
                <a:gd name="T5" fmla="*/ 1 h 5"/>
                <a:gd name="T6" fmla="*/ 3 w 3"/>
                <a:gd name="T7" fmla="*/ 0 h 5"/>
                <a:gd name="T8" fmla="*/ 2 w 3"/>
                <a:gd name="T9" fmla="*/ 0 h 5"/>
                <a:gd name="T10" fmla="*/ 0 w 3"/>
                <a:gd name="T11" fmla="*/ 0 h 5"/>
                <a:gd name="T12" fmla="*/ 0 w 3"/>
                <a:gd name="T13" fmla="*/ 0 h 5"/>
                <a:gd name="T14" fmla="*/ 0 w 3"/>
                <a:gd name="T15" fmla="*/ 1 h 5"/>
                <a:gd name="T16" fmla="*/ 1 w 3"/>
                <a:gd name="T17" fmla="*/ 3 h 5"/>
                <a:gd name="T18" fmla="*/ 1 w 3"/>
                <a:gd name="T19" fmla="*/ 3 h 5"/>
                <a:gd name="T20" fmla="*/ 1 w 3"/>
                <a:gd name="T21" fmla="*/ 4 h 5"/>
                <a:gd name="T22" fmla="*/ 2 w 3"/>
                <a:gd name="T23" fmla="*/ 5 h 5"/>
                <a:gd name="T24" fmla="*/ 2 w 3"/>
                <a:gd name="T2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598"/>
            <p:cNvSpPr/>
            <p:nvPr/>
          </p:nvSpPr>
          <p:spPr bwMode="auto">
            <a:xfrm>
              <a:off x="2143918" y="522287"/>
              <a:ext cx="38100" cy="38100"/>
            </a:xfrm>
            <a:custGeom>
              <a:avLst/>
              <a:gdLst>
                <a:gd name="T0" fmla="*/ 24 w 24"/>
                <a:gd name="T1" fmla="*/ 10 h 24"/>
                <a:gd name="T2" fmla="*/ 4 w 24"/>
                <a:gd name="T3" fmla="*/ 0 h 24"/>
                <a:gd name="T4" fmla="*/ 0 w 24"/>
                <a:gd name="T5" fmla="*/ 5 h 24"/>
                <a:gd name="T6" fmla="*/ 19 w 24"/>
                <a:gd name="T7" fmla="*/ 24 h 24"/>
                <a:gd name="T8" fmla="*/ 24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19" y="24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599"/>
            <p:cNvSpPr/>
            <p:nvPr/>
          </p:nvSpPr>
          <p:spPr bwMode="auto">
            <a:xfrm>
              <a:off x="2182018" y="522287"/>
              <a:ext cx="46037" cy="38100"/>
            </a:xfrm>
            <a:custGeom>
              <a:avLst/>
              <a:gdLst>
                <a:gd name="T0" fmla="*/ 0 w 29"/>
                <a:gd name="T1" fmla="*/ 10 h 24"/>
                <a:gd name="T2" fmla="*/ 24 w 29"/>
                <a:gd name="T3" fmla="*/ 0 h 24"/>
                <a:gd name="T4" fmla="*/ 29 w 29"/>
                <a:gd name="T5" fmla="*/ 5 h 24"/>
                <a:gd name="T6" fmla="*/ 10 w 29"/>
                <a:gd name="T7" fmla="*/ 24 h 24"/>
                <a:gd name="T8" fmla="*/ 0 w 29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4">
                  <a:moveTo>
                    <a:pt x="0" y="10"/>
                  </a:moveTo>
                  <a:lnTo>
                    <a:pt x="24" y="0"/>
                  </a:lnTo>
                  <a:lnTo>
                    <a:pt x="29" y="5"/>
                  </a:lnTo>
                  <a:lnTo>
                    <a:pt x="10" y="2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600"/>
            <p:cNvSpPr/>
            <p:nvPr/>
          </p:nvSpPr>
          <p:spPr bwMode="auto">
            <a:xfrm>
              <a:off x="1847056" y="452437"/>
              <a:ext cx="85725" cy="101600"/>
            </a:xfrm>
            <a:custGeom>
              <a:avLst/>
              <a:gdLst>
                <a:gd name="T0" fmla="*/ 2 w 11"/>
                <a:gd name="T1" fmla="*/ 0 h 13"/>
                <a:gd name="T2" fmla="*/ 9 w 11"/>
                <a:gd name="T3" fmla="*/ 0 h 13"/>
                <a:gd name="T4" fmla="*/ 10 w 11"/>
                <a:gd name="T5" fmla="*/ 9 h 13"/>
                <a:gd name="T6" fmla="*/ 11 w 11"/>
                <a:gd name="T7" fmla="*/ 10 h 13"/>
                <a:gd name="T8" fmla="*/ 11 w 11"/>
                <a:gd name="T9" fmla="*/ 10 h 13"/>
                <a:gd name="T10" fmla="*/ 10 w 11"/>
                <a:gd name="T11" fmla="*/ 13 h 13"/>
                <a:gd name="T12" fmla="*/ 1 w 11"/>
                <a:gd name="T13" fmla="*/ 12 h 13"/>
                <a:gd name="T14" fmla="*/ 0 w 11"/>
                <a:gd name="T15" fmla="*/ 10 h 13"/>
                <a:gd name="T16" fmla="*/ 0 w 11"/>
                <a:gd name="T17" fmla="*/ 10 h 13"/>
                <a:gd name="T18" fmla="*/ 1 w 11"/>
                <a:gd name="T19" fmla="*/ 8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601"/>
            <p:cNvSpPr/>
            <p:nvPr/>
          </p:nvSpPr>
          <p:spPr bwMode="auto">
            <a:xfrm>
              <a:off x="1847056" y="476250"/>
              <a:ext cx="39687" cy="69850"/>
            </a:xfrm>
            <a:custGeom>
              <a:avLst/>
              <a:gdLst>
                <a:gd name="T0" fmla="*/ 5 w 5"/>
                <a:gd name="T1" fmla="*/ 9 h 9"/>
                <a:gd name="T2" fmla="*/ 1 w 5"/>
                <a:gd name="T3" fmla="*/ 9 h 9"/>
                <a:gd name="T4" fmla="*/ 0 w 5"/>
                <a:gd name="T5" fmla="*/ 7 h 9"/>
                <a:gd name="T6" fmla="*/ 0 w 5"/>
                <a:gd name="T7" fmla="*/ 7 h 9"/>
                <a:gd name="T8" fmla="*/ 1 w 5"/>
                <a:gd name="T9" fmla="*/ 5 h 9"/>
                <a:gd name="T10" fmla="*/ 2 w 5"/>
                <a:gd name="T11" fmla="*/ 0 h 9"/>
                <a:gd name="T12" fmla="*/ 5 w 5"/>
                <a:gd name="T13" fmla="*/ 0 h 9"/>
                <a:gd name="T14" fmla="*/ 5 w 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602"/>
            <p:cNvSpPr/>
            <p:nvPr/>
          </p:nvSpPr>
          <p:spPr bwMode="auto">
            <a:xfrm>
              <a:off x="1854993" y="452437"/>
              <a:ext cx="69850" cy="77788"/>
            </a:xfrm>
            <a:custGeom>
              <a:avLst/>
              <a:gdLst>
                <a:gd name="T0" fmla="*/ 1 w 9"/>
                <a:gd name="T1" fmla="*/ 0 h 10"/>
                <a:gd name="T2" fmla="*/ 8 w 9"/>
                <a:gd name="T3" fmla="*/ 0 h 10"/>
                <a:gd name="T4" fmla="*/ 9 w 9"/>
                <a:gd name="T5" fmla="*/ 6 h 10"/>
                <a:gd name="T6" fmla="*/ 8 w 9"/>
                <a:gd name="T7" fmla="*/ 7 h 10"/>
                <a:gd name="T8" fmla="*/ 4 w 9"/>
                <a:gd name="T9" fmla="*/ 10 h 10"/>
                <a:gd name="T10" fmla="*/ 1 w 9"/>
                <a:gd name="T11" fmla="*/ 7 h 10"/>
                <a:gd name="T12" fmla="*/ 0 w 9"/>
                <a:gd name="T13" fmla="*/ 6 h 10"/>
                <a:gd name="T14" fmla="*/ 1 w 9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7" y="9"/>
                    <a:pt x="6" y="10"/>
                    <a:pt x="4" y="10"/>
                  </a:cubicBezTo>
                  <a:cubicBezTo>
                    <a:pt x="3" y="10"/>
                    <a:pt x="2" y="9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603"/>
            <p:cNvSpPr/>
            <p:nvPr/>
          </p:nvSpPr>
          <p:spPr bwMode="auto">
            <a:xfrm>
              <a:off x="1832768" y="366712"/>
              <a:ext cx="115887" cy="139700"/>
            </a:xfrm>
            <a:custGeom>
              <a:avLst/>
              <a:gdLst>
                <a:gd name="T0" fmla="*/ 7 w 15"/>
                <a:gd name="T1" fmla="*/ 18 h 18"/>
                <a:gd name="T2" fmla="*/ 3 w 15"/>
                <a:gd name="T3" fmla="*/ 16 h 18"/>
                <a:gd name="T4" fmla="*/ 1 w 15"/>
                <a:gd name="T5" fmla="*/ 10 h 18"/>
                <a:gd name="T6" fmla="*/ 1 w 15"/>
                <a:gd name="T7" fmla="*/ 10 h 18"/>
                <a:gd name="T8" fmla="*/ 1 w 15"/>
                <a:gd name="T9" fmla="*/ 10 h 18"/>
                <a:gd name="T10" fmla="*/ 1 w 15"/>
                <a:gd name="T11" fmla="*/ 9 h 18"/>
                <a:gd name="T12" fmla="*/ 7 w 15"/>
                <a:gd name="T13" fmla="*/ 0 h 18"/>
                <a:gd name="T14" fmla="*/ 14 w 15"/>
                <a:gd name="T15" fmla="*/ 9 h 18"/>
                <a:gd name="T16" fmla="*/ 14 w 15"/>
                <a:gd name="T17" fmla="*/ 10 h 18"/>
                <a:gd name="T18" fmla="*/ 14 w 15"/>
                <a:gd name="T19" fmla="*/ 10 h 18"/>
                <a:gd name="T20" fmla="*/ 14 w 15"/>
                <a:gd name="T21" fmla="*/ 10 h 18"/>
                <a:gd name="T22" fmla="*/ 12 w 15"/>
                <a:gd name="T23" fmla="*/ 16 h 18"/>
                <a:gd name="T24" fmla="*/ 7 w 15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8">
                  <a:moveTo>
                    <a:pt x="7" y="18"/>
                  </a:moveTo>
                  <a:cubicBezTo>
                    <a:pt x="6" y="18"/>
                    <a:pt x="4" y="17"/>
                    <a:pt x="3" y="16"/>
                  </a:cubicBezTo>
                  <a:cubicBezTo>
                    <a:pt x="2" y="14"/>
                    <a:pt x="1" y="12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4"/>
                    <a:pt x="0" y="0"/>
                    <a:pt x="7" y="0"/>
                  </a:cubicBezTo>
                  <a:cubicBezTo>
                    <a:pt x="15" y="0"/>
                    <a:pt x="14" y="4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2"/>
                    <a:pt x="13" y="14"/>
                    <a:pt x="12" y="16"/>
                  </a:cubicBezTo>
                  <a:cubicBezTo>
                    <a:pt x="11" y="17"/>
                    <a:pt x="9" y="18"/>
                    <a:pt x="7" y="1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604"/>
            <p:cNvSpPr/>
            <p:nvPr/>
          </p:nvSpPr>
          <p:spPr bwMode="auto">
            <a:xfrm>
              <a:off x="1793081" y="522287"/>
              <a:ext cx="195262" cy="93663"/>
            </a:xfrm>
            <a:custGeom>
              <a:avLst/>
              <a:gdLst>
                <a:gd name="T0" fmla="*/ 14 w 25"/>
                <a:gd name="T1" fmla="*/ 2 h 12"/>
                <a:gd name="T2" fmla="*/ 11 w 25"/>
                <a:gd name="T3" fmla="*/ 2 h 12"/>
                <a:gd name="T4" fmla="*/ 8 w 25"/>
                <a:gd name="T5" fmla="*/ 0 h 12"/>
                <a:gd name="T6" fmla="*/ 7 w 25"/>
                <a:gd name="T7" fmla="*/ 1 h 12"/>
                <a:gd name="T8" fmla="*/ 0 w 25"/>
                <a:gd name="T9" fmla="*/ 6 h 12"/>
                <a:gd name="T10" fmla="*/ 0 w 25"/>
                <a:gd name="T11" fmla="*/ 10 h 12"/>
                <a:gd name="T12" fmla="*/ 2 w 25"/>
                <a:gd name="T13" fmla="*/ 12 h 12"/>
                <a:gd name="T14" fmla="*/ 6 w 25"/>
                <a:gd name="T15" fmla="*/ 12 h 12"/>
                <a:gd name="T16" fmla="*/ 11 w 25"/>
                <a:gd name="T17" fmla="*/ 12 h 12"/>
                <a:gd name="T18" fmla="*/ 14 w 25"/>
                <a:gd name="T19" fmla="*/ 12 h 12"/>
                <a:gd name="T20" fmla="*/ 19 w 25"/>
                <a:gd name="T21" fmla="*/ 12 h 12"/>
                <a:gd name="T22" fmla="*/ 23 w 25"/>
                <a:gd name="T23" fmla="*/ 12 h 12"/>
                <a:gd name="T24" fmla="*/ 25 w 25"/>
                <a:gd name="T25" fmla="*/ 10 h 12"/>
                <a:gd name="T26" fmla="*/ 25 w 25"/>
                <a:gd name="T27" fmla="*/ 6 h 12"/>
                <a:gd name="T28" fmla="*/ 18 w 25"/>
                <a:gd name="T29" fmla="*/ 1 h 12"/>
                <a:gd name="T30" fmla="*/ 17 w 25"/>
                <a:gd name="T31" fmla="*/ 0 h 12"/>
                <a:gd name="T32" fmla="*/ 14 w 25"/>
                <a:gd name="T3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2">
                  <a:moveTo>
                    <a:pt x="14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3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5" y="11"/>
                    <a:pt x="25" y="1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3"/>
                    <a:pt x="22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605"/>
            <p:cNvSpPr/>
            <p:nvPr/>
          </p:nvSpPr>
          <p:spPr bwMode="auto">
            <a:xfrm>
              <a:off x="1847056" y="522287"/>
              <a:ext cx="93662" cy="93663"/>
            </a:xfrm>
            <a:custGeom>
              <a:avLst/>
              <a:gdLst>
                <a:gd name="T0" fmla="*/ 35 w 59"/>
                <a:gd name="T1" fmla="*/ 10 h 59"/>
                <a:gd name="T2" fmla="*/ 20 w 59"/>
                <a:gd name="T3" fmla="*/ 10 h 59"/>
                <a:gd name="T4" fmla="*/ 5 w 59"/>
                <a:gd name="T5" fmla="*/ 0 h 59"/>
                <a:gd name="T6" fmla="*/ 0 w 59"/>
                <a:gd name="T7" fmla="*/ 5 h 59"/>
                <a:gd name="T8" fmla="*/ 30 w 59"/>
                <a:gd name="T9" fmla="*/ 34 h 59"/>
                <a:gd name="T10" fmla="*/ 35 w 59"/>
                <a:gd name="T11" fmla="*/ 59 h 59"/>
                <a:gd name="T12" fmla="*/ 35 w 59"/>
                <a:gd name="T13" fmla="*/ 59 h 59"/>
                <a:gd name="T14" fmla="*/ 35 w 59"/>
                <a:gd name="T15" fmla="*/ 29 h 59"/>
                <a:gd name="T16" fmla="*/ 59 w 59"/>
                <a:gd name="T17" fmla="*/ 5 h 59"/>
                <a:gd name="T18" fmla="*/ 54 w 59"/>
                <a:gd name="T19" fmla="*/ 5 h 59"/>
                <a:gd name="T20" fmla="*/ 49 w 59"/>
                <a:gd name="T21" fmla="*/ 0 h 59"/>
                <a:gd name="T22" fmla="*/ 35 w 59"/>
                <a:gd name="T23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9">
                  <a:moveTo>
                    <a:pt x="35" y="10"/>
                  </a:moveTo>
                  <a:lnTo>
                    <a:pt x="20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4"/>
                  </a:lnTo>
                  <a:lnTo>
                    <a:pt x="35" y="59"/>
                  </a:lnTo>
                  <a:lnTo>
                    <a:pt x="35" y="59"/>
                  </a:lnTo>
                  <a:lnTo>
                    <a:pt x="35" y="29"/>
                  </a:lnTo>
                  <a:lnTo>
                    <a:pt x="59" y="5"/>
                  </a:lnTo>
                  <a:lnTo>
                    <a:pt x="54" y="5"/>
                  </a:lnTo>
                  <a:lnTo>
                    <a:pt x="49" y="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606"/>
            <p:cNvSpPr/>
            <p:nvPr/>
          </p:nvSpPr>
          <p:spPr bwMode="auto">
            <a:xfrm>
              <a:off x="1840706" y="398462"/>
              <a:ext cx="100012" cy="115888"/>
            </a:xfrm>
            <a:custGeom>
              <a:avLst/>
              <a:gdLst>
                <a:gd name="T0" fmla="*/ 2 w 13"/>
                <a:gd name="T1" fmla="*/ 13 h 15"/>
                <a:gd name="T2" fmla="*/ 6 w 13"/>
                <a:gd name="T3" fmla="*/ 15 h 15"/>
                <a:gd name="T4" fmla="*/ 11 w 13"/>
                <a:gd name="T5" fmla="*/ 13 h 15"/>
                <a:gd name="T6" fmla="*/ 13 w 13"/>
                <a:gd name="T7" fmla="*/ 7 h 15"/>
                <a:gd name="T8" fmla="*/ 13 w 13"/>
                <a:gd name="T9" fmla="*/ 5 h 15"/>
                <a:gd name="T10" fmla="*/ 13 w 13"/>
                <a:gd name="T11" fmla="*/ 3 h 15"/>
                <a:gd name="T12" fmla="*/ 12 w 13"/>
                <a:gd name="T13" fmla="*/ 1 h 15"/>
                <a:gd name="T14" fmla="*/ 9 w 13"/>
                <a:gd name="T15" fmla="*/ 1 h 15"/>
                <a:gd name="T16" fmla="*/ 6 w 13"/>
                <a:gd name="T17" fmla="*/ 1 h 15"/>
                <a:gd name="T18" fmla="*/ 4 w 13"/>
                <a:gd name="T19" fmla="*/ 1 h 15"/>
                <a:gd name="T20" fmla="*/ 4 w 13"/>
                <a:gd name="T21" fmla="*/ 1 h 15"/>
                <a:gd name="T22" fmla="*/ 1 w 13"/>
                <a:gd name="T23" fmla="*/ 1 h 15"/>
                <a:gd name="T24" fmla="*/ 0 w 13"/>
                <a:gd name="T25" fmla="*/ 3 h 15"/>
                <a:gd name="T26" fmla="*/ 0 w 13"/>
                <a:gd name="T27" fmla="*/ 5 h 15"/>
                <a:gd name="T28" fmla="*/ 0 w 13"/>
                <a:gd name="T29" fmla="*/ 7 h 15"/>
                <a:gd name="T30" fmla="*/ 2 w 13"/>
                <a:gd name="T31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5">
                  <a:moveTo>
                    <a:pt x="2" y="13"/>
                  </a:moveTo>
                  <a:cubicBezTo>
                    <a:pt x="3" y="14"/>
                    <a:pt x="5" y="15"/>
                    <a:pt x="6" y="15"/>
                  </a:cubicBezTo>
                  <a:cubicBezTo>
                    <a:pt x="8" y="15"/>
                    <a:pt x="10" y="14"/>
                    <a:pt x="11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608"/>
            <p:cNvSpPr/>
            <p:nvPr/>
          </p:nvSpPr>
          <p:spPr bwMode="auto">
            <a:xfrm>
              <a:off x="1840706" y="398463"/>
              <a:ext cx="46037" cy="115888"/>
            </a:xfrm>
            <a:custGeom>
              <a:avLst/>
              <a:gdLst>
                <a:gd name="T0" fmla="*/ 2 w 6"/>
                <a:gd name="T1" fmla="*/ 13 h 15"/>
                <a:gd name="T2" fmla="*/ 6 w 6"/>
                <a:gd name="T3" fmla="*/ 15 h 15"/>
                <a:gd name="T4" fmla="*/ 6 w 6"/>
                <a:gd name="T5" fmla="*/ 1 h 15"/>
                <a:gd name="T6" fmla="*/ 4 w 6"/>
                <a:gd name="T7" fmla="*/ 1 h 15"/>
                <a:gd name="T8" fmla="*/ 4 w 6"/>
                <a:gd name="T9" fmla="*/ 1 h 15"/>
                <a:gd name="T10" fmla="*/ 1 w 6"/>
                <a:gd name="T11" fmla="*/ 1 h 15"/>
                <a:gd name="T12" fmla="*/ 0 w 6"/>
                <a:gd name="T13" fmla="*/ 3 h 15"/>
                <a:gd name="T14" fmla="*/ 0 w 6"/>
                <a:gd name="T15" fmla="*/ 5 h 15"/>
                <a:gd name="T16" fmla="*/ 0 w 6"/>
                <a:gd name="T17" fmla="*/ 7 h 15"/>
                <a:gd name="T18" fmla="*/ 2 w 6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5">
                  <a:moveTo>
                    <a:pt x="2" y="13"/>
                  </a:moveTo>
                  <a:cubicBezTo>
                    <a:pt x="3" y="14"/>
                    <a:pt x="5" y="15"/>
                    <a:pt x="6" y="1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609"/>
            <p:cNvSpPr/>
            <p:nvPr/>
          </p:nvSpPr>
          <p:spPr bwMode="auto">
            <a:xfrm>
              <a:off x="1878806" y="538163"/>
              <a:ext cx="23812" cy="77788"/>
            </a:xfrm>
            <a:custGeom>
              <a:avLst/>
              <a:gdLst>
                <a:gd name="T0" fmla="*/ 0 w 3"/>
                <a:gd name="T1" fmla="*/ 10 h 10"/>
                <a:gd name="T2" fmla="*/ 3 w 3"/>
                <a:gd name="T3" fmla="*/ 10 h 10"/>
                <a:gd name="T4" fmla="*/ 2 w 3"/>
                <a:gd name="T5" fmla="*/ 3 h 10"/>
                <a:gd name="T6" fmla="*/ 2 w 3"/>
                <a:gd name="T7" fmla="*/ 3 h 10"/>
                <a:gd name="T8" fmla="*/ 3 w 3"/>
                <a:gd name="T9" fmla="*/ 1 h 10"/>
                <a:gd name="T10" fmla="*/ 3 w 3"/>
                <a:gd name="T11" fmla="*/ 0 h 10"/>
                <a:gd name="T12" fmla="*/ 3 w 3"/>
                <a:gd name="T13" fmla="*/ 0 h 10"/>
                <a:gd name="T14" fmla="*/ 0 w 3"/>
                <a:gd name="T15" fmla="*/ 0 h 10"/>
                <a:gd name="T16" fmla="*/ 0 w 3"/>
                <a:gd name="T17" fmla="*/ 0 h 10"/>
                <a:gd name="T18" fmla="*/ 0 w 3"/>
                <a:gd name="T19" fmla="*/ 1 h 10"/>
                <a:gd name="T20" fmla="*/ 1 w 3"/>
                <a:gd name="T21" fmla="*/ 3 h 10"/>
                <a:gd name="T22" fmla="*/ 1 w 3"/>
                <a:gd name="T23" fmla="*/ 3 h 10"/>
                <a:gd name="T24" fmla="*/ 0 w 3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2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0" y="7"/>
                    <a:pt x="0" y="10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610"/>
            <p:cNvSpPr/>
            <p:nvPr/>
          </p:nvSpPr>
          <p:spPr bwMode="auto">
            <a:xfrm>
              <a:off x="1878806" y="538163"/>
              <a:ext cx="23812" cy="38100"/>
            </a:xfrm>
            <a:custGeom>
              <a:avLst/>
              <a:gdLst>
                <a:gd name="T0" fmla="*/ 2 w 3"/>
                <a:gd name="T1" fmla="*/ 3 h 5"/>
                <a:gd name="T2" fmla="*/ 2 w 3"/>
                <a:gd name="T3" fmla="*/ 3 h 5"/>
                <a:gd name="T4" fmla="*/ 3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0 w 3"/>
                <a:gd name="T11" fmla="*/ 0 h 5"/>
                <a:gd name="T12" fmla="*/ 0 w 3"/>
                <a:gd name="T13" fmla="*/ 0 h 5"/>
                <a:gd name="T14" fmla="*/ 0 w 3"/>
                <a:gd name="T15" fmla="*/ 1 h 5"/>
                <a:gd name="T16" fmla="*/ 1 w 3"/>
                <a:gd name="T17" fmla="*/ 3 h 5"/>
                <a:gd name="T18" fmla="*/ 1 w 3"/>
                <a:gd name="T19" fmla="*/ 3 h 5"/>
                <a:gd name="T20" fmla="*/ 1 w 3"/>
                <a:gd name="T21" fmla="*/ 4 h 5"/>
                <a:gd name="T22" fmla="*/ 2 w 3"/>
                <a:gd name="T23" fmla="*/ 5 h 5"/>
                <a:gd name="T24" fmla="*/ 2 w 3"/>
                <a:gd name="T2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611"/>
            <p:cNvSpPr/>
            <p:nvPr/>
          </p:nvSpPr>
          <p:spPr bwMode="auto">
            <a:xfrm>
              <a:off x="1847056" y="522288"/>
              <a:ext cx="47625" cy="38100"/>
            </a:xfrm>
            <a:custGeom>
              <a:avLst/>
              <a:gdLst>
                <a:gd name="T0" fmla="*/ 30 w 30"/>
                <a:gd name="T1" fmla="*/ 10 h 24"/>
                <a:gd name="T2" fmla="*/ 5 w 30"/>
                <a:gd name="T3" fmla="*/ 0 h 24"/>
                <a:gd name="T4" fmla="*/ 0 w 30"/>
                <a:gd name="T5" fmla="*/ 5 h 24"/>
                <a:gd name="T6" fmla="*/ 20 w 30"/>
                <a:gd name="T7" fmla="*/ 24 h 24"/>
                <a:gd name="T8" fmla="*/ 30 w 30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30" y="10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20" y="24"/>
                  </a:lnTo>
                  <a:lnTo>
                    <a:pt x="30" y="1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612"/>
            <p:cNvSpPr/>
            <p:nvPr/>
          </p:nvSpPr>
          <p:spPr bwMode="auto">
            <a:xfrm>
              <a:off x="1894681" y="522288"/>
              <a:ext cx="38100" cy="38100"/>
            </a:xfrm>
            <a:custGeom>
              <a:avLst/>
              <a:gdLst>
                <a:gd name="T0" fmla="*/ 0 w 24"/>
                <a:gd name="T1" fmla="*/ 10 h 24"/>
                <a:gd name="T2" fmla="*/ 19 w 24"/>
                <a:gd name="T3" fmla="*/ 0 h 24"/>
                <a:gd name="T4" fmla="*/ 24 w 24"/>
                <a:gd name="T5" fmla="*/ 5 h 24"/>
                <a:gd name="T6" fmla="*/ 5 w 24"/>
                <a:gd name="T7" fmla="*/ 24 h 24"/>
                <a:gd name="T8" fmla="*/ 0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0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5" y="2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613"/>
            <p:cNvSpPr/>
            <p:nvPr/>
          </p:nvSpPr>
          <p:spPr bwMode="auto">
            <a:xfrm>
              <a:off x="1980406" y="436563"/>
              <a:ext cx="115887" cy="123825"/>
            </a:xfrm>
            <a:custGeom>
              <a:avLst/>
              <a:gdLst>
                <a:gd name="T0" fmla="*/ 3 w 15"/>
                <a:gd name="T1" fmla="*/ 0 h 16"/>
                <a:gd name="T2" fmla="*/ 12 w 15"/>
                <a:gd name="T3" fmla="*/ 0 h 16"/>
                <a:gd name="T4" fmla="*/ 13 w 15"/>
                <a:gd name="T5" fmla="*/ 11 h 16"/>
                <a:gd name="T6" fmla="*/ 15 w 15"/>
                <a:gd name="T7" fmla="*/ 12 h 16"/>
                <a:gd name="T8" fmla="*/ 15 w 15"/>
                <a:gd name="T9" fmla="*/ 12 h 16"/>
                <a:gd name="T10" fmla="*/ 14 w 15"/>
                <a:gd name="T11" fmla="*/ 16 h 16"/>
                <a:gd name="T12" fmla="*/ 1 w 15"/>
                <a:gd name="T13" fmla="*/ 15 h 16"/>
                <a:gd name="T14" fmla="*/ 0 w 15"/>
                <a:gd name="T15" fmla="*/ 12 h 16"/>
                <a:gd name="T16" fmla="*/ 1 w 15"/>
                <a:gd name="T17" fmla="*/ 12 h 16"/>
                <a:gd name="T18" fmla="*/ 2 w 15"/>
                <a:gd name="T19" fmla="*/ 11 h 16"/>
                <a:gd name="T20" fmla="*/ 3 w 15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6">
                  <a:moveTo>
                    <a:pt x="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" y="11"/>
                    <a:pt x="2" y="1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614"/>
            <p:cNvSpPr/>
            <p:nvPr/>
          </p:nvSpPr>
          <p:spPr bwMode="auto">
            <a:xfrm>
              <a:off x="1980406" y="460375"/>
              <a:ext cx="53975" cy="100013"/>
            </a:xfrm>
            <a:custGeom>
              <a:avLst/>
              <a:gdLst>
                <a:gd name="T0" fmla="*/ 7 w 7"/>
                <a:gd name="T1" fmla="*/ 13 h 13"/>
                <a:gd name="T2" fmla="*/ 1 w 7"/>
                <a:gd name="T3" fmla="*/ 12 h 13"/>
                <a:gd name="T4" fmla="*/ 0 w 7"/>
                <a:gd name="T5" fmla="*/ 9 h 13"/>
                <a:gd name="T6" fmla="*/ 1 w 7"/>
                <a:gd name="T7" fmla="*/ 9 h 13"/>
                <a:gd name="T8" fmla="*/ 2 w 7"/>
                <a:gd name="T9" fmla="*/ 8 h 13"/>
                <a:gd name="T10" fmla="*/ 3 w 7"/>
                <a:gd name="T11" fmla="*/ 0 h 13"/>
                <a:gd name="T12" fmla="*/ 7 w 7"/>
                <a:gd name="T13" fmla="*/ 0 h 13"/>
                <a:gd name="T14" fmla="*/ 7 w 7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7" y="13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8"/>
                    <a:pt x="2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615"/>
            <p:cNvSpPr/>
            <p:nvPr/>
          </p:nvSpPr>
          <p:spPr bwMode="auto">
            <a:xfrm>
              <a:off x="1994693" y="436563"/>
              <a:ext cx="85725" cy="93663"/>
            </a:xfrm>
            <a:custGeom>
              <a:avLst/>
              <a:gdLst>
                <a:gd name="T0" fmla="*/ 1 w 11"/>
                <a:gd name="T1" fmla="*/ 0 h 12"/>
                <a:gd name="T2" fmla="*/ 10 w 11"/>
                <a:gd name="T3" fmla="*/ 0 h 12"/>
                <a:gd name="T4" fmla="*/ 11 w 11"/>
                <a:gd name="T5" fmla="*/ 8 h 12"/>
                <a:gd name="T6" fmla="*/ 10 w 11"/>
                <a:gd name="T7" fmla="*/ 9 h 12"/>
                <a:gd name="T8" fmla="*/ 6 w 11"/>
                <a:gd name="T9" fmla="*/ 12 h 12"/>
                <a:gd name="T10" fmla="*/ 1 w 11"/>
                <a:gd name="T11" fmla="*/ 9 h 12"/>
                <a:gd name="T12" fmla="*/ 0 w 11"/>
                <a:gd name="T13" fmla="*/ 8 h 12"/>
                <a:gd name="T14" fmla="*/ 1 w 11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2">
                  <a:moveTo>
                    <a:pt x="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1"/>
                    <a:pt x="7" y="12"/>
                    <a:pt x="6" y="12"/>
                  </a:cubicBezTo>
                  <a:cubicBezTo>
                    <a:pt x="4" y="12"/>
                    <a:pt x="2" y="11"/>
                    <a:pt x="1" y="9"/>
                  </a:cubicBezTo>
                  <a:cubicBezTo>
                    <a:pt x="0" y="9"/>
                    <a:pt x="0" y="8"/>
                    <a:pt x="0" y="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616"/>
            <p:cNvSpPr/>
            <p:nvPr/>
          </p:nvSpPr>
          <p:spPr bwMode="auto">
            <a:xfrm>
              <a:off x="1964531" y="328613"/>
              <a:ext cx="147637" cy="177800"/>
            </a:xfrm>
            <a:custGeom>
              <a:avLst/>
              <a:gdLst>
                <a:gd name="T0" fmla="*/ 9 w 19"/>
                <a:gd name="T1" fmla="*/ 23 h 23"/>
                <a:gd name="T2" fmla="*/ 4 w 19"/>
                <a:gd name="T3" fmla="*/ 20 h 23"/>
                <a:gd name="T4" fmla="*/ 1 w 19"/>
                <a:gd name="T5" fmla="*/ 12 h 23"/>
                <a:gd name="T6" fmla="*/ 1 w 19"/>
                <a:gd name="T7" fmla="*/ 12 h 23"/>
                <a:gd name="T8" fmla="*/ 1 w 19"/>
                <a:gd name="T9" fmla="*/ 12 h 23"/>
                <a:gd name="T10" fmla="*/ 1 w 19"/>
                <a:gd name="T11" fmla="*/ 12 h 23"/>
                <a:gd name="T12" fmla="*/ 9 w 19"/>
                <a:gd name="T13" fmla="*/ 0 h 23"/>
                <a:gd name="T14" fmla="*/ 18 w 19"/>
                <a:gd name="T15" fmla="*/ 12 h 23"/>
                <a:gd name="T16" fmla="*/ 18 w 19"/>
                <a:gd name="T17" fmla="*/ 12 h 23"/>
                <a:gd name="T18" fmla="*/ 18 w 19"/>
                <a:gd name="T19" fmla="*/ 12 h 23"/>
                <a:gd name="T20" fmla="*/ 18 w 19"/>
                <a:gd name="T21" fmla="*/ 12 h 23"/>
                <a:gd name="T22" fmla="*/ 15 w 19"/>
                <a:gd name="T23" fmla="*/ 20 h 23"/>
                <a:gd name="T24" fmla="*/ 9 w 19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3">
                  <a:moveTo>
                    <a:pt x="9" y="23"/>
                  </a:moveTo>
                  <a:cubicBezTo>
                    <a:pt x="7" y="23"/>
                    <a:pt x="5" y="22"/>
                    <a:pt x="4" y="20"/>
                  </a:cubicBezTo>
                  <a:cubicBezTo>
                    <a:pt x="2" y="18"/>
                    <a:pt x="1" y="15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6"/>
                    <a:pt x="0" y="0"/>
                    <a:pt x="9" y="0"/>
                  </a:cubicBezTo>
                  <a:cubicBezTo>
                    <a:pt x="19" y="0"/>
                    <a:pt x="18" y="6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5"/>
                    <a:pt x="17" y="18"/>
                    <a:pt x="15" y="20"/>
                  </a:cubicBezTo>
                  <a:cubicBezTo>
                    <a:pt x="14" y="22"/>
                    <a:pt x="12" y="23"/>
                    <a:pt x="9" y="23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617"/>
            <p:cNvSpPr/>
            <p:nvPr/>
          </p:nvSpPr>
          <p:spPr bwMode="auto">
            <a:xfrm>
              <a:off x="1910556" y="522288"/>
              <a:ext cx="255587" cy="123825"/>
            </a:xfrm>
            <a:custGeom>
              <a:avLst/>
              <a:gdLst>
                <a:gd name="T0" fmla="*/ 18 w 33"/>
                <a:gd name="T1" fmla="*/ 3 h 16"/>
                <a:gd name="T2" fmla="*/ 15 w 33"/>
                <a:gd name="T3" fmla="*/ 3 h 16"/>
                <a:gd name="T4" fmla="*/ 11 w 33"/>
                <a:gd name="T5" fmla="*/ 0 h 16"/>
                <a:gd name="T6" fmla="*/ 9 w 33"/>
                <a:gd name="T7" fmla="*/ 1 h 16"/>
                <a:gd name="T8" fmla="*/ 0 w 33"/>
                <a:gd name="T9" fmla="*/ 8 h 16"/>
                <a:gd name="T10" fmla="*/ 0 w 33"/>
                <a:gd name="T11" fmla="*/ 13 h 16"/>
                <a:gd name="T12" fmla="*/ 3 w 33"/>
                <a:gd name="T13" fmla="*/ 16 h 16"/>
                <a:gd name="T14" fmla="*/ 8 w 33"/>
                <a:gd name="T15" fmla="*/ 16 h 16"/>
                <a:gd name="T16" fmla="*/ 15 w 33"/>
                <a:gd name="T17" fmla="*/ 16 h 16"/>
                <a:gd name="T18" fmla="*/ 18 w 33"/>
                <a:gd name="T19" fmla="*/ 16 h 16"/>
                <a:gd name="T20" fmla="*/ 24 w 33"/>
                <a:gd name="T21" fmla="*/ 16 h 16"/>
                <a:gd name="T22" fmla="*/ 30 w 33"/>
                <a:gd name="T23" fmla="*/ 16 h 16"/>
                <a:gd name="T24" fmla="*/ 33 w 33"/>
                <a:gd name="T25" fmla="*/ 13 h 16"/>
                <a:gd name="T26" fmla="*/ 33 w 33"/>
                <a:gd name="T27" fmla="*/ 8 h 16"/>
                <a:gd name="T28" fmla="*/ 24 w 33"/>
                <a:gd name="T29" fmla="*/ 1 h 16"/>
                <a:gd name="T30" fmla="*/ 22 w 33"/>
                <a:gd name="T31" fmla="*/ 0 h 16"/>
                <a:gd name="T32" fmla="*/ 18 w 33"/>
                <a:gd name="T3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6">
                  <a:moveTo>
                    <a:pt x="18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4"/>
                    <a:pt x="0" y="8"/>
                  </a:cubicBezTo>
                  <a:cubicBezTo>
                    <a:pt x="0" y="10"/>
                    <a:pt x="0" y="11"/>
                    <a:pt x="0" y="13"/>
                  </a:cubicBezTo>
                  <a:cubicBezTo>
                    <a:pt x="0" y="14"/>
                    <a:pt x="1" y="16"/>
                    <a:pt x="3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6"/>
                    <a:pt x="33" y="14"/>
                    <a:pt x="33" y="13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4"/>
                    <a:pt x="29" y="2"/>
                    <a:pt x="24" y="1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618"/>
            <p:cNvSpPr/>
            <p:nvPr/>
          </p:nvSpPr>
          <p:spPr bwMode="auto">
            <a:xfrm>
              <a:off x="1980406" y="522288"/>
              <a:ext cx="115887" cy="123825"/>
            </a:xfrm>
            <a:custGeom>
              <a:avLst/>
              <a:gdLst>
                <a:gd name="T0" fmla="*/ 44 w 73"/>
                <a:gd name="T1" fmla="*/ 15 h 78"/>
                <a:gd name="T2" fmla="*/ 29 w 73"/>
                <a:gd name="T3" fmla="*/ 15 h 78"/>
                <a:gd name="T4" fmla="*/ 9 w 73"/>
                <a:gd name="T5" fmla="*/ 0 h 78"/>
                <a:gd name="T6" fmla="*/ 0 w 73"/>
                <a:gd name="T7" fmla="*/ 5 h 78"/>
                <a:gd name="T8" fmla="*/ 44 w 73"/>
                <a:gd name="T9" fmla="*/ 49 h 78"/>
                <a:gd name="T10" fmla="*/ 44 w 73"/>
                <a:gd name="T11" fmla="*/ 78 h 78"/>
                <a:gd name="T12" fmla="*/ 49 w 73"/>
                <a:gd name="T13" fmla="*/ 78 h 78"/>
                <a:gd name="T14" fmla="*/ 44 w 73"/>
                <a:gd name="T15" fmla="*/ 39 h 78"/>
                <a:gd name="T16" fmla="*/ 73 w 73"/>
                <a:gd name="T17" fmla="*/ 5 h 78"/>
                <a:gd name="T18" fmla="*/ 73 w 73"/>
                <a:gd name="T19" fmla="*/ 5 h 78"/>
                <a:gd name="T20" fmla="*/ 63 w 73"/>
                <a:gd name="T21" fmla="*/ 0 h 78"/>
                <a:gd name="T22" fmla="*/ 44 w 73"/>
                <a:gd name="T23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8">
                  <a:moveTo>
                    <a:pt x="44" y="15"/>
                  </a:moveTo>
                  <a:lnTo>
                    <a:pt x="29" y="15"/>
                  </a:lnTo>
                  <a:lnTo>
                    <a:pt x="9" y="0"/>
                  </a:lnTo>
                  <a:lnTo>
                    <a:pt x="0" y="5"/>
                  </a:lnTo>
                  <a:lnTo>
                    <a:pt x="44" y="49"/>
                  </a:lnTo>
                  <a:lnTo>
                    <a:pt x="44" y="78"/>
                  </a:lnTo>
                  <a:lnTo>
                    <a:pt x="49" y="78"/>
                  </a:lnTo>
                  <a:lnTo>
                    <a:pt x="44" y="39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63" y="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619"/>
            <p:cNvSpPr/>
            <p:nvPr/>
          </p:nvSpPr>
          <p:spPr bwMode="auto">
            <a:xfrm>
              <a:off x="1972468" y="366713"/>
              <a:ext cx="131762" cy="147638"/>
            </a:xfrm>
            <a:custGeom>
              <a:avLst/>
              <a:gdLst>
                <a:gd name="T0" fmla="*/ 3 w 17"/>
                <a:gd name="T1" fmla="*/ 16 h 19"/>
                <a:gd name="T2" fmla="*/ 8 w 17"/>
                <a:gd name="T3" fmla="*/ 19 h 19"/>
                <a:gd name="T4" fmla="*/ 14 w 17"/>
                <a:gd name="T5" fmla="*/ 16 h 19"/>
                <a:gd name="T6" fmla="*/ 17 w 17"/>
                <a:gd name="T7" fmla="*/ 8 h 19"/>
                <a:gd name="T8" fmla="*/ 17 w 17"/>
                <a:gd name="T9" fmla="*/ 6 h 19"/>
                <a:gd name="T10" fmla="*/ 16 w 17"/>
                <a:gd name="T11" fmla="*/ 4 h 19"/>
                <a:gd name="T12" fmla="*/ 16 w 17"/>
                <a:gd name="T13" fmla="*/ 2 h 19"/>
                <a:gd name="T14" fmla="*/ 12 w 17"/>
                <a:gd name="T15" fmla="*/ 1 h 19"/>
                <a:gd name="T16" fmla="*/ 8 w 17"/>
                <a:gd name="T17" fmla="*/ 2 h 19"/>
                <a:gd name="T18" fmla="*/ 5 w 17"/>
                <a:gd name="T19" fmla="*/ 1 h 19"/>
                <a:gd name="T20" fmla="*/ 5 w 17"/>
                <a:gd name="T21" fmla="*/ 1 h 19"/>
                <a:gd name="T22" fmla="*/ 1 w 17"/>
                <a:gd name="T23" fmla="*/ 2 h 19"/>
                <a:gd name="T24" fmla="*/ 1 w 17"/>
                <a:gd name="T25" fmla="*/ 4 h 19"/>
                <a:gd name="T26" fmla="*/ 0 w 17"/>
                <a:gd name="T27" fmla="*/ 6 h 19"/>
                <a:gd name="T28" fmla="*/ 0 w 17"/>
                <a:gd name="T29" fmla="*/ 8 h 19"/>
                <a:gd name="T30" fmla="*/ 3 w 17"/>
                <a:gd name="T3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9">
                  <a:moveTo>
                    <a:pt x="3" y="16"/>
                  </a:moveTo>
                  <a:cubicBezTo>
                    <a:pt x="4" y="18"/>
                    <a:pt x="6" y="19"/>
                    <a:pt x="8" y="19"/>
                  </a:cubicBezTo>
                  <a:cubicBezTo>
                    <a:pt x="11" y="19"/>
                    <a:pt x="13" y="18"/>
                    <a:pt x="14" y="16"/>
                  </a:cubicBezTo>
                  <a:cubicBezTo>
                    <a:pt x="16" y="14"/>
                    <a:pt x="17" y="11"/>
                    <a:pt x="17" y="8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5" y="0"/>
                    <a:pt x="14" y="1"/>
                    <a:pt x="12" y="1"/>
                  </a:cubicBezTo>
                  <a:cubicBezTo>
                    <a:pt x="11" y="2"/>
                    <a:pt x="10" y="2"/>
                    <a:pt x="8" y="2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1" y="14"/>
                    <a:pt x="3" y="16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620"/>
            <p:cNvSpPr/>
            <p:nvPr/>
          </p:nvSpPr>
          <p:spPr bwMode="auto">
            <a:xfrm>
              <a:off x="1972468" y="366713"/>
              <a:ext cx="61912" cy="147638"/>
            </a:xfrm>
            <a:custGeom>
              <a:avLst/>
              <a:gdLst>
                <a:gd name="T0" fmla="*/ 3 w 8"/>
                <a:gd name="T1" fmla="*/ 16 h 19"/>
                <a:gd name="T2" fmla="*/ 8 w 8"/>
                <a:gd name="T3" fmla="*/ 19 h 19"/>
                <a:gd name="T4" fmla="*/ 8 w 8"/>
                <a:gd name="T5" fmla="*/ 2 h 19"/>
                <a:gd name="T6" fmla="*/ 5 w 8"/>
                <a:gd name="T7" fmla="*/ 1 h 19"/>
                <a:gd name="T8" fmla="*/ 5 w 8"/>
                <a:gd name="T9" fmla="*/ 1 h 19"/>
                <a:gd name="T10" fmla="*/ 1 w 8"/>
                <a:gd name="T11" fmla="*/ 2 h 19"/>
                <a:gd name="T12" fmla="*/ 1 w 8"/>
                <a:gd name="T13" fmla="*/ 4 h 19"/>
                <a:gd name="T14" fmla="*/ 0 w 8"/>
                <a:gd name="T15" fmla="*/ 6 h 19"/>
                <a:gd name="T16" fmla="*/ 0 w 8"/>
                <a:gd name="T17" fmla="*/ 8 h 19"/>
                <a:gd name="T18" fmla="*/ 3 w 8"/>
                <a:gd name="T1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9">
                  <a:moveTo>
                    <a:pt x="3" y="16"/>
                  </a:moveTo>
                  <a:cubicBezTo>
                    <a:pt x="4" y="18"/>
                    <a:pt x="6" y="19"/>
                    <a:pt x="8" y="1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1" y="14"/>
                    <a:pt x="3" y="16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621"/>
            <p:cNvSpPr/>
            <p:nvPr/>
          </p:nvSpPr>
          <p:spPr bwMode="auto">
            <a:xfrm>
              <a:off x="2026443" y="546100"/>
              <a:ext cx="23812" cy="100013"/>
            </a:xfrm>
            <a:custGeom>
              <a:avLst/>
              <a:gdLst>
                <a:gd name="T0" fmla="*/ 0 w 3"/>
                <a:gd name="T1" fmla="*/ 13 h 13"/>
                <a:gd name="T2" fmla="*/ 3 w 3"/>
                <a:gd name="T3" fmla="*/ 13 h 13"/>
                <a:gd name="T4" fmla="*/ 2 w 3"/>
                <a:gd name="T5" fmla="*/ 4 h 13"/>
                <a:gd name="T6" fmla="*/ 2 w 3"/>
                <a:gd name="T7" fmla="*/ 3 h 13"/>
                <a:gd name="T8" fmla="*/ 3 w 3"/>
                <a:gd name="T9" fmla="*/ 1 h 13"/>
                <a:gd name="T10" fmla="*/ 3 w 3"/>
                <a:gd name="T11" fmla="*/ 0 h 13"/>
                <a:gd name="T12" fmla="*/ 3 w 3"/>
                <a:gd name="T13" fmla="*/ 0 h 13"/>
                <a:gd name="T14" fmla="*/ 0 w 3"/>
                <a:gd name="T15" fmla="*/ 0 h 13"/>
                <a:gd name="T16" fmla="*/ 0 w 3"/>
                <a:gd name="T17" fmla="*/ 0 h 13"/>
                <a:gd name="T18" fmla="*/ 0 w 3"/>
                <a:gd name="T19" fmla="*/ 1 h 13"/>
                <a:gd name="T20" fmla="*/ 1 w 3"/>
                <a:gd name="T21" fmla="*/ 3 h 13"/>
                <a:gd name="T22" fmla="*/ 1 w 3"/>
                <a:gd name="T23" fmla="*/ 4 h 13"/>
                <a:gd name="T24" fmla="*/ 0 w 3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3">
                  <a:moveTo>
                    <a:pt x="0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9"/>
                    <a:pt x="3" y="7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7"/>
                    <a:pt x="0" y="9"/>
                    <a:pt x="0" y="13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622"/>
            <p:cNvSpPr/>
            <p:nvPr/>
          </p:nvSpPr>
          <p:spPr bwMode="auto">
            <a:xfrm>
              <a:off x="2026443" y="546100"/>
              <a:ext cx="23812" cy="46038"/>
            </a:xfrm>
            <a:custGeom>
              <a:avLst/>
              <a:gdLst>
                <a:gd name="T0" fmla="*/ 2 w 3"/>
                <a:gd name="T1" fmla="*/ 4 h 6"/>
                <a:gd name="T2" fmla="*/ 2 w 3"/>
                <a:gd name="T3" fmla="*/ 3 h 6"/>
                <a:gd name="T4" fmla="*/ 3 w 3"/>
                <a:gd name="T5" fmla="*/ 1 h 6"/>
                <a:gd name="T6" fmla="*/ 3 w 3"/>
                <a:gd name="T7" fmla="*/ 0 h 6"/>
                <a:gd name="T8" fmla="*/ 3 w 3"/>
                <a:gd name="T9" fmla="*/ 0 h 6"/>
                <a:gd name="T10" fmla="*/ 0 w 3"/>
                <a:gd name="T11" fmla="*/ 0 h 6"/>
                <a:gd name="T12" fmla="*/ 0 w 3"/>
                <a:gd name="T13" fmla="*/ 0 h 6"/>
                <a:gd name="T14" fmla="*/ 0 w 3"/>
                <a:gd name="T15" fmla="*/ 1 h 6"/>
                <a:gd name="T16" fmla="*/ 1 w 3"/>
                <a:gd name="T17" fmla="*/ 3 h 6"/>
                <a:gd name="T18" fmla="*/ 1 w 3"/>
                <a:gd name="T19" fmla="*/ 4 h 6"/>
                <a:gd name="T20" fmla="*/ 1 w 3"/>
                <a:gd name="T21" fmla="*/ 5 h 6"/>
                <a:gd name="T22" fmla="*/ 3 w 3"/>
                <a:gd name="T23" fmla="*/ 6 h 6"/>
                <a:gd name="T24" fmla="*/ 2 w 3"/>
                <a:gd name="T2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6">
                  <a:moveTo>
                    <a:pt x="2" y="4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6"/>
                    <a:pt x="3" y="6"/>
                    <a:pt x="3" y="6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623"/>
            <p:cNvSpPr/>
            <p:nvPr/>
          </p:nvSpPr>
          <p:spPr bwMode="auto">
            <a:xfrm>
              <a:off x="1980406" y="522288"/>
              <a:ext cx="61912" cy="46038"/>
            </a:xfrm>
            <a:custGeom>
              <a:avLst/>
              <a:gdLst>
                <a:gd name="T0" fmla="*/ 39 w 39"/>
                <a:gd name="T1" fmla="*/ 15 h 29"/>
                <a:gd name="T2" fmla="*/ 9 w 39"/>
                <a:gd name="T3" fmla="*/ 0 h 29"/>
                <a:gd name="T4" fmla="*/ 0 w 39"/>
                <a:gd name="T5" fmla="*/ 5 h 29"/>
                <a:gd name="T6" fmla="*/ 29 w 39"/>
                <a:gd name="T7" fmla="*/ 29 h 29"/>
                <a:gd name="T8" fmla="*/ 39 w 3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9" y="15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29" y="29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624"/>
            <p:cNvSpPr/>
            <p:nvPr/>
          </p:nvSpPr>
          <p:spPr bwMode="auto">
            <a:xfrm>
              <a:off x="2042318" y="522288"/>
              <a:ext cx="53975" cy="46038"/>
            </a:xfrm>
            <a:custGeom>
              <a:avLst/>
              <a:gdLst>
                <a:gd name="T0" fmla="*/ 0 w 34"/>
                <a:gd name="T1" fmla="*/ 15 h 29"/>
                <a:gd name="T2" fmla="*/ 24 w 34"/>
                <a:gd name="T3" fmla="*/ 0 h 29"/>
                <a:gd name="T4" fmla="*/ 34 w 34"/>
                <a:gd name="T5" fmla="*/ 5 h 29"/>
                <a:gd name="T6" fmla="*/ 5 w 34"/>
                <a:gd name="T7" fmla="*/ 29 h 29"/>
                <a:gd name="T8" fmla="*/ 0 w 34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9">
                  <a:moveTo>
                    <a:pt x="0" y="15"/>
                  </a:moveTo>
                  <a:lnTo>
                    <a:pt x="24" y="0"/>
                  </a:lnTo>
                  <a:lnTo>
                    <a:pt x="34" y="5"/>
                  </a:lnTo>
                  <a:lnTo>
                    <a:pt x="5" y="2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625"/>
            <p:cNvSpPr>
              <a:spLocks noEditPoints="1"/>
            </p:cNvSpPr>
            <p:nvPr/>
          </p:nvSpPr>
          <p:spPr bwMode="auto">
            <a:xfrm>
              <a:off x="1910556" y="530225"/>
              <a:ext cx="255587" cy="115888"/>
            </a:xfrm>
            <a:custGeom>
              <a:avLst/>
              <a:gdLst>
                <a:gd name="T0" fmla="*/ 0 w 33"/>
                <a:gd name="T1" fmla="*/ 7 h 15"/>
                <a:gd name="T2" fmla="*/ 0 w 33"/>
                <a:gd name="T3" fmla="*/ 12 h 15"/>
                <a:gd name="T4" fmla="*/ 3 w 33"/>
                <a:gd name="T5" fmla="*/ 15 h 15"/>
                <a:gd name="T6" fmla="*/ 16 w 33"/>
                <a:gd name="T7" fmla="*/ 15 h 15"/>
                <a:gd name="T8" fmla="*/ 15 w 33"/>
                <a:gd name="T9" fmla="*/ 13 h 15"/>
                <a:gd name="T10" fmla="*/ 9 w 33"/>
                <a:gd name="T11" fmla="*/ 0 h 15"/>
                <a:gd name="T12" fmla="*/ 0 w 33"/>
                <a:gd name="T13" fmla="*/ 7 h 15"/>
                <a:gd name="T14" fmla="*/ 17 w 33"/>
                <a:gd name="T15" fmla="*/ 15 h 15"/>
                <a:gd name="T16" fmla="*/ 30 w 33"/>
                <a:gd name="T17" fmla="*/ 15 h 15"/>
                <a:gd name="T18" fmla="*/ 33 w 33"/>
                <a:gd name="T19" fmla="*/ 12 h 15"/>
                <a:gd name="T20" fmla="*/ 33 w 33"/>
                <a:gd name="T21" fmla="*/ 7 h 15"/>
                <a:gd name="T22" fmla="*/ 24 w 33"/>
                <a:gd name="T23" fmla="*/ 0 h 15"/>
                <a:gd name="T24" fmla="*/ 18 w 33"/>
                <a:gd name="T25" fmla="*/ 13 h 15"/>
                <a:gd name="T26" fmla="*/ 17 w 3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0" y="7"/>
                  </a:moveTo>
                  <a:cubicBezTo>
                    <a:pt x="0" y="9"/>
                    <a:pt x="0" y="10"/>
                    <a:pt x="0" y="12"/>
                  </a:cubicBezTo>
                  <a:cubicBezTo>
                    <a:pt x="0" y="13"/>
                    <a:pt x="1" y="15"/>
                    <a:pt x="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8"/>
                    <a:pt x="11" y="6"/>
                    <a:pt x="9" y="0"/>
                  </a:cubicBezTo>
                  <a:cubicBezTo>
                    <a:pt x="4" y="1"/>
                    <a:pt x="0" y="3"/>
                    <a:pt x="0" y="7"/>
                  </a:cubicBezTo>
                  <a:close/>
                  <a:moveTo>
                    <a:pt x="17" y="1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32" y="15"/>
                    <a:pt x="33" y="13"/>
                    <a:pt x="33" y="12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29" y="1"/>
                    <a:pt x="24" y="0"/>
                  </a:cubicBezTo>
                  <a:cubicBezTo>
                    <a:pt x="22" y="6"/>
                    <a:pt x="21" y="8"/>
                    <a:pt x="18" y="13"/>
                  </a:cubicBezTo>
                  <a:lnTo>
                    <a:pt x="17" y="15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25" name="肘形连接符 324"/>
          <p:cNvCxnSpPr>
            <a:stCxn id="186" idx="6"/>
            <a:endCxn id="273" idx="0"/>
          </p:cNvCxnSpPr>
          <p:nvPr/>
        </p:nvCxnSpPr>
        <p:spPr>
          <a:xfrm>
            <a:off x="1954414" y="3724690"/>
            <a:ext cx="2092949" cy="64933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肘形连接符 325"/>
          <p:cNvCxnSpPr>
            <a:stCxn id="273" idx="0"/>
            <a:endCxn id="561" idx="3"/>
          </p:cNvCxnSpPr>
          <p:nvPr/>
        </p:nvCxnSpPr>
        <p:spPr>
          <a:xfrm rot="5400000" flipH="1" flipV="1">
            <a:off x="4256043" y="3867228"/>
            <a:ext cx="298119" cy="715478"/>
          </a:xfrm>
          <a:prstGeom prst="bentConnector3">
            <a:avLst>
              <a:gd name="adj1" fmla="val -65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/>
          <p:cNvSpPr txBox="1"/>
          <p:nvPr/>
        </p:nvSpPr>
        <p:spPr>
          <a:xfrm>
            <a:off x="2149448" y="3474771"/>
            <a:ext cx="78266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Pay Cost</a:t>
            </a:r>
            <a:endParaRPr lang="zh-CN" altLang="en-US" sz="800" dirty="0"/>
          </a:p>
        </p:txBody>
      </p:sp>
      <p:sp>
        <p:nvSpPr>
          <p:cNvPr id="335" name="文本框 334"/>
          <p:cNvSpPr txBox="1"/>
          <p:nvPr/>
        </p:nvSpPr>
        <p:spPr>
          <a:xfrm>
            <a:off x="3998090" y="4145163"/>
            <a:ext cx="895484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Create Chain</a:t>
            </a:r>
            <a:endParaRPr lang="zh-CN" altLang="en-US" sz="800" dirty="0"/>
          </a:p>
        </p:txBody>
      </p:sp>
      <p:sp>
        <p:nvSpPr>
          <p:cNvPr id="354" name="等腰三角形 353"/>
          <p:cNvSpPr/>
          <p:nvPr/>
        </p:nvSpPr>
        <p:spPr>
          <a:xfrm>
            <a:off x="2200300" y="2018659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5" name="等腰三角形 354"/>
          <p:cNvSpPr/>
          <p:nvPr/>
        </p:nvSpPr>
        <p:spPr>
          <a:xfrm>
            <a:off x="1818522" y="1604505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6" name="等腰三角形 355"/>
          <p:cNvSpPr/>
          <p:nvPr/>
        </p:nvSpPr>
        <p:spPr>
          <a:xfrm>
            <a:off x="2203350" y="2455138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8" name="文本框 357"/>
          <p:cNvSpPr txBox="1"/>
          <p:nvPr/>
        </p:nvSpPr>
        <p:spPr>
          <a:xfrm>
            <a:off x="1387704" y="1265639"/>
            <a:ext cx="1252963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Candidate Nodes</a:t>
            </a:r>
            <a:endParaRPr lang="zh-CN" altLang="en-US" sz="1000" b="1" dirty="0"/>
          </a:p>
        </p:txBody>
      </p:sp>
      <p:sp>
        <p:nvSpPr>
          <p:cNvPr id="359" name="矩形 358"/>
          <p:cNvSpPr/>
          <p:nvPr/>
        </p:nvSpPr>
        <p:spPr>
          <a:xfrm>
            <a:off x="1311494" y="1172994"/>
            <a:ext cx="1332834" cy="1603482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等腰三角形 359"/>
          <p:cNvSpPr/>
          <p:nvPr/>
        </p:nvSpPr>
        <p:spPr>
          <a:xfrm>
            <a:off x="1541384" y="2081431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1" name="文本框 360"/>
          <p:cNvSpPr txBox="1"/>
          <p:nvPr/>
        </p:nvSpPr>
        <p:spPr>
          <a:xfrm>
            <a:off x="1804440" y="2069590"/>
            <a:ext cx="42340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70C0"/>
                </a:solidFill>
              </a:rPr>
              <a:t>…..</a:t>
            </a:r>
            <a:endParaRPr lang="zh-CN" altLang="en-US" sz="1000" b="1" dirty="0">
              <a:solidFill>
                <a:srgbClr val="0070C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249308" y="1482742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83" name="直接箭头连接符 82"/>
          <p:cNvCxnSpPr>
            <a:endCxn id="81" idx="3"/>
          </p:cNvCxnSpPr>
          <p:nvPr/>
        </p:nvCxnSpPr>
        <p:spPr>
          <a:xfrm flipH="1">
            <a:off x="8455156" y="1519291"/>
            <a:ext cx="1290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9" name="矩形 608"/>
          <p:cNvSpPr/>
          <p:nvPr/>
        </p:nvSpPr>
        <p:spPr>
          <a:xfrm>
            <a:off x="8588237" y="1477938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610" name="矩形 609"/>
          <p:cNvSpPr/>
          <p:nvPr/>
        </p:nvSpPr>
        <p:spPr>
          <a:xfrm>
            <a:off x="8927294" y="1482386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611" name="矩形 610"/>
          <p:cNvSpPr/>
          <p:nvPr/>
        </p:nvSpPr>
        <p:spPr>
          <a:xfrm>
            <a:off x="9241984" y="1477938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15" name="直接箭头连接符 614"/>
          <p:cNvCxnSpPr>
            <a:stCxn id="610" idx="1"/>
            <a:endCxn id="609" idx="3"/>
          </p:cNvCxnSpPr>
          <p:nvPr/>
        </p:nvCxnSpPr>
        <p:spPr>
          <a:xfrm flipH="1" flipV="1">
            <a:off x="8794085" y="1514487"/>
            <a:ext cx="133209" cy="4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0" name="直接箭头连接符 619"/>
          <p:cNvCxnSpPr>
            <a:stCxn id="611" idx="1"/>
            <a:endCxn id="610" idx="3"/>
          </p:cNvCxnSpPr>
          <p:nvPr/>
        </p:nvCxnSpPr>
        <p:spPr>
          <a:xfrm flipH="1">
            <a:off x="9133141" y="1514487"/>
            <a:ext cx="108844" cy="4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4" name="直接箭头连接符 623"/>
          <p:cNvCxnSpPr/>
          <p:nvPr/>
        </p:nvCxnSpPr>
        <p:spPr>
          <a:xfrm flipH="1">
            <a:off x="9445971" y="1518914"/>
            <a:ext cx="1290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9579053" y="1477560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626" name="矩形 625"/>
          <p:cNvSpPr/>
          <p:nvPr/>
        </p:nvSpPr>
        <p:spPr>
          <a:xfrm>
            <a:off x="9918109" y="1482009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28" name="直接箭头连接符 627"/>
          <p:cNvCxnSpPr>
            <a:stCxn id="626" idx="1"/>
            <a:endCxn id="625" idx="3"/>
          </p:cNvCxnSpPr>
          <p:nvPr/>
        </p:nvCxnSpPr>
        <p:spPr>
          <a:xfrm flipH="1" flipV="1">
            <a:off x="9784900" y="1514109"/>
            <a:ext cx="133209" cy="4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2" name="矩形 631"/>
          <p:cNvSpPr/>
          <p:nvPr/>
        </p:nvSpPr>
        <p:spPr>
          <a:xfrm>
            <a:off x="8279423" y="2108127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633" name="矩形 632"/>
          <p:cNvSpPr/>
          <p:nvPr/>
        </p:nvSpPr>
        <p:spPr>
          <a:xfrm>
            <a:off x="8618479" y="2108505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634" name="矩形 633"/>
          <p:cNvSpPr/>
          <p:nvPr/>
        </p:nvSpPr>
        <p:spPr>
          <a:xfrm>
            <a:off x="8933170" y="2104056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35" name="直接箭头连接符 634"/>
          <p:cNvCxnSpPr>
            <a:stCxn id="633" idx="1"/>
            <a:endCxn id="632" idx="3"/>
          </p:cNvCxnSpPr>
          <p:nvPr/>
        </p:nvCxnSpPr>
        <p:spPr>
          <a:xfrm flipH="1" flipV="1">
            <a:off x="8485270" y="2144676"/>
            <a:ext cx="133209" cy="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6" name="直接箭头连接符 635"/>
          <p:cNvCxnSpPr>
            <a:stCxn id="634" idx="1"/>
          </p:cNvCxnSpPr>
          <p:nvPr/>
        </p:nvCxnSpPr>
        <p:spPr>
          <a:xfrm flipH="1">
            <a:off x="8824327" y="2140606"/>
            <a:ext cx="108844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7" name="直接箭头连接符 636"/>
          <p:cNvCxnSpPr/>
          <p:nvPr/>
        </p:nvCxnSpPr>
        <p:spPr>
          <a:xfrm flipH="1">
            <a:off x="9137157" y="2145032"/>
            <a:ext cx="12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8" name="矩形 637"/>
          <p:cNvSpPr/>
          <p:nvPr/>
        </p:nvSpPr>
        <p:spPr>
          <a:xfrm>
            <a:off x="9270238" y="2103679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639" name="矩形 638"/>
          <p:cNvSpPr/>
          <p:nvPr/>
        </p:nvSpPr>
        <p:spPr>
          <a:xfrm>
            <a:off x="9609295" y="2108127"/>
            <a:ext cx="205848" cy="73099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41" name="直接箭头连接符 640"/>
          <p:cNvCxnSpPr>
            <a:stCxn id="639" idx="1"/>
            <a:endCxn id="638" idx="3"/>
          </p:cNvCxnSpPr>
          <p:nvPr/>
        </p:nvCxnSpPr>
        <p:spPr>
          <a:xfrm flipH="1" flipV="1">
            <a:off x="9476086" y="2140228"/>
            <a:ext cx="133209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6" name="矩形 645"/>
          <p:cNvSpPr/>
          <p:nvPr/>
        </p:nvSpPr>
        <p:spPr>
          <a:xfrm>
            <a:off x="8330261" y="3066686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647" name="矩形 646"/>
          <p:cNvSpPr/>
          <p:nvPr/>
        </p:nvSpPr>
        <p:spPr>
          <a:xfrm>
            <a:off x="8669317" y="3067065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648" name="矩形 647"/>
          <p:cNvSpPr/>
          <p:nvPr/>
        </p:nvSpPr>
        <p:spPr>
          <a:xfrm>
            <a:off x="8984008" y="3062616"/>
            <a:ext cx="205848" cy="73099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49" name="直接箭头连接符 648"/>
          <p:cNvCxnSpPr>
            <a:stCxn id="647" idx="1"/>
            <a:endCxn id="646" idx="3"/>
          </p:cNvCxnSpPr>
          <p:nvPr/>
        </p:nvCxnSpPr>
        <p:spPr>
          <a:xfrm flipH="1" flipV="1">
            <a:off x="8536108" y="3103236"/>
            <a:ext cx="133209" cy="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>
            <a:stCxn id="648" idx="1"/>
            <a:endCxn id="647" idx="3"/>
          </p:cNvCxnSpPr>
          <p:nvPr/>
        </p:nvCxnSpPr>
        <p:spPr>
          <a:xfrm flipH="1">
            <a:off x="8875165" y="3099166"/>
            <a:ext cx="108844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8" name="矩形 657"/>
          <p:cNvSpPr/>
          <p:nvPr/>
        </p:nvSpPr>
        <p:spPr>
          <a:xfrm>
            <a:off x="8301587" y="5067935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659" name="矩形 658"/>
          <p:cNvSpPr/>
          <p:nvPr/>
        </p:nvSpPr>
        <p:spPr>
          <a:xfrm>
            <a:off x="8640644" y="5068314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660" name="矩形 659"/>
          <p:cNvSpPr/>
          <p:nvPr/>
        </p:nvSpPr>
        <p:spPr>
          <a:xfrm>
            <a:off x="8955335" y="5063865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cxnSp>
        <p:nvCxnSpPr>
          <p:cNvPr id="661" name="直接箭头连接符 660"/>
          <p:cNvCxnSpPr>
            <a:stCxn id="659" idx="1"/>
            <a:endCxn id="658" idx="3"/>
          </p:cNvCxnSpPr>
          <p:nvPr/>
        </p:nvCxnSpPr>
        <p:spPr>
          <a:xfrm flipH="1" flipV="1">
            <a:off x="8507436" y="5114458"/>
            <a:ext cx="133209" cy="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660" idx="1"/>
            <a:endCxn id="659" idx="3"/>
          </p:cNvCxnSpPr>
          <p:nvPr/>
        </p:nvCxnSpPr>
        <p:spPr>
          <a:xfrm flipH="1">
            <a:off x="8846492" y="5110388"/>
            <a:ext cx="108844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3" name="直接箭头连接符 662"/>
          <p:cNvCxnSpPr/>
          <p:nvPr/>
        </p:nvCxnSpPr>
        <p:spPr>
          <a:xfrm flipH="1">
            <a:off x="9159322" y="5124788"/>
            <a:ext cx="12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4" name="矩形 663"/>
          <p:cNvSpPr/>
          <p:nvPr/>
        </p:nvSpPr>
        <p:spPr>
          <a:xfrm>
            <a:off x="9292403" y="5063487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65" name="矩形 664"/>
          <p:cNvSpPr/>
          <p:nvPr/>
        </p:nvSpPr>
        <p:spPr>
          <a:xfrm>
            <a:off x="9631459" y="5067937"/>
            <a:ext cx="205848" cy="93046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67" name="直接箭头连接符 666"/>
          <p:cNvCxnSpPr>
            <a:stCxn id="665" idx="1"/>
            <a:endCxn id="664" idx="3"/>
          </p:cNvCxnSpPr>
          <p:nvPr/>
        </p:nvCxnSpPr>
        <p:spPr>
          <a:xfrm flipH="1" flipV="1">
            <a:off x="9498250" y="5110010"/>
            <a:ext cx="133209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0" name="文本框 699"/>
          <p:cNvSpPr txBox="1"/>
          <p:nvPr/>
        </p:nvSpPr>
        <p:spPr>
          <a:xfrm>
            <a:off x="8182118" y="1216156"/>
            <a:ext cx="776383" cy="1521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Main Chain</a:t>
            </a:r>
            <a:endParaRPr lang="zh-CN" altLang="en-US" sz="800" b="1" dirty="0"/>
          </a:p>
        </p:txBody>
      </p:sp>
      <p:sp>
        <p:nvSpPr>
          <p:cNvPr id="701" name="文本框 700"/>
          <p:cNvSpPr txBox="1"/>
          <p:nvPr/>
        </p:nvSpPr>
        <p:spPr>
          <a:xfrm>
            <a:off x="8186847" y="2298522"/>
            <a:ext cx="1127006" cy="1521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800" b="1" dirty="0"/>
              <a:t>Child Chain1</a:t>
            </a:r>
            <a:endParaRPr lang="zh-CN" altLang="en-US" sz="800" b="1" dirty="0"/>
          </a:p>
        </p:txBody>
      </p:sp>
      <p:sp>
        <p:nvSpPr>
          <p:cNvPr id="702" name="文本框 701"/>
          <p:cNvSpPr txBox="1"/>
          <p:nvPr/>
        </p:nvSpPr>
        <p:spPr>
          <a:xfrm>
            <a:off x="8208530" y="3279880"/>
            <a:ext cx="813567" cy="1521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800" b="1" dirty="0"/>
              <a:t>Child Chain2</a:t>
            </a:r>
            <a:endParaRPr lang="zh-CN" altLang="en-US" sz="800" b="1" dirty="0"/>
          </a:p>
        </p:txBody>
      </p:sp>
      <p:sp>
        <p:nvSpPr>
          <p:cNvPr id="703" name="文本框 702"/>
          <p:cNvSpPr txBox="1"/>
          <p:nvPr/>
        </p:nvSpPr>
        <p:spPr>
          <a:xfrm>
            <a:off x="8199856" y="5333656"/>
            <a:ext cx="93284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800" b="1" dirty="0"/>
              <a:t>Child ChainN</a:t>
            </a:r>
            <a:endParaRPr lang="zh-CN" altLang="en-US" sz="800" b="1" dirty="0"/>
          </a:p>
        </p:txBody>
      </p:sp>
      <p:sp>
        <p:nvSpPr>
          <p:cNvPr id="751" name="文本框 750"/>
          <p:cNvSpPr txBox="1"/>
          <p:nvPr/>
        </p:nvSpPr>
        <p:spPr>
          <a:xfrm>
            <a:off x="8323030" y="3738213"/>
            <a:ext cx="515199" cy="22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2E75B6"/>
                </a:solidFill>
              </a:rPr>
              <a:t>….</a:t>
            </a:r>
            <a:endParaRPr lang="zh-CN" altLang="en-US" sz="1500" dirty="0">
              <a:solidFill>
                <a:srgbClr val="2E75B6"/>
              </a:solidFill>
            </a:endParaRPr>
          </a:p>
        </p:txBody>
      </p:sp>
      <p:cxnSp>
        <p:nvCxnSpPr>
          <p:cNvPr id="379" name="直接连接符 378"/>
          <p:cNvCxnSpPr>
            <a:stCxn id="252" idx="3"/>
            <a:endCxn id="248" idx="5"/>
          </p:cNvCxnSpPr>
          <p:nvPr/>
        </p:nvCxnSpPr>
        <p:spPr>
          <a:xfrm flipH="1">
            <a:off x="5452353" y="5302622"/>
            <a:ext cx="929015" cy="91611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肘形连接符 429"/>
          <p:cNvCxnSpPr>
            <a:stCxn id="665" idx="2"/>
            <a:endCxn id="293" idx="1"/>
          </p:cNvCxnSpPr>
          <p:nvPr/>
        </p:nvCxnSpPr>
        <p:spPr>
          <a:xfrm rot="5400000" flipH="1">
            <a:off x="5229233" y="655834"/>
            <a:ext cx="525183" cy="8485117"/>
          </a:xfrm>
          <a:prstGeom prst="bentConnector4">
            <a:avLst>
              <a:gd name="adj1" fmla="val -291117"/>
              <a:gd name="adj2" fmla="val 104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肘形连接符 433"/>
          <p:cNvCxnSpPr>
            <a:stCxn id="664" idx="2"/>
            <a:endCxn id="291" idx="1"/>
          </p:cNvCxnSpPr>
          <p:nvPr/>
        </p:nvCxnSpPr>
        <p:spPr>
          <a:xfrm rot="5400000">
            <a:off x="5010287" y="1380277"/>
            <a:ext cx="608784" cy="8161296"/>
          </a:xfrm>
          <a:prstGeom prst="bentConnector4">
            <a:avLst>
              <a:gd name="adj1" fmla="val 216888"/>
              <a:gd name="adj2" fmla="val 101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文本框 513"/>
          <p:cNvSpPr txBox="1"/>
          <p:nvPr/>
        </p:nvSpPr>
        <p:spPr>
          <a:xfrm>
            <a:off x="6745629" y="4901237"/>
            <a:ext cx="1275734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Create block with BFT</a:t>
            </a:r>
            <a:endParaRPr lang="zh-CN" altLang="en-US" sz="800" dirty="0"/>
          </a:p>
        </p:txBody>
      </p:sp>
      <p:cxnSp>
        <p:nvCxnSpPr>
          <p:cNvPr id="523" name="直接连接符 522"/>
          <p:cNvCxnSpPr>
            <a:stCxn id="252" idx="5"/>
            <a:endCxn id="565" idx="3"/>
          </p:cNvCxnSpPr>
          <p:nvPr/>
        </p:nvCxnSpPr>
        <p:spPr>
          <a:xfrm flipV="1">
            <a:off x="6436232" y="4152683"/>
            <a:ext cx="468547" cy="105832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65" idx="0"/>
            <a:endCxn id="247" idx="4"/>
          </p:cNvCxnSpPr>
          <p:nvPr/>
        </p:nvCxnSpPr>
        <p:spPr>
          <a:xfrm flipH="1" flipV="1">
            <a:off x="6702524" y="3249875"/>
            <a:ext cx="487659" cy="39232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265" idx="0"/>
            <a:endCxn id="224" idx="4"/>
          </p:cNvCxnSpPr>
          <p:nvPr/>
        </p:nvCxnSpPr>
        <p:spPr>
          <a:xfrm flipV="1">
            <a:off x="6410053" y="2383913"/>
            <a:ext cx="72196" cy="3693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250" idx="1"/>
            <a:endCxn id="561" idx="4"/>
          </p:cNvCxnSpPr>
          <p:nvPr/>
        </p:nvCxnSpPr>
        <p:spPr>
          <a:xfrm flipH="1" flipV="1">
            <a:off x="4968364" y="4126598"/>
            <a:ext cx="533633" cy="71912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252" idx="3"/>
            <a:endCxn id="259" idx="1"/>
          </p:cNvCxnSpPr>
          <p:nvPr/>
        </p:nvCxnSpPr>
        <p:spPr>
          <a:xfrm>
            <a:off x="6381368" y="5302622"/>
            <a:ext cx="513405" cy="579234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258" idx="5"/>
            <a:endCxn id="248" idx="3"/>
          </p:cNvCxnSpPr>
          <p:nvPr/>
        </p:nvCxnSpPr>
        <p:spPr>
          <a:xfrm flipV="1">
            <a:off x="5033501" y="5485844"/>
            <a:ext cx="363988" cy="392943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连接符 544"/>
          <p:cNvCxnSpPr>
            <a:stCxn id="225" idx="5"/>
            <a:endCxn id="261" idx="2"/>
          </p:cNvCxnSpPr>
          <p:nvPr/>
        </p:nvCxnSpPr>
        <p:spPr>
          <a:xfrm flipV="1">
            <a:off x="5882263" y="1661914"/>
            <a:ext cx="1053198" cy="216827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225" idx="1"/>
            <a:endCxn id="260" idx="4"/>
          </p:cNvCxnSpPr>
          <p:nvPr/>
        </p:nvCxnSpPr>
        <p:spPr>
          <a:xfrm flipH="1" flipV="1">
            <a:off x="5196787" y="1645444"/>
            <a:ext cx="575748" cy="233297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箭头连接符 590"/>
          <p:cNvCxnSpPr>
            <a:stCxn id="632" idx="0"/>
            <a:endCxn id="609" idx="2"/>
          </p:cNvCxnSpPr>
          <p:nvPr/>
        </p:nvCxnSpPr>
        <p:spPr>
          <a:xfrm flipV="1">
            <a:off x="8382347" y="1551037"/>
            <a:ext cx="308814" cy="55709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箭头连接符 594"/>
          <p:cNvCxnSpPr>
            <a:stCxn id="633" idx="0"/>
            <a:endCxn id="610" idx="2"/>
          </p:cNvCxnSpPr>
          <p:nvPr/>
        </p:nvCxnSpPr>
        <p:spPr>
          <a:xfrm flipV="1">
            <a:off x="8721403" y="1555485"/>
            <a:ext cx="308815" cy="55302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634" idx="0"/>
            <a:endCxn id="611" idx="2"/>
          </p:cNvCxnSpPr>
          <p:nvPr/>
        </p:nvCxnSpPr>
        <p:spPr>
          <a:xfrm flipV="1">
            <a:off x="9036094" y="1551037"/>
            <a:ext cx="308814" cy="55301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638" idx="0"/>
            <a:endCxn id="625" idx="2"/>
          </p:cNvCxnSpPr>
          <p:nvPr/>
        </p:nvCxnSpPr>
        <p:spPr>
          <a:xfrm flipV="1">
            <a:off x="9373162" y="1550659"/>
            <a:ext cx="308815" cy="55302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文本框 607"/>
          <p:cNvSpPr txBox="1"/>
          <p:nvPr/>
        </p:nvSpPr>
        <p:spPr>
          <a:xfrm>
            <a:off x="9608086" y="1702342"/>
            <a:ext cx="1236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/>
              <a:t>Block Header </a:t>
            </a:r>
            <a:r>
              <a:rPr lang="en-US" altLang="zh-CN" sz="800" dirty="0"/>
              <a:t>R</a:t>
            </a:r>
            <a:r>
              <a:rPr lang="zh-CN" altLang="en-US" sz="800" dirty="0"/>
              <a:t>ecord </a:t>
            </a:r>
          </a:p>
        </p:txBody>
      </p:sp>
      <p:sp>
        <p:nvSpPr>
          <p:cNvPr id="616" name="矩形 615"/>
          <p:cNvSpPr/>
          <p:nvPr/>
        </p:nvSpPr>
        <p:spPr>
          <a:xfrm>
            <a:off x="10300472" y="1475310"/>
            <a:ext cx="205848" cy="73099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17" name="直接箭头连接符 616"/>
          <p:cNvCxnSpPr>
            <a:stCxn id="616" idx="1"/>
            <a:endCxn id="626" idx="3"/>
          </p:cNvCxnSpPr>
          <p:nvPr/>
        </p:nvCxnSpPr>
        <p:spPr>
          <a:xfrm flipH="1">
            <a:off x="10123957" y="1511860"/>
            <a:ext cx="176515" cy="66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9" name="等腰三角形 618"/>
          <p:cNvSpPr/>
          <p:nvPr/>
        </p:nvSpPr>
        <p:spPr>
          <a:xfrm>
            <a:off x="1581523" y="2435387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2" name="文本框 621"/>
          <p:cNvSpPr txBox="1"/>
          <p:nvPr/>
        </p:nvSpPr>
        <p:spPr>
          <a:xfrm>
            <a:off x="3390966" y="2839245"/>
            <a:ext cx="912363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Timer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77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扩容方案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00851" y="3193985"/>
            <a:ext cx="1314923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扩容方案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3581" y="1618463"/>
            <a:ext cx="1314923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Layer0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61137" y="3187737"/>
            <a:ext cx="1314923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Layer1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3580" y="4896677"/>
            <a:ext cx="1314923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Layer2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30739" y="1095791"/>
            <a:ext cx="1765827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BDN </a:t>
            </a:r>
            <a:r>
              <a:rPr lang="zh-CN" altLang="en-US" dirty="0" smtClean="0"/>
              <a:t>分发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0736" y="1613378"/>
            <a:ext cx="1765830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组播锁定组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30736" y="2096976"/>
            <a:ext cx="1765830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QUIC UDP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08067" y="2703855"/>
            <a:ext cx="1765827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8064" y="3192508"/>
            <a:ext cx="1765830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隔</a:t>
            </a:r>
            <a:r>
              <a:rPr lang="zh-CN" altLang="en-US" dirty="0" smtClean="0"/>
              <a:t>离见证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45853" y="4391788"/>
            <a:ext cx="1765830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侧链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45853" y="4880441"/>
            <a:ext cx="1765830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子链</a:t>
            </a:r>
          </a:p>
        </p:txBody>
      </p:sp>
      <p:sp>
        <p:nvSpPr>
          <p:cNvPr id="14" name="矩形 13"/>
          <p:cNvSpPr/>
          <p:nvPr/>
        </p:nvSpPr>
        <p:spPr>
          <a:xfrm>
            <a:off x="5745853" y="5369094"/>
            <a:ext cx="1765830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状态通道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4" idx="1"/>
            <a:endCxn id="5" idx="1"/>
          </p:cNvCxnSpPr>
          <p:nvPr/>
        </p:nvCxnSpPr>
        <p:spPr>
          <a:xfrm rot="10800000" flipH="1" flipV="1">
            <a:off x="3953581" y="1811167"/>
            <a:ext cx="7556" cy="1569274"/>
          </a:xfrm>
          <a:prstGeom prst="bentConnector3">
            <a:avLst>
              <a:gd name="adj1" fmla="val -302541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" idx="3"/>
          </p:cNvCxnSpPr>
          <p:nvPr/>
        </p:nvCxnSpPr>
        <p:spPr>
          <a:xfrm>
            <a:off x="3415774" y="3386689"/>
            <a:ext cx="340067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7" idx="1"/>
            <a:endCxn id="9" idx="1"/>
          </p:cNvCxnSpPr>
          <p:nvPr/>
        </p:nvCxnSpPr>
        <p:spPr>
          <a:xfrm rot="10800000" flipV="1">
            <a:off x="5730737" y="1288494"/>
            <a:ext cx="3" cy="1001185"/>
          </a:xfrm>
          <a:prstGeom prst="bentConnector3">
            <a:avLst>
              <a:gd name="adj1" fmla="val 76201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3"/>
            <a:endCxn id="8" idx="1"/>
          </p:cNvCxnSpPr>
          <p:nvPr/>
        </p:nvCxnSpPr>
        <p:spPr>
          <a:xfrm flipV="1">
            <a:off x="5268504" y="1806082"/>
            <a:ext cx="462232" cy="50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5" idx="3"/>
            <a:endCxn id="11" idx="1"/>
          </p:cNvCxnSpPr>
          <p:nvPr/>
        </p:nvCxnSpPr>
        <p:spPr>
          <a:xfrm>
            <a:off x="5276060" y="3380441"/>
            <a:ext cx="432004" cy="47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 flipV="1">
            <a:off x="5730736" y="4614066"/>
            <a:ext cx="3" cy="1001185"/>
          </a:xfrm>
          <a:prstGeom prst="bentConnector3">
            <a:avLst>
              <a:gd name="adj1" fmla="val 76201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5276060" y="5086312"/>
            <a:ext cx="454675" cy="50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15627" y="3676088"/>
            <a:ext cx="1765830" cy="38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分片</a:t>
            </a:r>
            <a:endParaRPr lang="zh-CN" altLang="en-US" dirty="0"/>
          </a:p>
        </p:txBody>
      </p:sp>
      <p:cxnSp>
        <p:nvCxnSpPr>
          <p:cNvPr id="54" name="肘形连接符 53"/>
          <p:cNvCxnSpPr/>
          <p:nvPr/>
        </p:nvCxnSpPr>
        <p:spPr>
          <a:xfrm rot="10800000" flipV="1">
            <a:off x="5725689" y="2876640"/>
            <a:ext cx="3" cy="1001185"/>
          </a:xfrm>
          <a:prstGeom prst="bentConnector3">
            <a:avLst>
              <a:gd name="adj1" fmla="val 76201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" idx="1"/>
            <a:endCxn id="6" idx="1"/>
          </p:cNvCxnSpPr>
          <p:nvPr/>
        </p:nvCxnSpPr>
        <p:spPr>
          <a:xfrm rot="10800000" flipV="1">
            <a:off x="3953581" y="3380441"/>
            <a:ext cx="7557" cy="1708940"/>
          </a:xfrm>
          <a:prstGeom prst="bentConnector3">
            <a:avLst>
              <a:gd name="adj1" fmla="val 312501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688278" y="3253839"/>
            <a:ext cx="1665021" cy="9203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Pending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476005" y="1995055"/>
            <a:ext cx="1645720" cy="90549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Initialized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476006" y="3253839"/>
            <a:ext cx="1645720" cy="9203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4"/>
            <a:endCxn id="7" idx="0"/>
          </p:cNvCxnSpPr>
          <p:nvPr/>
        </p:nvCxnSpPr>
        <p:spPr>
          <a:xfrm>
            <a:off x="3298865" y="2900548"/>
            <a:ext cx="1" cy="3532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7" idx="7"/>
            <a:endCxn id="3" idx="1"/>
          </p:cNvCxnSpPr>
          <p:nvPr/>
        </p:nvCxnSpPr>
        <p:spPr>
          <a:xfrm rot="5400000" flipH="1" flipV="1">
            <a:off x="4406415" y="2862920"/>
            <a:ext cx="12700" cy="1051399"/>
          </a:xfrm>
          <a:prstGeom prst="curvedConnector3">
            <a:avLst>
              <a:gd name="adj1" fmla="val 1148504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3" idx="3"/>
            <a:endCxn id="7" idx="5"/>
          </p:cNvCxnSpPr>
          <p:nvPr/>
        </p:nvCxnSpPr>
        <p:spPr>
          <a:xfrm rot="5400000">
            <a:off x="4406416" y="3513697"/>
            <a:ext cx="12700" cy="1051399"/>
          </a:xfrm>
          <a:prstGeom prst="curvedConnector3">
            <a:avLst>
              <a:gd name="adj1" fmla="val 1159402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Internal Channel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>
            <a:off x="4846121" y="4034061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92608" y="2584429"/>
            <a:ext cx="3922096" cy="30792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28499" y="4796555"/>
            <a:ext cx="1185552" cy="2743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Register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72583" y="5248705"/>
            <a:ext cx="1165761" cy="215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Channel Manager </a:t>
            </a:r>
            <a:r>
              <a:rPr lang="en-US" altLang="zh-CN" sz="900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3783" y="5247301"/>
            <a:ext cx="1165761" cy="215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Channel Manager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4128" y="5247301"/>
            <a:ext cx="579911" cy="215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6000958" y="3793728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4843472" y="3401577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6000958" y="3145041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3631258" y="3246751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3631257" y="3832280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>
            <a:off x="2131736" y="3246072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131735" y="3831601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93045" y="3148047"/>
            <a:ext cx="682545" cy="1648507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57" idx="5"/>
            <a:endCxn id="26" idx="1"/>
          </p:cNvCxnSpPr>
          <p:nvPr/>
        </p:nvCxnSpPr>
        <p:spPr>
          <a:xfrm>
            <a:off x="2435611" y="3401577"/>
            <a:ext cx="1296939" cy="679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5"/>
            <a:endCxn id="27" idx="1"/>
          </p:cNvCxnSpPr>
          <p:nvPr/>
        </p:nvCxnSpPr>
        <p:spPr>
          <a:xfrm>
            <a:off x="2435610" y="3987106"/>
            <a:ext cx="1296939" cy="679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7691802" y="3148927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>
            <a:off x="7691801" y="3799192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53111" y="3026627"/>
            <a:ext cx="682545" cy="1769926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25" idx="5"/>
            <a:endCxn id="71" idx="1"/>
          </p:cNvCxnSpPr>
          <p:nvPr/>
        </p:nvCxnSpPr>
        <p:spPr>
          <a:xfrm>
            <a:off x="6304833" y="3300546"/>
            <a:ext cx="1488261" cy="3886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3" idx="5"/>
            <a:endCxn id="72" idx="1"/>
          </p:cNvCxnSpPr>
          <p:nvPr/>
        </p:nvCxnSpPr>
        <p:spPr>
          <a:xfrm>
            <a:off x="6304833" y="3949233"/>
            <a:ext cx="1488260" cy="5464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2009075" y="2124427"/>
            <a:ext cx="5837602" cy="175154"/>
            <a:chOff x="9008" y="1579"/>
            <a:chExt cx="6081" cy="174"/>
          </a:xfrm>
        </p:grpSpPr>
        <p:grpSp>
          <p:nvGrpSpPr>
            <p:cNvPr id="83" name="组合 82"/>
            <p:cNvGrpSpPr/>
            <p:nvPr/>
          </p:nvGrpSpPr>
          <p:grpSpPr>
            <a:xfrm>
              <a:off x="9008" y="1579"/>
              <a:ext cx="5268" cy="172"/>
              <a:chOff x="4530" y="3648"/>
              <a:chExt cx="4128" cy="191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530" y="3663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59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2</a:t>
                </a:r>
                <a:endParaRPr lang="zh-CN" altLang="en-US" sz="8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761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394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7009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5</a:t>
                </a:r>
                <a:endParaRPr lang="zh-CN" altLang="en-US" sz="8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7703" y="3648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6</a:t>
                </a:r>
                <a:endParaRPr lang="zh-CN" altLang="en-US" sz="800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8388" y="3648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7</a:t>
                </a:r>
                <a:endParaRPr lang="zh-CN" altLang="en-US" sz="800" dirty="0"/>
              </a:p>
            </p:txBody>
          </p:sp>
          <p:cxnSp>
            <p:nvCxnSpPr>
              <p:cNvPr id="93" name="直接箭头连接符 92"/>
              <p:cNvCxnSpPr>
                <a:stCxn id="87" idx="1"/>
                <a:endCxn id="86" idx="3"/>
              </p:cNvCxnSpPr>
              <p:nvPr/>
            </p:nvCxnSpPr>
            <p:spPr>
              <a:xfrm flipH="1">
                <a:off x="4801" y="3745"/>
                <a:ext cx="357" cy="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88" idx="1"/>
                <a:endCxn id="87" idx="3"/>
              </p:cNvCxnSpPr>
              <p:nvPr/>
            </p:nvCxnSpPr>
            <p:spPr>
              <a:xfrm flipH="1">
                <a:off x="5430" y="3745"/>
                <a:ext cx="33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89" idx="1"/>
                <a:endCxn id="88" idx="3"/>
              </p:cNvCxnSpPr>
              <p:nvPr/>
            </p:nvCxnSpPr>
            <p:spPr>
              <a:xfrm flipH="1">
                <a:off x="6032" y="3745"/>
                <a:ext cx="36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90" idx="1"/>
                <a:endCxn id="89" idx="3"/>
              </p:cNvCxnSpPr>
              <p:nvPr/>
            </p:nvCxnSpPr>
            <p:spPr>
              <a:xfrm flipH="1">
                <a:off x="6665" y="3745"/>
                <a:ext cx="34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>
                <a:stCxn id="91" idx="1"/>
                <a:endCxn id="90" idx="3"/>
              </p:cNvCxnSpPr>
              <p:nvPr/>
            </p:nvCxnSpPr>
            <p:spPr>
              <a:xfrm flipH="1">
                <a:off x="7280" y="3737"/>
                <a:ext cx="423" cy="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92" idx="1"/>
                <a:endCxn id="91" idx="3"/>
              </p:cNvCxnSpPr>
              <p:nvPr/>
            </p:nvCxnSpPr>
            <p:spPr>
              <a:xfrm flipH="1">
                <a:off x="7975" y="3737"/>
                <a:ext cx="413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矩形 83"/>
            <p:cNvSpPr/>
            <p:nvPr/>
          </p:nvSpPr>
          <p:spPr>
            <a:xfrm>
              <a:off x="14743" y="1593"/>
              <a:ext cx="346" cy="16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</a:p>
          </p:txBody>
        </p:sp>
        <p:cxnSp>
          <p:nvCxnSpPr>
            <p:cNvPr id="85" name="直接箭头连接符 84"/>
            <p:cNvCxnSpPr>
              <a:stCxn id="84" idx="1"/>
              <a:endCxn id="92" idx="3"/>
            </p:cNvCxnSpPr>
            <p:nvPr/>
          </p:nvCxnSpPr>
          <p:spPr>
            <a:xfrm flipH="1" flipV="1">
              <a:off x="14278" y="1663"/>
              <a:ext cx="465" cy="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矩形 99"/>
          <p:cNvSpPr/>
          <p:nvPr/>
        </p:nvSpPr>
        <p:spPr>
          <a:xfrm>
            <a:off x="1289979" y="3632046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Channel 1</a:t>
            </a:r>
            <a:endParaRPr lang="zh-CN" altLang="en-US" sz="900" dirty="0"/>
          </a:p>
        </p:txBody>
      </p:sp>
      <p:sp>
        <p:nvSpPr>
          <p:cNvPr id="101" name="矩形 100"/>
          <p:cNvSpPr/>
          <p:nvPr/>
        </p:nvSpPr>
        <p:spPr>
          <a:xfrm>
            <a:off x="8289851" y="3360766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Channel N</a:t>
            </a:r>
            <a:endParaRPr lang="zh-CN" altLang="en-US" sz="900" dirty="0"/>
          </a:p>
        </p:txBody>
      </p:sp>
      <p:sp>
        <p:nvSpPr>
          <p:cNvPr id="102" name="矩形 101"/>
          <p:cNvSpPr/>
          <p:nvPr/>
        </p:nvSpPr>
        <p:spPr>
          <a:xfrm>
            <a:off x="4595351" y="2749197"/>
            <a:ext cx="10502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 smtClean="0"/>
              <a:t>BU</a:t>
            </a:r>
            <a:r>
              <a:rPr lang="en-US" altLang="zh-CN" sz="1500" b="1" dirty="0"/>
              <a:t> </a:t>
            </a:r>
            <a:r>
              <a:rPr lang="en-US" altLang="zh-CN" sz="1500" b="1" dirty="0" smtClean="0"/>
              <a:t>Chain</a:t>
            </a:r>
            <a:endParaRPr lang="zh-CN" altLang="en-US" sz="1500" b="1" dirty="0"/>
          </a:p>
        </p:txBody>
      </p:sp>
      <p:sp>
        <p:nvSpPr>
          <p:cNvPr id="104" name="矩形 103"/>
          <p:cNvSpPr/>
          <p:nvPr/>
        </p:nvSpPr>
        <p:spPr>
          <a:xfrm>
            <a:off x="6529888" y="3085102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05" name="矩形 104"/>
          <p:cNvSpPr/>
          <p:nvPr/>
        </p:nvSpPr>
        <p:spPr>
          <a:xfrm>
            <a:off x="6502150" y="3706379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06" name="矩形 105"/>
          <p:cNvSpPr/>
          <p:nvPr/>
        </p:nvSpPr>
        <p:spPr>
          <a:xfrm>
            <a:off x="2748329" y="3185130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07" name="矩形 106"/>
          <p:cNvSpPr/>
          <p:nvPr/>
        </p:nvSpPr>
        <p:spPr>
          <a:xfrm>
            <a:off x="2758952" y="3775619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cxnSp>
        <p:nvCxnSpPr>
          <p:cNvPr id="111" name="肘形连接符 110"/>
          <p:cNvCxnSpPr>
            <a:stCxn id="59" idx="2"/>
            <a:endCxn id="18" idx="1"/>
          </p:cNvCxnSpPr>
          <p:nvPr/>
        </p:nvCxnSpPr>
        <p:spPr>
          <a:xfrm rot="16200000" flipH="1">
            <a:off x="3412821" y="3718050"/>
            <a:ext cx="137175" cy="2294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59" idx="1"/>
            <a:endCxn id="20" idx="2"/>
          </p:cNvCxnSpPr>
          <p:nvPr/>
        </p:nvCxnSpPr>
        <p:spPr>
          <a:xfrm rot="10800000" flipH="1" flipV="1">
            <a:off x="1993044" y="3972301"/>
            <a:ext cx="2162419" cy="1492140"/>
          </a:xfrm>
          <a:prstGeom prst="bentConnector4">
            <a:avLst>
              <a:gd name="adj1" fmla="val -10571"/>
              <a:gd name="adj2" fmla="val 131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3" idx="2"/>
            <a:endCxn id="18" idx="3"/>
          </p:cNvCxnSpPr>
          <p:nvPr/>
        </p:nvCxnSpPr>
        <p:spPr>
          <a:xfrm rot="5400000">
            <a:off x="6785630" y="3824975"/>
            <a:ext cx="137176" cy="2080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73" idx="3"/>
            <a:endCxn id="21" idx="2"/>
          </p:cNvCxnSpPr>
          <p:nvPr/>
        </p:nvCxnSpPr>
        <p:spPr>
          <a:xfrm flipH="1">
            <a:off x="6136664" y="3911590"/>
            <a:ext cx="2098992" cy="1551447"/>
          </a:xfrm>
          <a:prstGeom prst="bentConnector4">
            <a:avLst>
              <a:gd name="adj1" fmla="val -10891"/>
              <a:gd name="adj2" fmla="val 132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043529" y="5987538"/>
            <a:ext cx="1499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Commit Tx,Receipt</a:t>
            </a:r>
            <a:r>
              <a:rPr lang="en-US" altLang="zh-CN" sz="900" dirty="0"/>
              <a:t>, State</a:t>
            </a:r>
            <a:endParaRPr lang="zh-CN" altLang="en-US" sz="900" dirty="0"/>
          </a:p>
        </p:txBody>
      </p:sp>
      <p:sp>
        <p:nvSpPr>
          <p:cNvPr id="129" name="矩形 128"/>
          <p:cNvSpPr/>
          <p:nvPr/>
        </p:nvSpPr>
        <p:spPr>
          <a:xfrm>
            <a:off x="404602" y="1213805"/>
            <a:ext cx="9705421" cy="507786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610953" y="5720271"/>
            <a:ext cx="152678" cy="159236"/>
            <a:chOff x="7094772" y="4492261"/>
            <a:chExt cx="363256" cy="565096"/>
          </a:xfrm>
        </p:grpSpPr>
        <p:sp>
          <p:nvSpPr>
            <p:cNvPr id="157" name="Freeform 65"/>
            <p:cNvSpPr/>
            <p:nvPr/>
          </p:nvSpPr>
          <p:spPr bwMode="auto">
            <a:xfrm>
              <a:off x="7151424" y="4492261"/>
              <a:ext cx="249952" cy="275004"/>
            </a:xfrm>
            <a:custGeom>
              <a:avLst/>
              <a:gdLst>
                <a:gd name="T0" fmla="*/ 186 w 372"/>
                <a:gd name="T1" fmla="*/ 0 h 409"/>
                <a:gd name="T2" fmla="*/ 0 w 372"/>
                <a:gd name="T3" fmla="*/ 184 h 409"/>
                <a:gd name="T4" fmla="*/ 0 w 372"/>
                <a:gd name="T5" fmla="*/ 409 h 409"/>
                <a:gd name="T6" fmla="*/ 81 w 372"/>
                <a:gd name="T7" fmla="*/ 409 h 409"/>
                <a:gd name="T8" fmla="*/ 81 w 372"/>
                <a:gd name="T9" fmla="*/ 184 h 409"/>
                <a:gd name="T10" fmla="*/ 186 w 372"/>
                <a:gd name="T11" fmla="*/ 81 h 409"/>
                <a:gd name="T12" fmla="*/ 291 w 372"/>
                <a:gd name="T13" fmla="*/ 184 h 409"/>
                <a:gd name="T14" fmla="*/ 291 w 372"/>
                <a:gd name="T15" fmla="*/ 409 h 409"/>
                <a:gd name="T16" fmla="*/ 372 w 372"/>
                <a:gd name="T17" fmla="*/ 409 h 409"/>
                <a:gd name="T18" fmla="*/ 372 w 372"/>
                <a:gd name="T19" fmla="*/ 184 h 409"/>
                <a:gd name="T20" fmla="*/ 186 w 372"/>
                <a:gd name="T2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09">
                  <a:moveTo>
                    <a:pt x="186" y="0"/>
                  </a:moveTo>
                  <a:cubicBezTo>
                    <a:pt x="84" y="0"/>
                    <a:pt x="0" y="83"/>
                    <a:pt x="0" y="184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81" y="409"/>
                    <a:pt x="81" y="409"/>
                    <a:pt x="81" y="409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27"/>
                    <a:pt x="129" y="81"/>
                    <a:pt x="186" y="81"/>
                  </a:cubicBezTo>
                  <a:cubicBezTo>
                    <a:pt x="243" y="81"/>
                    <a:pt x="291" y="127"/>
                    <a:pt x="291" y="184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372" y="409"/>
                    <a:pt x="372" y="409"/>
                    <a:pt x="372" y="409"/>
                  </a:cubicBezTo>
                  <a:cubicBezTo>
                    <a:pt x="372" y="184"/>
                    <a:pt x="372" y="184"/>
                    <a:pt x="372" y="184"/>
                  </a:cubicBezTo>
                  <a:cubicBezTo>
                    <a:pt x="372" y="83"/>
                    <a:pt x="287" y="0"/>
                    <a:pt x="186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8" name="Freeform 66"/>
            <p:cNvSpPr/>
            <p:nvPr/>
          </p:nvSpPr>
          <p:spPr bwMode="auto">
            <a:xfrm>
              <a:off x="7094772" y="4767265"/>
              <a:ext cx="363256" cy="290092"/>
            </a:xfrm>
            <a:custGeom>
              <a:avLst/>
              <a:gdLst>
                <a:gd name="T0" fmla="*/ 540 w 540"/>
                <a:gd name="T1" fmla="*/ 406 h 431"/>
                <a:gd name="T2" fmla="*/ 517 w 540"/>
                <a:gd name="T3" fmla="*/ 431 h 431"/>
                <a:gd name="T4" fmla="*/ 23 w 540"/>
                <a:gd name="T5" fmla="*/ 431 h 431"/>
                <a:gd name="T6" fmla="*/ 0 w 540"/>
                <a:gd name="T7" fmla="*/ 406 h 431"/>
                <a:gd name="T8" fmla="*/ 0 w 540"/>
                <a:gd name="T9" fmla="*/ 24 h 431"/>
                <a:gd name="T10" fmla="*/ 23 w 540"/>
                <a:gd name="T11" fmla="*/ 0 h 431"/>
                <a:gd name="T12" fmla="*/ 517 w 540"/>
                <a:gd name="T13" fmla="*/ 0 h 431"/>
                <a:gd name="T14" fmla="*/ 540 w 540"/>
                <a:gd name="T15" fmla="*/ 24 h 431"/>
                <a:gd name="T16" fmla="*/ 540 w 540"/>
                <a:gd name="T17" fmla="*/ 40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431">
                  <a:moveTo>
                    <a:pt x="540" y="406"/>
                  </a:moveTo>
                  <a:cubicBezTo>
                    <a:pt x="540" y="419"/>
                    <a:pt x="530" y="431"/>
                    <a:pt x="517" y="431"/>
                  </a:cubicBezTo>
                  <a:cubicBezTo>
                    <a:pt x="23" y="431"/>
                    <a:pt x="23" y="431"/>
                    <a:pt x="23" y="431"/>
                  </a:cubicBezTo>
                  <a:cubicBezTo>
                    <a:pt x="10" y="431"/>
                    <a:pt x="0" y="419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30" y="0"/>
                    <a:pt x="540" y="11"/>
                    <a:pt x="540" y="24"/>
                  </a:cubicBezTo>
                  <a:cubicBezTo>
                    <a:pt x="540" y="406"/>
                    <a:pt x="540" y="406"/>
                    <a:pt x="540" y="406"/>
                  </a:cubicBezTo>
                </a:path>
              </a:pathLst>
            </a:custGeom>
            <a:solidFill>
              <a:srgbClr val="F3B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9" name="Freeform 67"/>
            <p:cNvSpPr/>
            <p:nvPr/>
          </p:nvSpPr>
          <p:spPr bwMode="auto">
            <a:xfrm>
              <a:off x="7448633" y="5041130"/>
              <a:ext cx="9395" cy="14804"/>
            </a:xfrm>
            <a:custGeom>
              <a:avLst/>
              <a:gdLst>
                <a:gd name="T0" fmla="*/ 14 w 14"/>
                <a:gd name="T1" fmla="*/ 0 h 22"/>
                <a:gd name="T2" fmla="*/ 0 w 14"/>
                <a:gd name="T3" fmla="*/ 22 h 22"/>
                <a:gd name="T4" fmla="*/ 14 w 14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2">
                  <a:moveTo>
                    <a:pt x="14" y="0"/>
                  </a:moveTo>
                  <a:cubicBezTo>
                    <a:pt x="13" y="10"/>
                    <a:pt x="8" y="18"/>
                    <a:pt x="0" y="22"/>
                  </a:cubicBezTo>
                  <a:cubicBezTo>
                    <a:pt x="8" y="18"/>
                    <a:pt x="13" y="10"/>
                    <a:pt x="14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0" name="Freeform 68"/>
            <p:cNvSpPr/>
            <p:nvPr/>
          </p:nvSpPr>
          <p:spPr bwMode="auto">
            <a:xfrm>
              <a:off x="7229427" y="4845553"/>
              <a:ext cx="228601" cy="211804"/>
            </a:xfrm>
            <a:custGeom>
              <a:avLst/>
              <a:gdLst>
                <a:gd name="T0" fmla="*/ 70 w 340"/>
                <a:gd name="T1" fmla="*/ 0 h 315"/>
                <a:gd name="T2" fmla="*/ 0 w 340"/>
                <a:gd name="T3" fmla="*/ 70 h 315"/>
                <a:gd name="T4" fmla="*/ 24 w 340"/>
                <a:gd name="T5" fmla="*/ 122 h 315"/>
                <a:gd name="T6" fmla="*/ 28 w 340"/>
                <a:gd name="T7" fmla="*/ 126 h 315"/>
                <a:gd name="T8" fmla="*/ 28 w 340"/>
                <a:gd name="T9" fmla="*/ 215 h 315"/>
                <a:gd name="T10" fmla="*/ 129 w 340"/>
                <a:gd name="T11" fmla="*/ 315 h 315"/>
                <a:gd name="T12" fmla="*/ 317 w 340"/>
                <a:gd name="T13" fmla="*/ 315 h 315"/>
                <a:gd name="T14" fmla="*/ 326 w 340"/>
                <a:gd name="T15" fmla="*/ 313 h 315"/>
                <a:gd name="T16" fmla="*/ 340 w 340"/>
                <a:gd name="T17" fmla="*/ 291 h 315"/>
                <a:gd name="T18" fmla="*/ 340 w 340"/>
                <a:gd name="T19" fmla="*/ 290 h 315"/>
                <a:gd name="T20" fmla="*/ 340 w 340"/>
                <a:gd name="T21" fmla="*/ 243 h 315"/>
                <a:gd name="T22" fmla="*/ 128 w 340"/>
                <a:gd name="T23" fmla="*/ 30 h 315"/>
                <a:gd name="T24" fmla="*/ 122 w 340"/>
                <a:gd name="T25" fmla="*/ 24 h 315"/>
                <a:gd name="T26" fmla="*/ 70 w 340"/>
                <a:gd name="T2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" h="315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91"/>
                    <a:pt x="10" y="110"/>
                    <a:pt x="24" y="122"/>
                  </a:cubicBezTo>
                  <a:cubicBezTo>
                    <a:pt x="25" y="124"/>
                    <a:pt x="24" y="125"/>
                    <a:pt x="28" y="12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317" y="315"/>
                    <a:pt x="317" y="315"/>
                    <a:pt x="317" y="315"/>
                  </a:cubicBezTo>
                  <a:cubicBezTo>
                    <a:pt x="320" y="315"/>
                    <a:pt x="323" y="314"/>
                    <a:pt x="326" y="313"/>
                  </a:cubicBezTo>
                  <a:cubicBezTo>
                    <a:pt x="334" y="309"/>
                    <a:pt x="339" y="301"/>
                    <a:pt x="340" y="291"/>
                  </a:cubicBezTo>
                  <a:cubicBezTo>
                    <a:pt x="340" y="291"/>
                    <a:pt x="340" y="290"/>
                    <a:pt x="340" y="290"/>
                  </a:cubicBezTo>
                  <a:cubicBezTo>
                    <a:pt x="340" y="243"/>
                    <a:pt x="340" y="243"/>
                    <a:pt x="340" y="243"/>
                  </a:cubicBezTo>
                  <a:cubicBezTo>
                    <a:pt x="291" y="193"/>
                    <a:pt x="130" y="32"/>
                    <a:pt x="128" y="30"/>
                  </a:cubicBezTo>
                  <a:cubicBezTo>
                    <a:pt x="126" y="28"/>
                    <a:pt x="124" y="26"/>
                    <a:pt x="122" y="24"/>
                  </a:cubicBezTo>
                  <a:cubicBezTo>
                    <a:pt x="109" y="9"/>
                    <a:pt x="91" y="0"/>
                    <a:pt x="70" y="0"/>
                  </a:cubicBezTo>
                </a:path>
              </a:pathLst>
            </a:custGeom>
            <a:solidFill>
              <a:srgbClr val="C59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1" name="Freeform 69"/>
            <p:cNvSpPr/>
            <p:nvPr/>
          </p:nvSpPr>
          <p:spPr bwMode="auto">
            <a:xfrm>
              <a:off x="7229427" y="4845553"/>
              <a:ext cx="93376" cy="145758"/>
            </a:xfrm>
            <a:custGeom>
              <a:avLst/>
              <a:gdLst>
                <a:gd name="T0" fmla="*/ 139 w 139"/>
                <a:gd name="T1" fmla="*/ 70 h 217"/>
                <a:gd name="T2" fmla="*/ 70 w 139"/>
                <a:gd name="T3" fmla="*/ 0 h 217"/>
                <a:gd name="T4" fmla="*/ 0 w 139"/>
                <a:gd name="T5" fmla="*/ 70 h 217"/>
                <a:gd name="T6" fmla="*/ 28 w 139"/>
                <a:gd name="T7" fmla="*/ 125 h 217"/>
                <a:gd name="T8" fmla="*/ 28 w 139"/>
                <a:gd name="T9" fmla="*/ 217 h 217"/>
                <a:gd name="T10" fmla="*/ 112 w 139"/>
                <a:gd name="T11" fmla="*/ 217 h 217"/>
                <a:gd name="T12" fmla="*/ 112 w 139"/>
                <a:gd name="T13" fmla="*/ 125 h 217"/>
                <a:gd name="T14" fmla="*/ 139 w 139"/>
                <a:gd name="T15" fmla="*/ 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17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92"/>
                    <a:pt x="10" y="112"/>
                    <a:pt x="28" y="125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29" y="112"/>
                    <a:pt x="139" y="92"/>
                    <a:pt x="139" y="7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62" name="矩形 161"/>
          <p:cNvSpPr/>
          <p:nvPr/>
        </p:nvSpPr>
        <p:spPr>
          <a:xfrm>
            <a:off x="1848171" y="5985305"/>
            <a:ext cx="1499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Commit Tx,Receipt</a:t>
            </a:r>
            <a:r>
              <a:rPr lang="en-US" altLang="zh-CN" sz="900" dirty="0"/>
              <a:t>, State</a:t>
            </a:r>
            <a:endParaRPr lang="zh-CN" altLang="en-US" sz="900" dirty="0"/>
          </a:p>
        </p:txBody>
      </p:sp>
      <p:sp>
        <p:nvSpPr>
          <p:cNvPr id="163" name="等腰三角形 162"/>
          <p:cNvSpPr/>
          <p:nvPr/>
        </p:nvSpPr>
        <p:spPr>
          <a:xfrm>
            <a:off x="3631257" y="4365772"/>
            <a:ext cx="405167" cy="311010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0" name="等腰三角形 169"/>
          <p:cNvSpPr/>
          <p:nvPr/>
        </p:nvSpPr>
        <p:spPr>
          <a:xfrm>
            <a:off x="2129398" y="4361998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71" name="直接连接符 170"/>
          <p:cNvCxnSpPr>
            <a:stCxn id="170" idx="5"/>
            <a:endCxn id="163" idx="1"/>
          </p:cNvCxnSpPr>
          <p:nvPr/>
        </p:nvCxnSpPr>
        <p:spPr>
          <a:xfrm>
            <a:off x="2433273" y="4517503"/>
            <a:ext cx="1299276" cy="3774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2762429" y="4282315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1073591" y="5224220"/>
            <a:ext cx="9548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Auditor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1082214" y="4537660"/>
            <a:ext cx="9548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Validator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1073591" y="5926098"/>
            <a:ext cx="13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Channel Party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82" name="直接箭头连接符 181"/>
          <p:cNvCxnSpPr>
            <a:stCxn id="163" idx="3"/>
            <a:endCxn id="18" idx="1"/>
          </p:cNvCxnSpPr>
          <p:nvPr/>
        </p:nvCxnSpPr>
        <p:spPr>
          <a:xfrm>
            <a:off x="3833841" y="4676782"/>
            <a:ext cx="794658" cy="256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等腰三角形 182"/>
          <p:cNvSpPr/>
          <p:nvPr/>
        </p:nvSpPr>
        <p:spPr>
          <a:xfrm>
            <a:off x="6016145" y="4274308"/>
            <a:ext cx="405167" cy="311010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6" name="等腰三角形 185"/>
          <p:cNvSpPr/>
          <p:nvPr/>
        </p:nvSpPr>
        <p:spPr>
          <a:xfrm>
            <a:off x="7687292" y="4271930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89" name="直接连接符 188"/>
          <p:cNvCxnSpPr>
            <a:stCxn id="183" idx="5"/>
            <a:endCxn id="186" idx="1"/>
          </p:cNvCxnSpPr>
          <p:nvPr/>
        </p:nvCxnSpPr>
        <p:spPr>
          <a:xfrm flipV="1">
            <a:off x="6320020" y="4427435"/>
            <a:ext cx="1468564" cy="2378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6521796" y="4227380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cxnSp>
        <p:nvCxnSpPr>
          <p:cNvPr id="194" name="直接箭头连接符 193"/>
          <p:cNvCxnSpPr>
            <a:stCxn id="183" idx="3"/>
            <a:endCxn id="18" idx="3"/>
          </p:cNvCxnSpPr>
          <p:nvPr/>
        </p:nvCxnSpPr>
        <p:spPr>
          <a:xfrm flipH="1">
            <a:off x="5814051" y="4585318"/>
            <a:ext cx="404678" cy="348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1879140" y="1806652"/>
            <a:ext cx="6356516" cy="61512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1938580" y="1855322"/>
            <a:ext cx="6591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Bu Chain</a:t>
            </a:r>
            <a:endParaRPr lang="zh-CN" altLang="en-US" sz="900" dirty="0"/>
          </a:p>
        </p:txBody>
      </p:sp>
      <p:grpSp>
        <p:nvGrpSpPr>
          <p:cNvPr id="209" name="组合 208"/>
          <p:cNvGrpSpPr/>
          <p:nvPr/>
        </p:nvGrpSpPr>
        <p:grpSpPr>
          <a:xfrm>
            <a:off x="2559750" y="5714117"/>
            <a:ext cx="152678" cy="159236"/>
            <a:chOff x="7094772" y="4492261"/>
            <a:chExt cx="363256" cy="565096"/>
          </a:xfrm>
        </p:grpSpPr>
        <p:sp>
          <p:nvSpPr>
            <p:cNvPr id="210" name="Freeform 65"/>
            <p:cNvSpPr/>
            <p:nvPr/>
          </p:nvSpPr>
          <p:spPr bwMode="auto">
            <a:xfrm>
              <a:off x="7151424" y="4492261"/>
              <a:ext cx="249952" cy="275004"/>
            </a:xfrm>
            <a:custGeom>
              <a:avLst/>
              <a:gdLst>
                <a:gd name="T0" fmla="*/ 186 w 372"/>
                <a:gd name="T1" fmla="*/ 0 h 409"/>
                <a:gd name="T2" fmla="*/ 0 w 372"/>
                <a:gd name="T3" fmla="*/ 184 h 409"/>
                <a:gd name="T4" fmla="*/ 0 w 372"/>
                <a:gd name="T5" fmla="*/ 409 h 409"/>
                <a:gd name="T6" fmla="*/ 81 w 372"/>
                <a:gd name="T7" fmla="*/ 409 h 409"/>
                <a:gd name="T8" fmla="*/ 81 w 372"/>
                <a:gd name="T9" fmla="*/ 184 h 409"/>
                <a:gd name="T10" fmla="*/ 186 w 372"/>
                <a:gd name="T11" fmla="*/ 81 h 409"/>
                <a:gd name="T12" fmla="*/ 291 w 372"/>
                <a:gd name="T13" fmla="*/ 184 h 409"/>
                <a:gd name="T14" fmla="*/ 291 w 372"/>
                <a:gd name="T15" fmla="*/ 409 h 409"/>
                <a:gd name="T16" fmla="*/ 372 w 372"/>
                <a:gd name="T17" fmla="*/ 409 h 409"/>
                <a:gd name="T18" fmla="*/ 372 w 372"/>
                <a:gd name="T19" fmla="*/ 184 h 409"/>
                <a:gd name="T20" fmla="*/ 186 w 372"/>
                <a:gd name="T2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09">
                  <a:moveTo>
                    <a:pt x="186" y="0"/>
                  </a:moveTo>
                  <a:cubicBezTo>
                    <a:pt x="84" y="0"/>
                    <a:pt x="0" y="83"/>
                    <a:pt x="0" y="184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81" y="409"/>
                    <a:pt x="81" y="409"/>
                    <a:pt x="81" y="409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27"/>
                    <a:pt x="129" y="81"/>
                    <a:pt x="186" y="81"/>
                  </a:cubicBezTo>
                  <a:cubicBezTo>
                    <a:pt x="243" y="81"/>
                    <a:pt x="291" y="127"/>
                    <a:pt x="291" y="184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372" y="409"/>
                    <a:pt x="372" y="409"/>
                    <a:pt x="372" y="409"/>
                  </a:cubicBezTo>
                  <a:cubicBezTo>
                    <a:pt x="372" y="184"/>
                    <a:pt x="372" y="184"/>
                    <a:pt x="372" y="184"/>
                  </a:cubicBezTo>
                  <a:cubicBezTo>
                    <a:pt x="372" y="83"/>
                    <a:pt x="287" y="0"/>
                    <a:pt x="186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1" name="Freeform 66"/>
            <p:cNvSpPr/>
            <p:nvPr/>
          </p:nvSpPr>
          <p:spPr bwMode="auto">
            <a:xfrm>
              <a:off x="7094772" y="4767265"/>
              <a:ext cx="363256" cy="290092"/>
            </a:xfrm>
            <a:custGeom>
              <a:avLst/>
              <a:gdLst>
                <a:gd name="T0" fmla="*/ 540 w 540"/>
                <a:gd name="T1" fmla="*/ 406 h 431"/>
                <a:gd name="T2" fmla="*/ 517 w 540"/>
                <a:gd name="T3" fmla="*/ 431 h 431"/>
                <a:gd name="T4" fmla="*/ 23 w 540"/>
                <a:gd name="T5" fmla="*/ 431 h 431"/>
                <a:gd name="T6" fmla="*/ 0 w 540"/>
                <a:gd name="T7" fmla="*/ 406 h 431"/>
                <a:gd name="T8" fmla="*/ 0 w 540"/>
                <a:gd name="T9" fmla="*/ 24 h 431"/>
                <a:gd name="T10" fmla="*/ 23 w 540"/>
                <a:gd name="T11" fmla="*/ 0 h 431"/>
                <a:gd name="T12" fmla="*/ 517 w 540"/>
                <a:gd name="T13" fmla="*/ 0 h 431"/>
                <a:gd name="T14" fmla="*/ 540 w 540"/>
                <a:gd name="T15" fmla="*/ 24 h 431"/>
                <a:gd name="T16" fmla="*/ 540 w 540"/>
                <a:gd name="T17" fmla="*/ 40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431">
                  <a:moveTo>
                    <a:pt x="540" y="406"/>
                  </a:moveTo>
                  <a:cubicBezTo>
                    <a:pt x="540" y="419"/>
                    <a:pt x="530" y="431"/>
                    <a:pt x="517" y="431"/>
                  </a:cubicBezTo>
                  <a:cubicBezTo>
                    <a:pt x="23" y="431"/>
                    <a:pt x="23" y="431"/>
                    <a:pt x="23" y="431"/>
                  </a:cubicBezTo>
                  <a:cubicBezTo>
                    <a:pt x="10" y="431"/>
                    <a:pt x="0" y="419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30" y="0"/>
                    <a:pt x="540" y="11"/>
                    <a:pt x="540" y="24"/>
                  </a:cubicBezTo>
                  <a:cubicBezTo>
                    <a:pt x="540" y="406"/>
                    <a:pt x="540" y="406"/>
                    <a:pt x="540" y="406"/>
                  </a:cubicBezTo>
                </a:path>
              </a:pathLst>
            </a:custGeom>
            <a:solidFill>
              <a:srgbClr val="F3B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2" name="Freeform 67"/>
            <p:cNvSpPr/>
            <p:nvPr/>
          </p:nvSpPr>
          <p:spPr bwMode="auto">
            <a:xfrm>
              <a:off x="7448633" y="5041130"/>
              <a:ext cx="9395" cy="14804"/>
            </a:xfrm>
            <a:custGeom>
              <a:avLst/>
              <a:gdLst>
                <a:gd name="T0" fmla="*/ 14 w 14"/>
                <a:gd name="T1" fmla="*/ 0 h 22"/>
                <a:gd name="T2" fmla="*/ 0 w 14"/>
                <a:gd name="T3" fmla="*/ 22 h 22"/>
                <a:gd name="T4" fmla="*/ 14 w 14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2">
                  <a:moveTo>
                    <a:pt x="14" y="0"/>
                  </a:moveTo>
                  <a:cubicBezTo>
                    <a:pt x="13" y="10"/>
                    <a:pt x="8" y="18"/>
                    <a:pt x="0" y="22"/>
                  </a:cubicBezTo>
                  <a:cubicBezTo>
                    <a:pt x="8" y="18"/>
                    <a:pt x="13" y="10"/>
                    <a:pt x="14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Freeform 68"/>
            <p:cNvSpPr/>
            <p:nvPr/>
          </p:nvSpPr>
          <p:spPr bwMode="auto">
            <a:xfrm>
              <a:off x="7229427" y="4845553"/>
              <a:ext cx="228601" cy="211804"/>
            </a:xfrm>
            <a:custGeom>
              <a:avLst/>
              <a:gdLst>
                <a:gd name="T0" fmla="*/ 70 w 340"/>
                <a:gd name="T1" fmla="*/ 0 h 315"/>
                <a:gd name="T2" fmla="*/ 0 w 340"/>
                <a:gd name="T3" fmla="*/ 70 h 315"/>
                <a:gd name="T4" fmla="*/ 24 w 340"/>
                <a:gd name="T5" fmla="*/ 122 h 315"/>
                <a:gd name="T6" fmla="*/ 28 w 340"/>
                <a:gd name="T7" fmla="*/ 126 h 315"/>
                <a:gd name="T8" fmla="*/ 28 w 340"/>
                <a:gd name="T9" fmla="*/ 215 h 315"/>
                <a:gd name="T10" fmla="*/ 129 w 340"/>
                <a:gd name="T11" fmla="*/ 315 h 315"/>
                <a:gd name="T12" fmla="*/ 317 w 340"/>
                <a:gd name="T13" fmla="*/ 315 h 315"/>
                <a:gd name="T14" fmla="*/ 326 w 340"/>
                <a:gd name="T15" fmla="*/ 313 h 315"/>
                <a:gd name="T16" fmla="*/ 340 w 340"/>
                <a:gd name="T17" fmla="*/ 291 h 315"/>
                <a:gd name="T18" fmla="*/ 340 w 340"/>
                <a:gd name="T19" fmla="*/ 290 h 315"/>
                <a:gd name="T20" fmla="*/ 340 w 340"/>
                <a:gd name="T21" fmla="*/ 243 h 315"/>
                <a:gd name="T22" fmla="*/ 128 w 340"/>
                <a:gd name="T23" fmla="*/ 30 h 315"/>
                <a:gd name="T24" fmla="*/ 122 w 340"/>
                <a:gd name="T25" fmla="*/ 24 h 315"/>
                <a:gd name="T26" fmla="*/ 70 w 340"/>
                <a:gd name="T2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" h="315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91"/>
                    <a:pt x="10" y="110"/>
                    <a:pt x="24" y="122"/>
                  </a:cubicBezTo>
                  <a:cubicBezTo>
                    <a:pt x="25" y="124"/>
                    <a:pt x="24" y="125"/>
                    <a:pt x="28" y="12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317" y="315"/>
                    <a:pt x="317" y="315"/>
                    <a:pt x="317" y="315"/>
                  </a:cubicBezTo>
                  <a:cubicBezTo>
                    <a:pt x="320" y="315"/>
                    <a:pt x="323" y="314"/>
                    <a:pt x="326" y="313"/>
                  </a:cubicBezTo>
                  <a:cubicBezTo>
                    <a:pt x="334" y="309"/>
                    <a:pt x="339" y="301"/>
                    <a:pt x="340" y="291"/>
                  </a:cubicBezTo>
                  <a:cubicBezTo>
                    <a:pt x="340" y="291"/>
                    <a:pt x="340" y="290"/>
                    <a:pt x="340" y="290"/>
                  </a:cubicBezTo>
                  <a:cubicBezTo>
                    <a:pt x="340" y="243"/>
                    <a:pt x="340" y="243"/>
                    <a:pt x="340" y="243"/>
                  </a:cubicBezTo>
                  <a:cubicBezTo>
                    <a:pt x="291" y="193"/>
                    <a:pt x="130" y="32"/>
                    <a:pt x="128" y="30"/>
                  </a:cubicBezTo>
                  <a:cubicBezTo>
                    <a:pt x="126" y="28"/>
                    <a:pt x="124" y="26"/>
                    <a:pt x="122" y="24"/>
                  </a:cubicBezTo>
                  <a:cubicBezTo>
                    <a:pt x="109" y="9"/>
                    <a:pt x="91" y="0"/>
                    <a:pt x="70" y="0"/>
                  </a:cubicBezTo>
                </a:path>
              </a:pathLst>
            </a:custGeom>
            <a:solidFill>
              <a:srgbClr val="C59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4" name="Freeform 69"/>
            <p:cNvSpPr/>
            <p:nvPr/>
          </p:nvSpPr>
          <p:spPr bwMode="auto">
            <a:xfrm>
              <a:off x="7229427" y="4845553"/>
              <a:ext cx="93376" cy="145758"/>
            </a:xfrm>
            <a:custGeom>
              <a:avLst/>
              <a:gdLst>
                <a:gd name="T0" fmla="*/ 139 w 139"/>
                <a:gd name="T1" fmla="*/ 70 h 217"/>
                <a:gd name="T2" fmla="*/ 70 w 139"/>
                <a:gd name="T3" fmla="*/ 0 h 217"/>
                <a:gd name="T4" fmla="*/ 0 w 139"/>
                <a:gd name="T5" fmla="*/ 70 h 217"/>
                <a:gd name="T6" fmla="*/ 28 w 139"/>
                <a:gd name="T7" fmla="*/ 125 h 217"/>
                <a:gd name="T8" fmla="*/ 28 w 139"/>
                <a:gd name="T9" fmla="*/ 217 h 217"/>
                <a:gd name="T10" fmla="*/ 112 w 139"/>
                <a:gd name="T11" fmla="*/ 217 h 217"/>
                <a:gd name="T12" fmla="*/ 112 w 139"/>
                <a:gd name="T13" fmla="*/ 125 h 217"/>
                <a:gd name="T14" fmla="*/ 139 w 139"/>
                <a:gd name="T15" fmla="*/ 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17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92"/>
                    <a:pt x="10" y="112"/>
                    <a:pt x="28" y="125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29" y="112"/>
                    <a:pt x="139" y="92"/>
                    <a:pt x="139" y="7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045359" y="3228486"/>
            <a:ext cx="152678" cy="159236"/>
            <a:chOff x="7094772" y="4492261"/>
            <a:chExt cx="363256" cy="565096"/>
          </a:xfrm>
        </p:grpSpPr>
        <p:sp>
          <p:nvSpPr>
            <p:cNvPr id="216" name="Freeform 65"/>
            <p:cNvSpPr/>
            <p:nvPr/>
          </p:nvSpPr>
          <p:spPr bwMode="auto">
            <a:xfrm>
              <a:off x="7151424" y="4492261"/>
              <a:ext cx="249952" cy="275004"/>
            </a:xfrm>
            <a:custGeom>
              <a:avLst/>
              <a:gdLst>
                <a:gd name="T0" fmla="*/ 186 w 372"/>
                <a:gd name="T1" fmla="*/ 0 h 409"/>
                <a:gd name="T2" fmla="*/ 0 w 372"/>
                <a:gd name="T3" fmla="*/ 184 h 409"/>
                <a:gd name="T4" fmla="*/ 0 w 372"/>
                <a:gd name="T5" fmla="*/ 409 h 409"/>
                <a:gd name="T6" fmla="*/ 81 w 372"/>
                <a:gd name="T7" fmla="*/ 409 h 409"/>
                <a:gd name="T8" fmla="*/ 81 w 372"/>
                <a:gd name="T9" fmla="*/ 184 h 409"/>
                <a:gd name="T10" fmla="*/ 186 w 372"/>
                <a:gd name="T11" fmla="*/ 81 h 409"/>
                <a:gd name="T12" fmla="*/ 291 w 372"/>
                <a:gd name="T13" fmla="*/ 184 h 409"/>
                <a:gd name="T14" fmla="*/ 291 w 372"/>
                <a:gd name="T15" fmla="*/ 409 h 409"/>
                <a:gd name="T16" fmla="*/ 372 w 372"/>
                <a:gd name="T17" fmla="*/ 409 h 409"/>
                <a:gd name="T18" fmla="*/ 372 w 372"/>
                <a:gd name="T19" fmla="*/ 184 h 409"/>
                <a:gd name="T20" fmla="*/ 186 w 372"/>
                <a:gd name="T2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09">
                  <a:moveTo>
                    <a:pt x="186" y="0"/>
                  </a:moveTo>
                  <a:cubicBezTo>
                    <a:pt x="84" y="0"/>
                    <a:pt x="0" y="83"/>
                    <a:pt x="0" y="184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81" y="409"/>
                    <a:pt x="81" y="409"/>
                    <a:pt x="81" y="409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27"/>
                    <a:pt x="129" y="81"/>
                    <a:pt x="186" y="81"/>
                  </a:cubicBezTo>
                  <a:cubicBezTo>
                    <a:pt x="243" y="81"/>
                    <a:pt x="291" y="127"/>
                    <a:pt x="291" y="184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372" y="409"/>
                    <a:pt x="372" y="409"/>
                    <a:pt x="372" y="409"/>
                  </a:cubicBezTo>
                  <a:cubicBezTo>
                    <a:pt x="372" y="184"/>
                    <a:pt x="372" y="184"/>
                    <a:pt x="372" y="184"/>
                  </a:cubicBezTo>
                  <a:cubicBezTo>
                    <a:pt x="372" y="83"/>
                    <a:pt x="287" y="0"/>
                    <a:pt x="186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7" name="Freeform 66"/>
            <p:cNvSpPr/>
            <p:nvPr/>
          </p:nvSpPr>
          <p:spPr bwMode="auto">
            <a:xfrm>
              <a:off x="7094772" y="4767265"/>
              <a:ext cx="363256" cy="290092"/>
            </a:xfrm>
            <a:custGeom>
              <a:avLst/>
              <a:gdLst>
                <a:gd name="T0" fmla="*/ 540 w 540"/>
                <a:gd name="T1" fmla="*/ 406 h 431"/>
                <a:gd name="T2" fmla="*/ 517 w 540"/>
                <a:gd name="T3" fmla="*/ 431 h 431"/>
                <a:gd name="T4" fmla="*/ 23 w 540"/>
                <a:gd name="T5" fmla="*/ 431 h 431"/>
                <a:gd name="T6" fmla="*/ 0 w 540"/>
                <a:gd name="T7" fmla="*/ 406 h 431"/>
                <a:gd name="T8" fmla="*/ 0 w 540"/>
                <a:gd name="T9" fmla="*/ 24 h 431"/>
                <a:gd name="T10" fmla="*/ 23 w 540"/>
                <a:gd name="T11" fmla="*/ 0 h 431"/>
                <a:gd name="T12" fmla="*/ 517 w 540"/>
                <a:gd name="T13" fmla="*/ 0 h 431"/>
                <a:gd name="T14" fmla="*/ 540 w 540"/>
                <a:gd name="T15" fmla="*/ 24 h 431"/>
                <a:gd name="T16" fmla="*/ 540 w 540"/>
                <a:gd name="T17" fmla="*/ 40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431">
                  <a:moveTo>
                    <a:pt x="540" y="406"/>
                  </a:moveTo>
                  <a:cubicBezTo>
                    <a:pt x="540" y="419"/>
                    <a:pt x="530" y="431"/>
                    <a:pt x="517" y="431"/>
                  </a:cubicBezTo>
                  <a:cubicBezTo>
                    <a:pt x="23" y="431"/>
                    <a:pt x="23" y="431"/>
                    <a:pt x="23" y="431"/>
                  </a:cubicBezTo>
                  <a:cubicBezTo>
                    <a:pt x="10" y="431"/>
                    <a:pt x="0" y="419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30" y="0"/>
                    <a:pt x="540" y="11"/>
                    <a:pt x="540" y="24"/>
                  </a:cubicBezTo>
                  <a:cubicBezTo>
                    <a:pt x="540" y="406"/>
                    <a:pt x="540" y="406"/>
                    <a:pt x="540" y="406"/>
                  </a:cubicBezTo>
                </a:path>
              </a:pathLst>
            </a:custGeom>
            <a:solidFill>
              <a:srgbClr val="F3B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8" name="Freeform 67"/>
            <p:cNvSpPr/>
            <p:nvPr/>
          </p:nvSpPr>
          <p:spPr bwMode="auto">
            <a:xfrm>
              <a:off x="7448633" y="5041130"/>
              <a:ext cx="9395" cy="14804"/>
            </a:xfrm>
            <a:custGeom>
              <a:avLst/>
              <a:gdLst>
                <a:gd name="T0" fmla="*/ 14 w 14"/>
                <a:gd name="T1" fmla="*/ 0 h 22"/>
                <a:gd name="T2" fmla="*/ 0 w 14"/>
                <a:gd name="T3" fmla="*/ 22 h 22"/>
                <a:gd name="T4" fmla="*/ 14 w 14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2">
                  <a:moveTo>
                    <a:pt x="14" y="0"/>
                  </a:moveTo>
                  <a:cubicBezTo>
                    <a:pt x="13" y="10"/>
                    <a:pt x="8" y="18"/>
                    <a:pt x="0" y="22"/>
                  </a:cubicBezTo>
                  <a:cubicBezTo>
                    <a:pt x="8" y="18"/>
                    <a:pt x="13" y="10"/>
                    <a:pt x="14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9" name="Freeform 68"/>
            <p:cNvSpPr/>
            <p:nvPr/>
          </p:nvSpPr>
          <p:spPr bwMode="auto">
            <a:xfrm>
              <a:off x="7229427" y="4845553"/>
              <a:ext cx="228601" cy="211804"/>
            </a:xfrm>
            <a:custGeom>
              <a:avLst/>
              <a:gdLst>
                <a:gd name="T0" fmla="*/ 70 w 340"/>
                <a:gd name="T1" fmla="*/ 0 h 315"/>
                <a:gd name="T2" fmla="*/ 0 w 340"/>
                <a:gd name="T3" fmla="*/ 70 h 315"/>
                <a:gd name="T4" fmla="*/ 24 w 340"/>
                <a:gd name="T5" fmla="*/ 122 h 315"/>
                <a:gd name="T6" fmla="*/ 28 w 340"/>
                <a:gd name="T7" fmla="*/ 126 h 315"/>
                <a:gd name="T8" fmla="*/ 28 w 340"/>
                <a:gd name="T9" fmla="*/ 215 h 315"/>
                <a:gd name="T10" fmla="*/ 129 w 340"/>
                <a:gd name="T11" fmla="*/ 315 h 315"/>
                <a:gd name="T12" fmla="*/ 317 w 340"/>
                <a:gd name="T13" fmla="*/ 315 h 315"/>
                <a:gd name="T14" fmla="*/ 326 w 340"/>
                <a:gd name="T15" fmla="*/ 313 h 315"/>
                <a:gd name="T16" fmla="*/ 340 w 340"/>
                <a:gd name="T17" fmla="*/ 291 h 315"/>
                <a:gd name="T18" fmla="*/ 340 w 340"/>
                <a:gd name="T19" fmla="*/ 290 h 315"/>
                <a:gd name="T20" fmla="*/ 340 w 340"/>
                <a:gd name="T21" fmla="*/ 243 h 315"/>
                <a:gd name="T22" fmla="*/ 128 w 340"/>
                <a:gd name="T23" fmla="*/ 30 h 315"/>
                <a:gd name="T24" fmla="*/ 122 w 340"/>
                <a:gd name="T25" fmla="*/ 24 h 315"/>
                <a:gd name="T26" fmla="*/ 70 w 340"/>
                <a:gd name="T2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" h="315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91"/>
                    <a:pt x="10" y="110"/>
                    <a:pt x="24" y="122"/>
                  </a:cubicBezTo>
                  <a:cubicBezTo>
                    <a:pt x="25" y="124"/>
                    <a:pt x="24" y="125"/>
                    <a:pt x="28" y="12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317" y="315"/>
                    <a:pt x="317" y="315"/>
                    <a:pt x="317" y="315"/>
                  </a:cubicBezTo>
                  <a:cubicBezTo>
                    <a:pt x="320" y="315"/>
                    <a:pt x="323" y="314"/>
                    <a:pt x="326" y="313"/>
                  </a:cubicBezTo>
                  <a:cubicBezTo>
                    <a:pt x="334" y="309"/>
                    <a:pt x="339" y="301"/>
                    <a:pt x="340" y="291"/>
                  </a:cubicBezTo>
                  <a:cubicBezTo>
                    <a:pt x="340" y="291"/>
                    <a:pt x="340" y="290"/>
                    <a:pt x="340" y="290"/>
                  </a:cubicBezTo>
                  <a:cubicBezTo>
                    <a:pt x="340" y="243"/>
                    <a:pt x="340" y="243"/>
                    <a:pt x="340" y="243"/>
                  </a:cubicBezTo>
                  <a:cubicBezTo>
                    <a:pt x="291" y="193"/>
                    <a:pt x="130" y="32"/>
                    <a:pt x="128" y="30"/>
                  </a:cubicBezTo>
                  <a:cubicBezTo>
                    <a:pt x="126" y="28"/>
                    <a:pt x="124" y="26"/>
                    <a:pt x="122" y="24"/>
                  </a:cubicBezTo>
                  <a:cubicBezTo>
                    <a:pt x="109" y="9"/>
                    <a:pt x="91" y="0"/>
                    <a:pt x="70" y="0"/>
                  </a:cubicBezTo>
                </a:path>
              </a:pathLst>
            </a:custGeom>
            <a:solidFill>
              <a:srgbClr val="C59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0" name="Freeform 69"/>
            <p:cNvSpPr/>
            <p:nvPr/>
          </p:nvSpPr>
          <p:spPr bwMode="auto">
            <a:xfrm>
              <a:off x="7229427" y="4845553"/>
              <a:ext cx="93376" cy="145758"/>
            </a:xfrm>
            <a:custGeom>
              <a:avLst/>
              <a:gdLst>
                <a:gd name="T0" fmla="*/ 139 w 139"/>
                <a:gd name="T1" fmla="*/ 70 h 217"/>
                <a:gd name="T2" fmla="*/ 70 w 139"/>
                <a:gd name="T3" fmla="*/ 0 h 217"/>
                <a:gd name="T4" fmla="*/ 0 w 139"/>
                <a:gd name="T5" fmla="*/ 70 h 217"/>
                <a:gd name="T6" fmla="*/ 28 w 139"/>
                <a:gd name="T7" fmla="*/ 125 h 217"/>
                <a:gd name="T8" fmla="*/ 28 w 139"/>
                <a:gd name="T9" fmla="*/ 217 h 217"/>
                <a:gd name="T10" fmla="*/ 112 w 139"/>
                <a:gd name="T11" fmla="*/ 217 h 217"/>
                <a:gd name="T12" fmla="*/ 112 w 139"/>
                <a:gd name="T13" fmla="*/ 125 h 217"/>
                <a:gd name="T14" fmla="*/ 139 w 139"/>
                <a:gd name="T15" fmla="*/ 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17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92"/>
                    <a:pt x="10" y="112"/>
                    <a:pt x="28" y="125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29" y="112"/>
                    <a:pt x="139" y="92"/>
                    <a:pt x="139" y="7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8060450" y="3110122"/>
            <a:ext cx="152678" cy="159236"/>
            <a:chOff x="7094772" y="4492261"/>
            <a:chExt cx="363256" cy="565096"/>
          </a:xfrm>
        </p:grpSpPr>
        <p:sp>
          <p:nvSpPr>
            <p:cNvPr id="222" name="Freeform 65"/>
            <p:cNvSpPr/>
            <p:nvPr/>
          </p:nvSpPr>
          <p:spPr bwMode="auto">
            <a:xfrm>
              <a:off x="7151424" y="4492261"/>
              <a:ext cx="249952" cy="275004"/>
            </a:xfrm>
            <a:custGeom>
              <a:avLst/>
              <a:gdLst>
                <a:gd name="T0" fmla="*/ 186 w 372"/>
                <a:gd name="T1" fmla="*/ 0 h 409"/>
                <a:gd name="T2" fmla="*/ 0 w 372"/>
                <a:gd name="T3" fmla="*/ 184 h 409"/>
                <a:gd name="T4" fmla="*/ 0 w 372"/>
                <a:gd name="T5" fmla="*/ 409 h 409"/>
                <a:gd name="T6" fmla="*/ 81 w 372"/>
                <a:gd name="T7" fmla="*/ 409 h 409"/>
                <a:gd name="T8" fmla="*/ 81 w 372"/>
                <a:gd name="T9" fmla="*/ 184 h 409"/>
                <a:gd name="T10" fmla="*/ 186 w 372"/>
                <a:gd name="T11" fmla="*/ 81 h 409"/>
                <a:gd name="T12" fmla="*/ 291 w 372"/>
                <a:gd name="T13" fmla="*/ 184 h 409"/>
                <a:gd name="T14" fmla="*/ 291 w 372"/>
                <a:gd name="T15" fmla="*/ 409 h 409"/>
                <a:gd name="T16" fmla="*/ 372 w 372"/>
                <a:gd name="T17" fmla="*/ 409 h 409"/>
                <a:gd name="T18" fmla="*/ 372 w 372"/>
                <a:gd name="T19" fmla="*/ 184 h 409"/>
                <a:gd name="T20" fmla="*/ 186 w 372"/>
                <a:gd name="T2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09">
                  <a:moveTo>
                    <a:pt x="186" y="0"/>
                  </a:moveTo>
                  <a:cubicBezTo>
                    <a:pt x="84" y="0"/>
                    <a:pt x="0" y="83"/>
                    <a:pt x="0" y="184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81" y="409"/>
                    <a:pt x="81" y="409"/>
                    <a:pt x="81" y="409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27"/>
                    <a:pt x="129" y="81"/>
                    <a:pt x="186" y="81"/>
                  </a:cubicBezTo>
                  <a:cubicBezTo>
                    <a:pt x="243" y="81"/>
                    <a:pt x="291" y="127"/>
                    <a:pt x="291" y="184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372" y="409"/>
                    <a:pt x="372" y="409"/>
                    <a:pt x="372" y="409"/>
                  </a:cubicBezTo>
                  <a:cubicBezTo>
                    <a:pt x="372" y="184"/>
                    <a:pt x="372" y="184"/>
                    <a:pt x="372" y="184"/>
                  </a:cubicBezTo>
                  <a:cubicBezTo>
                    <a:pt x="372" y="83"/>
                    <a:pt x="287" y="0"/>
                    <a:pt x="186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3" name="Freeform 66"/>
            <p:cNvSpPr/>
            <p:nvPr/>
          </p:nvSpPr>
          <p:spPr bwMode="auto">
            <a:xfrm>
              <a:off x="7094772" y="4767265"/>
              <a:ext cx="363256" cy="290092"/>
            </a:xfrm>
            <a:custGeom>
              <a:avLst/>
              <a:gdLst>
                <a:gd name="T0" fmla="*/ 540 w 540"/>
                <a:gd name="T1" fmla="*/ 406 h 431"/>
                <a:gd name="T2" fmla="*/ 517 w 540"/>
                <a:gd name="T3" fmla="*/ 431 h 431"/>
                <a:gd name="T4" fmla="*/ 23 w 540"/>
                <a:gd name="T5" fmla="*/ 431 h 431"/>
                <a:gd name="T6" fmla="*/ 0 w 540"/>
                <a:gd name="T7" fmla="*/ 406 h 431"/>
                <a:gd name="T8" fmla="*/ 0 w 540"/>
                <a:gd name="T9" fmla="*/ 24 h 431"/>
                <a:gd name="T10" fmla="*/ 23 w 540"/>
                <a:gd name="T11" fmla="*/ 0 h 431"/>
                <a:gd name="T12" fmla="*/ 517 w 540"/>
                <a:gd name="T13" fmla="*/ 0 h 431"/>
                <a:gd name="T14" fmla="*/ 540 w 540"/>
                <a:gd name="T15" fmla="*/ 24 h 431"/>
                <a:gd name="T16" fmla="*/ 540 w 540"/>
                <a:gd name="T17" fmla="*/ 40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431">
                  <a:moveTo>
                    <a:pt x="540" y="406"/>
                  </a:moveTo>
                  <a:cubicBezTo>
                    <a:pt x="540" y="419"/>
                    <a:pt x="530" y="431"/>
                    <a:pt x="517" y="431"/>
                  </a:cubicBezTo>
                  <a:cubicBezTo>
                    <a:pt x="23" y="431"/>
                    <a:pt x="23" y="431"/>
                    <a:pt x="23" y="431"/>
                  </a:cubicBezTo>
                  <a:cubicBezTo>
                    <a:pt x="10" y="431"/>
                    <a:pt x="0" y="419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30" y="0"/>
                    <a:pt x="540" y="11"/>
                    <a:pt x="540" y="24"/>
                  </a:cubicBezTo>
                  <a:cubicBezTo>
                    <a:pt x="540" y="406"/>
                    <a:pt x="540" y="406"/>
                    <a:pt x="540" y="406"/>
                  </a:cubicBezTo>
                </a:path>
              </a:pathLst>
            </a:custGeom>
            <a:solidFill>
              <a:srgbClr val="F3B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4" name="Freeform 67"/>
            <p:cNvSpPr/>
            <p:nvPr/>
          </p:nvSpPr>
          <p:spPr bwMode="auto">
            <a:xfrm>
              <a:off x="7448633" y="5041130"/>
              <a:ext cx="9395" cy="14804"/>
            </a:xfrm>
            <a:custGeom>
              <a:avLst/>
              <a:gdLst>
                <a:gd name="T0" fmla="*/ 14 w 14"/>
                <a:gd name="T1" fmla="*/ 0 h 22"/>
                <a:gd name="T2" fmla="*/ 0 w 14"/>
                <a:gd name="T3" fmla="*/ 22 h 22"/>
                <a:gd name="T4" fmla="*/ 14 w 14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2">
                  <a:moveTo>
                    <a:pt x="14" y="0"/>
                  </a:moveTo>
                  <a:cubicBezTo>
                    <a:pt x="13" y="10"/>
                    <a:pt x="8" y="18"/>
                    <a:pt x="0" y="22"/>
                  </a:cubicBezTo>
                  <a:cubicBezTo>
                    <a:pt x="8" y="18"/>
                    <a:pt x="13" y="10"/>
                    <a:pt x="14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5" name="Freeform 68"/>
            <p:cNvSpPr/>
            <p:nvPr/>
          </p:nvSpPr>
          <p:spPr bwMode="auto">
            <a:xfrm>
              <a:off x="7229427" y="4845553"/>
              <a:ext cx="228601" cy="211804"/>
            </a:xfrm>
            <a:custGeom>
              <a:avLst/>
              <a:gdLst>
                <a:gd name="T0" fmla="*/ 70 w 340"/>
                <a:gd name="T1" fmla="*/ 0 h 315"/>
                <a:gd name="T2" fmla="*/ 0 w 340"/>
                <a:gd name="T3" fmla="*/ 70 h 315"/>
                <a:gd name="T4" fmla="*/ 24 w 340"/>
                <a:gd name="T5" fmla="*/ 122 h 315"/>
                <a:gd name="T6" fmla="*/ 28 w 340"/>
                <a:gd name="T7" fmla="*/ 126 h 315"/>
                <a:gd name="T8" fmla="*/ 28 w 340"/>
                <a:gd name="T9" fmla="*/ 215 h 315"/>
                <a:gd name="T10" fmla="*/ 129 w 340"/>
                <a:gd name="T11" fmla="*/ 315 h 315"/>
                <a:gd name="T12" fmla="*/ 317 w 340"/>
                <a:gd name="T13" fmla="*/ 315 h 315"/>
                <a:gd name="T14" fmla="*/ 326 w 340"/>
                <a:gd name="T15" fmla="*/ 313 h 315"/>
                <a:gd name="T16" fmla="*/ 340 w 340"/>
                <a:gd name="T17" fmla="*/ 291 h 315"/>
                <a:gd name="T18" fmla="*/ 340 w 340"/>
                <a:gd name="T19" fmla="*/ 290 h 315"/>
                <a:gd name="T20" fmla="*/ 340 w 340"/>
                <a:gd name="T21" fmla="*/ 243 h 315"/>
                <a:gd name="T22" fmla="*/ 128 w 340"/>
                <a:gd name="T23" fmla="*/ 30 h 315"/>
                <a:gd name="T24" fmla="*/ 122 w 340"/>
                <a:gd name="T25" fmla="*/ 24 h 315"/>
                <a:gd name="T26" fmla="*/ 70 w 340"/>
                <a:gd name="T2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" h="315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91"/>
                    <a:pt x="10" y="110"/>
                    <a:pt x="24" y="122"/>
                  </a:cubicBezTo>
                  <a:cubicBezTo>
                    <a:pt x="25" y="124"/>
                    <a:pt x="24" y="125"/>
                    <a:pt x="28" y="12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317" y="315"/>
                    <a:pt x="317" y="315"/>
                    <a:pt x="317" y="315"/>
                  </a:cubicBezTo>
                  <a:cubicBezTo>
                    <a:pt x="320" y="315"/>
                    <a:pt x="323" y="314"/>
                    <a:pt x="326" y="313"/>
                  </a:cubicBezTo>
                  <a:cubicBezTo>
                    <a:pt x="334" y="309"/>
                    <a:pt x="339" y="301"/>
                    <a:pt x="340" y="291"/>
                  </a:cubicBezTo>
                  <a:cubicBezTo>
                    <a:pt x="340" y="291"/>
                    <a:pt x="340" y="290"/>
                    <a:pt x="340" y="290"/>
                  </a:cubicBezTo>
                  <a:cubicBezTo>
                    <a:pt x="340" y="243"/>
                    <a:pt x="340" y="243"/>
                    <a:pt x="340" y="243"/>
                  </a:cubicBezTo>
                  <a:cubicBezTo>
                    <a:pt x="291" y="193"/>
                    <a:pt x="130" y="32"/>
                    <a:pt x="128" y="30"/>
                  </a:cubicBezTo>
                  <a:cubicBezTo>
                    <a:pt x="126" y="28"/>
                    <a:pt x="124" y="26"/>
                    <a:pt x="122" y="24"/>
                  </a:cubicBezTo>
                  <a:cubicBezTo>
                    <a:pt x="109" y="9"/>
                    <a:pt x="91" y="0"/>
                    <a:pt x="70" y="0"/>
                  </a:cubicBezTo>
                </a:path>
              </a:pathLst>
            </a:custGeom>
            <a:solidFill>
              <a:srgbClr val="C59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6" name="Freeform 69"/>
            <p:cNvSpPr/>
            <p:nvPr/>
          </p:nvSpPr>
          <p:spPr bwMode="auto">
            <a:xfrm>
              <a:off x="7229427" y="4845553"/>
              <a:ext cx="93376" cy="145758"/>
            </a:xfrm>
            <a:custGeom>
              <a:avLst/>
              <a:gdLst>
                <a:gd name="T0" fmla="*/ 139 w 139"/>
                <a:gd name="T1" fmla="*/ 70 h 217"/>
                <a:gd name="T2" fmla="*/ 70 w 139"/>
                <a:gd name="T3" fmla="*/ 0 h 217"/>
                <a:gd name="T4" fmla="*/ 0 w 139"/>
                <a:gd name="T5" fmla="*/ 70 h 217"/>
                <a:gd name="T6" fmla="*/ 28 w 139"/>
                <a:gd name="T7" fmla="*/ 125 h 217"/>
                <a:gd name="T8" fmla="*/ 28 w 139"/>
                <a:gd name="T9" fmla="*/ 217 h 217"/>
                <a:gd name="T10" fmla="*/ 112 w 139"/>
                <a:gd name="T11" fmla="*/ 217 h 217"/>
                <a:gd name="T12" fmla="*/ 112 w 139"/>
                <a:gd name="T13" fmla="*/ 125 h 217"/>
                <a:gd name="T14" fmla="*/ 139 w 139"/>
                <a:gd name="T15" fmla="*/ 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17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92"/>
                    <a:pt x="10" y="112"/>
                    <a:pt x="28" y="125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29" y="112"/>
                    <a:pt x="139" y="92"/>
                    <a:pt x="139" y="7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10053389" y="3773098"/>
            <a:ext cx="152678" cy="159236"/>
            <a:chOff x="7094772" y="4492261"/>
            <a:chExt cx="363256" cy="565096"/>
          </a:xfrm>
        </p:grpSpPr>
        <p:sp>
          <p:nvSpPr>
            <p:cNvPr id="228" name="Freeform 65"/>
            <p:cNvSpPr/>
            <p:nvPr/>
          </p:nvSpPr>
          <p:spPr bwMode="auto">
            <a:xfrm>
              <a:off x="7151424" y="4492261"/>
              <a:ext cx="249952" cy="275004"/>
            </a:xfrm>
            <a:custGeom>
              <a:avLst/>
              <a:gdLst>
                <a:gd name="T0" fmla="*/ 186 w 372"/>
                <a:gd name="T1" fmla="*/ 0 h 409"/>
                <a:gd name="T2" fmla="*/ 0 w 372"/>
                <a:gd name="T3" fmla="*/ 184 h 409"/>
                <a:gd name="T4" fmla="*/ 0 w 372"/>
                <a:gd name="T5" fmla="*/ 409 h 409"/>
                <a:gd name="T6" fmla="*/ 81 w 372"/>
                <a:gd name="T7" fmla="*/ 409 h 409"/>
                <a:gd name="T8" fmla="*/ 81 w 372"/>
                <a:gd name="T9" fmla="*/ 184 h 409"/>
                <a:gd name="T10" fmla="*/ 186 w 372"/>
                <a:gd name="T11" fmla="*/ 81 h 409"/>
                <a:gd name="T12" fmla="*/ 291 w 372"/>
                <a:gd name="T13" fmla="*/ 184 h 409"/>
                <a:gd name="T14" fmla="*/ 291 w 372"/>
                <a:gd name="T15" fmla="*/ 409 h 409"/>
                <a:gd name="T16" fmla="*/ 372 w 372"/>
                <a:gd name="T17" fmla="*/ 409 h 409"/>
                <a:gd name="T18" fmla="*/ 372 w 372"/>
                <a:gd name="T19" fmla="*/ 184 h 409"/>
                <a:gd name="T20" fmla="*/ 186 w 372"/>
                <a:gd name="T2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09">
                  <a:moveTo>
                    <a:pt x="186" y="0"/>
                  </a:moveTo>
                  <a:cubicBezTo>
                    <a:pt x="84" y="0"/>
                    <a:pt x="0" y="83"/>
                    <a:pt x="0" y="184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81" y="409"/>
                    <a:pt x="81" y="409"/>
                    <a:pt x="81" y="409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27"/>
                    <a:pt x="129" y="81"/>
                    <a:pt x="186" y="81"/>
                  </a:cubicBezTo>
                  <a:cubicBezTo>
                    <a:pt x="243" y="81"/>
                    <a:pt x="291" y="127"/>
                    <a:pt x="291" y="184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372" y="409"/>
                    <a:pt x="372" y="409"/>
                    <a:pt x="372" y="409"/>
                  </a:cubicBezTo>
                  <a:cubicBezTo>
                    <a:pt x="372" y="184"/>
                    <a:pt x="372" y="184"/>
                    <a:pt x="372" y="184"/>
                  </a:cubicBezTo>
                  <a:cubicBezTo>
                    <a:pt x="372" y="83"/>
                    <a:pt x="287" y="0"/>
                    <a:pt x="186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9" name="Freeform 66"/>
            <p:cNvSpPr/>
            <p:nvPr/>
          </p:nvSpPr>
          <p:spPr bwMode="auto">
            <a:xfrm>
              <a:off x="7094772" y="4767265"/>
              <a:ext cx="363256" cy="290092"/>
            </a:xfrm>
            <a:custGeom>
              <a:avLst/>
              <a:gdLst>
                <a:gd name="T0" fmla="*/ 540 w 540"/>
                <a:gd name="T1" fmla="*/ 406 h 431"/>
                <a:gd name="T2" fmla="*/ 517 w 540"/>
                <a:gd name="T3" fmla="*/ 431 h 431"/>
                <a:gd name="T4" fmla="*/ 23 w 540"/>
                <a:gd name="T5" fmla="*/ 431 h 431"/>
                <a:gd name="T6" fmla="*/ 0 w 540"/>
                <a:gd name="T7" fmla="*/ 406 h 431"/>
                <a:gd name="T8" fmla="*/ 0 w 540"/>
                <a:gd name="T9" fmla="*/ 24 h 431"/>
                <a:gd name="T10" fmla="*/ 23 w 540"/>
                <a:gd name="T11" fmla="*/ 0 h 431"/>
                <a:gd name="T12" fmla="*/ 517 w 540"/>
                <a:gd name="T13" fmla="*/ 0 h 431"/>
                <a:gd name="T14" fmla="*/ 540 w 540"/>
                <a:gd name="T15" fmla="*/ 24 h 431"/>
                <a:gd name="T16" fmla="*/ 540 w 540"/>
                <a:gd name="T17" fmla="*/ 40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0" h="431">
                  <a:moveTo>
                    <a:pt x="540" y="406"/>
                  </a:moveTo>
                  <a:cubicBezTo>
                    <a:pt x="540" y="419"/>
                    <a:pt x="530" y="431"/>
                    <a:pt x="517" y="431"/>
                  </a:cubicBezTo>
                  <a:cubicBezTo>
                    <a:pt x="23" y="431"/>
                    <a:pt x="23" y="431"/>
                    <a:pt x="23" y="431"/>
                  </a:cubicBezTo>
                  <a:cubicBezTo>
                    <a:pt x="10" y="431"/>
                    <a:pt x="0" y="419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30" y="0"/>
                    <a:pt x="540" y="11"/>
                    <a:pt x="540" y="24"/>
                  </a:cubicBezTo>
                  <a:cubicBezTo>
                    <a:pt x="540" y="406"/>
                    <a:pt x="540" y="406"/>
                    <a:pt x="540" y="406"/>
                  </a:cubicBezTo>
                </a:path>
              </a:pathLst>
            </a:custGeom>
            <a:solidFill>
              <a:srgbClr val="F3B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0" name="Freeform 67"/>
            <p:cNvSpPr/>
            <p:nvPr/>
          </p:nvSpPr>
          <p:spPr bwMode="auto">
            <a:xfrm>
              <a:off x="7448633" y="5041130"/>
              <a:ext cx="9395" cy="14804"/>
            </a:xfrm>
            <a:custGeom>
              <a:avLst/>
              <a:gdLst>
                <a:gd name="T0" fmla="*/ 14 w 14"/>
                <a:gd name="T1" fmla="*/ 0 h 22"/>
                <a:gd name="T2" fmla="*/ 0 w 14"/>
                <a:gd name="T3" fmla="*/ 22 h 22"/>
                <a:gd name="T4" fmla="*/ 14 w 14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2">
                  <a:moveTo>
                    <a:pt x="14" y="0"/>
                  </a:moveTo>
                  <a:cubicBezTo>
                    <a:pt x="13" y="10"/>
                    <a:pt x="8" y="18"/>
                    <a:pt x="0" y="22"/>
                  </a:cubicBezTo>
                  <a:cubicBezTo>
                    <a:pt x="8" y="18"/>
                    <a:pt x="13" y="10"/>
                    <a:pt x="14" y="0"/>
                  </a:cubicBezTo>
                </a:path>
              </a:pathLst>
            </a:custGeom>
            <a:solidFill>
              <a:srgbClr val="3A5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1" name="Freeform 68"/>
            <p:cNvSpPr/>
            <p:nvPr/>
          </p:nvSpPr>
          <p:spPr bwMode="auto">
            <a:xfrm>
              <a:off x="7229427" y="4845553"/>
              <a:ext cx="228601" cy="211804"/>
            </a:xfrm>
            <a:custGeom>
              <a:avLst/>
              <a:gdLst>
                <a:gd name="T0" fmla="*/ 70 w 340"/>
                <a:gd name="T1" fmla="*/ 0 h 315"/>
                <a:gd name="T2" fmla="*/ 0 w 340"/>
                <a:gd name="T3" fmla="*/ 70 h 315"/>
                <a:gd name="T4" fmla="*/ 24 w 340"/>
                <a:gd name="T5" fmla="*/ 122 h 315"/>
                <a:gd name="T6" fmla="*/ 28 w 340"/>
                <a:gd name="T7" fmla="*/ 126 h 315"/>
                <a:gd name="T8" fmla="*/ 28 w 340"/>
                <a:gd name="T9" fmla="*/ 215 h 315"/>
                <a:gd name="T10" fmla="*/ 129 w 340"/>
                <a:gd name="T11" fmla="*/ 315 h 315"/>
                <a:gd name="T12" fmla="*/ 317 w 340"/>
                <a:gd name="T13" fmla="*/ 315 h 315"/>
                <a:gd name="T14" fmla="*/ 326 w 340"/>
                <a:gd name="T15" fmla="*/ 313 h 315"/>
                <a:gd name="T16" fmla="*/ 340 w 340"/>
                <a:gd name="T17" fmla="*/ 291 h 315"/>
                <a:gd name="T18" fmla="*/ 340 w 340"/>
                <a:gd name="T19" fmla="*/ 290 h 315"/>
                <a:gd name="T20" fmla="*/ 340 w 340"/>
                <a:gd name="T21" fmla="*/ 243 h 315"/>
                <a:gd name="T22" fmla="*/ 128 w 340"/>
                <a:gd name="T23" fmla="*/ 30 h 315"/>
                <a:gd name="T24" fmla="*/ 122 w 340"/>
                <a:gd name="T25" fmla="*/ 24 h 315"/>
                <a:gd name="T26" fmla="*/ 70 w 340"/>
                <a:gd name="T2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" h="315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91"/>
                    <a:pt x="10" y="110"/>
                    <a:pt x="24" y="122"/>
                  </a:cubicBezTo>
                  <a:cubicBezTo>
                    <a:pt x="25" y="124"/>
                    <a:pt x="24" y="125"/>
                    <a:pt x="28" y="12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317" y="315"/>
                    <a:pt x="317" y="315"/>
                    <a:pt x="317" y="315"/>
                  </a:cubicBezTo>
                  <a:cubicBezTo>
                    <a:pt x="320" y="315"/>
                    <a:pt x="323" y="314"/>
                    <a:pt x="326" y="313"/>
                  </a:cubicBezTo>
                  <a:cubicBezTo>
                    <a:pt x="334" y="309"/>
                    <a:pt x="339" y="301"/>
                    <a:pt x="340" y="291"/>
                  </a:cubicBezTo>
                  <a:cubicBezTo>
                    <a:pt x="340" y="291"/>
                    <a:pt x="340" y="290"/>
                    <a:pt x="340" y="290"/>
                  </a:cubicBezTo>
                  <a:cubicBezTo>
                    <a:pt x="340" y="243"/>
                    <a:pt x="340" y="243"/>
                    <a:pt x="340" y="243"/>
                  </a:cubicBezTo>
                  <a:cubicBezTo>
                    <a:pt x="291" y="193"/>
                    <a:pt x="130" y="32"/>
                    <a:pt x="128" y="30"/>
                  </a:cubicBezTo>
                  <a:cubicBezTo>
                    <a:pt x="126" y="28"/>
                    <a:pt x="124" y="26"/>
                    <a:pt x="122" y="24"/>
                  </a:cubicBezTo>
                  <a:cubicBezTo>
                    <a:pt x="109" y="9"/>
                    <a:pt x="91" y="0"/>
                    <a:pt x="70" y="0"/>
                  </a:cubicBezTo>
                </a:path>
              </a:pathLst>
            </a:custGeom>
            <a:solidFill>
              <a:srgbClr val="C59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2" name="Freeform 69"/>
            <p:cNvSpPr/>
            <p:nvPr/>
          </p:nvSpPr>
          <p:spPr bwMode="auto">
            <a:xfrm>
              <a:off x="7229427" y="4845553"/>
              <a:ext cx="93376" cy="145758"/>
            </a:xfrm>
            <a:custGeom>
              <a:avLst/>
              <a:gdLst>
                <a:gd name="T0" fmla="*/ 139 w 139"/>
                <a:gd name="T1" fmla="*/ 70 h 217"/>
                <a:gd name="T2" fmla="*/ 70 w 139"/>
                <a:gd name="T3" fmla="*/ 0 h 217"/>
                <a:gd name="T4" fmla="*/ 0 w 139"/>
                <a:gd name="T5" fmla="*/ 70 h 217"/>
                <a:gd name="T6" fmla="*/ 28 w 139"/>
                <a:gd name="T7" fmla="*/ 125 h 217"/>
                <a:gd name="T8" fmla="*/ 28 w 139"/>
                <a:gd name="T9" fmla="*/ 217 h 217"/>
                <a:gd name="T10" fmla="*/ 112 w 139"/>
                <a:gd name="T11" fmla="*/ 217 h 217"/>
                <a:gd name="T12" fmla="*/ 112 w 139"/>
                <a:gd name="T13" fmla="*/ 125 h 217"/>
                <a:gd name="T14" fmla="*/ 139 w 139"/>
                <a:gd name="T15" fmla="*/ 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17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92"/>
                    <a:pt x="10" y="112"/>
                    <a:pt x="28" y="125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29" y="112"/>
                    <a:pt x="139" y="92"/>
                    <a:pt x="139" y="7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33" name="等腰三角形 232"/>
          <p:cNvSpPr/>
          <p:nvPr/>
        </p:nvSpPr>
        <p:spPr>
          <a:xfrm>
            <a:off x="10541728" y="4504167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4" name="等腰三角形 233"/>
          <p:cNvSpPr/>
          <p:nvPr/>
        </p:nvSpPr>
        <p:spPr>
          <a:xfrm>
            <a:off x="10539502" y="5191311"/>
            <a:ext cx="405167" cy="311010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5" name="等腰三角形 234"/>
          <p:cNvSpPr/>
          <p:nvPr/>
        </p:nvSpPr>
        <p:spPr>
          <a:xfrm>
            <a:off x="10506010" y="5840842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31601" y="3536702"/>
            <a:ext cx="410251" cy="388068"/>
            <a:chOff x="907256" y="157162"/>
            <a:chExt cx="644525" cy="644526"/>
          </a:xfrm>
        </p:grpSpPr>
        <p:sp>
          <p:nvSpPr>
            <p:cNvPr id="109" name="Oval 66"/>
            <p:cNvSpPr>
              <a:spLocks noChangeArrowheads="1"/>
            </p:cNvSpPr>
            <p:nvPr/>
          </p:nvSpPr>
          <p:spPr bwMode="auto">
            <a:xfrm>
              <a:off x="907256" y="157162"/>
              <a:ext cx="644525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74"/>
            <p:cNvSpPr/>
            <p:nvPr/>
          </p:nvSpPr>
          <p:spPr bwMode="auto">
            <a:xfrm>
              <a:off x="1092993" y="288925"/>
              <a:ext cx="444500" cy="512763"/>
            </a:xfrm>
            <a:custGeom>
              <a:avLst/>
              <a:gdLst>
                <a:gd name="T0" fmla="*/ 0 w 57"/>
                <a:gd name="T1" fmla="*/ 46 h 66"/>
                <a:gd name="T2" fmla="*/ 0 w 57"/>
                <a:gd name="T3" fmla="*/ 44 h 66"/>
                <a:gd name="T4" fmla="*/ 0 w 57"/>
                <a:gd name="T5" fmla="*/ 42 h 66"/>
                <a:gd name="T6" fmla="*/ 0 w 57"/>
                <a:gd name="T7" fmla="*/ 39 h 66"/>
                <a:gd name="T8" fmla="*/ 1 w 57"/>
                <a:gd name="T9" fmla="*/ 37 h 66"/>
                <a:gd name="T10" fmla="*/ 2 w 57"/>
                <a:gd name="T11" fmla="*/ 35 h 66"/>
                <a:gd name="T12" fmla="*/ 4 w 57"/>
                <a:gd name="T13" fmla="*/ 33 h 66"/>
                <a:gd name="T14" fmla="*/ 6 w 57"/>
                <a:gd name="T15" fmla="*/ 31 h 66"/>
                <a:gd name="T16" fmla="*/ 6 w 57"/>
                <a:gd name="T17" fmla="*/ 31 h 66"/>
                <a:gd name="T18" fmla="*/ 6 w 57"/>
                <a:gd name="T19" fmla="*/ 31 h 66"/>
                <a:gd name="T20" fmla="*/ 6 w 57"/>
                <a:gd name="T21" fmla="*/ 31 h 66"/>
                <a:gd name="T22" fmla="*/ 6 w 57"/>
                <a:gd name="T23" fmla="*/ 31 h 66"/>
                <a:gd name="T24" fmla="*/ 7 w 57"/>
                <a:gd name="T25" fmla="*/ 31 h 66"/>
                <a:gd name="T26" fmla="*/ 7 w 57"/>
                <a:gd name="T27" fmla="*/ 31 h 66"/>
                <a:gd name="T28" fmla="*/ 7 w 57"/>
                <a:gd name="T29" fmla="*/ 31 h 66"/>
                <a:gd name="T30" fmla="*/ 7 w 57"/>
                <a:gd name="T31" fmla="*/ 31 h 66"/>
                <a:gd name="T32" fmla="*/ 10 w 57"/>
                <a:gd name="T33" fmla="*/ 30 h 66"/>
                <a:gd name="T34" fmla="*/ 10 w 57"/>
                <a:gd name="T35" fmla="*/ 30 h 66"/>
                <a:gd name="T36" fmla="*/ 10 w 57"/>
                <a:gd name="T37" fmla="*/ 30 h 66"/>
                <a:gd name="T38" fmla="*/ 10 w 57"/>
                <a:gd name="T39" fmla="*/ 30 h 66"/>
                <a:gd name="T40" fmla="*/ 10 w 57"/>
                <a:gd name="T41" fmla="*/ 30 h 66"/>
                <a:gd name="T42" fmla="*/ 10 w 57"/>
                <a:gd name="T43" fmla="*/ 30 h 66"/>
                <a:gd name="T44" fmla="*/ 11 w 57"/>
                <a:gd name="T45" fmla="*/ 30 h 66"/>
                <a:gd name="T46" fmla="*/ 11 w 57"/>
                <a:gd name="T47" fmla="*/ 30 h 66"/>
                <a:gd name="T48" fmla="*/ 11 w 57"/>
                <a:gd name="T49" fmla="*/ 30 h 66"/>
                <a:gd name="T50" fmla="*/ 11 w 57"/>
                <a:gd name="T51" fmla="*/ 30 h 66"/>
                <a:gd name="T52" fmla="*/ 11 w 57"/>
                <a:gd name="T53" fmla="*/ 30 h 66"/>
                <a:gd name="T54" fmla="*/ 11 w 57"/>
                <a:gd name="T55" fmla="*/ 29 h 66"/>
                <a:gd name="T56" fmla="*/ 11 w 57"/>
                <a:gd name="T57" fmla="*/ 29 h 66"/>
                <a:gd name="T58" fmla="*/ 11 w 57"/>
                <a:gd name="T59" fmla="*/ 29 h 66"/>
                <a:gd name="T60" fmla="*/ 11 w 57"/>
                <a:gd name="T61" fmla="*/ 29 h 66"/>
                <a:gd name="T62" fmla="*/ 11 w 57"/>
                <a:gd name="T63" fmla="*/ 29 h 66"/>
                <a:gd name="T64" fmla="*/ 10 w 57"/>
                <a:gd name="T65" fmla="*/ 25 h 66"/>
                <a:gd name="T66" fmla="*/ 6 w 57"/>
                <a:gd name="T67" fmla="*/ 18 h 66"/>
                <a:gd name="T68" fmla="*/ 5 w 57"/>
                <a:gd name="T69" fmla="*/ 10 h 66"/>
                <a:gd name="T70" fmla="*/ 7 w 57"/>
                <a:gd name="T71" fmla="*/ 5 h 66"/>
                <a:gd name="T72" fmla="*/ 11 w 57"/>
                <a:gd name="T73" fmla="*/ 2 h 66"/>
                <a:gd name="T74" fmla="*/ 14 w 57"/>
                <a:gd name="T75" fmla="*/ 0 h 66"/>
                <a:gd name="T76" fmla="*/ 16 w 57"/>
                <a:gd name="T77" fmla="*/ 0 h 66"/>
                <a:gd name="T78" fmla="*/ 17 w 57"/>
                <a:gd name="T79" fmla="*/ 1 h 66"/>
                <a:gd name="T80" fmla="*/ 17 w 57"/>
                <a:gd name="T81" fmla="*/ 1 h 66"/>
                <a:gd name="T82" fmla="*/ 18 w 57"/>
                <a:gd name="T83" fmla="*/ 0 h 66"/>
                <a:gd name="T84" fmla="*/ 19 w 57"/>
                <a:gd name="T85" fmla="*/ 0 h 66"/>
                <a:gd name="T86" fmla="*/ 20 w 57"/>
                <a:gd name="T87" fmla="*/ 0 h 66"/>
                <a:gd name="T88" fmla="*/ 21 w 57"/>
                <a:gd name="T89" fmla="*/ 0 h 66"/>
                <a:gd name="T90" fmla="*/ 23 w 57"/>
                <a:gd name="T91" fmla="*/ 1 h 66"/>
                <a:gd name="T92" fmla="*/ 24 w 57"/>
                <a:gd name="T93" fmla="*/ 2 h 66"/>
                <a:gd name="T94" fmla="*/ 25 w 57"/>
                <a:gd name="T95" fmla="*/ 3 h 66"/>
                <a:gd name="T96" fmla="*/ 26 w 57"/>
                <a:gd name="T97" fmla="*/ 4 h 66"/>
                <a:gd name="T98" fmla="*/ 27 w 57"/>
                <a:gd name="T99" fmla="*/ 5 h 66"/>
                <a:gd name="T100" fmla="*/ 27 w 57"/>
                <a:gd name="T10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66">
                  <a:moveTo>
                    <a:pt x="19" y="66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8" y="22"/>
                    <a:pt x="7" y="22"/>
                    <a:pt x="7" y="21"/>
                  </a:cubicBezTo>
                  <a:cubicBezTo>
                    <a:pt x="7" y="21"/>
                    <a:pt x="7" y="20"/>
                    <a:pt x="6" y="20"/>
                  </a:cubicBezTo>
                  <a:cubicBezTo>
                    <a:pt x="6" y="19"/>
                    <a:pt x="6" y="19"/>
                    <a:pt x="6" y="18"/>
                  </a:cubicBezTo>
                  <a:cubicBezTo>
                    <a:pt x="6" y="18"/>
                    <a:pt x="6" y="17"/>
                    <a:pt x="5" y="17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2" y="53"/>
                    <a:pt x="37" y="65"/>
                    <a:pt x="19" y="66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35"/>
            <p:cNvSpPr/>
            <p:nvPr/>
          </p:nvSpPr>
          <p:spPr bwMode="auto">
            <a:xfrm>
              <a:off x="1164431" y="412750"/>
              <a:ext cx="123825" cy="195263"/>
            </a:xfrm>
            <a:custGeom>
              <a:avLst/>
              <a:gdLst>
                <a:gd name="T0" fmla="*/ 3 w 16"/>
                <a:gd name="T1" fmla="*/ 0 h 25"/>
                <a:gd name="T2" fmla="*/ 13 w 16"/>
                <a:gd name="T3" fmla="*/ 0 h 25"/>
                <a:gd name="T4" fmla="*/ 15 w 16"/>
                <a:gd name="T5" fmla="*/ 13 h 25"/>
                <a:gd name="T6" fmla="*/ 16 w 16"/>
                <a:gd name="T7" fmla="*/ 15 h 25"/>
                <a:gd name="T8" fmla="*/ 16 w 16"/>
                <a:gd name="T9" fmla="*/ 15 h 25"/>
                <a:gd name="T10" fmla="*/ 14 w 16"/>
                <a:gd name="T11" fmla="*/ 17 h 25"/>
                <a:gd name="T12" fmla="*/ 8 w 16"/>
                <a:gd name="T13" fmla="*/ 25 h 25"/>
                <a:gd name="T14" fmla="*/ 3 w 16"/>
                <a:gd name="T15" fmla="*/ 17 h 25"/>
                <a:gd name="T16" fmla="*/ 0 w 16"/>
                <a:gd name="T17" fmla="*/ 15 h 25"/>
                <a:gd name="T18" fmla="*/ 0 w 16"/>
                <a:gd name="T19" fmla="*/ 15 h 25"/>
                <a:gd name="T20" fmla="*/ 2 w 16"/>
                <a:gd name="T21" fmla="*/ 13 h 25"/>
                <a:gd name="T22" fmla="*/ 3 w 1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5">
                  <a:moveTo>
                    <a:pt x="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4"/>
                    <a:pt x="2" y="1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36"/>
            <p:cNvSpPr/>
            <p:nvPr/>
          </p:nvSpPr>
          <p:spPr bwMode="auto">
            <a:xfrm>
              <a:off x="1164431" y="428625"/>
              <a:ext cx="61912" cy="179388"/>
            </a:xfrm>
            <a:custGeom>
              <a:avLst/>
              <a:gdLst>
                <a:gd name="T0" fmla="*/ 8 w 8"/>
                <a:gd name="T1" fmla="*/ 23 h 23"/>
                <a:gd name="T2" fmla="*/ 8 w 8"/>
                <a:gd name="T3" fmla="*/ 23 h 23"/>
                <a:gd name="T4" fmla="*/ 3 w 8"/>
                <a:gd name="T5" fmla="*/ 15 h 23"/>
                <a:gd name="T6" fmla="*/ 0 w 8"/>
                <a:gd name="T7" fmla="*/ 13 h 23"/>
                <a:gd name="T8" fmla="*/ 0 w 8"/>
                <a:gd name="T9" fmla="*/ 13 h 23"/>
                <a:gd name="T10" fmla="*/ 2 w 8"/>
                <a:gd name="T11" fmla="*/ 11 h 23"/>
                <a:gd name="T12" fmla="*/ 3 w 8"/>
                <a:gd name="T13" fmla="*/ 0 h 23"/>
                <a:gd name="T14" fmla="*/ 8 w 8"/>
                <a:gd name="T15" fmla="*/ 0 h 23"/>
                <a:gd name="T16" fmla="*/ 8 w 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37"/>
            <p:cNvSpPr/>
            <p:nvPr/>
          </p:nvSpPr>
          <p:spPr bwMode="auto">
            <a:xfrm>
              <a:off x="1178718" y="484187"/>
              <a:ext cx="93662" cy="46038"/>
            </a:xfrm>
            <a:custGeom>
              <a:avLst/>
              <a:gdLst>
                <a:gd name="T0" fmla="*/ 0 w 12"/>
                <a:gd name="T1" fmla="*/ 0 h 6"/>
                <a:gd name="T2" fmla="*/ 12 w 12"/>
                <a:gd name="T3" fmla="*/ 0 h 6"/>
                <a:gd name="T4" fmla="*/ 12 w 12"/>
                <a:gd name="T5" fmla="*/ 1 h 6"/>
                <a:gd name="T6" fmla="*/ 12 w 12"/>
                <a:gd name="T7" fmla="*/ 2 h 6"/>
                <a:gd name="T8" fmla="*/ 6 w 12"/>
                <a:gd name="T9" fmla="*/ 6 h 6"/>
                <a:gd name="T10" fmla="*/ 1 w 12"/>
                <a:gd name="T11" fmla="*/ 2 h 6"/>
                <a:gd name="T12" fmla="*/ 0 w 12"/>
                <a:gd name="T13" fmla="*/ 1 h 6"/>
                <a:gd name="T14" fmla="*/ 0 w 12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0" y="4"/>
                    <a:pt x="8" y="6"/>
                    <a:pt x="6" y="6"/>
                  </a:cubicBezTo>
                  <a:cubicBezTo>
                    <a:pt x="4" y="6"/>
                    <a:pt x="2" y="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38"/>
            <p:cNvSpPr/>
            <p:nvPr/>
          </p:nvSpPr>
          <p:spPr bwMode="auto">
            <a:xfrm>
              <a:off x="1116806" y="522287"/>
              <a:ext cx="217487" cy="147638"/>
            </a:xfrm>
            <a:custGeom>
              <a:avLst/>
              <a:gdLst>
                <a:gd name="T0" fmla="*/ 4 w 28"/>
                <a:gd name="T1" fmla="*/ 1 h 19"/>
                <a:gd name="T2" fmla="*/ 7 w 28"/>
                <a:gd name="T3" fmla="*/ 0 h 19"/>
                <a:gd name="T4" fmla="*/ 10 w 28"/>
                <a:gd name="T5" fmla="*/ 2 h 19"/>
                <a:gd name="T6" fmla="*/ 11 w 28"/>
                <a:gd name="T7" fmla="*/ 3 h 19"/>
                <a:gd name="T8" fmla="*/ 14 w 28"/>
                <a:gd name="T9" fmla="*/ 10 h 19"/>
                <a:gd name="T10" fmla="*/ 17 w 28"/>
                <a:gd name="T11" fmla="*/ 2 h 19"/>
                <a:gd name="T12" fmla="*/ 18 w 28"/>
                <a:gd name="T13" fmla="*/ 1 h 19"/>
                <a:gd name="T14" fmla="*/ 21 w 28"/>
                <a:gd name="T15" fmla="*/ 0 h 19"/>
                <a:gd name="T16" fmla="*/ 24 w 28"/>
                <a:gd name="T17" fmla="*/ 1 h 19"/>
                <a:gd name="T18" fmla="*/ 25 w 28"/>
                <a:gd name="T19" fmla="*/ 1 h 19"/>
                <a:gd name="T20" fmla="*/ 28 w 28"/>
                <a:gd name="T21" fmla="*/ 19 h 19"/>
                <a:gd name="T22" fmla="*/ 0 w 28"/>
                <a:gd name="T23" fmla="*/ 19 h 19"/>
                <a:gd name="T24" fmla="*/ 3 w 28"/>
                <a:gd name="T25" fmla="*/ 2 h 19"/>
                <a:gd name="T26" fmla="*/ 4 w 28"/>
                <a:gd name="T2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9">
                  <a:moveTo>
                    <a:pt x="4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539"/>
            <p:cNvSpPr/>
            <p:nvPr/>
          </p:nvSpPr>
          <p:spPr bwMode="auto">
            <a:xfrm>
              <a:off x="1092993" y="530225"/>
              <a:ext cx="273050" cy="139700"/>
            </a:xfrm>
            <a:custGeom>
              <a:avLst/>
              <a:gdLst>
                <a:gd name="T0" fmla="*/ 35 w 35"/>
                <a:gd name="T1" fmla="*/ 15 h 18"/>
                <a:gd name="T2" fmla="*/ 27 w 35"/>
                <a:gd name="T3" fmla="*/ 0 h 18"/>
                <a:gd name="T4" fmla="*/ 28 w 35"/>
                <a:gd name="T5" fmla="*/ 5 h 18"/>
                <a:gd name="T6" fmla="*/ 22 w 35"/>
                <a:gd name="T7" fmla="*/ 2 h 18"/>
                <a:gd name="T8" fmla="*/ 17 w 35"/>
                <a:gd name="T9" fmla="*/ 15 h 18"/>
                <a:gd name="T10" fmla="*/ 12 w 35"/>
                <a:gd name="T11" fmla="*/ 2 h 18"/>
                <a:gd name="T12" fmla="*/ 6 w 35"/>
                <a:gd name="T13" fmla="*/ 5 h 18"/>
                <a:gd name="T14" fmla="*/ 7 w 35"/>
                <a:gd name="T15" fmla="*/ 0 h 18"/>
                <a:gd name="T16" fmla="*/ 0 w 35"/>
                <a:gd name="T17" fmla="*/ 15 h 18"/>
                <a:gd name="T18" fmla="*/ 3 w 35"/>
                <a:gd name="T19" fmla="*/ 18 h 18"/>
                <a:gd name="T20" fmla="*/ 31 w 35"/>
                <a:gd name="T21" fmla="*/ 18 h 18"/>
                <a:gd name="T22" fmla="*/ 35 w 35"/>
                <a:gd name="T2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8">
                  <a:moveTo>
                    <a:pt x="35" y="15"/>
                  </a:moveTo>
                  <a:cubicBezTo>
                    <a:pt x="35" y="8"/>
                    <a:pt x="34" y="2"/>
                    <a:pt x="27" y="0"/>
                  </a:cubicBezTo>
                  <a:cubicBezTo>
                    <a:pt x="27" y="1"/>
                    <a:pt x="27" y="2"/>
                    <a:pt x="28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7"/>
                    <a:pt x="19" y="11"/>
                    <a:pt x="17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0" y="2"/>
                    <a:pt x="0" y="8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2" y="18"/>
                    <a:pt x="22" y="18"/>
                    <a:pt x="31" y="18"/>
                  </a:cubicBezTo>
                  <a:cubicBezTo>
                    <a:pt x="33" y="18"/>
                    <a:pt x="35" y="16"/>
                    <a:pt x="35" y="15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40"/>
            <p:cNvSpPr/>
            <p:nvPr/>
          </p:nvSpPr>
          <p:spPr bwMode="auto">
            <a:xfrm>
              <a:off x="1070768" y="258762"/>
              <a:ext cx="295275" cy="225425"/>
            </a:xfrm>
            <a:custGeom>
              <a:avLst/>
              <a:gdLst>
                <a:gd name="T0" fmla="*/ 12 w 38"/>
                <a:gd name="T1" fmla="*/ 29 h 29"/>
                <a:gd name="T2" fmla="*/ 19 w 38"/>
                <a:gd name="T3" fmla="*/ 4 h 29"/>
                <a:gd name="T4" fmla="*/ 20 w 38"/>
                <a:gd name="T5" fmla="*/ 5 h 29"/>
                <a:gd name="T6" fmla="*/ 28 w 38"/>
                <a:gd name="T7" fmla="*/ 29 h 29"/>
                <a:gd name="T8" fmla="*/ 26 w 38"/>
                <a:gd name="T9" fmla="*/ 29 h 29"/>
                <a:gd name="T10" fmla="*/ 26 w 38"/>
                <a:gd name="T11" fmla="*/ 29 h 29"/>
                <a:gd name="T12" fmla="*/ 28 w 38"/>
                <a:gd name="T13" fmla="*/ 26 h 29"/>
                <a:gd name="T14" fmla="*/ 28 w 38"/>
                <a:gd name="T15" fmla="*/ 26 h 29"/>
                <a:gd name="T16" fmla="*/ 29 w 38"/>
                <a:gd name="T17" fmla="*/ 23 h 29"/>
                <a:gd name="T18" fmla="*/ 29 w 38"/>
                <a:gd name="T19" fmla="*/ 21 h 29"/>
                <a:gd name="T20" fmla="*/ 29 w 38"/>
                <a:gd name="T21" fmla="*/ 21 h 29"/>
                <a:gd name="T22" fmla="*/ 29 w 38"/>
                <a:gd name="T23" fmla="*/ 20 h 29"/>
                <a:gd name="T24" fmla="*/ 29 w 38"/>
                <a:gd name="T25" fmla="*/ 19 h 29"/>
                <a:gd name="T26" fmla="*/ 29 w 38"/>
                <a:gd name="T27" fmla="*/ 18 h 29"/>
                <a:gd name="T28" fmla="*/ 29 w 38"/>
                <a:gd name="T29" fmla="*/ 17 h 29"/>
                <a:gd name="T30" fmla="*/ 24 w 38"/>
                <a:gd name="T31" fmla="*/ 15 h 29"/>
                <a:gd name="T32" fmla="*/ 16 w 38"/>
                <a:gd name="T33" fmla="*/ 11 h 29"/>
                <a:gd name="T34" fmla="*/ 16 w 38"/>
                <a:gd name="T35" fmla="*/ 11 h 29"/>
                <a:gd name="T36" fmla="*/ 11 w 38"/>
                <a:gd name="T37" fmla="*/ 18 h 29"/>
                <a:gd name="T38" fmla="*/ 11 w 38"/>
                <a:gd name="T39" fmla="*/ 19 h 29"/>
                <a:gd name="T40" fmla="*/ 11 w 38"/>
                <a:gd name="T41" fmla="*/ 20 h 29"/>
                <a:gd name="T42" fmla="*/ 11 w 38"/>
                <a:gd name="T43" fmla="*/ 20 h 29"/>
                <a:gd name="T44" fmla="*/ 14 w 38"/>
                <a:gd name="T45" fmla="*/ 29 h 29"/>
                <a:gd name="T46" fmla="*/ 12 w 38"/>
                <a:gd name="T4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29">
                  <a:moveTo>
                    <a:pt x="12" y="29"/>
                  </a:moveTo>
                  <a:cubicBezTo>
                    <a:pt x="0" y="9"/>
                    <a:pt x="19" y="2"/>
                    <a:pt x="19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0"/>
                    <a:pt x="38" y="13"/>
                    <a:pt x="28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4"/>
                    <a:pt x="29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5"/>
                    <a:pt x="26" y="15"/>
                    <a:pt x="24" y="15"/>
                  </a:cubicBezTo>
                  <a:cubicBezTo>
                    <a:pt x="21" y="14"/>
                    <a:pt x="17" y="14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2"/>
                    <a:pt x="12" y="14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4"/>
                    <a:pt x="13" y="27"/>
                    <a:pt x="14" y="29"/>
                  </a:cubicBezTo>
                  <a:cubicBezTo>
                    <a:pt x="13" y="29"/>
                    <a:pt x="13" y="29"/>
                    <a:pt x="12" y="29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41"/>
            <p:cNvSpPr/>
            <p:nvPr/>
          </p:nvSpPr>
          <p:spPr bwMode="auto">
            <a:xfrm>
              <a:off x="1156493" y="342900"/>
              <a:ext cx="139700" cy="171450"/>
            </a:xfrm>
            <a:custGeom>
              <a:avLst/>
              <a:gdLst>
                <a:gd name="T0" fmla="*/ 17 w 18"/>
                <a:gd name="T1" fmla="*/ 15 h 22"/>
                <a:gd name="T2" fmla="*/ 18 w 18"/>
                <a:gd name="T3" fmla="*/ 12 h 22"/>
                <a:gd name="T4" fmla="*/ 18 w 18"/>
                <a:gd name="T5" fmla="*/ 10 h 22"/>
                <a:gd name="T6" fmla="*/ 18 w 18"/>
                <a:gd name="T7" fmla="*/ 10 h 22"/>
                <a:gd name="T8" fmla="*/ 18 w 18"/>
                <a:gd name="T9" fmla="*/ 9 h 22"/>
                <a:gd name="T10" fmla="*/ 18 w 18"/>
                <a:gd name="T11" fmla="*/ 8 h 22"/>
                <a:gd name="T12" fmla="*/ 18 w 18"/>
                <a:gd name="T13" fmla="*/ 7 h 22"/>
                <a:gd name="T14" fmla="*/ 18 w 18"/>
                <a:gd name="T15" fmla="*/ 6 h 22"/>
                <a:gd name="T16" fmla="*/ 13 w 18"/>
                <a:gd name="T17" fmla="*/ 4 h 22"/>
                <a:gd name="T18" fmla="*/ 5 w 18"/>
                <a:gd name="T19" fmla="*/ 0 h 22"/>
                <a:gd name="T20" fmla="*/ 5 w 18"/>
                <a:gd name="T21" fmla="*/ 0 h 22"/>
                <a:gd name="T22" fmla="*/ 0 w 18"/>
                <a:gd name="T23" fmla="*/ 7 h 22"/>
                <a:gd name="T24" fmla="*/ 0 w 18"/>
                <a:gd name="T25" fmla="*/ 8 h 22"/>
                <a:gd name="T26" fmla="*/ 0 w 18"/>
                <a:gd name="T27" fmla="*/ 9 h 22"/>
                <a:gd name="T28" fmla="*/ 0 w 18"/>
                <a:gd name="T29" fmla="*/ 9 h 22"/>
                <a:gd name="T30" fmla="*/ 3 w 18"/>
                <a:gd name="T31" fmla="*/ 18 h 22"/>
                <a:gd name="T32" fmla="*/ 3 w 18"/>
                <a:gd name="T33" fmla="*/ 18 h 22"/>
                <a:gd name="T34" fmla="*/ 9 w 18"/>
                <a:gd name="T35" fmla="*/ 22 h 22"/>
                <a:gd name="T36" fmla="*/ 14 w 18"/>
                <a:gd name="T37" fmla="*/ 20 h 22"/>
                <a:gd name="T38" fmla="*/ 14 w 18"/>
                <a:gd name="T39" fmla="*/ 20 h 22"/>
                <a:gd name="T40" fmla="*/ 17 w 18"/>
                <a:gd name="T4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22">
                  <a:moveTo>
                    <a:pt x="17" y="15"/>
                  </a:moveTo>
                  <a:cubicBezTo>
                    <a:pt x="17" y="14"/>
                    <a:pt x="17" y="13"/>
                    <a:pt x="18" y="12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4"/>
                    <a:pt x="15" y="4"/>
                    <a:pt x="13" y="4"/>
                  </a:cubicBezTo>
                  <a:cubicBezTo>
                    <a:pt x="10" y="3"/>
                    <a:pt x="6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cubicBezTo>
                    <a:pt x="11" y="22"/>
                    <a:pt x="12" y="21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7" y="15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42"/>
            <p:cNvSpPr/>
            <p:nvPr/>
          </p:nvSpPr>
          <p:spPr bwMode="auto">
            <a:xfrm>
              <a:off x="1156493" y="342900"/>
              <a:ext cx="69850" cy="171450"/>
            </a:xfrm>
            <a:custGeom>
              <a:avLst/>
              <a:gdLst>
                <a:gd name="T0" fmla="*/ 9 w 9"/>
                <a:gd name="T1" fmla="*/ 3 h 22"/>
                <a:gd name="T2" fmla="*/ 5 w 9"/>
                <a:gd name="T3" fmla="*/ 0 h 22"/>
                <a:gd name="T4" fmla="*/ 5 w 9"/>
                <a:gd name="T5" fmla="*/ 0 h 22"/>
                <a:gd name="T6" fmla="*/ 0 w 9"/>
                <a:gd name="T7" fmla="*/ 7 h 22"/>
                <a:gd name="T8" fmla="*/ 0 w 9"/>
                <a:gd name="T9" fmla="*/ 8 h 22"/>
                <a:gd name="T10" fmla="*/ 0 w 9"/>
                <a:gd name="T11" fmla="*/ 9 h 22"/>
                <a:gd name="T12" fmla="*/ 0 w 9"/>
                <a:gd name="T13" fmla="*/ 9 h 22"/>
                <a:gd name="T14" fmla="*/ 3 w 9"/>
                <a:gd name="T15" fmla="*/ 18 h 22"/>
                <a:gd name="T16" fmla="*/ 3 w 9"/>
                <a:gd name="T17" fmla="*/ 18 h 22"/>
                <a:gd name="T18" fmla="*/ 9 w 9"/>
                <a:gd name="T19" fmla="*/ 22 h 22"/>
                <a:gd name="T20" fmla="*/ 9 w 9"/>
                <a:gd name="T2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2">
                  <a:moveTo>
                    <a:pt x="9" y="3"/>
                  </a:move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lnTo>
                    <a:pt x="9" y="3"/>
                  </a:ln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9416581" y="3374604"/>
            <a:ext cx="403911" cy="355066"/>
            <a:chOff x="91281" y="157162"/>
            <a:chExt cx="644525" cy="644526"/>
          </a:xfrm>
        </p:grpSpPr>
        <p:sp>
          <p:nvSpPr>
            <p:cNvPr id="124" name="Oval 65"/>
            <p:cNvSpPr>
              <a:spLocks noChangeArrowheads="1"/>
            </p:cNvSpPr>
            <p:nvPr/>
          </p:nvSpPr>
          <p:spPr bwMode="auto">
            <a:xfrm>
              <a:off x="91281" y="157162"/>
              <a:ext cx="644525" cy="64452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73"/>
            <p:cNvSpPr/>
            <p:nvPr/>
          </p:nvSpPr>
          <p:spPr bwMode="auto">
            <a:xfrm>
              <a:off x="262731" y="288925"/>
              <a:ext cx="465137" cy="512763"/>
            </a:xfrm>
            <a:custGeom>
              <a:avLst/>
              <a:gdLst>
                <a:gd name="T0" fmla="*/ 0 w 60"/>
                <a:gd name="T1" fmla="*/ 45 h 66"/>
                <a:gd name="T2" fmla="*/ 0 w 60"/>
                <a:gd name="T3" fmla="*/ 44 h 66"/>
                <a:gd name="T4" fmla="*/ 0 w 60"/>
                <a:gd name="T5" fmla="*/ 42 h 66"/>
                <a:gd name="T6" fmla="*/ 0 w 60"/>
                <a:gd name="T7" fmla="*/ 41 h 66"/>
                <a:gd name="T8" fmla="*/ 0 w 60"/>
                <a:gd name="T9" fmla="*/ 40 h 66"/>
                <a:gd name="T10" fmla="*/ 2 w 60"/>
                <a:gd name="T11" fmla="*/ 35 h 66"/>
                <a:gd name="T12" fmla="*/ 8 w 60"/>
                <a:gd name="T13" fmla="*/ 32 h 66"/>
                <a:gd name="T14" fmla="*/ 13 w 60"/>
                <a:gd name="T15" fmla="*/ 30 h 66"/>
                <a:gd name="T16" fmla="*/ 13 w 60"/>
                <a:gd name="T17" fmla="*/ 30 h 66"/>
                <a:gd name="T18" fmla="*/ 13 w 60"/>
                <a:gd name="T19" fmla="*/ 30 h 66"/>
                <a:gd name="T20" fmla="*/ 13 w 60"/>
                <a:gd name="T21" fmla="*/ 30 h 66"/>
                <a:gd name="T22" fmla="*/ 13 w 60"/>
                <a:gd name="T23" fmla="*/ 29 h 66"/>
                <a:gd name="T24" fmla="*/ 13 w 60"/>
                <a:gd name="T25" fmla="*/ 25 h 66"/>
                <a:gd name="T26" fmla="*/ 13 w 60"/>
                <a:gd name="T27" fmla="*/ 25 h 66"/>
                <a:gd name="T28" fmla="*/ 12 w 60"/>
                <a:gd name="T29" fmla="*/ 24 h 66"/>
                <a:gd name="T30" fmla="*/ 11 w 60"/>
                <a:gd name="T31" fmla="*/ 23 h 66"/>
                <a:gd name="T32" fmla="*/ 11 w 60"/>
                <a:gd name="T33" fmla="*/ 23 h 66"/>
                <a:gd name="T34" fmla="*/ 11 w 60"/>
                <a:gd name="T35" fmla="*/ 23 h 66"/>
                <a:gd name="T36" fmla="*/ 11 w 60"/>
                <a:gd name="T37" fmla="*/ 22 h 66"/>
                <a:gd name="T38" fmla="*/ 11 w 60"/>
                <a:gd name="T39" fmla="*/ 22 h 66"/>
                <a:gd name="T40" fmla="*/ 11 w 60"/>
                <a:gd name="T41" fmla="*/ 22 h 66"/>
                <a:gd name="T42" fmla="*/ 11 w 60"/>
                <a:gd name="T43" fmla="*/ 22 h 66"/>
                <a:gd name="T44" fmla="*/ 11 w 60"/>
                <a:gd name="T45" fmla="*/ 22 h 66"/>
                <a:gd name="T46" fmla="*/ 11 w 60"/>
                <a:gd name="T47" fmla="*/ 22 h 66"/>
                <a:gd name="T48" fmla="*/ 11 w 60"/>
                <a:gd name="T49" fmla="*/ 22 h 66"/>
                <a:gd name="T50" fmla="*/ 11 w 60"/>
                <a:gd name="T51" fmla="*/ 22 h 66"/>
                <a:gd name="T52" fmla="*/ 11 w 60"/>
                <a:gd name="T53" fmla="*/ 22 h 66"/>
                <a:gd name="T54" fmla="*/ 11 w 60"/>
                <a:gd name="T55" fmla="*/ 22 h 66"/>
                <a:gd name="T56" fmla="*/ 11 w 60"/>
                <a:gd name="T57" fmla="*/ 22 h 66"/>
                <a:gd name="T58" fmla="*/ 11 w 60"/>
                <a:gd name="T59" fmla="*/ 22 h 66"/>
                <a:gd name="T60" fmla="*/ 11 w 60"/>
                <a:gd name="T61" fmla="*/ 21 h 66"/>
                <a:gd name="T62" fmla="*/ 10 w 60"/>
                <a:gd name="T63" fmla="*/ 21 h 66"/>
                <a:gd name="T64" fmla="*/ 10 w 60"/>
                <a:gd name="T65" fmla="*/ 21 h 66"/>
                <a:gd name="T66" fmla="*/ 10 w 60"/>
                <a:gd name="T67" fmla="*/ 20 h 66"/>
                <a:gd name="T68" fmla="*/ 10 w 60"/>
                <a:gd name="T69" fmla="*/ 20 h 66"/>
                <a:gd name="T70" fmla="*/ 10 w 60"/>
                <a:gd name="T71" fmla="*/ 20 h 66"/>
                <a:gd name="T72" fmla="*/ 10 w 60"/>
                <a:gd name="T73" fmla="*/ 20 h 66"/>
                <a:gd name="T74" fmla="*/ 10 w 60"/>
                <a:gd name="T75" fmla="*/ 20 h 66"/>
                <a:gd name="T76" fmla="*/ 10 w 60"/>
                <a:gd name="T77" fmla="*/ 20 h 66"/>
                <a:gd name="T78" fmla="*/ 10 w 60"/>
                <a:gd name="T79" fmla="*/ 19 h 66"/>
                <a:gd name="T80" fmla="*/ 10 w 60"/>
                <a:gd name="T81" fmla="*/ 19 h 66"/>
                <a:gd name="T82" fmla="*/ 10 w 60"/>
                <a:gd name="T83" fmla="*/ 19 h 66"/>
                <a:gd name="T84" fmla="*/ 10 w 60"/>
                <a:gd name="T85" fmla="*/ 19 h 66"/>
                <a:gd name="T86" fmla="*/ 10 w 60"/>
                <a:gd name="T87" fmla="*/ 19 h 66"/>
                <a:gd name="T88" fmla="*/ 10 w 60"/>
                <a:gd name="T89" fmla="*/ 18 h 66"/>
                <a:gd name="T90" fmla="*/ 10 w 60"/>
                <a:gd name="T91" fmla="*/ 18 h 66"/>
                <a:gd name="T92" fmla="*/ 10 w 60"/>
                <a:gd name="T93" fmla="*/ 18 h 66"/>
                <a:gd name="T94" fmla="*/ 10 w 60"/>
                <a:gd name="T95" fmla="*/ 18 h 66"/>
                <a:gd name="T96" fmla="*/ 10 w 60"/>
                <a:gd name="T97" fmla="*/ 18 h 66"/>
                <a:gd name="T98" fmla="*/ 9 w 60"/>
                <a:gd name="T99" fmla="*/ 17 h 66"/>
                <a:gd name="T100" fmla="*/ 9 w 60"/>
                <a:gd name="T101" fmla="*/ 16 h 66"/>
                <a:gd name="T102" fmla="*/ 9 w 60"/>
                <a:gd name="T103" fmla="*/ 15 h 66"/>
                <a:gd name="T104" fmla="*/ 9 w 60"/>
                <a:gd name="T105" fmla="*/ 15 h 66"/>
                <a:gd name="T106" fmla="*/ 9 w 60"/>
                <a:gd name="T107" fmla="*/ 14 h 66"/>
                <a:gd name="T108" fmla="*/ 9 w 60"/>
                <a:gd name="T109" fmla="*/ 14 h 66"/>
                <a:gd name="T110" fmla="*/ 9 w 60"/>
                <a:gd name="T111" fmla="*/ 14 h 66"/>
                <a:gd name="T112" fmla="*/ 9 w 60"/>
                <a:gd name="T113" fmla="*/ 14 h 66"/>
                <a:gd name="T114" fmla="*/ 9 w 60"/>
                <a:gd name="T115" fmla="*/ 14 h 66"/>
                <a:gd name="T116" fmla="*/ 10 w 60"/>
                <a:gd name="T117" fmla="*/ 6 h 66"/>
                <a:gd name="T118" fmla="*/ 15 w 60"/>
                <a:gd name="T119" fmla="*/ 1 h 66"/>
                <a:gd name="T120" fmla="*/ 27 w 60"/>
                <a:gd name="T121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66">
                  <a:moveTo>
                    <a:pt x="19" y="66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5" y="52"/>
                    <a:pt x="39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43"/>
            <p:cNvSpPr/>
            <p:nvPr/>
          </p:nvSpPr>
          <p:spPr bwMode="auto">
            <a:xfrm>
              <a:off x="346868" y="420687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44"/>
            <p:cNvSpPr/>
            <p:nvPr/>
          </p:nvSpPr>
          <p:spPr bwMode="auto">
            <a:xfrm>
              <a:off x="346868" y="444500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545"/>
            <p:cNvSpPr/>
            <p:nvPr/>
          </p:nvSpPr>
          <p:spPr bwMode="auto">
            <a:xfrm>
              <a:off x="362743" y="420687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546"/>
            <p:cNvSpPr/>
            <p:nvPr/>
          </p:nvSpPr>
          <p:spPr bwMode="auto">
            <a:xfrm>
              <a:off x="324643" y="288925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547"/>
            <p:cNvSpPr/>
            <p:nvPr/>
          </p:nvSpPr>
          <p:spPr bwMode="auto">
            <a:xfrm>
              <a:off x="262731" y="522287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48"/>
            <p:cNvSpPr/>
            <p:nvPr/>
          </p:nvSpPr>
          <p:spPr bwMode="auto">
            <a:xfrm>
              <a:off x="346868" y="522287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49"/>
            <p:cNvSpPr/>
            <p:nvPr/>
          </p:nvSpPr>
          <p:spPr bwMode="auto">
            <a:xfrm>
              <a:off x="332581" y="334962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50"/>
            <p:cNvSpPr/>
            <p:nvPr/>
          </p:nvSpPr>
          <p:spPr bwMode="auto">
            <a:xfrm>
              <a:off x="332581" y="334962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51"/>
            <p:cNvSpPr/>
            <p:nvPr/>
          </p:nvSpPr>
          <p:spPr bwMode="auto">
            <a:xfrm>
              <a:off x="402431" y="554037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52"/>
            <p:cNvSpPr/>
            <p:nvPr/>
          </p:nvSpPr>
          <p:spPr bwMode="auto">
            <a:xfrm>
              <a:off x="402431" y="554037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3"/>
            <p:cNvSpPr/>
            <p:nvPr/>
          </p:nvSpPr>
          <p:spPr bwMode="auto">
            <a:xfrm>
              <a:off x="346868" y="522287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54"/>
            <p:cNvSpPr/>
            <p:nvPr/>
          </p:nvSpPr>
          <p:spPr bwMode="auto">
            <a:xfrm>
              <a:off x="418306" y="522287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55"/>
            <p:cNvSpPr>
              <a:spLocks noEditPoints="1"/>
            </p:cNvSpPr>
            <p:nvPr/>
          </p:nvSpPr>
          <p:spPr bwMode="auto">
            <a:xfrm>
              <a:off x="262731" y="530225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" name="直接箭头连接符 3"/>
          <p:cNvCxnSpPr>
            <a:stCxn id="109" idx="7"/>
          </p:cNvCxnSpPr>
          <p:nvPr/>
        </p:nvCxnSpPr>
        <p:spPr>
          <a:xfrm flipV="1">
            <a:off x="981772" y="2438495"/>
            <a:ext cx="1310032" cy="115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endCxn id="59" idx="0"/>
          </p:cNvCxnSpPr>
          <p:nvPr/>
        </p:nvCxnSpPr>
        <p:spPr>
          <a:xfrm>
            <a:off x="2321132" y="2464922"/>
            <a:ext cx="13186" cy="6831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59" idx="0"/>
          </p:cNvCxnSpPr>
          <p:nvPr/>
        </p:nvCxnSpPr>
        <p:spPr>
          <a:xfrm flipV="1">
            <a:off x="2334318" y="2405969"/>
            <a:ext cx="595044" cy="7420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 rot="19150237">
            <a:off x="772681" y="2939043"/>
            <a:ext cx="13003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Commit Channel 1 Tx</a:t>
            </a:r>
            <a:endParaRPr lang="zh-CN" altLang="en-US" sz="900" dirty="0"/>
          </a:p>
        </p:txBody>
      </p:sp>
      <p:sp>
        <p:nvSpPr>
          <p:cNvPr id="144" name="矩形 143"/>
          <p:cNvSpPr/>
          <p:nvPr/>
        </p:nvSpPr>
        <p:spPr>
          <a:xfrm rot="1968294">
            <a:off x="8266266" y="2782155"/>
            <a:ext cx="13003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Commit Channel 2 Tx</a:t>
            </a:r>
            <a:endParaRPr lang="zh-CN" altLang="en-US" sz="900" dirty="0"/>
          </a:p>
        </p:txBody>
      </p:sp>
      <p:cxnSp>
        <p:nvCxnSpPr>
          <p:cNvPr id="145" name="直接箭头连接符 144"/>
          <p:cNvCxnSpPr>
            <a:stCxn id="124" idx="1"/>
          </p:cNvCxnSpPr>
          <p:nvPr/>
        </p:nvCxnSpPr>
        <p:spPr>
          <a:xfrm flipH="1" flipV="1">
            <a:off x="7916857" y="2455134"/>
            <a:ext cx="1558875" cy="97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7885459" y="2438495"/>
            <a:ext cx="1" cy="5547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73" idx="0"/>
          </p:cNvCxnSpPr>
          <p:nvPr/>
        </p:nvCxnSpPr>
        <p:spPr>
          <a:xfrm flipH="1" flipV="1">
            <a:off x="7229226" y="2426933"/>
            <a:ext cx="665158" cy="5996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553808" y="4029735"/>
            <a:ext cx="4347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Alice</a:t>
            </a:r>
            <a:endParaRPr lang="zh-CN" altLang="en-US" sz="900" dirty="0"/>
          </a:p>
        </p:txBody>
      </p:sp>
      <p:sp>
        <p:nvSpPr>
          <p:cNvPr id="173" name="矩形 172"/>
          <p:cNvSpPr/>
          <p:nvPr/>
        </p:nvSpPr>
        <p:spPr>
          <a:xfrm>
            <a:off x="9423611" y="3822136"/>
            <a:ext cx="389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Bob</a:t>
            </a:r>
            <a:endParaRPr lang="zh-CN" altLang="en-US" sz="900" dirty="0"/>
          </a:p>
        </p:txBody>
      </p:sp>
      <p:sp>
        <p:nvSpPr>
          <p:cNvPr id="176" name="矩形 175"/>
          <p:cNvSpPr/>
          <p:nvPr/>
        </p:nvSpPr>
        <p:spPr>
          <a:xfrm rot="1112767">
            <a:off x="4105666" y="4635795"/>
            <a:ext cx="3882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smtClean="0"/>
              <a:t>Audit</a:t>
            </a:r>
            <a:endParaRPr lang="zh-CN" altLang="en-US" sz="700" dirty="0"/>
          </a:p>
        </p:txBody>
      </p:sp>
      <p:sp>
        <p:nvSpPr>
          <p:cNvPr id="177" name="矩形 176"/>
          <p:cNvSpPr/>
          <p:nvPr/>
        </p:nvSpPr>
        <p:spPr>
          <a:xfrm rot="19077490">
            <a:off x="5740674" y="4627746"/>
            <a:ext cx="3882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smtClean="0"/>
              <a:t>Audit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37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 Channel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>
            <a:off x="5008160" y="2766493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39057" y="1594838"/>
            <a:ext cx="3922096" cy="301687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74948" y="3806963"/>
            <a:ext cx="1185552" cy="2743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Register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19032" y="4259113"/>
            <a:ext cx="1165761" cy="215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Channel Manager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00232" y="4257709"/>
            <a:ext cx="1165761" cy="215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Channel Manager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00577" y="4257709"/>
            <a:ext cx="579911" cy="215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6147407" y="2804136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4981790" y="2228916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6147407" y="2155449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3777707" y="2257159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3777706" y="2842688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>
            <a:off x="2278185" y="2256480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278184" y="2842009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9494" y="2023903"/>
            <a:ext cx="682545" cy="1783059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57" idx="5"/>
            <a:endCxn id="26" idx="1"/>
          </p:cNvCxnSpPr>
          <p:nvPr/>
        </p:nvCxnSpPr>
        <p:spPr>
          <a:xfrm>
            <a:off x="2582060" y="2411985"/>
            <a:ext cx="1296939" cy="679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5"/>
            <a:endCxn id="27" idx="1"/>
          </p:cNvCxnSpPr>
          <p:nvPr/>
        </p:nvCxnSpPr>
        <p:spPr>
          <a:xfrm>
            <a:off x="2582059" y="2997514"/>
            <a:ext cx="1296939" cy="679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7838251" y="2159335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>
            <a:off x="7838250" y="2809600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99560" y="2037035"/>
            <a:ext cx="682545" cy="1769926"/>
          </a:xfrm>
          <a:prstGeom prst="rect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25" idx="5"/>
            <a:endCxn id="71" idx="1"/>
          </p:cNvCxnSpPr>
          <p:nvPr/>
        </p:nvCxnSpPr>
        <p:spPr>
          <a:xfrm>
            <a:off x="6451282" y="2310954"/>
            <a:ext cx="1488261" cy="3886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3" idx="5"/>
            <a:endCxn id="72" idx="1"/>
          </p:cNvCxnSpPr>
          <p:nvPr/>
        </p:nvCxnSpPr>
        <p:spPr>
          <a:xfrm>
            <a:off x="6451282" y="2959641"/>
            <a:ext cx="1488260" cy="5464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2112362" y="5654261"/>
            <a:ext cx="5837602" cy="175154"/>
            <a:chOff x="9008" y="1579"/>
            <a:chExt cx="6081" cy="174"/>
          </a:xfrm>
        </p:grpSpPr>
        <p:grpSp>
          <p:nvGrpSpPr>
            <p:cNvPr id="83" name="组合 82"/>
            <p:cNvGrpSpPr/>
            <p:nvPr/>
          </p:nvGrpSpPr>
          <p:grpSpPr>
            <a:xfrm>
              <a:off x="9008" y="1579"/>
              <a:ext cx="5268" cy="172"/>
              <a:chOff x="4530" y="3648"/>
              <a:chExt cx="4128" cy="191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530" y="3663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59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2</a:t>
                </a:r>
                <a:endParaRPr lang="zh-CN" altLang="en-US" sz="8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761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394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7009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5</a:t>
                </a:r>
                <a:endParaRPr lang="zh-CN" altLang="en-US" sz="8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7703" y="3648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6</a:t>
                </a:r>
                <a:endParaRPr lang="zh-CN" altLang="en-US" sz="800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8388" y="3648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7</a:t>
                </a:r>
                <a:endParaRPr lang="zh-CN" altLang="en-US" sz="800" dirty="0"/>
              </a:p>
            </p:txBody>
          </p:sp>
          <p:cxnSp>
            <p:nvCxnSpPr>
              <p:cNvPr id="93" name="直接箭头连接符 92"/>
              <p:cNvCxnSpPr>
                <a:stCxn id="87" idx="1"/>
                <a:endCxn id="86" idx="3"/>
              </p:cNvCxnSpPr>
              <p:nvPr/>
            </p:nvCxnSpPr>
            <p:spPr>
              <a:xfrm flipH="1">
                <a:off x="4801" y="3745"/>
                <a:ext cx="357" cy="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88" idx="1"/>
                <a:endCxn id="87" idx="3"/>
              </p:cNvCxnSpPr>
              <p:nvPr/>
            </p:nvCxnSpPr>
            <p:spPr>
              <a:xfrm flipH="1">
                <a:off x="5430" y="3745"/>
                <a:ext cx="33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89" idx="1"/>
                <a:endCxn id="88" idx="3"/>
              </p:cNvCxnSpPr>
              <p:nvPr/>
            </p:nvCxnSpPr>
            <p:spPr>
              <a:xfrm flipH="1">
                <a:off x="6032" y="3745"/>
                <a:ext cx="36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90" idx="1"/>
                <a:endCxn id="89" idx="3"/>
              </p:cNvCxnSpPr>
              <p:nvPr/>
            </p:nvCxnSpPr>
            <p:spPr>
              <a:xfrm flipH="1">
                <a:off x="6665" y="3745"/>
                <a:ext cx="34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>
                <a:stCxn id="91" idx="1"/>
                <a:endCxn id="90" idx="3"/>
              </p:cNvCxnSpPr>
              <p:nvPr/>
            </p:nvCxnSpPr>
            <p:spPr>
              <a:xfrm flipH="1">
                <a:off x="7280" y="3737"/>
                <a:ext cx="423" cy="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92" idx="1"/>
                <a:endCxn id="91" idx="3"/>
              </p:cNvCxnSpPr>
              <p:nvPr/>
            </p:nvCxnSpPr>
            <p:spPr>
              <a:xfrm flipH="1">
                <a:off x="7975" y="3737"/>
                <a:ext cx="413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矩形 83"/>
            <p:cNvSpPr/>
            <p:nvPr/>
          </p:nvSpPr>
          <p:spPr>
            <a:xfrm>
              <a:off x="14743" y="1593"/>
              <a:ext cx="346" cy="16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</a:p>
          </p:txBody>
        </p:sp>
        <p:cxnSp>
          <p:nvCxnSpPr>
            <p:cNvPr id="85" name="直接箭头连接符 84"/>
            <p:cNvCxnSpPr>
              <a:stCxn id="84" idx="1"/>
              <a:endCxn id="92" idx="3"/>
            </p:cNvCxnSpPr>
            <p:nvPr/>
          </p:nvCxnSpPr>
          <p:spPr>
            <a:xfrm flipH="1" flipV="1">
              <a:off x="14278" y="1663"/>
              <a:ext cx="465" cy="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矩形 99"/>
          <p:cNvSpPr/>
          <p:nvPr/>
        </p:nvSpPr>
        <p:spPr>
          <a:xfrm>
            <a:off x="2132296" y="1729373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Channel 1</a:t>
            </a:r>
            <a:endParaRPr lang="zh-CN" altLang="en-US" sz="900" dirty="0"/>
          </a:p>
        </p:txBody>
      </p:sp>
      <p:sp>
        <p:nvSpPr>
          <p:cNvPr id="101" name="矩形 100"/>
          <p:cNvSpPr/>
          <p:nvPr/>
        </p:nvSpPr>
        <p:spPr>
          <a:xfrm>
            <a:off x="7699560" y="1764105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Channel N</a:t>
            </a:r>
            <a:endParaRPr lang="zh-CN" altLang="en-US" sz="900" dirty="0"/>
          </a:p>
        </p:txBody>
      </p:sp>
      <p:sp>
        <p:nvSpPr>
          <p:cNvPr id="102" name="矩形 101"/>
          <p:cNvSpPr/>
          <p:nvPr/>
        </p:nvSpPr>
        <p:spPr>
          <a:xfrm>
            <a:off x="4741800" y="1759605"/>
            <a:ext cx="10502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 smtClean="0"/>
              <a:t>BU</a:t>
            </a:r>
            <a:r>
              <a:rPr lang="en-US" altLang="zh-CN" sz="1500" b="1" dirty="0"/>
              <a:t> </a:t>
            </a:r>
            <a:r>
              <a:rPr lang="en-US" altLang="zh-CN" sz="1500" b="1" dirty="0" smtClean="0"/>
              <a:t>Chain</a:t>
            </a:r>
            <a:endParaRPr lang="zh-CN" altLang="en-US" sz="1500" b="1" dirty="0"/>
          </a:p>
        </p:txBody>
      </p:sp>
      <p:sp>
        <p:nvSpPr>
          <p:cNvPr id="104" name="矩形 103"/>
          <p:cNvSpPr/>
          <p:nvPr/>
        </p:nvSpPr>
        <p:spPr>
          <a:xfrm>
            <a:off x="6676337" y="2095510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05" name="矩形 104"/>
          <p:cNvSpPr/>
          <p:nvPr/>
        </p:nvSpPr>
        <p:spPr>
          <a:xfrm>
            <a:off x="6648599" y="2716787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06" name="矩形 105"/>
          <p:cNvSpPr/>
          <p:nvPr/>
        </p:nvSpPr>
        <p:spPr>
          <a:xfrm>
            <a:off x="2894778" y="2195538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07" name="矩形 106"/>
          <p:cNvSpPr/>
          <p:nvPr/>
        </p:nvSpPr>
        <p:spPr>
          <a:xfrm>
            <a:off x="2905401" y="2786027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cxnSp>
        <p:nvCxnSpPr>
          <p:cNvPr id="111" name="肘形连接符 110"/>
          <p:cNvCxnSpPr>
            <a:stCxn id="59" idx="2"/>
            <a:endCxn id="18" idx="1"/>
          </p:cNvCxnSpPr>
          <p:nvPr/>
        </p:nvCxnSpPr>
        <p:spPr>
          <a:xfrm rot="16200000" flipH="1">
            <a:off x="3559270" y="2728458"/>
            <a:ext cx="137175" cy="2294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59" idx="1"/>
            <a:endCxn id="20" idx="2"/>
          </p:cNvCxnSpPr>
          <p:nvPr/>
        </p:nvCxnSpPr>
        <p:spPr>
          <a:xfrm rot="10800000" flipH="1" flipV="1">
            <a:off x="2139493" y="2915433"/>
            <a:ext cx="2162419" cy="1559416"/>
          </a:xfrm>
          <a:prstGeom prst="bentConnector4">
            <a:avLst>
              <a:gd name="adj1" fmla="val -10571"/>
              <a:gd name="adj2" fmla="val 119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3" idx="2"/>
            <a:endCxn id="18" idx="3"/>
          </p:cNvCxnSpPr>
          <p:nvPr/>
        </p:nvCxnSpPr>
        <p:spPr>
          <a:xfrm rot="5400000">
            <a:off x="6932079" y="2835383"/>
            <a:ext cx="137176" cy="2080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73" idx="3"/>
            <a:endCxn id="21" idx="2"/>
          </p:cNvCxnSpPr>
          <p:nvPr/>
        </p:nvCxnSpPr>
        <p:spPr>
          <a:xfrm flipH="1">
            <a:off x="6283113" y="2921998"/>
            <a:ext cx="2098992" cy="1551447"/>
          </a:xfrm>
          <a:prstGeom prst="bentConnector4">
            <a:avLst>
              <a:gd name="adj1" fmla="val -10891"/>
              <a:gd name="adj2" fmla="val 122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707270" y="4875638"/>
            <a:ext cx="1569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Commit Block Header,SPV</a:t>
            </a:r>
            <a:endParaRPr lang="zh-CN" altLang="en-US" sz="900" dirty="0"/>
          </a:p>
        </p:txBody>
      </p:sp>
      <p:sp>
        <p:nvSpPr>
          <p:cNvPr id="129" name="矩形 128"/>
          <p:cNvSpPr/>
          <p:nvPr/>
        </p:nvSpPr>
        <p:spPr>
          <a:xfrm>
            <a:off x="1116699" y="1246910"/>
            <a:ext cx="8067759" cy="495232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180091" y="4846107"/>
            <a:ext cx="16017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Commit Block Header,SPV</a:t>
            </a:r>
            <a:endParaRPr lang="zh-CN" altLang="en-US" sz="900" dirty="0"/>
          </a:p>
        </p:txBody>
      </p:sp>
      <p:sp>
        <p:nvSpPr>
          <p:cNvPr id="163" name="等腰三角形 162"/>
          <p:cNvSpPr/>
          <p:nvPr/>
        </p:nvSpPr>
        <p:spPr>
          <a:xfrm>
            <a:off x="3777706" y="3376180"/>
            <a:ext cx="405167" cy="311010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0" name="等腰三角形 169"/>
          <p:cNvSpPr/>
          <p:nvPr/>
        </p:nvSpPr>
        <p:spPr>
          <a:xfrm>
            <a:off x="2275847" y="3372406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71" name="直接连接符 170"/>
          <p:cNvCxnSpPr>
            <a:stCxn id="170" idx="5"/>
            <a:endCxn id="163" idx="1"/>
          </p:cNvCxnSpPr>
          <p:nvPr/>
        </p:nvCxnSpPr>
        <p:spPr>
          <a:xfrm>
            <a:off x="2579722" y="3527911"/>
            <a:ext cx="1299276" cy="3774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2908878" y="3292723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0345163" y="5275103"/>
            <a:ext cx="9548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Auditor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0353786" y="4588543"/>
            <a:ext cx="9548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Validator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306976" y="5922234"/>
            <a:ext cx="13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Channel Party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82" name="直接箭头连接符 181"/>
          <p:cNvCxnSpPr>
            <a:stCxn id="163" idx="4"/>
            <a:endCxn id="18" idx="1"/>
          </p:cNvCxnSpPr>
          <p:nvPr/>
        </p:nvCxnSpPr>
        <p:spPr>
          <a:xfrm>
            <a:off x="4182873" y="3687190"/>
            <a:ext cx="592075" cy="2569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等腰三角形 182"/>
          <p:cNvSpPr/>
          <p:nvPr/>
        </p:nvSpPr>
        <p:spPr>
          <a:xfrm>
            <a:off x="6162594" y="3284716"/>
            <a:ext cx="405167" cy="311010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6" name="等腰三角形 185"/>
          <p:cNvSpPr/>
          <p:nvPr/>
        </p:nvSpPr>
        <p:spPr>
          <a:xfrm>
            <a:off x="7833741" y="3282338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89" name="直接连接符 188"/>
          <p:cNvCxnSpPr>
            <a:stCxn id="183" idx="5"/>
            <a:endCxn id="186" idx="1"/>
          </p:cNvCxnSpPr>
          <p:nvPr/>
        </p:nvCxnSpPr>
        <p:spPr>
          <a:xfrm flipV="1">
            <a:off x="6466469" y="3437843"/>
            <a:ext cx="1468564" cy="2378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6668245" y="3237788"/>
            <a:ext cx="84350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/>
              <a:t>Message Queue</a:t>
            </a:r>
            <a:endParaRPr lang="zh-CN" altLang="en-US" sz="700" dirty="0"/>
          </a:p>
        </p:txBody>
      </p:sp>
      <p:cxnSp>
        <p:nvCxnSpPr>
          <p:cNvPr id="194" name="直接箭头连接符 193"/>
          <p:cNvCxnSpPr>
            <a:stCxn id="183" idx="2"/>
            <a:endCxn id="18" idx="3"/>
          </p:cNvCxnSpPr>
          <p:nvPr/>
        </p:nvCxnSpPr>
        <p:spPr>
          <a:xfrm flipH="1">
            <a:off x="5960500" y="3595726"/>
            <a:ext cx="202094" cy="34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1881698" y="5344043"/>
            <a:ext cx="6718195" cy="61512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2041867" y="5385156"/>
            <a:ext cx="6591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Bu Chain</a:t>
            </a:r>
            <a:endParaRPr lang="zh-CN" altLang="en-US" sz="900" dirty="0"/>
          </a:p>
        </p:txBody>
      </p:sp>
      <p:sp>
        <p:nvSpPr>
          <p:cNvPr id="233" name="等腰三角形 232"/>
          <p:cNvSpPr/>
          <p:nvPr/>
        </p:nvSpPr>
        <p:spPr>
          <a:xfrm>
            <a:off x="9813300" y="4555050"/>
            <a:ext cx="405167" cy="311010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4" name="等腰三角形 233"/>
          <p:cNvSpPr/>
          <p:nvPr/>
        </p:nvSpPr>
        <p:spPr>
          <a:xfrm>
            <a:off x="9811074" y="5242194"/>
            <a:ext cx="405167" cy="311010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5" name="等腰三角形 234"/>
          <p:cNvSpPr/>
          <p:nvPr/>
        </p:nvSpPr>
        <p:spPr>
          <a:xfrm>
            <a:off x="9777582" y="5891725"/>
            <a:ext cx="405167" cy="311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951444" y="3395160"/>
            <a:ext cx="579911" cy="215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AMC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163" idx="4"/>
            <a:endCxn id="124" idx="1"/>
          </p:cNvCxnSpPr>
          <p:nvPr/>
        </p:nvCxnSpPr>
        <p:spPr>
          <a:xfrm flipV="1">
            <a:off x="4182873" y="3503028"/>
            <a:ext cx="768571" cy="1841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83" idx="2"/>
            <a:endCxn id="124" idx="3"/>
          </p:cNvCxnSpPr>
          <p:nvPr/>
        </p:nvCxnSpPr>
        <p:spPr>
          <a:xfrm flipH="1" flipV="1">
            <a:off x="5531355" y="3503028"/>
            <a:ext cx="631239" cy="926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下箭头 41"/>
          <p:cNvSpPr/>
          <p:nvPr/>
        </p:nvSpPr>
        <p:spPr>
          <a:xfrm>
            <a:off x="5008161" y="4702733"/>
            <a:ext cx="259086" cy="5615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2057026" y="2214051"/>
            <a:ext cx="173530" cy="207360"/>
            <a:chOff x="9794801" y="258431"/>
            <a:chExt cx="577800" cy="655951"/>
          </a:xfrm>
        </p:grpSpPr>
        <p:sp>
          <p:nvSpPr>
            <p:cNvPr id="103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8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9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0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2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3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8293864" y="2214775"/>
            <a:ext cx="173530" cy="207360"/>
            <a:chOff x="9794801" y="258431"/>
            <a:chExt cx="577800" cy="655951"/>
          </a:xfrm>
        </p:grpSpPr>
        <p:sp>
          <p:nvSpPr>
            <p:cNvPr id="116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7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8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9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1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2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9121835" y="3562571"/>
            <a:ext cx="173530" cy="207360"/>
            <a:chOff x="9794801" y="258431"/>
            <a:chExt cx="577800" cy="655951"/>
          </a:xfrm>
        </p:grpSpPr>
        <p:sp>
          <p:nvSpPr>
            <p:cNvPr id="127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1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2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3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4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Relay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Chain</a:t>
            </a:r>
            <a:endParaRPr lang="zh-CN" altLang="en-US" dirty="0"/>
          </a:p>
        </p:txBody>
      </p:sp>
      <p:sp>
        <p:nvSpPr>
          <p:cNvPr id="1110" name="椭圆 1109"/>
          <p:cNvSpPr/>
          <p:nvPr/>
        </p:nvSpPr>
        <p:spPr>
          <a:xfrm>
            <a:off x="2936789" y="5036597"/>
            <a:ext cx="2018407" cy="1797338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1" name="椭圆 1110"/>
          <p:cNvSpPr/>
          <p:nvPr/>
        </p:nvSpPr>
        <p:spPr>
          <a:xfrm>
            <a:off x="5640682" y="3131631"/>
            <a:ext cx="2018407" cy="189940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2" name="椭圆 1111"/>
          <p:cNvSpPr/>
          <p:nvPr/>
        </p:nvSpPr>
        <p:spPr>
          <a:xfrm>
            <a:off x="795646" y="3637353"/>
            <a:ext cx="1524777" cy="786659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3" name="等腰三角形 1112"/>
          <p:cNvSpPr/>
          <p:nvPr/>
        </p:nvSpPr>
        <p:spPr>
          <a:xfrm>
            <a:off x="4346991" y="2422737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4" name="等腰三角形 1113"/>
          <p:cNvSpPr/>
          <p:nvPr/>
        </p:nvSpPr>
        <p:spPr>
          <a:xfrm>
            <a:off x="2956391" y="3381950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5" name="等腰三角形 1114"/>
          <p:cNvSpPr/>
          <p:nvPr/>
        </p:nvSpPr>
        <p:spPr>
          <a:xfrm>
            <a:off x="4769154" y="2854113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6" name="等腰三角形 1115"/>
          <p:cNvSpPr/>
          <p:nvPr/>
        </p:nvSpPr>
        <p:spPr>
          <a:xfrm>
            <a:off x="3004102" y="4151865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7" name="等腰三角形 1116"/>
          <p:cNvSpPr/>
          <p:nvPr/>
        </p:nvSpPr>
        <p:spPr>
          <a:xfrm>
            <a:off x="3821356" y="5499300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8" name="等腰三角形 1117"/>
          <p:cNvSpPr/>
          <p:nvPr/>
        </p:nvSpPr>
        <p:spPr>
          <a:xfrm>
            <a:off x="4315770" y="6031152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9" name="等腰三角形 1118"/>
          <p:cNvSpPr/>
          <p:nvPr/>
        </p:nvSpPr>
        <p:spPr>
          <a:xfrm>
            <a:off x="3350900" y="6031152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0" name="等腰三角形 1119"/>
          <p:cNvSpPr/>
          <p:nvPr/>
        </p:nvSpPr>
        <p:spPr>
          <a:xfrm>
            <a:off x="6151880" y="3692620"/>
            <a:ext cx="219456" cy="183222"/>
          </a:xfrm>
          <a:prstGeom prst="triangle">
            <a:avLst>
              <a:gd name="adj" fmla="val 55556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1" name="等腰三角形 1120"/>
          <p:cNvSpPr/>
          <p:nvPr/>
        </p:nvSpPr>
        <p:spPr>
          <a:xfrm>
            <a:off x="7006873" y="3689732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2" name="等腰三角形 1121"/>
          <p:cNvSpPr/>
          <p:nvPr/>
        </p:nvSpPr>
        <p:spPr>
          <a:xfrm>
            <a:off x="6543805" y="4207487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3" name="文本框 1122"/>
          <p:cNvSpPr txBox="1"/>
          <p:nvPr/>
        </p:nvSpPr>
        <p:spPr>
          <a:xfrm>
            <a:off x="3427413" y="2074285"/>
            <a:ext cx="1295084" cy="30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Relay Chain</a:t>
            </a:r>
            <a:endParaRPr lang="zh-CN" altLang="en-US" sz="1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4" name="文本框 1123"/>
          <p:cNvSpPr txBox="1"/>
          <p:nvPr/>
        </p:nvSpPr>
        <p:spPr>
          <a:xfrm>
            <a:off x="3393412" y="6459556"/>
            <a:ext cx="1303848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Parallel Chain </a:t>
            </a:r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25" name="组合 1124"/>
          <p:cNvGrpSpPr/>
          <p:nvPr/>
        </p:nvGrpSpPr>
        <p:grpSpPr>
          <a:xfrm>
            <a:off x="2808850" y="5817608"/>
            <a:ext cx="275821" cy="266227"/>
            <a:chOff x="9794801" y="258431"/>
            <a:chExt cx="577800" cy="655951"/>
          </a:xfrm>
        </p:grpSpPr>
        <p:sp>
          <p:nvSpPr>
            <p:cNvPr id="1126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27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28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29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30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31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32" name="直接连接符 1131"/>
          <p:cNvCxnSpPr>
            <a:stCxn id="1117" idx="3"/>
            <a:endCxn id="1119" idx="5"/>
          </p:cNvCxnSpPr>
          <p:nvPr/>
        </p:nvCxnSpPr>
        <p:spPr>
          <a:xfrm flipH="1">
            <a:off x="3515492" y="5682522"/>
            <a:ext cx="415592" cy="44024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33" name="直接连接符 1132"/>
          <p:cNvCxnSpPr>
            <a:stCxn id="1118" idx="1"/>
            <a:endCxn id="1119" idx="5"/>
          </p:cNvCxnSpPr>
          <p:nvPr/>
        </p:nvCxnSpPr>
        <p:spPr>
          <a:xfrm flipH="1">
            <a:off x="3515492" y="6122763"/>
            <a:ext cx="855142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34" name="直接连接符 1133"/>
          <p:cNvCxnSpPr>
            <a:stCxn id="1118" idx="1"/>
            <a:endCxn id="1117" idx="3"/>
          </p:cNvCxnSpPr>
          <p:nvPr/>
        </p:nvCxnSpPr>
        <p:spPr>
          <a:xfrm flipH="1" flipV="1">
            <a:off x="3931084" y="5682522"/>
            <a:ext cx="439550" cy="44024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135" name="正五边形 1134"/>
          <p:cNvSpPr/>
          <p:nvPr/>
        </p:nvSpPr>
        <p:spPr>
          <a:xfrm>
            <a:off x="2277410" y="1646425"/>
            <a:ext cx="3361906" cy="3151515"/>
          </a:xfrm>
          <a:prstGeom prst="pentagon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6" name="椭圆 1135"/>
          <p:cNvSpPr/>
          <p:nvPr/>
        </p:nvSpPr>
        <p:spPr>
          <a:xfrm>
            <a:off x="3798336" y="4679666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7" name="椭圆 1136"/>
          <p:cNvSpPr/>
          <p:nvPr/>
        </p:nvSpPr>
        <p:spPr>
          <a:xfrm>
            <a:off x="5208964" y="3678052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8" name="椭圆 1137"/>
          <p:cNvSpPr/>
          <p:nvPr/>
        </p:nvSpPr>
        <p:spPr>
          <a:xfrm>
            <a:off x="4750866" y="2172929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9" name="椭圆 1138"/>
          <p:cNvSpPr/>
          <p:nvPr/>
        </p:nvSpPr>
        <p:spPr>
          <a:xfrm>
            <a:off x="2999653" y="2083989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40" name="椭圆 1139"/>
          <p:cNvSpPr/>
          <p:nvPr/>
        </p:nvSpPr>
        <p:spPr>
          <a:xfrm>
            <a:off x="3138650" y="5480330"/>
            <a:ext cx="1565171" cy="9407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41" name="组合 1140"/>
          <p:cNvGrpSpPr/>
          <p:nvPr/>
        </p:nvGrpSpPr>
        <p:grpSpPr>
          <a:xfrm>
            <a:off x="3686849" y="2875510"/>
            <a:ext cx="903107" cy="277517"/>
            <a:chOff x="4642074" y="2615018"/>
            <a:chExt cx="684145" cy="277021"/>
          </a:xfrm>
        </p:grpSpPr>
        <p:sp>
          <p:nvSpPr>
            <p:cNvPr id="1142" name="矩形 1141"/>
            <p:cNvSpPr/>
            <p:nvPr/>
          </p:nvSpPr>
          <p:spPr>
            <a:xfrm>
              <a:off x="4649749" y="2624086"/>
              <a:ext cx="650735" cy="267953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43" name="文本框 1142"/>
            <p:cNvSpPr txBox="1"/>
            <p:nvPr/>
          </p:nvSpPr>
          <p:spPr>
            <a:xfrm>
              <a:off x="4642074" y="2615018"/>
              <a:ext cx="684145" cy="27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RMC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44" name="直接箭头连接符 1143"/>
          <p:cNvCxnSpPr>
            <a:stCxn id="1139" idx="5"/>
          </p:cNvCxnSpPr>
          <p:nvPr/>
        </p:nvCxnSpPr>
        <p:spPr>
          <a:xfrm>
            <a:off x="3218190" y="2298710"/>
            <a:ext cx="492696" cy="5707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145" name="矩形 1144"/>
          <p:cNvSpPr/>
          <p:nvPr/>
        </p:nvSpPr>
        <p:spPr>
          <a:xfrm rot="4250838">
            <a:off x="2407028" y="3755528"/>
            <a:ext cx="375384" cy="176004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46" name="组合 1145"/>
          <p:cNvGrpSpPr/>
          <p:nvPr/>
        </p:nvGrpSpPr>
        <p:grpSpPr>
          <a:xfrm>
            <a:off x="3655396" y="3884120"/>
            <a:ext cx="898118" cy="277517"/>
            <a:chOff x="4619930" y="2608818"/>
            <a:chExt cx="684145" cy="286326"/>
          </a:xfrm>
        </p:grpSpPr>
        <p:sp>
          <p:nvSpPr>
            <p:cNvPr id="1147" name="矩形 1146"/>
            <p:cNvSpPr/>
            <p:nvPr/>
          </p:nvSpPr>
          <p:spPr>
            <a:xfrm>
              <a:off x="4649749" y="2624086"/>
              <a:ext cx="650735" cy="267953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48" name="文本框 1147"/>
            <p:cNvSpPr txBox="1"/>
            <p:nvPr/>
          </p:nvSpPr>
          <p:spPr>
            <a:xfrm>
              <a:off x="4619930" y="2608818"/>
              <a:ext cx="684145" cy="28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CMC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49" name="直接箭头连接符 1148"/>
          <p:cNvCxnSpPr>
            <a:stCxn id="1136" idx="0"/>
          </p:cNvCxnSpPr>
          <p:nvPr/>
        </p:nvCxnSpPr>
        <p:spPr>
          <a:xfrm flipV="1">
            <a:off x="3926352" y="4170819"/>
            <a:ext cx="0" cy="5088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50" name="文本框 1149"/>
          <p:cNvSpPr txBox="1"/>
          <p:nvPr/>
        </p:nvSpPr>
        <p:spPr>
          <a:xfrm>
            <a:off x="3643751" y="4402011"/>
            <a:ext cx="11809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Commit Block Header</a:t>
            </a:r>
          </a:p>
        </p:txBody>
      </p:sp>
      <p:sp>
        <p:nvSpPr>
          <p:cNvPr id="1151" name="椭圆 1150"/>
          <p:cNvSpPr/>
          <p:nvPr/>
        </p:nvSpPr>
        <p:spPr>
          <a:xfrm>
            <a:off x="5884965" y="3553348"/>
            <a:ext cx="1565171" cy="969045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52" name="文本框 1151"/>
          <p:cNvSpPr txBox="1"/>
          <p:nvPr/>
        </p:nvSpPr>
        <p:spPr>
          <a:xfrm>
            <a:off x="6239442" y="4607556"/>
            <a:ext cx="1210694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Parallel Chain </a:t>
            </a:r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53" name="组合 1152"/>
          <p:cNvGrpSpPr/>
          <p:nvPr/>
        </p:nvGrpSpPr>
        <p:grpSpPr>
          <a:xfrm>
            <a:off x="7518697" y="3917465"/>
            <a:ext cx="275821" cy="266227"/>
            <a:chOff x="9794801" y="258431"/>
            <a:chExt cx="577800" cy="655951"/>
          </a:xfrm>
        </p:grpSpPr>
        <p:sp>
          <p:nvSpPr>
            <p:cNvPr id="1154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5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6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7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8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9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60" name="直接箭头连接符 1159"/>
          <p:cNvCxnSpPr>
            <a:stCxn id="1137" idx="2"/>
            <a:endCxn id="1147" idx="3"/>
          </p:cNvCxnSpPr>
          <p:nvPr/>
        </p:nvCxnSpPr>
        <p:spPr>
          <a:xfrm flipH="1">
            <a:off x="4548800" y="3803833"/>
            <a:ext cx="660164" cy="2249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61" name="直接连接符 1160"/>
          <p:cNvCxnSpPr>
            <a:stCxn id="1120" idx="3"/>
            <a:endCxn id="1122" idx="1"/>
          </p:cNvCxnSpPr>
          <p:nvPr/>
        </p:nvCxnSpPr>
        <p:spPr>
          <a:xfrm>
            <a:off x="6273801" y="3875842"/>
            <a:ext cx="324868" cy="423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62" name="直接连接符 1161"/>
          <p:cNvCxnSpPr>
            <a:stCxn id="1121" idx="3"/>
            <a:endCxn id="1122" idx="5"/>
          </p:cNvCxnSpPr>
          <p:nvPr/>
        </p:nvCxnSpPr>
        <p:spPr>
          <a:xfrm flipH="1">
            <a:off x="6708397" y="3872954"/>
            <a:ext cx="408204" cy="426144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63" name="直接连接符 1162"/>
          <p:cNvCxnSpPr>
            <a:stCxn id="1120" idx="5"/>
            <a:endCxn id="1121" idx="1"/>
          </p:cNvCxnSpPr>
          <p:nvPr/>
        </p:nvCxnSpPr>
        <p:spPr>
          <a:xfrm flipV="1">
            <a:off x="6322568" y="3781343"/>
            <a:ext cx="739169" cy="288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64" name="直接连接符 1163"/>
          <p:cNvCxnSpPr>
            <a:stCxn id="1120" idx="1"/>
            <a:endCxn id="1137" idx="6"/>
          </p:cNvCxnSpPr>
          <p:nvPr/>
        </p:nvCxnSpPr>
        <p:spPr>
          <a:xfrm flipH="1">
            <a:off x="5464996" y="3784231"/>
            <a:ext cx="747844" cy="1960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165" name="组合 1164"/>
          <p:cNvGrpSpPr/>
          <p:nvPr/>
        </p:nvGrpSpPr>
        <p:grpSpPr>
          <a:xfrm>
            <a:off x="3683775" y="3385764"/>
            <a:ext cx="865025" cy="276999"/>
            <a:chOff x="4642074" y="2602437"/>
            <a:chExt cx="684145" cy="290043"/>
          </a:xfrm>
        </p:grpSpPr>
        <p:sp>
          <p:nvSpPr>
            <p:cNvPr id="1166" name="矩形 1165"/>
            <p:cNvSpPr/>
            <p:nvPr/>
          </p:nvSpPr>
          <p:spPr>
            <a:xfrm>
              <a:off x="4649749" y="2624086"/>
              <a:ext cx="650735" cy="267953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67" name="文本框 1166"/>
            <p:cNvSpPr txBox="1"/>
            <p:nvPr/>
          </p:nvSpPr>
          <p:spPr>
            <a:xfrm>
              <a:off x="4642074" y="2602437"/>
              <a:ext cx="684145" cy="2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AMC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68" name="肘形连接符 1167"/>
          <p:cNvCxnSpPr>
            <a:stCxn id="1180" idx="1"/>
            <a:endCxn id="1136" idx="3"/>
          </p:cNvCxnSpPr>
          <p:nvPr/>
        </p:nvCxnSpPr>
        <p:spPr>
          <a:xfrm rot="10800000" flipH="1">
            <a:off x="3754997" y="4894387"/>
            <a:ext cx="80833" cy="1096762"/>
          </a:xfrm>
          <a:prstGeom prst="bentConnector4">
            <a:avLst>
              <a:gd name="adj1" fmla="val -230015"/>
              <a:gd name="adj2" fmla="val 101279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69" name="肘形连接符 1168"/>
          <p:cNvCxnSpPr>
            <a:stCxn id="1136" idx="1"/>
            <a:endCxn id="1166" idx="1"/>
          </p:cNvCxnSpPr>
          <p:nvPr/>
        </p:nvCxnSpPr>
        <p:spPr>
          <a:xfrm rot="16200000" flipV="1">
            <a:off x="3173597" y="4054272"/>
            <a:ext cx="1182116" cy="142352"/>
          </a:xfrm>
          <a:prstGeom prst="bentConnector4">
            <a:avLst>
              <a:gd name="adj1" fmla="val -1720"/>
              <a:gd name="adj2" fmla="val 191574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70" name="肘形连接符 1169"/>
          <p:cNvCxnSpPr>
            <a:stCxn id="1166" idx="0"/>
            <a:endCxn id="1137" idx="1"/>
          </p:cNvCxnSpPr>
          <p:nvPr/>
        </p:nvCxnSpPr>
        <p:spPr>
          <a:xfrm rot="16200000" flipH="1">
            <a:off x="4521437" y="2989871"/>
            <a:ext cx="308453" cy="1141589"/>
          </a:xfrm>
          <a:prstGeom prst="bentConnector3">
            <a:avLst>
              <a:gd name="adj1" fmla="val -25112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71" name="肘形连接符 1170"/>
          <p:cNvCxnSpPr>
            <a:stCxn id="1137" idx="7"/>
            <a:endCxn id="1192" idx="0"/>
          </p:cNvCxnSpPr>
          <p:nvPr/>
        </p:nvCxnSpPr>
        <p:spPr>
          <a:xfrm rot="16200000" flipH="1">
            <a:off x="5944209" y="3198184"/>
            <a:ext cx="197998" cy="1231415"/>
          </a:xfrm>
          <a:prstGeom prst="bentConnector3">
            <a:avLst>
              <a:gd name="adj1" fmla="val -191717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grpSp>
        <p:nvGrpSpPr>
          <p:cNvPr id="1172" name="组合 1171"/>
          <p:cNvGrpSpPr/>
          <p:nvPr/>
        </p:nvGrpSpPr>
        <p:grpSpPr>
          <a:xfrm>
            <a:off x="3754998" y="5897558"/>
            <a:ext cx="393498" cy="180351"/>
            <a:chOff x="5080362" y="5086400"/>
            <a:chExt cx="393498" cy="180014"/>
          </a:xfrm>
        </p:grpSpPr>
        <p:grpSp>
          <p:nvGrpSpPr>
            <p:cNvPr id="1173" name="组合 1172"/>
            <p:cNvGrpSpPr/>
            <p:nvPr/>
          </p:nvGrpSpPr>
          <p:grpSpPr>
            <a:xfrm>
              <a:off x="5080362" y="5086400"/>
              <a:ext cx="393498" cy="180014"/>
              <a:chOff x="4649749" y="2613539"/>
              <a:chExt cx="773531" cy="278500"/>
            </a:xfrm>
          </p:grpSpPr>
          <p:sp>
            <p:nvSpPr>
              <p:cNvPr id="1180" name="矩形 1179"/>
              <p:cNvSpPr/>
              <p:nvPr/>
            </p:nvSpPr>
            <p:spPr>
              <a:xfrm>
                <a:off x="4649749" y="2624086"/>
                <a:ext cx="650735" cy="267953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1" name="文本框 1180"/>
              <p:cNvSpPr txBox="1"/>
              <p:nvPr/>
            </p:nvSpPr>
            <p:spPr>
              <a:xfrm>
                <a:off x="4739133" y="2613539"/>
                <a:ext cx="684147" cy="19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AMC</a:t>
                </a:r>
                <a:endParaRPr kumimoji="0" lang="zh-CN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74" name="组合 1173"/>
            <p:cNvGrpSpPr/>
            <p:nvPr/>
          </p:nvGrpSpPr>
          <p:grpSpPr>
            <a:xfrm>
              <a:off x="5093365" y="5127075"/>
              <a:ext cx="97391" cy="105101"/>
              <a:chOff x="7094772" y="4492261"/>
              <a:chExt cx="363256" cy="565096"/>
            </a:xfrm>
          </p:grpSpPr>
          <p:sp>
            <p:nvSpPr>
              <p:cNvPr id="1175" name="Freeform 65"/>
              <p:cNvSpPr/>
              <p:nvPr/>
            </p:nvSpPr>
            <p:spPr bwMode="auto">
              <a:xfrm>
                <a:off x="7151424" y="4492261"/>
                <a:ext cx="249952" cy="275004"/>
              </a:xfrm>
              <a:custGeom>
                <a:avLst/>
                <a:gdLst>
                  <a:gd name="T0" fmla="*/ 186 w 372"/>
                  <a:gd name="T1" fmla="*/ 0 h 409"/>
                  <a:gd name="T2" fmla="*/ 0 w 372"/>
                  <a:gd name="T3" fmla="*/ 184 h 409"/>
                  <a:gd name="T4" fmla="*/ 0 w 372"/>
                  <a:gd name="T5" fmla="*/ 409 h 409"/>
                  <a:gd name="T6" fmla="*/ 81 w 372"/>
                  <a:gd name="T7" fmla="*/ 409 h 409"/>
                  <a:gd name="T8" fmla="*/ 81 w 372"/>
                  <a:gd name="T9" fmla="*/ 184 h 409"/>
                  <a:gd name="T10" fmla="*/ 186 w 372"/>
                  <a:gd name="T11" fmla="*/ 81 h 409"/>
                  <a:gd name="T12" fmla="*/ 291 w 372"/>
                  <a:gd name="T13" fmla="*/ 184 h 409"/>
                  <a:gd name="T14" fmla="*/ 291 w 372"/>
                  <a:gd name="T15" fmla="*/ 409 h 409"/>
                  <a:gd name="T16" fmla="*/ 372 w 372"/>
                  <a:gd name="T17" fmla="*/ 409 h 409"/>
                  <a:gd name="T18" fmla="*/ 372 w 372"/>
                  <a:gd name="T19" fmla="*/ 184 h 409"/>
                  <a:gd name="T20" fmla="*/ 186 w 372"/>
                  <a:gd name="T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2" h="409">
                    <a:moveTo>
                      <a:pt x="186" y="0"/>
                    </a:moveTo>
                    <a:cubicBezTo>
                      <a:pt x="84" y="0"/>
                      <a:pt x="0" y="83"/>
                      <a:pt x="0" y="184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81" y="409"/>
                      <a:pt x="81" y="409"/>
                      <a:pt x="81" y="409"/>
                    </a:cubicBezTo>
                    <a:cubicBezTo>
                      <a:pt x="81" y="184"/>
                      <a:pt x="81" y="184"/>
                      <a:pt x="81" y="184"/>
                    </a:cubicBezTo>
                    <a:cubicBezTo>
                      <a:pt x="81" y="127"/>
                      <a:pt x="129" y="81"/>
                      <a:pt x="186" y="81"/>
                    </a:cubicBezTo>
                    <a:cubicBezTo>
                      <a:pt x="243" y="81"/>
                      <a:pt x="291" y="127"/>
                      <a:pt x="291" y="184"/>
                    </a:cubicBezTo>
                    <a:cubicBezTo>
                      <a:pt x="291" y="409"/>
                      <a:pt x="291" y="409"/>
                      <a:pt x="291" y="409"/>
                    </a:cubicBezTo>
                    <a:cubicBezTo>
                      <a:pt x="372" y="409"/>
                      <a:pt x="372" y="409"/>
                      <a:pt x="372" y="409"/>
                    </a:cubicBezTo>
                    <a:cubicBezTo>
                      <a:pt x="372" y="184"/>
                      <a:pt x="372" y="184"/>
                      <a:pt x="372" y="184"/>
                    </a:cubicBezTo>
                    <a:cubicBezTo>
                      <a:pt x="372" y="83"/>
                      <a:pt x="287" y="0"/>
                      <a:pt x="186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6" name="Freeform 66"/>
              <p:cNvSpPr/>
              <p:nvPr/>
            </p:nvSpPr>
            <p:spPr bwMode="auto">
              <a:xfrm>
                <a:off x="7094772" y="4767265"/>
                <a:ext cx="363256" cy="290092"/>
              </a:xfrm>
              <a:custGeom>
                <a:avLst/>
                <a:gdLst>
                  <a:gd name="T0" fmla="*/ 540 w 540"/>
                  <a:gd name="T1" fmla="*/ 406 h 431"/>
                  <a:gd name="T2" fmla="*/ 517 w 540"/>
                  <a:gd name="T3" fmla="*/ 431 h 431"/>
                  <a:gd name="T4" fmla="*/ 23 w 540"/>
                  <a:gd name="T5" fmla="*/ 431 h 431"/>
                  <a:gd name="T6" fmla="*/ 0 w 540"/>
                  <a:gd name="T7" fmla="*/ 406 h 431"/>
                  <a:gd name="T8" fmla="*/ 0 w 540"/>
                  <a:gd name="T9" fmla="*/ 24 h 431"/>
                  <a:gd name="T10" fmla="*/ 23 w 540"/>
                  <a:gd name="T11" fmla="*/ 0 h 431"/>
                  <a:gd name="T12" fmla="*/ 517 w 540"/>
                  <a:gd name="T13" fmla="*/ 0 h 431"/>
                  <a:gd name="T14" fmla="*/ 540 w 540"/>
                  <a:gd name="T15" fmla="*/ 24 h 431"/>
                  <a:gd name="T16" fmla="*/ 540 w 540"/>
                  <a:gd name="T17" fmla="*/ 40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0" h="431">
                    <a:moveTo>
                      <a:pt x="540" y="406"/>
                    </a:moveTo>
                    <a:cubicBezTo>
                      <a:pt x="540" y="419"/>
                      <a:pt x="530" y="431"/>
                      <a:pt x="517" y="431"/>
                    </a:cubicBezTo>
                    <a:cubicBezTo>
                      <a:pt x="23" y="431"/>
                      <a:pt x="23" y="431"/>
                      <a:pt x="23" y="431"/>
                    </a:cubicBezTo>
                    <a:cubicBezTo>
                      <a:pt x="10" y="431"/>
                      <a:pt x="0" y="419"/>
                      <a:pt x="0" y="40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30" y="0"/>
                      <a:pt x="540" y="11"/>
                      <a:pt x="540" y="24"/>
                    </a:cubicBezTo>
                    <a:cubicBezTo>
                      <a:pt x="540" y="406"/>
                      <a:pt x="540" y="406"/>
                      <a:pt x="540" y="406"/>
                    </a:cubicBezTo>
                  </a:path>
                </a:pathLst>
              </a:custGeom>
              <a:solidFill>
                <a:srgbClr val="F3B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7" name="Freeform 67"/>
              <p:cNvSpPr/>
              <p:nvPr/>
            </p:nvSpPr>
            <p:spPr bwMode="auto">
              <a:xfrm>
                <a:off x="7448633" y="5041130"/>
                <a:ext cx="9395" cy="14804"/>
              </a:xfrm>
              <a:custGeom>
                <a:avLst/>
                <a:gdLst>
                  <a:gd name="T0" fmla="*/ 14 w 14"/>
                  <a:gd name="T1" fmla="*/ 0 h 22"/>
                  <a:gd name="T2" fmla="*/ 0 w 14"/>
                  <a:gd name="T3" fmla="*/ 22 h 22"/>
                  <a:gd name="T4" fmla="*/ 14 w 14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3" y="10"/>
                      <a:pt x="8" y="18"/>
                      <a:pt x="0" y="22"/>
                    </a:cubicBezTo>
                    <a:cubicBezTo>
                      <a:pt x="8" y="18"/>
                      <a:pt x="13" y="10"/>
                      <a:pt x="14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8" name="Freeform 68"/>
              <p:cNvSpPr/>
              <p:nvPr/>
            </p:nvSpPr>
            <p:spPr bwMode="auto">
              <a:xfrm>
                <a:off x="7229427" y="4845553"/>
                <a:ext cx="228601" cy="211804"/>
              </a:xfrm>
              <a:custGeom>
                <a:avLst/>
                <a:gdLst>
                  <a:gd name="T0" fmla="*/ 70 w 340"/>
                  <a:gd name="T1" fmla="*/ 0 h 315"/>
                  <a:gd name="T2" fmla="*/ 0 w 340"/>
                  <a:gd name="T3" fmla="*/ 70 h 315"/>
                  <a:gd name="T4" fmla="*/ 24 w 340"/>
                  <a:gd name="T5" fmla="*/ 122 h 315"/>
                  <a:gd name="T6" fmla="*/ 28 w 340"/>
                  <a:gd name="T7" fmla="*/ 126 h 315"/>
                  <a:gd name="T8" fmla="*/ 28 w 340"/>
                  <a:gd name="T9" fmla="*/ 215 h 315"/>
                  <a:gd name="T10" fmla="*/ 129 w 340"/>
                  <a:gd name="T11" fmla="*/ 315 h 315"/>
                  <a:gd name="T12" fmla="*/ 317 w 340"/>
                  <a:gd name="T13" fmla="*/ 315 h 315"/>
                  <a:gd name="T14" fmla="*/ 326 w 340"/>
                  <a:gd name="T15" fmla="*/ 313 h 315"/>
                  <a:gd name="T16" fmla="*/ 340 w 340"/>
                  <a:gd name="T17" fmla="*/ 291 h 315"/>
                  <a:gd name="T18" fmla="*/ 340 w 340"/>
                  <a:gd name="T19" fmla="*/ 290 h 315"/>
                  <a:gd name="T20" fmla="*/ 340 w 340"/>
                  <a:gd name="T21" fmla="*/ 243 h 315"/>
                  <a:gd name="T22" fmla="*/ 128 w 340"/>
                  <a:gd name="T23" fmla="*/ 30 h 315"/>
                  <a:gd name="T24" fmla="*/ 122 w 340"/>
                  <a:gd name="T25" fmla="*/ 24 h 315"/>
                  <a:gd name="T26" fmla="*/ 70 w 340"/>
                  <a:gd name="T2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0" h="315">
                    <a:moveTo>
                      <a:pt x="70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91"/>
                      <a:pt x="10" y="110"/>
                      <a:pt x="24" y="122"/>
                    </a:cubicBezTo>
                    <a:cubicBezTo>
                      <a:pt x="25" y="124"/>
                      <a:pt x="24" y="125"/>
                      <a:pt x="28" y="126"/>
                    </a:cubicBezTo>
                    <a:cubicBezTo>
                      <a:pt x="28" y="215"/>
                      <a:pt x="28" y="215"/>
                      <a:pt x="28" y="215"/>
                    </a:cubicBezTo>
                    <a:cubicBezTo>
                      <a:pt x="129" y="315"/>
                      <a:pt x="129" y="315"/>
                      <a:pt x="129" y="315"/>
                    </a:cubicBezTo>
                    <a:cubicBezTo>
                      <a:pt x="317" y="315"/>
                      <a:pt x="317" y="315"/>
                      <a:pt x="317" y="315"/>
                    </a:cubicBezTo>
                    <a:cubicBezTo>
                      <a:pt x="320" y="315"/>
                      <a:pt x="323" y="314"/>
                      <a:pt x="326" y="313"/>
                    </a:cubicBezTo>
                    <a:cubicBezTo>
                      <a:pt x="334" y="309"/>
                      <a:pt x="339" y="301"/>
                      <a:pt x="340" y="291"/>
                    </a:cubicBezTo>
                    <a:cubicBezTo>
                      <a:pt x="340" y="291"/>
                      <a:pt x="340" y="290"/>
                      <a:pt x="340" y="290"/>
                    </a:cubicBezTo>
                    <a:cubicBezTo>
                      <a:pt x="340" y="243"/>
                      <a:pt x="340" y="243"/>
                      <a:pt x="340" y="243"/>
                    </a:cubicBezTo>
                    <a:cubicBezTo>
                      <a:pt x="291" y="193"/>
                      <a:pt x="130" y="32"/>
                      <a:pt x="128" y="30"/>
                    </a:cubicBezTo>
                    <a:cubicBezTo>
                      <a:pt x="126" y="28"/>
                      <a:pt x="124" y="26"/>
                      <a:pt x="122" y="24"/>
                    </a:cubicBezTo>
                    <a:cubicBezTo>
                      <a:pt x="109" y="9"/>
                      <a:pt x="91" y="0"/>
                      <a:pt x="70" y="0"/>
                    </a:cubicBezTo>
                  </a:path>
                </a:pathLst>
              </a:custGeom>
              <a:solidFill>
                <a:srgbClr val="C5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9" name="Freeform 69"/>
              <p:cNvSpPr/>
              <p:nvPr/>
            </p:nvSpPr>
            <p:spPr bwMode="auto">
              <a:xfrm>
                <a:off x="7229427" y="4845553"/>
                <a:ext cx="93376" cy="145758"/>
              </a:xfrm>
              <a:custGeom>
                <a:avLst/>
                <a:gdLst>
                  <a:gd name="T0" fmla="*/ 139 w 139"/>
                  <a:gd name="T1" fmla="*/ 70 h 217"/>
                  <a:gd name="T2" fmla="*/ 70 w 139"/>
                  <a:gd name="T3" fmla="*/ 0 h 217"/>
                  <a:gd name="T4" fmla="*/ 0 w 139"/>
                  <a:gd name="T5" fmla="*/ 70 h 217"/>
                  <a:gd name="T6" fmla="*/ 28 w 139"/>
                  <a:gd name="T7" fmla="*/ 125 h 217"/>
                  <a:gd name="T8" fmla="*/ 28 w 139"/>
                  <a:gd name="T9" fmla="*/ 217 h 217"/>
                  <a:gd name="T10" fmla="*/ 112 w 139"/>
                  <a:gd name="T11" fmla="*/ 217 h 217"/>
                  <a:gd name="T12" fmla="*/ 112 w 139"/>
                  <a:gd name="T13" fmla="*/ 125 h 217"/>
                  <a:gd name="T14" fmla="*/ 139 w 139"/>
                  <a:gd name="T15" fmla="*/ 7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17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92"/>
                      <a:pt x="10" y="112"/>
                      <a:pt x="28" y="12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9" y="112"/>
                      <a:pt x="139" y="92"/>
                      <a:pt x="139" y="7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182" name="直接连接符 1181"/>
          <p:cNvCxnSpPr>
            <a:stCxn id="1136" idx="4"/>
            <a:endCxn id="1117" idx="0"/>
          </p:cNvCxnSpPr>
          <p:nvPr/>
        </p:nvCxnSpPr>
        <p:spPr>
          <a:xfrm>
            <a:off x="3926352" y="4931227"/>
            <a:ext cx="4732" cy="56807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83" name="直接连接符 1182"/>
          <p:cNvCxnSpPr>
            <a:stCxn id="1145" idx="2"/>
          </p:cNvCxnSpPr>
          <p:nvPr/>
        </p:nvCxnSpPr>
        <p:spPr>
          <a:xfrm flipH="1">
            <a:off x="2299145" y="3872457"/>
            <a:ext cx="212444" cy="11746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184" name="组合 1183"/>
          <p:cNvGrpSpPr/>
          <p:nvPr/>
        </p:nvGrpSpPr>
        <p:grpSpPr>
          <a:xfrm>
            <a:off x="6493400" y="3906061"/>
            <a:ext cx="393498" cy="180351"/>
            <a:chOff x="5080362" y="5086400"/>
            <a:chExt cx="393498" cy="180014"/>
          </a:xfrm>
        </p:grpSpPr>
        <p:grpSp>
          <p:nvGrpSpPr>
            <p:cNvPr id="1185" name="组合 1184"/>
            <p:cNvGrpSpPr/>
            <p:nvPr/>
          </p:nvGrpSpPr>
          <p:grpSpPr>
            <a:xfrm>
              <a:off x="5080362" y="5086400"/>
              <a:ext cx="393498" cy="180014"/>
              <a:chOff x="4649749" y="2613539"/>
              <a:chExt cx="773531" cy="278500"/>
            </a:xfrm>
          </p:grpSpPr>
          <p:sp>
            <p:nvSpPr>
              <p:cNvPr id="1192" name="矩形 1191"/>
              <p:cNvSpPr/>
              <p:nvPr/>
            </p:nvSpPr>
            <p:spPr>
              <a:xfrm>
                <a:off x="4649749" y="2624086"/>
                <a:ext cx="650735" cy="267953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3" name="文本框 1192"/>
              <p:cNvSpPr txBox="1"/>
              <p:nvPr/>
            </p:nvSpPr>
            <p:spPr>
              <a:xfrm>
                <a:off x="4739133" y="2613539"/>
                <a:ext cx="684147" cy="19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AMC</a:t>
                </a:r>
                <a:endParaRPr kumimoji="0" lang="zh-CN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86" name="组合 1185"/>
            <p:cNvGrpSpPr/>
            <p:nvPr/>
          </p:nvGrpSpPr>
          <p:grpSpPr>
            <a:xfrm>
              <a:off x="5093365" y="5127075"/>
              <a:ext cx="97391" cy="105101"/>
              <a:chOff x="7094772" y="4492261"/>
              <a:chExt cx="363256" cy="565096"/>
            </a:xfrm>
          </p:grpSpPr>
          <p:sp>
            <p:nvSpPr>
              <p:cNvPr id="1187" name="Freeform 65"/>
              <p:cNvSpPr/>
              <p:nvPr/>
            </p:nvSpPr>
            <p:spPr bwMode="auto">
              <a:xfrm>
                <a:off x="7151424" y="4492261"/>
                <a:ext cx="249952" cy="275004"/>
              </a:xfrm>
              <a:custGeom>
                <a:avLst/>
                <a:gdLst>
                  <a:gd name="T0" fmla="*/ 186 w 372"/>
                  <a:gd name="T1" fmla="*/ 0 h 409"/>
                  <a:gd name="T2" fmla="*/ 0 w 372"/>
                  <a:gd name="T3" fmla="*/ 184 h 409"/>
                  <a:gd name="T4" fmla="*/ 0 w 372"/>
                  <a:gd name="T5" fmla="*/ 409 h 409"/>
                  <a:gd name="T6" fmla="*/ 81 w 372"/>
                  <a:gd name="T7" fmla="*/ 409 h 409"/>
                  <a:gd name="T8" fmla="*/ 81 w 372"/>
                  <a:gd name="T9" fmla="*/ 184 h 409"/>
                  <a:gd name="T10" fmla="*/ 186 w 372"/>
                  <a:gd name="T11" fmla="*/ 81 h 409"/>
                  <a:gd name="T12" fmla="*/ 291 w 372"/>
                  <a:gd name="T13" fmla="*/ 184 h 409"/>
                  <a:gd name="T14" fmla="*/ 291 w 372"/>
                  <a:gd name="T15" fmla="*/ 409 h 409"/>
                  <a:gd name="T16" fmla="*/ 372 w 372"/>
                  <a:gd name="T17" fmla="*/ 409 h 409"/>
                  <a:gd name="T18" fmla="*/ 372 w 372"/>
                  <a:gd name="T19" fmla="*/ 184 h 409"/>
                  <a:gd name="T20" fmla="*/ 186 w 372"/>
                  <a:gd name="T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2" h="409">
                    <a:moveTo>
                      <a:pt x="186" y="0"/>
                    </a:moveTo>
                    <a:cubicBezTo>
                      <a:pt x="84" y="0"/>
                      <a:pt x="0" y="83"/>
                      <a:pt x="0" y="184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81" y="409"/>
                      <a:pt x="81" y="409"/>
                      <a:pt x="81" y="409"/>
                    </a:cubicBezTo>
                    <a:cubicBezTo>
                      <a:pt x="81" y="184"/>
                      <a:pt x="81" y="184"/>
                      <a:pt x="81" y="184"/>
                    </a:cubicBezTo>
                    <a:cubicBezTo>
                      <a:pt x="81" y="127"/>
                      <a:pt x="129" y="81"/>
                      <a:pt x="186" y="81"/>
                    </a:cubicBezTo>
                    <a:cubicBezTo>
                      <a:pt x="243" y="81"/>
                      <a:pt x="291" y="127"/>
                      <a:pt x="291" y="184"/>
                    </a:cubicBezTo>
                    <a:cubicBezTo>
                      <a:pt x="291" y="409"/>
                      <a:pt x="291" y="409"/>
                      <a:pt x="291" y="409"/>
                    </a:cubicBezTo>
                    <a:cubicBezTo>
                      <a:pt x="372" y="409"/>
                      <a:pt x="372" y="409"/>
                      <a:pt x="372" y="409"/>
                    </a:cubicBezTo>
                    <a:cubicBezTo>
                      <a:pt x="372" y="184"/>
                      <a:pt x="372" y="184"/>
                      <a:pt x="372" y="184"/>
                    </a:cubicBezTo>
                    <a:cubicBezTo>
                      <a:pt x="372" y="83"/>
                      <a:pt x="287" y="0"/>
                      <a:pt x="186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8" name="Freeform 66"/>
              <p:cNvSpPr/>
              <p:nvPr/>
            </p:nvSpPr>
            <p:spPr bwMode="auto">
              <a:xfrm>
                <a:off x="7094772" y="4767265"/>
                <a:ext cx="363256" cy="290092"/>
              </a:xfrm>
              <a:custGeom>
                <a:avLst/>
                <a:gdLst>
                  <a:gd name="T0" fmla="*/ 540 w 540"/>
                  <a:gd name="T1" fmla="*/ 406 h 431"/>
                  <a:gd name="T2" fmla="*/ 517 w 540"/>
                  <a:gd name="T3" fmla="*/ 431 h 431"/>
                  <a:gd name="T4" fmla="*/ 23 w 540"/>
                  <a:gd name="T5" fmla="*/ 431 h 431"/>
                  <a:gd name="T6" fmla="*/ 0 w 540"/>
                  <a:gd name="T7" fmla="*/ 406 h 431"/>
                  <a:gd name="T8" fmla="*/ 0 w 540"/>
                  <a:gd name="T9" fmla="*/ 24 h 431"/>
                  <a:gd name="T10" fmla="*/ 23 w 540"/>
                  <a:gd name="T11" fmla="*/ 0 h 431"/>
                  <a:gd name="T12" fmla="*/ 517 w 540"/>
                  <a:gd name="T13" fmla="*/ 0 h 431"/>
                  <a:gd name="T14" fmla="*/ 540 w 540"/>
                  <a:gd name="T15" fmla="*/ 24 h 431"/>
                  <a:gd name="T16" fmla="*/ 540 w 540"/>
                  <a:gd name="T17" fmla="*/ 40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0" h="431">
                    <a:moveTo>
                      <a:pt x="540" y="406"/>
                    </a:moveTo>
                    <a:cubicBezTo>
                      <a:pt x="540" y="419"/>
                      <a:pt x="530" y="431"/>
                      <a:pt x="517" y="431"/>
                    </a:cubicBezTo>
                    <a:cubicBezTo>
                      <a:pt x="23" y="431"/>
                      <a:pt x="23" y="431"/>
                      <a:pt x="23" y="431"/>
                    </a:cubicBezTo>
                    <a:cubicBezTo>
                      <a:pt x="10" y="431"/>
                      <a:pt x="0" y="419"/>
                      <a:pt x="0" y="40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30" y="0"/>
                      <a:pt x="540" y="11"/>
                      <a:pt x="540" y="24"/>
                    </a:cubicBezTo>
                    <a:cubicBezTo>
                      <a:pt x="540" y="406"/>
                      <a:pt x="540" y="406"/>
                      <a:pt x="540" y="406"/>
                    </a:cubicBezTo>
                  </a:path>
                </a:pathLst>
              </a:custGeom>
              <a:solidFill>
                <a:srgbClr val="F3B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9" name="Freeform 67"/>
              <p:cNvSpPr/>
              <p:nvPr/>
            </p:nvSpPr>
            <p:spPr bwMode="auto">
              <a:xfrm>
                <a:off x="7448633" y="5041130"/>
                <a:ext cx="9395" cy="14804"/>
              </a:xfrm>
              <a:custGeom>
                <a:avLst/>
                <a:gdLst>
                  <a:gd name="T0" fmla="*/ 14 w 14"/>
                  <a:gd name="T1" fmla="*/ 0 h 22"/>
                  <a:gd name="T2" fmla="*/ 0 w 14"/>
                  <a:gd name="T3" fmla="*/ 22 h 22"/>
                  <a:gd name="T4" fmla="*/ 14 w 14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3" y="10"/>
                      <a:pt x="8" y="18"/>
                      <a:pt x="0" y="22"/>
                    </a:cubicBezTo>
                    <a:cubicBezTo>
                      <a:pt x="8" y="18"/>
                      <a:pt x="13" y="10"/>
                      <a:pt x="14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0" name="Freeform 68"/>
              <p:cNvSpPr/>
              <p:nvPr/>
            </p:nvSpPr>
            <p:spPr bwMode="auto">
              <a:xfrm>
                <a:off x="7229427" y="4845553"/>
                <a:ext cx="228601" cy="211804"/>
              </a:xfrm>
              <a:custGeom>
                <a:avLst/>
                <a:gdLst>
                  <a:gd name="T0" fmla="*/ 70 w 340"/>
                  <a:gd name="T1" fmla="*/ 0 h 315"/>
                  <a:gd name="T2" fmla="*/ 0 w 340"/>
                  <a:gd name="T3" fmla="*/ 70 h 315"/>
                  <a:gd name="T4" fmla="*/ 24 w 340"/>
                  <a:gd name="T5" fmla="*/ 122 h 315"/>
                  <a:gd name="T6" fmla="*/ 28 w 340"/>
                  <a:gd name="T7" fmla="*/ 126 h 315"/>
                  <a:gd name="T8" fmla="*/ 28 w 340"/>
                  <a:gd name="T9" fmla="*/ 215 h 315"/>
                  <a:gd name="T10" fmla="*/ 129 w 340"/>
                  <a:gd name="T11" fmla="*/ 315 h 315"/>
                  <a:gd name="T12" fmla="*/ 317 w 340"/>
                  <a:gd name="T13" fmla="*/ 315 h 315"/>
                  <a:gd name="T14" fmla="*/ 326 w 340"/>
                  <a:gd name="T15" fmla="*/ 313 h 315"/>
                  <a:gd name="T16" fmla="*/ 340 w 340"/>
                  <a:gd name="T17" fmla="*/ 291 h 315"/>
                  <a:gd name="T18" fmla="*/ 340 w 340"/>
                  <a:gd name="T19" fmla="*/ 290 h 315"/>
                  <a:gd name="T20" fmla="*/ 340 w 340"/>
                  <a:gd name="T21" fmla="*/ 243 h 315"/>
                  <a:gd name="T22" fmla="*/ 128 w 340"/>
                  <a:gd name="T23" fmla="*/ 30 h 315"/>
                  <a:gd name="T24" fmla="*/ 122 w 340"/>
                  <a:gd name="T25" fmla="*/ 24 h 315"/>
                  <a:gd name="T26" fmla="*/ 70 w 340"/>
                  <a:gd name="T2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0" h="315">
                    <a:moveTo>
                      <a:pt x="70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91"/>
                      <a:pt x="10" y="110"/>
                      <a:pt x="24" y="122"/>
                    </a:cubicBezTo>
                    <a:cubicBezTo>
                      <a:pt x="25" y="124"/>
                      <a:pt x="24" y="125"/>
                      <a:pt x="28" y="126"/>
                    </a:cubicBezTo>
                    <a:cubicBezTo>
                      <a:pt x="28" y="215"/>
                      <a:pt x="28" y="215"/>
                      <a:pt x="28" y="215"/>
                    </a:cubicBezTo>
                    <a:cubicBezTo>
                      <a:pt x="129" y="315"/>
                      <a:pt x="129" y="315"/>
                      <a:pt x="129" y="315"/>
                    </a:cubicBezTo>
                    <a:cubicBezTo>
                      <a:pt x="317" y="315"/>
                      <a:pt x="317" y="315"/>
                      <a:pt x="317" y="315"/>
                    </a:cubicBezTo>
                    <a:cubicBezTo>
                      <a:pt x="320" y="315"/>
                      <a:pt x="323" y="314"/>
                      <a:pt x="326" y="313"/>
                    </a:cubicBezTo>
                    <a:cubicBezTo>
                      <a:pt x="334" y="309"/>
                      <a:pt x="339" y="301"/>
                      <a:pt x="340" y="291"/>
                    </a:cubicBezTo>
                    <a:cubicBezTo>
                      <a:pt x="340" y="291"/>
                      <a:pt x="340" y="290"/>
                      <a:pt x="340" y="290"/>
                    </a:cubicBezTo>
                    <a:cubicBezTo>
                      <a:pt x="340" y="243"/>
                      <a:pt x="340" y="243"/>
                      <a:pt x="340" y="243"/>
                    </a:cubicBezTo>
                    <a:cubicBezTo>
                      <a:pt x="291" y="193"/>
                      <a:pt x="130" y="32"/>
                      <a:pt x="128" y="30"/>
                    </a:cubicBezTo>
                    <a:cubicBezTo>
                      <a:pt x="126" y="28"/>
                      <a:pt x="124" y="26"/>
                      <a:pt x="122" y="24"/>
                    </a:cubicBezTo>
                    <a:cubicBezTo>
                      <a:pt x="109" y="9"/>
                      <a:pt x="91" y="0"/>
                      <a:pt x="70" y="0"/>
                    </a:cubicBezTo>
                  </a:path>
                </a:pathLst>
              </a:custGeom>
              <a:solidFill>
                <a:srgbClr val="C5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1" name="Freeform 69"/>
              <p:cNvSpPr/>
              <p:nvPr/>
            </p:nvSpPr>
            <p:spPr bwMode="auto">
              <a:xfrm>
                <a:off x="7229427" y="4845553"/>
                <a:ext cx="93376" cy="145758"/>
              </a:xfrm>
              <a:custGeom>
                <a:avLst/>
                <a:gdLst>
                  <a:gd name="T0" fmla="*/ 139 w 139"/>
                  <a:gd name="T1" fmla="*/ 70 h 217"/>
                  <a:gd name="T2" fmla="*/ 70 w 139"/>
                  <a:gd name="T3" fmla="*/ 0 h 217"/>
                  <a:gd name="T4" fmla="*/ 0 w 139"/>
                  <a:gd name="T5" fmla="*/ 70 h 217"/>
                  <a:gd name="T6" fmla="*/ 28 w 139"/>
                  <a:gd name="T7" fmla="*/ 125 h 217"/>
                  <a:gd name="T8" fmla="*/ 28 w 139"/>
                  <a:gd name="T9" fmla="*/ 217 h 217"/>
                  <a:gd name="T10" fmla="*/ 112 w 139"/>
                  <a:gd name="T11" fmla="*/ 217 h 217"/>
                  <a:gd name="T12" fmla="*/ 112 w 139"/>
                  <a:gd name="T13" fmla="*/ 125 h 217"/>
                  <a:gd name="T14" fmla="*/ 139 w 139"/>
                  <a:gd name="T15" fmla="*/ 7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17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92"/>
                      <a:pt x="10" y="112"/>
                      <a:pt x="28" y="12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9" y="112"/>
                      <a:pt x="139" y="92"/>
                      <a:pt x="139" y="7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4" name="等腰三角形 1193"/>
          <p:cNvSpPr/>
          <p:nvPr/>
        </p:nvSpPr>
        <p:spPr>
          <a:xfrm>
            <a:off x="5637546" y="5263374"/>
            <a:ext cx="219456" cy="183222"/>
          </a:xfrm>
          <a:prstGeom prst="triangl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195" name="直接箭头连接符 1194"/>
          <p:cNvCxnSpPr>
            <a:stCxn id="1194" idx="3"/>
            <a:endCxn id="1118" idx="5"/>
          </p:cNvCxnSpPr>
          <p:nvPr/>
        </p:nvCxnSpPr>
        <p:spPr>
          <a:xfrm flipH="1">
            <a:off x="4480362" y="5446596"/>
            <a:ext cx="1266912" cy="676167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96" name="直接箭头连接符 1195"/>
          <p:cNvCxnSpPr>
            <a:stCxn id="1194" idx="5"/>
            <a:endCxn id="1122" idx="2"/>
          </p:cNvCxnSpPr>
          <p:nvPr/>
        </p:nvCxnSpPr>
        <p:spPr>
          <a:xfrm flipV="1">
            <a:off x="5802138" y="4390709"/>
            <a:ext cx="741667" cy="964276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  <a:tailEnd type="triangle"/>
          </a:ln>
          <a:effectLst/>
        </p:spPr>
      </p:cxnSp>
      <p:sp>
        <p:nvSpPr>
          <p:cNvPr id="1197" name="等腰三角形 1196"/>
          <p:cNvSpPr/>
          <p:nvPr/>
        </p:nvSpPr>
        <p:spPr>
          <a:xfrm>
            <a:off x="7838287" y="4909264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98" name="文本框 1197"/>
          <p:cNvSpPr txBox="1"/>
          <p:nvPr/>
        </p:nvSpPr>
        <p:spPr>
          <a:xfrm>
            <a:off x="8302577" y="4829751"/>
            <a:ext cx="176741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Validator for Relay Chain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99" name="等腰三角形 1198"/>
          <p:cNvSpPr/>
          <p:nvPr/>
        </p:nvSpPr>
        <p:spPr>
          <a:xfrm>
            <a:off x="7826704" y="5300644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0" name="文本框 1199"/>
          <p:cNvSpPr txBox="1"/>
          <p:nvPr/>
        </p:nvSpPr>
        <p:spPr>
          <a:xfrm>
            <a:off x="8302576" y="5245467"/>
            <a:ext cx="1935037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Validator for Parallel Chain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01" name="直接箭头连接符 1200"/>
          <p:cNvCxnSpPr>
            <a:stCxn id="1194" idx="1"/>
            <a:endCxn id="1147" idx="3"/>
          </p:cNvCxnSpPr>
          <p:nvPr/>
        </p:nvCxnSpPr>
        <p:spPr>
          <a:xfrm flipH="1" flipV="1">
            <a:off x="4548800" y="4028773"/>
            <a:ext cx="1143610" cy="1326213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02" name="文本框 1201"/>
          <p:cNvSpPr txBox="1"/>
          <p:nvPr/>
        </p:nvSpPr>
        <p:spPr>
          <a:xfrm>
            <a:off x="5087038" y="5039280"/>
            <a:ext cx="680923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Report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3" name="文本框 1202"/>
          <p:cNvSpPr txBox="1"/>
          <p:nvPr/>
        </p:nvSpPr>
        <p:spPr>
          <a:xfrm rot="16200000">
            <a:off x="2902010" y="5290119"/>
            <a:ext cx="1123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Cross  ZKA </a:t>
            </a:r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Transfer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4" name="文本框 1203"/>
          <p:cNvSpPr txBox="1"/>
          <p:nvPr/>
        </p:nvSpPr>
        <p:spPr>
          <a:xfrm>
            <a:off x="8297795" y="6079473"/>
            <a:ext cx="868125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Adapter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5" name="椭圆 1204"/>
          <p:cNvSpPr/>
          <p:nvPr/>
        </p:nvSpPr>
        <p:spPr>
          <a:xfrm>
            <a:off x="7819999" y="5687767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6" name="文本框 1205"/>
          <p:cNvSpPr txBox="1"/>
          <p:nvPr/>
        </p:nvSpPr>
        <p:spPr>
          <a:xfrm>
            <a:off x="8297795" y="5655448"/>
            <a:ext cx="15849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Collector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7" name="文本框 1206"/>
          <p:cNvSpPr txBox="1"/>
          <p:nvPr/>
        </p:nvSpPr>
        <p:spPr>
          <a:xfrm rot="16200000">
            <a:off x="2956645" y="4135954"/>
            <a:ext cx="98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Cross ZKA Queue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8" name="矩形 1207"/>
          <p:cNvSpPr/>
          <p:nvPr/>
        </p:nvSpPr>
        <p:spPr>
          <a:xfrm>
            <a:off x="7826704" y="6143231"/>
            <a:ext cx="354311" cy="179162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9" name="文本框 1208"/>
          <p:cNvSpPr txBox="1"/>
          <p:nvPr/>
        </p:nvSpPr>
        <p:spPr>
          <a:xfrm>
            <a:off x="2094565" y="5760971"/>
            <a:ext cx="771546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Data </a:t>
            </a:r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Privacy</a:t>
            </a:r>
            <a:endParaRPr lang="zh-CN" altLang="en-US" sz="8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10" name="直接箭头连接符 1209"/>
          <p:cNvCxnSpPr>
            <a:endCxn id="1139" idx="1"/>
          </p:cNvCxnSpPr>
          <p:nvPr/>
        </p:nvCxnSpPr>
        <p:spPr>
          <a:xfrm>
            <a:off x="2739315" y="1786572"/>
            <a:ext cx="297833" cy="3342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11" name="文本框 1210"/>
          <p:cNvSpPr txBox="1"/>
          <p:nvPr/>
        </p:nvSpPr>
        <p:spPr>
          <a:xfrm>
            <a:off x="2826008" y="2454965"/>
            <a:ext cx="829387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Register Chain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2" name="文本框 1211"/>
          <p:cNvSpPr txBox="1"/>
          <p:nvPr/>
        </p:nvSpPr>
        <p:spPr>
          <a:xfrm>
            <a:off x="5170320" y="5751689"/>
            <a:ext cx="680923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Audit </a:t>
            </a:r>
            <a:r>
              <a:rPr lang="en-US" altLang="zh-CN" sz="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ata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3" name="等腰三角形 1212"/>
          <p:cNvSpPr/>
          <p:nvPr/>
        </p:nvSpPr>
        <p:spPr>
          <a:xfrm>
            <a:off x="7850227" y="6544069"/>
            <a:ext cx="219456" cy="183222"/>
          </a:xfrm>
          <a:prstGeom prst="triangl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4" name="文本框 1213"/>
          <p:cNvSpPr txBox="1"/>
          <p:nvPr/>
        </p:nvSpPr>
        <p:spPr>
          <a:xfrm>
            <a:off x="8306347" y="6488072"/>
            <a:ext cx="9548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Auditor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7" name="等腰三角形 1216"/>
          <p:cNvSpPr/>
          <p:nvPr/>
        </p:nvSpPr>
        <p:spPr>
          <a:xfrm>
            <a:off x="2982385" y="2787930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8" name="文本框 1217"/>
          <p:cNvSpPr txBox="1"/>
          <p:nvPr/>
        </p:nvSpPr>
        <p:spPr>
          <a:xfrm>
            <a:off x="1059242" y="3887551"/>
            <a:ext cx="1085634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Other Chain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9" name="文本框 1218"/>
          <p:cNvSpPr txBox="1"/>
          <p:nvPr/>
        </p:nvSpPr>
        <p:spPr>
          <a:xfrm>
            <a:off x="2991969" y="4829751"/>
            <a:ext cx="448022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ICP</a:t>
            </a:r>
            <a:endParaRPr lang="zh-CN" altLang="en-US" sz="8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0" name="左大括号 1219"/>
          <p:cNvSpPr/>
          <p:nvPr/>
        </p:nvSpPr>
        <p:spPr>
          <a:xfrm>
            <a:off x="3276135" y="4207487"/>
            <a:ext cx="105671" cy="1472271"/>
          </a:xfrm>
          <a:prstGeom prst="leftBrace">
            <a:avLst>
              <a:gd name="adj1" fmla="val 111026"/>
              <a:gd name="adj2" fmla="val 50000"/>
            </a:avLst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2" name="椭圆 1221"/>
          <p:cNvSpPr/>
          <p:nvPr/>
        </p:nvSpPr>
        <p:spPr>
          <a:xfrm>
            <a:off x="1444532" y="914399"/>
            <a:ext cx="1831423" cy="1219895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3" name="等腰三角形 1222"/>
          <p:cNvSpPr/>
          <p:nvPr/>
        </p:nvSpPr>
        <p:spPr>
          <a:xfrm>
            <a:off x="1872196" y="1219279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4" name="等腰三角形 1223"/>
          <p:cNvSpPr/>
          <p:nvPr/>
        </p:nvSpPr>
        <p:spPr>
          <a:xfrm>
            <a:off x="2189560" y="1593369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5" name="等腰三角形 1224"/>
          <p:cNvSpPr/>
          <p:nvPr/>
        </p:nvSpPr>
        <p:spPr>
          <a:xfrm>
            <a:off x="2574619" y="1214650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26" name="直接连接符 1225"/>
          <p:cNvCxnSpPr>
            <a:stCxn id="1223" idx="3"/>
            <a:endCxn id="1224" idx="1"/>
          </p:cNvCxnSpPr>
          <p:nvPr/>
        </p:nvCxnSpPr>
        <p:spPr>
          <a:xfrm>
            <a:off x="1981924" y="1402501"/>
            <a:ext cx="262500" cy="28247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227" name="直接连接符 1226"/>
          <p:cNvCxnSpPr>
            <a:stCxn id="1224" idx="5"/>
            <a:endCxn id="1225" idx="3"/>
          </p:cNvCxnSpPr>
          <p:nvPr/>
        </p:nvCxnSpPr>
        <p:spPr>
          <a:xfrm flipV="1">
            <a:off x="2354152" y="1397873"/>
            <a:ext cx="330195" cy="28710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228" name="直接连接符 1227"/>
          <p:cNvCxnSpPr>
            <a:stCxn id="1223" idx="5"/>
            <a:endCxn id="1225" idx="1"/>
          </p:cNvCxnSpPr>
          <p:nvPr/>
        </p:nvCxnSpPr>
        <p:spPr>
          <a:xfrm flipV="1">
            <a:off x="2036788" y="1306261"/>
            <a:ext cx="592695" cy="462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229" name="组合 1228"/>
          <p:cNvGrpSpPr/>
          <p:nvPr/>
        </p:nvGrpSpPr>
        <p:grpSpPr>
          <a:xfrm>
            <a:off x="2161607" y="1374473"/>
            <a:ext cx="393498" cy="180351"/>
            <a:chOff x="5080362" y="5086400"/>
            <a:chExt cx="393498" cy="180014"/>
          </a:xfrm>
        </p:grpSpPr>
        <p:grpSp>
          <p:nvGrpSpPr>
            <p:cNvPr id="1230" name="组合 1229"/>
            <p:cNvGrpSpPr/>
            <p:nvPr/>
          </p:nvGrpSpPr>
          <p:grpSpPr>
            <a:xfrm>
              <a:off x="5080362" y="5086400"/>
              <a:ext cx="393498" cy="180014"/>
              <a:chOff x="4649749" y="2613539"/>
              <a:chExt cx="773531" cy="278500"/>
            </a:xfrm>
          </p:grpSpPr>
          <p:sp>
            <p:nvSpPr>
              <p:cNvPr id="1237" name="矩形 1236"/>
              <p:cNvSpPr/>
              <p:nvPr/>
            </p:nvSpPr>
            <p:spPr>
              <a:xfrm>
                <a:off x="4649749" y="2624086"/>
                <a:ext cx="650735" cy="267953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8" name="文本框 1237"/>
              <p:cNvSpPr txBox="1"/>
              <p:nvPr/>
            </p:nvSpPr>
            <p:spPr>
              <a:xfrm>
                <a:off x="4739133" y="2613539"/>
                <a:ext cx="684147" cy="19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AMC</a:t>
                </a:r>
                <a:endParaRPr kumimoji="0" lang="zh-CN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1" name="组合 1230"/>
            <p:cNvGrpSpPr/>
            <p:nvPr/>
          </p:nvGrpSpPr>
          <p:grpSpPr>
            <a:xfrm>
              <a:off x="5093365" y="5127075"/>
              <a:ext cx="97391" cy="105101"/>
              <a:chOff x="7094772" y="4492261"/>
              <a:chExt cx="363256" cy="565096"/>
            </a:xfrm>
          </p:grpSpPr>
          <p:sp>
            <p:nvSpPr>
              <p:cNvPr id="1232" name="Freeform 65"/>
              <p:cNvSpPr/>
              <p:nvPr/>
            </p:nvSpPr>
            <p:spPr bwMode="auto">
              <a:xfrm>
                <a:off x="7151424" y="4492261"/>
                <a:ext cx="249952" cy="275004"/>
              </a:xfrm>
              <a:custGeom>
                <a:avLst/>
                <a:gdLst>
                  <a:gd name="T0" fmla="*/ 186 w 372"/>
                  <a:gd name="T1" fmla="*/ 0 h 409"/>
                  <a:gd name="T2" fmla="*/ 0 w 372"/>
                  <a:gd name="T3" fmla="*/ 184 h 409"/>
                  <a:gd name="T4" fmla="*/ 0 w 372"/>
                  <a:gd name="T5" fmla="*/ 409 h 409"/>
                  <a:gd name="T6" fmla="*/ 81 w 372"/>
                  <a:gd name="T7" fmla="*/ 409 h 409"/>
                  <a:gd name="T8" fmla="*/ 81 w 372"/>
                  <a:gd name="T9" fmla="*/ 184 h 409"/>
                  <a:gd name="T10" fmla="*/ 186 w 372"/>
                  <a:gd name="T11" fmla="*/ 81 h 409"/>
                  <a:gd name="T12" fmla="*/ 291 w 372"/>
                  <a:gd name="T13" fmla="*/ 184 h 409"/>
                  <a:gd name="T14" fmla="*/ 291 w 372"/>
                  <a:gd name="T15" fmla="*/ 409 h 409"/>
                  <a:gd name="T16" fmla="*/ 372 w 372"/>
                  <a:gd name="T17" fmla="*/ 409 h 409"/>
                  <a:gd name="T18" fmla="*/ 372 w 372"/>
                  <a:gd name="T19" fmla="*/ 184 h 409"/>
                  <a:gd name="T20" fmla="*/ 186 w 372"/>
                  <a:gd name="T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2" h="409">
                    <a:moveTo>
                      <a:pt x="186" y="0"/>
                    </a:moveTo>
                    <a:cubicBezTo>
                      <a:pt x="84" y="0"/>
                      <a:pt x="0" y="83"/>
                      <a:pt x="0" y="184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81" y="409"/>
                      <a:pt x="81" y="409"/>
                      <a:pt x="81" y="409"/>
                    </a:cubicBezTo>
                    <a:cubicBezTo>
                      <a:pt x="81" y="184"/>
                      <a:pt x="81" y="184"/>
                      <a:pt x="81" y="184"/>
                    </a:cubicBezTo>
                    <a:cubicBezTo>
                      <a:pt x="81" y="127"/>
                      <a:pt x="129" y="81"/>
                      <a:pt x="186" y="81"/>
                    </a:cubicBezTo>
                    <a:cubicBezTo>
                      <a:pt x="243" y="81"/>
                      <a:pt x="291" y="127"/>
                      <a:pt x="291" y="184"/>
                    </a:cubicBezTo>
                    <a:cubicBezTo>
                      <a:pt x="291" y="409"/>
                      <a:pt x="291" y="409"/>
                      <a:pt x="291" y="409"/>
                    </a:cubicBezTo>
                    <a:cubicBezTo>
                      <a:pt x="372" y="409"/>
                      <a:pt x="372" y="409"/>
                      <a:pt x="372" y="409"/>
                    </a:cubicBezTo>
                    <a:cubicBezTo>
                      <a:pt x="372" y="184"/>
                      <a:pt x="372" y="184"/>
                      <a:pt x="372" y="184"/>
                    </a:cubicBezTo>
                    <a:cubicBezTo>
                      <a:pt x="372" y="83"/>
                      <a:pt x="287" y="0"/>
                      <a:pt x="186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3" name="Freeform 66"/>
              <p:cNvSpPr/>
              <p:nvPr/>
            </p:nvSpPr>
            <p:spPr bwMode="auto">
              <a:xfrm>
                <a:off x="7094772" y="4767265"/>
                <a:ext cx="363256" cy="290092"/>
              </a:xfrm>
              <a:custGeom>
                <a:avLst/>
                <a:gdLst>
                  <a:gd name="T0" fmla="*/ 540 w 540"/>
                  <a:gd name="T1" fmla="*/ 406 h 431"/>
                  <a:gd name="T2" fmla="*/ 517 w 540"/>
                  <a:gd name="T3" fmla="*/ 431 h 431"/>
                  <a:gd name="T4" fmla="*/ 23 w 540"/>
                  <a:gd name="T5" fmla="*/ 431 h 431"/>
                  <a:gd name="T6" fmla="*/ 0 w 540"/>
                  <a:gd name="T7" fmla="*/ 406 h 431"/>
                  <a:gd name="T8" fmla="*/ 0 w 540"/>
                  <a:gd name="T9" fmla="*/ 24 h 431"/>
                  <a:gd name="T10" fmla="*/ 23 w 540"/>
                  <a:gd name="T11" fmla="*/ 0 h 431"/>
                  <a:gd name="T12" fmla="*/ 517 w 540"/>
                  <a:gd name="T13" fmla="*/ 0 h 431"/>
                  <a:gd name="T14" fmla="*/ 540 w 540"/>
                  <a:gd name="T15" fmla="*/ 24 h 431"/>
                  <a:gd name="T16" fmla="*/ 540 w 540"/>
                  <a:gd name="T17" fmla="*/ 40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0" h="431">
                    <a:moveTo>
                      <a:pt x="540" y="406"/>
                    </a:moveTo>
                    <a:cubicBezTo>
                      <a:pt x="540" y="419"/>
                      <a:pt x="530" y="431"/>
                      <a:pt x="517" y="431"/>
                    </a:cubicBezTo>
                    <a:cubicBezTo>
                      <a:pt x="23" y="431"/>
                      <a:pt x="23" y="431"/>
                      <a:pt x="23" y="431"/>
                    </a:cubicBezTo>
                    <a:cubicBezTo>
                      <a:pt x="10" y="431"/>
                      <a:pt x="0" y="419"/>
                      <a:pt x="0" y="40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30" y="0"/>
                      <a:pt x="540" y="11"/>
                      <a:pt x="540" y="24"/>
                    </a:cubicBezTo>
                    <a:cubicBezTo>
                      <a:pt x="540" y="406"/>
                      <a:pt x="540" y="406"/>
                      <a:pt x="540" y="406"/>
                    </a:cubicBezTo>
                  </a:path>
                </a:pathLst>
              </a:custGeom>
              <a:solidFill>
                <a:srgbClr val="F3B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4" name="Freeform 67"/>
              <p:cNvSpPr/>
              <p:nvPr/>
            </p:nvSpPr>
            <p:spPr bwMode="auto">
              <a:xfrm>
                <a:off x="7448633" y="5041130"/>
                <a:ext cx="9395" cy="14804"/>
              </a:xfrm>
              <a:custGeom>
                <a:avLst/>
                <a:gdLst>
                  <a:gd name="T0" fmla="*/ 14 w 14"/>
                  <a:gd name="T1" fmla="*/ 0 h 22"/>
                  <a:gd name="T2" fmla="*/ 0 w 14"/>
                  <a:gd name="T3" fmla="*/ 22 h 22"/>
                  <a:gd name="T4" fmla="*/ 14 w 14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3" y="10"/>
                      <a:pt x="8" y="18"/>
                      <a:pt x="0" y="22"/>
                    </a:cubicBezTo>
                    <a:cubicBezTo>
                      <a:pt x="8" y="18"/>
                      <a:pt x="13" y="10"/>
                      <a:pt x="14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5" name="Freeform 68"/>
              <p:cNvSpPr/>
              <p:nvPr/>
            </p:nvSpPr>
            <p:spPr bwMode="auto">
              <a:xfrm>
                <a:off x="7229427" y="4845553"/>
                <a:ext cx="228601" cy="211804"/>
              </a:xfrm>
              <a:custGeom>
                <a:avLst/>
                <a:gdLst>
                  <a:gd name="T0" fmla="*/ 70 w 340"/>
                  <a:gd name="T1" fmla="*/ 0 h 315"/>
                  <a:gd name="T2" fmla="*/ 0 w 340"/>
                  <a:gd name="T3" fmla="*/ 70 h 315"/>
                  <a:gd name="T4" fmla="*/ 24 w 340"/>
                  <a:gd name="T5" fmla="*/ 122 h 315"/>
                  <a:gd name="T6" fmla="*/ 28 w 340"/>
                  <a:gd name="T7" fmla="*/ 126 h 315"/>
                  <a:gd name="T8" fmla="*/ 28 w 340"/>
                  <a:gd name="T9" fmla="*/ 215 h 315"/>
                  <a:gd name="T10" fmla="*/ 129 w 340"/>
                  <a:gd name="T11" fmla="*/ 315 h 315"/>
                  <a:gd name="T12" fmla="*/ 317 w 340"/>
                  <a:gd name="T13" fmla="*/ 315 h 315"/>
                  <a:gd name="T14" fmla="*/ 326 w 340"/>
                  <a:gd name="T15" fmla="*/ 313 h 315"/>
                  <a:gd name="T16" fmla="*/ 340 w 340"/>
                  <a:gd name="T17" fmla="*/ 291 h 315"/>
                  <a:gd name="T18" fmla="*/ 340 w 340"/>
                  <a:gd name="T19" fmla="*/ 290 h 315"/>
                  <a:gd name="T20" fmla="*/ 340 w 340"/>
                  <a:gd name="T21" fmla="*/ 243 h 315"/>
                  <a:gd name="T22" fmla="*/ 128 w 340"/>
                  <a:gd name="T23" fmla="*/ 30 h 315"/>
                  <a:gd name="T24" fmla="*/ 122 w 340"/>
                  <a:gd name="T25" fmla="*/ 24 h 315"/>
                  <a:gd name="T26" fmla="*/ 70 w 340"/>
                  <a:gd name="T2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0" h="315">
                    <a:moveTo>
                      <a:pt x="70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91"/>
                      <a:pt x="10" y="110"/>
                      <a:pt x="24" y="122"/>
                    </a:cubicBezTo>
                    <a:cubicBezTo>
                      <a:pt x="25" y="124"/>
                      <a:pt x="24" y="125"/>
                      <a:pt x="28" y="126"/>
                    </a:cubicBezTo>
                    <a:cubicBezTo>
                      <a:pt x="28" y="215"/>
                      <a:pt x="28" y="215"/>
                      <a:pt x="28" y="215"/>
                    </a:cubicBezTo>
                    <a:cubicBezTo>
                      <a:pt x="129" y="315"/>
                      <a:pt x="129" y="315"/>
                      <a:pt x="129" y="315"/>
                    </a:cubicBezTo>
                    <a:cubicBezTo>
                      <a:pt x="317" y="315"/>
                      <a:pt x="317" y="315"/>
                      <a:pt x="317" y="315"/>
                    </a:cubicBezTo>
                    <a:cubicBezTo>
                      <a:pt x="320" y="315"/>
                      <a:pt x="323" y="314"/>
                      <a:pt x="326" y="313"/>
                    </a:cubicBezTo>
                    <a:cubicBezTo>
                      <a:pt x="334" y="309"/>
                      <a:pt x="339" y="301"/>
                      <a:pt x="340" y="291"/>
                    </a:cubicBezTo>
                    <a:cubicBezTo>
                      <a:pt x="340" y="291"/>
                      <a:pt x="340" y="290"/>
                      <a:pt x="340" y="290"/>
                    </a:cubicBezTo>
                    <a:cubicBezTo>
                      <a:pt x="340" y="243"/>
                      <a:pt x="340" y="243"/>
                      <a:pt x="340" y="243"/>
                    </a:cubicBezTo>
                    <a:cubicBezTo>
                      <a:pt x="291" y="193"/>
                      <a:pt x="130" y="32"/>
                      <a:pt x="128" y="30"/>
                    </a:cubicBezTo>
                    <a:cubicBezTo>
                      <a:pt x="126" y="28"/>
                      <a:pt x="124" y="26"/>
                      <a:pt x="122" y="24"/>
                    </a:cubicBezTo>
                    <a:cubicBezTo>
                      <a:pt x="109" y="9"/>
                      <a:pt x="91" y="0"/>
                      <a:pt x="70" y="0"/>
                    </a:cubicBezTo>
                  </a:path>
                </a:pathLst>
              </a:custGeom>
              <a:solidFill>
                <a:srgbClr val="C5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6" name="Freeform 69"/>
              <p:cNvSpPr/>
              <p:nvPr/>
            </p:nvSpPr>
            <p:spPr bwMode="auto">
              <a:xfrm>
                <a:off x="7229427" y="4845553"/>
                <a:ext cx="93376" cy="145758"/>
              </a:xfrm>
              <a:custGeom>
                <a:avLst/>
                <a:gdLst>
                  <a:gd name="T0" fmla="*/ 139 w 139"/>
                  <a:gd name="T1" fmla="*/ 70 h 217"/>
                  <a:gd name="T2" fmla="*/ 70 w 139"/>
                  <a:gd name="T3" fmla="*/ 0 h 217"/>
                  <a:gd name="T4" fmla="*/ 0 w 139"/>
                  <a:gd name="T5" fmla="*/ 70 h 217"/>
                  <a:gd name="T6" fmla="*/ 28 w 139"/>
                  <a:gd name="T7" fmla="*/ 125 h 217"/>
                  <a:gd name="T8" fmla="*/ 28 w 139"/>
                  <a:gd name="T9" fmla="*/ 217 h 217"/>
                  <a:gd name="T10" fmla="*/ 112 w 139"/>
                  <a:gd name="T11" fmla="*/ 217 h 217"/>
                  <a:gd name="T12" fmla="*/ 112 w 139"/>
                  <a:gd name="T13" fmla="*/ 125 h 217"/>
                  <a:gd name="T14" fmla="*/ 139 w 139"/>
                  <a:gd name="T15" fmla="*/ 7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17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92"/>
                      <a:pt x="10" y="112"/>
                      <a:pt x="28" y="12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9" y="112"/>
                      <a:pt x="139" y="92"/>
                      <a:pt x="139" y="7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9" name="椭圆 1238"/>
          <p:cNvSpPr/>
          <p:nvPr/>
        </p:nvSpPr>
        <p:spPr>
          <a:xfrm>
            <a:off x="1642407" y="1090246"/>
            <a:ext cx="1360938" cy="769940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40" name="文本框 1239"/>
          <p:cNvSpPr txBox="1"/>
          <p:nvPr/>
        </p:nvSpPr>
        <p:spPr>
          <a:xfrm>
            <a:off x="1724474" y="1829432"/>
            <a:ext cx="1320783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Parallel Chain </a:t>
            </a:r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41" name="组合 1240"/>
          <p:cNvGrpSpPr/>
          <p:nvPr/>
        </p:nvGrpSpPr>
        <p:grpSpPr>
          <a:xfrm>
            <a:off x="1349983" y="1372907"/>
            <a:ext cx="210568" cy="216296"/>
            <a:chOff x="9794801" y="258431"/>
            <a:chExt cx="577800" cy="655951"/>
          </a:xfrm>
        </p:grpSpPr>
        <p:sp>
          <p:nvSpPr>
            <p:cNvPr id="1242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3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4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5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6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7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1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Relay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Chain</a:t>
            </a:r>
            <a:endParaRPr lang="zh-CN" altLang="en-US" dirty="0"/>
          </a:p>
        </p:txBody>
      </p:sp>
      <p:sp>
        <p:nvSpPr>
          <p:cNvPr id="1110" name="椭圆 1109"/>
          <p:cNvSpPr/>
          <p:nvPr/>
        </p:nvSpPr>
        <p:spPr>
          <a:xfrm>
            <a:off x="2936789" y="5036597"/>
            <a:ext cx="2018407" cy="1797338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1" name="椭圆 1110"/>
          <p:cNvSpPr/>
          <p:nvPr/>
        </p:nvSpPr>
        <p:spPr>
          <a:xfrm>
            <a:off x="5640682" y="3131631"/>
            <a:ext cx="2018407" cy="189940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2" name="椭圆 1111"/>
          <p:cNvSpPr/>
          <p:nvPr/>
        </p:nvSpPr>
        <p:spPr>
          <a:xfrm>
            <a:off x="795646" y="3637353"/>
            <a:ext cx="1524777" cy="786659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3" name="等腰三角形 1112"/>
          <p:cNvSpPr/>
          <p:nvPr/>
        </p:nvSpPr>
        <p:spPr>
          <a:xfrm>
            <a:off x="4346991" y="2422737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4" name="等腰三角形 1113"/>
          <p:cNvSpPr/>
          <p:nvPr/>
        </p:nvSpPr>
        <p:spPr>
          <a:xfrm>
            <a:off x="2956391" y="3381950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5" name="等腰三角形 1114"/>
          <p:cNvSpPr/>
          <p:nvPr/>
        </p:nvSpPr>
        <p:spPr>
          <a:xfrm>
            <a:off x="4769154" y="2854113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6" name="等腰三角形 1115"/>
          <p:cNvSpPr/>
          <p:nvPr/>
        </p:nvSpPr>
        <p:spPr>
          <a:xfrm>
            <a:off x="3004102" y="4151865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7" name="等腰三角形 1116"/>
          <p:cNvSpPr/>
          <p:nvPr/>
        </p:nvSpPr>
        <p:spPr>
          <a:xfrm>
            <a:off x="3821356" y="5499300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8" name="等腰三角形 1117"/>
          <p:cNvSpPr/>
          <p:nvPr/>
        </p:nvSpPr>
        <p:spPr>
          <a:xfrm>
            <a:off x="4315770" y="6031152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9" name="等腰三角形 1118"/>
          <p:cNvSpPr/>
          <p:nvPr/>
        </p:nvSpPr>
        <p:spPr>
          <a:xfrm>
            <a:off x="3350900" y="6031152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0" name="等腰三角形 1119"/>
          <p:cNvSpPr/>
          <p:nvPr/>
        </p:nvSpPr>
        <p:spPr>
          <a:xfrm>
            <a:off x="6151880" y="3692620"/>
            <a:ext cx="219456" cy="183222"/>
          </a:xfrm>
          <a:prstGeom prst="triangle">
            <a:avLst>
              <a:gd name="adj" fmla="val 55556"/>
            </a:avLst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1" name="等腰三角形 1120"/>
          <p:cNvSpPr/>
          <p:nvPr/>
        </p:nvSpPr>
        <p:spPr>
          <a:xfrm>
            <a:off x="7006873" y="3689732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2" name="等腰三角形 1121"/>
          <p:cNvSpPr/>
          <p:nvPr/>
        </p:nvSpPr>
        <p:spPr>
          <a:xfrm>
            <a:off x="6543805" y="4207487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3" name="文本框 1122"/>
          <p:cNvSpPr txBox="1"/>
          <p:nvPr/>
        </p:nvSpPr>
        <p:spPr>
          <a:xfrm>
            <a:off x="3427413" y="2074285"/>
            <a:ext cx="1295084" cy="30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Relay Chain</a:t>
            </a:r>
            <a:endParaRPr lang="zh-CN" altLang="en-US" sz="1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4" name="文本框 1123"/>
          <p:cNvSpPr txBox="1"/>
          <p:nvPr/>
        </p:nvSpPr>
        <p:spPr>
          <a:xfrm>
            <a:off x="3393412" y="6459556"/>
            <a:ext cx="1303848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Parallel Chain </a:t>
            </a:r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25" name="组合 1124"/>
          <p:cNvGrpSpPr/>
          <p:nvPr/>
        </p:nvGrpSpPr>
        <p:grpSpPr>
          <a:xfrm>
            <a:off x="2808850" y="5817608"/>
            <a:ext cx="275821" cy="266227"/>
            <a:chOff x="9794801" y="258431"/>
            <a:chExt cx="577800" cy="655951"/>
          </a:xfrm>
        </p:grpSpPr>
        <p:sp>
          <p:nvSpPr>
            <p:cNvPr id="1126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27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28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29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30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31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32" name="直接连接符 1131"/>
          <p:cNvCxnSpPr>
            <a:stCxn id="1117" idx="3"/>
            <a:endCxn id="1119" idx="5"/>
          </p:cNvCxnSpPr>
          <p:nvPr/>
        </p:nvCxnSpPr>
        <p:spPr>
          <a:xfrm flipH="1">
            <a:off x="3515492" y="5682522"/>
            <a:ext cx="415592" cy="44024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33" name="直接连接符 1132"/>
          <p:cNvCxnSpPr>
            <a:stCxn id="1118" idx="1"/>
            <a:endCxn id="1119" idx="5"/>
          </p:cNvCxnSpPr>
          <p:nvPr/>
        </p:nvCxnSpPr>
        <p:spPr>
          <a:xfrm flipH="1">
            <a:off x="3515492" y="6122763"/>
            <a:ext cx="855142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34" name="直接连接符 1133"/>
          <p:cNvCxnSpPr>
            <a:stCxn id="1118" idx="1"/>
            <a:endCxn id="1117" idx="3"/>
          </p:cNvCxnSpPr>
          <p:nvPr/>
        </p:nvCxnSpPr>
        <p:spPr>
          <a:xfrm flipH="1" flipV="1">
            <a:off x="3931084" y="5682522"/>
            <a:ext cx="439550" cy="44024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135" name="正五边形 1134"/>
          <p:cNvSpPr/>
          <p:nvPr/>
        </p:nvSpPr>
        <p:spPr>
          <a:xfrm>
            <a:off x="2277410" y="1646425"/>
            <a:ext cx="3361906" cy="3151515"/>
          </a:xfrm>
          <a:prstGeom prst="pentagon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6" name="椭圆 1135"/>
          <p:cNvSpPr/>
          <p:nvPr/>
        </p:nvSpPr>
        <p:spPr>
          <a:xfrm>
            <a:off x="3798336" y="4679666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7" name="椭圆 1136"/>
          <p:cNvSpPr/>
          <p:nvPr/>
        </p:nvSpPr>
        <p:spPr>
          <a:xfrm>
            <a:off x="5208964" y="3678052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8" name="椭圆 1137"/>
          <p:cNvSpPr/>
          <p:nvPr/>
        </p:nvSpPr>
        <p:spPr>
          <a:xfrm>
            <a:off x="4750866" y="2172929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39" name="椭圆 1138"/>
          <p:cNvSpPr/>
          <p:nvPr/>
        </p:nvSpPr>
        <p:spPr>
          <a:xfrm>
            <a:off x="2999653" y="2083989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40" name="椭圆 1139"/>
          <p:cNvSpPr/>
          <p:nvPr/>
        </p:nvSpPr>
        <p:spPr>
          <a:xfrm>
            <a:off x="3138650" y="5480330"/>
            <a:ext cx="1565171" cy="9407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41" name="组合 1140"/>
          <p:cNvGrpSpPr/>
          <p:nvPr/>
        </p:nvGrpSpPr>
        <p:grpSpPr>
          <a:xfrm>
            <a:off x="3686849" y="2875510"/>
            <a:ext cx="903107" cy="277517"/>
            <a:chOff x="4642074" y="2615018"/>
            <a:chExt cx="684145" cy="277021"/>
          </a:xfrm>
        </p:grpSpPr>
        <p:sp>
          <p:nvSpPr>
            <p:cNvPr id="1142" name="矩形 1141"/>
            <p:cNvSpPr/>
            <p:nvPr/>
          </p:nvSpPr>
          <p:spPr>
            <a:xfrm>
              <a:off x="4649749" y="2624086"/>
              <a:ext cx="650735" cy="267953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43" name="文本框 1142"/>
            <p:cNvSpPr txBox="1"/>
            <p:nvPr/>
          </p:nvSpPr>
          <p:spPr>
            <a:xfrm>
              <a:off x="4642074" y="2615018"/>
              <a:ext cx="684145" cy="27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RMC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44" name="直接箭头连接符 1143"/>
          <p:cNvCxnSpPr>
            <a:stCxn id="1139" idx="5"/>
          </p:cNvCxnSpPr>
          <p:nvPr/>
        </p:nvCxnSpPr>
        <p:spPr>
          <a:xfrm>
            <a:off x="3218190" y="2298710"/>
            <a:ext cx="492696" cy="5707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145" name="矩形 1144"/>
          <p:cNvSpPr/>
          <p:nvPr/>
        </p:nvSpPr>
        <p:spPr>
          <a:xfrm rot="4250838">
            <a:off x="2407028" y="3755528"/>
            <a:ext cx="375384" cy="176004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46" name="组合 1145"/>
          <p:cNvGrpSpPr/>
          <p:nvPr/>
        </p:nvGrpSpPr>
        <p:grpSpPr>
          <a:xfrm>
            <a:off x="3655396" y="3884120"/>
            <a:ext cx="898118" cy="277517"/>
            <a:chOff x="4619930" y="2608818"/>
            <a:chExt cx="684145" cy="286326"/>
          </a:xfrm>
        </p:grpSpPr>
        <p:sp>
          <p:nvSpPr>
            <p:cNvPr id="1147" name="矩形 1146"/>
            <p:cNvSpPr/>
            <p:nvPr/>
          </p:nvSpPr>
          <p:spPr>
            <a:xfrm>
              <a:off x="4649749" y="2624086"/>
              <a:ext cx="650735" cy="267953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48" name="文本框 1147"/>
            <p:cNvSpPr txBox="1"/>
            <p:nvPr/>
          </p:nvSpPr>
          <p:spPr>
            <a:xfrm>
              <a:off x="4619930" y="2608818"/>
              <a:ext cx="684145" cy="28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CMC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49" name="直接箭头连接符 1148"/>
          <p:cNvCxnSpPr>
            <a:stCxn id="1136" idx="0"/>
          </p:cNvCxnSpPr>
          <p:nvPr/>
        </p:nvCxnSpPr>
        <p:spPr>
          <a:xfrm flipV="1">
            <a:off x="3926352" y="4170819"/>
            <a:ext cx="0" cy="5088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50" name="文本框 1149"/>
          <p:cNvSpPr txBox="1"/>
          <p:nvPr/>
        </p:nvSpPr>
        <p:spPr>
          <a:xfrm>
            <a:off x="3643751" y="4402011"/>
            <a:ext cx="11809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Commit Block Header</a:t>
            </a:r>
          </a:p>
        </p:txBody>
      </p:sp>
      <p:sp>
        <p:nvSpPr>
          <p:cNvPr id="1151" name="椭圆 1150"/>
          <p:cNvSpPr/>
          <p:nvPr/>
        </p:nvSpPr>
        <p:spPr>
          <a:xfrm>
            <a:off x="5884965" y="3553348"/>
            <a:ext cx="1565171" cy="969045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52" name="文本框 1151"/>
          <p:cNvSpPr txBox="1"/>
          <p:nvPr/>
        </p:nvSpPr>
        <p:spPr>
          <a:xfrm>
            <a:off x="6239442" y="4607556"/>
            <a:ext cx="1210694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Parallel Chain </a:t>
            </a:r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53" name="组合 1152"/>
          <p:cNvGrpSpPr/>
          <p:nvPr/>
        </p:nvGrpSpPr>
        <p:grpSpPr>
          <a:xfrm>
            <a:off x="7518697" y="3917465"/>
            <a:ext cx="275821" cy="266227"/>
            <a:chOff x="9794801" y="258431"/>
            <a:chExt cx="577800" cy="655951"/>
          </a:xfrm>
        </p:grpSpPr>
        <p:sp>
          <p:nvSpPr>
            <p:cNvPr id="1154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5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6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7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8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9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60" name="直接箭头连接符 1159"/>
          <p:cNvCxnSpPr>
            <a:stCxn id="1137" idx="2"/>
            <a:endCxn id="1147" idx="3"/>
          </p:cNvCxnSpPr>
          <p:nvPr/>
        </p:nvCxnSpPr>
        <p:spPr>
          <a:xfrm flipH="1">
            <a:off x="4548800" y="3803833"/>
            <a:ext cx="660164" cy="2249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61" name="直接连接符 1160"/>
          <p:cNvCxnSpPr>
            <a:stCxn id="1120" idx="3"/>
            <a:endCxn id="1122" idx="1"/>
          </p:cNvCxnSpPr>
          <p:nvPr/>
        </p:nvCxnSpPr>
        <p:spPr>
          <a:xfrm>
            <a:off x="6273801" y="3875842"/>
            <a:ext cx="324868" cy="423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62" name="直接连接符 1161"/>
          <p:cNvCxnSpPr>
            <a:stCxn id="1121" idx="3"/>
            <a:endCxn id="1122" idx="5"/>
          </p:cNvCxnSpPr>
          <p:nvPr/>
        </p:nvCxnSpPr>
        <p:spPr>
          <a:xfrm flipH="1">
            <a:off x="6708397" y="3872954"/>
            <a:ext cx="408204" cy="426144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63" name="直接连接符 1162"/>
          <p:cNvCxnSpPr>
            <a:stCxn id="1120" idx="5"/>
            <a:endCxn id="1121" idx="1"/>
          </p:cNvCxnSpPr>
          <p:nvPr/>
        </p:nvCxnSpPr>
        <p:spPr>
          <a:xfrm flipV="1">
            <a:off x="6322568" y="3781343"/>
            <a:ext cx="739169" cy="288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64" name="直接连接符 1163"/>
          <p:cNvCxnSpPr>
            <a:stCxn id="1120" idx="1"/>
            <a:endCxn id="1137" idx="6"/>
          </p:cNvCxnSpPr>
          <p:nvPr/>
        </p:nvCxnSpPr>
        <p:spPr>
          <a:xfrm flipH="1">
            <a:off x="5464996" y="3784231"/>
            <a:ext cx="747844" cy="1960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165" name="组合 1164"/>
          <p:cNvGrpSpPr/>
          <p:nvPr/>
        </p:nvGrpSpPr>
        <p:grpSpPr>
          <a:xfrm>
            <a:off x="3683775" y="3385764"/>
            <a:ext cx="865025" cy="276999"/>
            <a:chOff x="4642074" y="2602437"/>
            <a:chExt cx="684145" cy="290043"/>
          </a:xfrm>
        </p:grpSpPr>
        <p:sp>
          <p:nvSpPr>
            <p:cNvPr id="1166" name="矩形 1165"/>
            <p:cNvSpPr/>
            <p:nvPr/>
          </p:nvSpPr>
          <p:spPr>
            <a:xfrm>
              <a:off x="4649749" y="2624086"/>
              <a:ext cx="650735" cy="267953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67" name="文本框 1166"/>
            <p:cNvSpPr txBox="1"/>
            <p:nvPr/>
          </p:nvSpPr>
          <p:spPr>
            <a:xfrm>
              <a:off x="4642074" y="2602437"/>
              <a:ext cx="684145" cy="2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AMC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68" name="肘形连接符 1167"/>
          <p:cNvCxnSpPr>
            <a:stCxn id="1180" idx="1"/>
            <a:endCxn id="1136" idx="3"/>
          </p:cNvCxnSpPr>
          <p:nvPr/>
        </p:nvCxnSpPr>
        <p:spPr>
          <a:xfrm rot="10800000" flipH="1">
            <a:off x="3754997" y="4894387"/>
            <a:ext cx="80833" cy="1096762"/>
          </a:xfrm>
          <a:prstGeom prst="bentConnector4">
            <a:avLst>
              <a:gd name="adj1" fmla="val -230015"/>
              <a:gd name="adj2" fmla="val 101279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69" name="肘形连接符 1168"/>
          <p:cNvCxnSpPr>
            <a:stCxn id="1136" idx="1"/>
            <a:endCxn id="1166" idx="1"/>
          </p:cNvCxnSpPr>
          <p:nvPr/>
        </p:nvCxnSpPr>
        <p:spPr>
          <a:xfrm rot="16200000" flipV="1">
            <a:off x="3173597" y="4054272"/>
            <a:ext cx="1182116" cy="142352"/>
          </a:xfrm>
          <a:prstGeom prst="bentConnector4">
            <a:avLst>
              <a:gd name="adj1" fmla="val -1720"/>
              <a:gd name="adj2" fmla="val 191574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70" name="肘形连接符 1169"/>
          <p:cNvCxnSpPr>
            <a:stCxn id="1166" idx="0"/>
            <a:endCxn id="1137" idx="1"/>
          </p:cNvCxnSpPr>
          <p:nvPr/>
        </p:nvCxnSpPr>
        <p:spPr>
          <a:xfrm rot="16200000" flipH="1">
            <a:off x="4521437" y="2989871"/>
            <a:ext cx="308453" cy="1141589"/>
          </a:xfrm>
          <a:prstGeom prst="bentConnector3">
            <a:avLst>
              <a:gd name="adj1" fmla="val -25112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71" name="肘形连接符 1170"/>
          <p:cNvCxnSpPr>
            <a:stCxn id="1137" idx="7"/>
            <a:endCxn id="1192" idx="0"/>
          </p:cNvCxnSpPr>
          <p:nvPr/>
        </p:nvCxnSpPr>
        <p:spPr>
          <a:xfrm rot="16200000" flipH="1">
            <a:off x="5944209" y="3198184"/>
            <a:ext cx="197998" cy="1231415"/>
          </a:xfrm>
          <a:prstGeom prst="bentConnector3">
            <a:avLst>
              <a:gd name="adj1" fmla="val -191717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grpSp>
        <p:nvGrpSpPr>
          <p:cNvPr id="1172" name="组合 1171"/>
          <p:cNvGrpSpPr/>
          <p:nvPr/>
        </p:nvGrpSpPr>
        <p:grpSpPr>
          <a:xfrm>
            <a:off x="3754998" y="5897558"/>
            <a:ext cx="393498" cy="180351"/>
            <a:chOff x="5080362" y="5086400"/>
            <a:chExt cx="393498" cy="180014"/>
          </a:xfrm>
        </p:grpSpPr>
        <p:grpSp>
          <p:nvGrpSpPr>
            <p:cNvPr id="1173" name="组合 1172"/>
            <p:cNvGrpSpPr/>
            <p:nvPr/>
          </p:nvGrpSpPr>
          <p:grpSpPr>
            <a:xfrm>
              <a:off x="5080362" y="5086400"/>
              <a:ext cx="393498" cy="180014"/>
              <a:chOff x="4649749" y="2613539"/>
              <a:chExt cx="773531" cy="278500"/>
            </a:xfrm>
          </p:grpSpPr>
          <p:sp>
            <p:nvSpPr>
              <p:cNvPr id="1180" name="矩形 1179"/>
              <p:cNvSpPr/>
              <p:nvPr/>
            </p:nvSpPr>
            <p:spPr>
              <a:xfrm>
                <a:off x="4649749" y="2624086"/>
                <a:ext cx="650735" cy="267953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1" name="文本框 1180"/>
              <p:cNvSpPr txBox="1"/>
              <p:nvPr/>
            </p:nvSpPr>
            <p:spPr>
              <a:xfrm>
                <a:off x="4739133" y="2613539"/>
                <a:ext cx="684147" cy="19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AMC</a:t>
                </a:r>
                <a:endParaRPr kumimoji="0" lang="zh-CN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74" name="组合 1173"/>
            <p:cNvGrpSpPr/>
            <p:nvPr/>
          </p:nvGrpSpPr>
          <p:grpSpPr>
            <a:xfrm>
              <a:off x="5093365" y="5127075"/>
              <a:ext cx="97391" cy="105101"/>
              <a:chOff x="7094772" y="4492261"/>
              <a:chExt cx="363256" cy="565096"/>
            </a:xfrm>
          </p:grpSpPr>
          <p:sp>
            <p:nvSpPr>
              <p:cNvPr id="1175" name="Freeform 65"/>
              <p:cNvSpPr/>
              <p:nvPr/>
            </p:nvSpPr>
            <p:spPr bwMode="auto">
              <a:xfrm>
                <a:off x="7151424" y="4492261"/>
                <a:ext cx="249952" cy="275004"/>
              </a:xfrm>
              <a:custGeom>
                <a:avLst/>
                <a:gdLst>
                  <a:gd name="T0" fmla="*/ 186 w 372"/>
                  <a:gd name="T1" fmla="*/ 0 h 409"/>
                  <a:gd name="T2" fmla="*/ 0 w 372"/>
                  <a:gd name="T3" fmla="*/ 184 h 409"/>
                  <a:gd name="T4" fmla="*/ 0 w 372"/>
                  <a:gd name="T5" fmla="*/ 409 h 409"/>
                  <a:gd name="T6" fmla="*/ 81 w 372"/>
                  <a:gd name="T7" fmla="*/ 409 h 409"/>
                  <a:gd name="T8" fmla="*/ 81 w 372"/>
                  <a:gd name="T9" fmla="*/ 184 h 409"/>
                  <a:gd name="T10" fmla="*/ 186 w 372"/>
                  <a:gd name="T11" fmla="*/ 81 h 409"/>
                  <a:gd name="T12" fmla="*/ 291 w 372"/>
                  <a:gd name="T13" fmla="*/ 184 h 409"/>
                  <a:gd name="T14" fmla="*/ 291 w 372"/>
                  <a:gd name="T15" fmla="*/ 409 h 409"/>
                  <a:gd name="T16" fmla="*/ 372 w 372"/>
                  <a:gd name="T17" fmla="*/ 409 h 409"/>
                  <a:gd name="T18" fmla="*/ 372 w 372"/>
                  <a:gd name="T19" fmla="*/ 184 h 409"/>
                  <a:gd name="T20" fmla="*/ 186 w 372"/>
                  <a:gd name="T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2" h="409">
                    <a:moveTo>
                      <a:pt x="186" y="0"/>
                    </a:moveTo>
                    <a:cubicBezTo>
                      <a:pt x="84" y="0"/>
                      <a:pt x="0" y="83"/>
                      <a:pt x="0" y="184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81" y="409"/>
                      <a:pt x="81" y="409"/>
                      <a:pt x="81" y="409"/>
                    </a:cubicBezTo>
                    <a:cubicBezTo>
                      <a:pt x="81" y="184"/>
                      <a:pt x="81" y="184"/>
                      <a:pt x="81" y="184"/>
                    </a:cubicBezTo>
                    <a:cubicBezTo>
                      <a:pt x="81" y="127"/>
                      <a:pt x="129" y="81"/>
                      <a:pt x="186" y="81"/>
                    </a:cubicBezTo>
                    <a:cubicBezTo>
                      <a:pt x="243" y="81"/>
                      <a:pt x="291" y="127"/>
                      <a:pt x="291" y="184"/>
                    </a:cubicBezTo>
                    <a:cubicBezTo>
                      <a:pt x="291" y="409"/>
                      <a:pt x="291" y="409"/>
                      <a:pt x="291" y="409"/>
                    </a:cubicBezTo>
                    <a:cubicBezTo>
                      <a:pt x="372" y="409"/>
                      <a:pt x="372" y="409"/>
                      <a:pt x="372" y="409"/>
                    </a:cubicBezTo>
                    <a:cubicBezTo>
                      <a:pt x="372" y="184"/>
                      <a:pt x="372" y="184"/>
                      <a:pt x="372" y="184"/>
                    </a:cubicBezTo>
                    <a:cubicBezTo>
                      <a:pt x="372" y="83"/>
                      <a:pt x="287" y="0"/>
                      <a:pt x="186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6" name="Freeform 66"/>
              <p:cNvSpPr/>
              <p:nvPr/>
            </p:nvSpPr>
            <p:spPr bwMode="auto">
              <a:xfrm>
                <a:off x="7094772" y="4767265"/>
                <a:ext cx="363256" cy="290092"/>
              </a:xfrm>
              <a:custGeom>
                <a:avLst/>
                <a:gdLst>
                  <a:gd name="T0" fmla="*/ 540 w 540"/>
                  <a:gd name="T1" fmla="*/ 406 h 431"/>
                  <a:gd name="T2" fmla="*/ 517 w 540"/>
                  <a:gd name="T3" fmla="*/ 431 h 431"/>
                  <a:gd name="T4" fmla="*/ 23 w 540"/>
                  <a:gd name="T5" fmla="*/ 431 h 431"/>
                  <a:gd name="T6" fmla="*/ 0 w 540"/>
                  <a:gd name="T7" fmla="*/ 406 h 431"/>
                  <a:gd name="T8" fmla="*/ 0 w 540"/>
                  <a:gd name="T9" fmla="*/ 24 h 431"/>
                  <a:gd name="T10" fmla="*/ 23 w 540"/>
                  <a:gd name="T11" fmla="*/ 0 h 431"/>
                  <a:gd name="T12" fmla="*/ 517 w 540"/>
                  <a:gd name="T13" fmla="*/ 0 h 431"/>
                  <a:gd name="T14" fmla="*/ 540 w 540"/>
                  <a:gd name="T15" fmla="*/ 24 h 431"/>
                  <a:gd name="T16" fmla="*/ 540 w 540"/>
                  <a:gd name="T17" fmla="*/ 40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0" h="431">
                    <a:moveTo>
                      <a:pt x="540" y="406"/>
                    </a:moveTo>
                    <a:cubicBezTo>
                      <a:pt x="540" y="419"/>
                      <a:pt x="530" y="431"/>
                      <a:pt x="517" y="431"/>
                    </a:cubicBezTo>
                    <a:cubicBezTo>
                      <a:pt x="23" y="431"/>
                      <a:pt x="23" y="431"/>
                      <a:pt x="23" y="431"/>
                    </a:cubicBezTo>
                    <a:cubicBezTo>
                      <a:pt x="10" y="431"/>
                      <a:pt x="0" y="419"/>
                      <a:pt x="0" y="40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30" y="0"/>
                      <a:pt x="540" y="11"/>
                      <a:pt x="540" y="24"/>
                    </a:cubicBezTo>
                    <a:cubicBezTo>
                      <a:pt x="540" y="406"/>
                      <a:pt x="540" y="406"/>
                      <a:pt x="540" y="406"/>
                    </a:cubicBezTo>
                  </a:path>
                </a:pathLst>
              </a:custGeom>
              <a:solidFill>
                <a:srgbClr val="F3B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7" name="Freeform 67"/>
              <p:cNvSpPr/>
              <p:nvPr/>
            </p:nvSpPr>
            <p:spPr bwMode="auto">
              <a:xfrm>
                <a:off x="7448633" y="5041130"/>
                <a:ext cx="9395" cy="14804"/>
              </a:xfrm>
              <a:custGeom>
                <a:avLst/>
                <a:gdLst>
                  <a:gd name="T0" fmla="*/ 14 w 14"/>
                  <a:gd name="T1" fmla="*/ 0 h 22"/>
                  <a:gd name="T2" fmla="*/ 0 w 14"/>
                  <a:gd name="T3" fmla="*/ 22 h 22"/>
                  <a:gd name="T4" fmla="*/ 14 w 14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3" y="10"/>
                      <a:pt x="8" y="18"/>
                      <a:pt x="0" y="22"/>
                    </a:cubicBezTo>
                    <a:cubicBezTo>
                      <a:pt x="8" y="18"/>
                      <a:pt x="13" y="10"/>
                      <a:pt x="14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8" name="Freeform 68"/>
              <p:cNvSpPr/>
              <p:nvPr/>
            </p:nvSpPr>
            <p:spPr bwMode="auto">
              <a:xfrm>
                <a:off x="7229427" y="4845553"/>
                <a:ext cx="228601" cy="211804"/>
              </a:xfrm>
              <a:custGeom>
                <a:avLst/>
                <a:gdLst>
                  <a:gd name="T0" fmla="*/ 70 w 340"/>
                  <a:gd name="T1" fmla="*/ 0 h 315"/>
                  <a:gd name="T2" fmla="*/ 0 w 340"/>
                  <a:gd name="T3" fmla="*/ 70 h 315"/>
                  <a:gd name="T4" fmla="*/ 24 w 340"/>
                  <a:gd name="T5" fmla="*/ 122 h 315"/>
                  <a:gd name="T6" fmla="*/ 28 w 340"/>
                  <a:gd name="T7" fmla="*/ 126 h 315"/>
                  <a:gd name="T8" fmla="*/ 28 w 340"/>
                  <a:gd name="T9" fmla="*/ 215 h 315"/>
                  <a:gd name="T10" fmla="*/ 129 w 340"/>
                  <a:gd name="T11" fmla="*/ 315 h 315"/>
                  <a:gd name="T12" fmla="*/ 317 w 340"/>
                  <a:gd name="T13" fmla="*/ 315 h 315"/>
                  <a:gd name="T14" fmla="*/ 326 w 340"/>
                  <a:gd name="T15" fmla="*/ 313 h 315"/>
                  <a:gd name="T16" fmla="*/ 340 w 340"/>
                  <a:gd name="T17" fmla="*/ 291 h 315"/>
                  <a:gd name="T18" fmla="*/ 340 w 340"/>
                  <a:gd name="T19" fmla="*/ 290 h 315"/>
                  <a:gd name="T20" fmla="*/ 340 w 340"/>
                  <a:gd name="T21" fmla="*/ 243 h 315"/>
                  <a:gd name="T22" fmla="*/ 128 w 340"/>
                  <a:gd name="T23" fmla="*/ 30 h 315"/>
                  <a:gd name="T24" fmla="*/ 122 w 340"/>
                  <a:gd name="T25" fmla="*/ 24 h 315"/>
                  <a:gd name="T26" fmla="*/ 70 w 340"/>
                  <a:gd name="T2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0" h="315">
                    <a:moveTo>
                      <a:pt x="70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91"/>
                      <a:pt x="10" y="110"/>
                      <a:pt x="24" y="122"/>
                    </a:cubicBezTo>
                    <a:cubicBezTo>
                      <a:pt x="25" y="124"/>
                      <a:pt x="24" y="125"/>
                      <a:pt x="28" y="126"/>
                    </a:cubicBezTo>
                    <a:cubicBezTo>
                      <a:pt x="28" y="215"/>
                      <a:pt x="28" y="215"/>
                      <a:pt x="28" y="215"/>
                    </a:cubicBezTo>
                    <a:cubicBezTo>
                      <a:pt x="129" y="315"/>
                      <a:pt x="129" y="315"/>
                      <a:pt x="129" y="315"/>
                    </a:cubicBezTo>
                    <a:cubicBezTo>
                      <a:pt x="317" y="315"/>
                      <a:pt x="317" y="315"/>
                      <a:pt x="317" y="315"/>
                    </a:cubicBezTo>
                    <a:cubicBezTo>
                      <a:pt x="320" y="315"/>
                      <a:pt x="323" y="314"/>
                      <a:pt x="326" y="313"/>
                    </a:cubicBezTo>
                    <a:cubicBezTo>
                      <a:pt x="334" y="309"/>
                      <a:pt x="339" y="301"/>
                      <a:pt x="340" y="291"/>
                    </a:cubicBezTo>
                    <a:cubicBezTo>
                      <a:pt x="340" y="291"/>
                      <a:pt x="340" y="290"/>
                      <a:pt x="340" y="290"/>
                    </a:cubicBezTo>
                    <a:cubicBezTo>
                      <a:pt x="340" y="243"/>
                      <a:pt x="340" y="243"/>
                      <a:pt x="340" y="243"/>
                    </a:cubicBezTo>
                    <a:cubicBezTo>
                      <a:pt x="291" y="193"/>
                      <a:pt x="130" y="32"/>
                      <a:pt x="128" y="30"/>
                    </a:cubicBezTo>
                    <a:cubicBezTo>
                      <a:pt x="126" y="28"/>
                      <a:pt x="124" y="26"/>
                      <a:pt x="122" y="24"/>
                    </a:cubicBezTo>
                    <a:cubicBezTo>
                      <a:pt x="109" y="9"/>
                      <a:pt x="91" y="0"/>
                      <a:pt x="70" y="0"/>
                    </a:cubicBezTo>
                  </a:path>
                </a:pathLst>
              </a:custGeom>
              <a:solidFill>
                <a:srgbClr val="C5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9" name="Freeform 69"/>
              <p:cNvSpPr/>
              <p:nvPr/>
            </p:nvSpPr>
            <p:spPr bwMode="auto">
              <a:xfrm>
                <a:off x="7229427" y="4845553"/>
                <a:ext cx="93376" cy="145758"/>
              </a:xfrm>
              <a:custGeom>
                <a:avLst/>
                <a:gdLst>
                  <a:gd name="T0" fmla="*/ 139 w 139"/>
                  <a:gd name="T1" fmla="*/ 70 h 217"/>
                  <a:gd name="T2" fmla="*/ 70 w 139"/>
                  <a:gd name="T3" fmla="*/ 0 h 217"/>
                  <a:gd name="T4" fmla="*/ 0 w 139"/>
                  <a:gd name="T5" fmla="*/ 70 h 217"/>
                  <a:gd name="T6" fmla="*/ 28 w 139"/>
                  <a:gd name="T7" fmla="*/ 125 h 217"/>
                  <a:gd name="T8" fmla="*/ 28 w 139"/>
                  <a:gd name="T9" fmla="*/ 217 h 217"/>
                  <a:gd name="T10" fmla="*/ 112 w 139"/>
                  <a:gd name="T11" fmla="*/ 217 h 217"/>
                  <a:gd name="T12" fmla="*/ 112 w 139"/>
                  <a:gd name="T13" fmla="*/ 125 h 217"/>
                  <a:gd name="T14" fmla="*/ 139 w 139"/>
                  <a:gd name="T15" fmla="*/ 7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17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92"/>
                      <a:pt x="10" y="112"/>
                      <a:pt x="28" y="12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9" y="112"/>
                      <a:pt x="139" y="92"/>
                      <a:pt x="139" y="7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182" name="直接连接符 1181"/>
          <p:cNvCxnSpPr>
            <a:stCxn id="1136" idx="4"/>
            <a:endCxn id="1117" idx="0"/>
          </p:cNvCxnSpPr>
          <p:nvPr/>
        </p:nvCxnSpPr>
        <p:spPr>
          <a:xfrm>
            <a:off x="3926352" y="4931227"/>
            <a:ext cx="4732" cy="56807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83" name="直接连接符 1182"/>
          <p:cNvCxnSpPr>
            <a:stCxn id="1145" idx="2"/>
          </p:cNvCxnSpPr>
          <p:nvPr/>
        </p:nvCxnSpPr>
        <p:spPr>
          <a:xfrm flipH="1">
            <a:off x="2299145" y="3872457"/>
            <a:ext cx="212444" cy="11746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184" name="组合 1183"/>
          <p:cNvGrpSpPr/>
          <p:nvPr/>
        </p:nvGrpSpPr>
        <p:grpSpPr>
          <a:xfrm>
            <a:off x="6493400" y="3906061"/>
            <a:ext cx="393498" cy="180351"/>
            <a:chOff x="5080362" y="5086400"/>
            <a:chExt cx="393498" cy="180014"/>
          </a:xfrm>
        </p:grpSpPr>
        <p:grpSp>
          <p:nvGrpSpPr>
            <p:cNvPr id="1185" name="组合 1184"/>
            <p:cNvGrpSpPr/>
            <p:nvPr/>
          </p:nvGrpSpPr>
          <p:grpSpPr>
            <a:xfrm>
              <a:off x="5080362" y="5086400"/>
              <a:ext cx="393498" cy="180014"/>
              <a:chOff x="4649749" y="2613539"/>
              <a:chExt cx="773531" cy="278500"/>
            </a:xfrm>
          </p:grpSpPr>
          <p:sp>
            <p:nvSpPr>
              <p:cNvPr id="1192" name="矩形 1191"/>
              <p:cNvSpPr/>
              <p:nvPr/>
            </p:nvSpPr>
            <p:spPr>
              <a:xfrm>
                <a:off x="4649749" y="2624086"/>
                <a:ext cx="650735" cy="267953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3" name="文本框 1192"/>
              <p:cNvSpPr txBox="1"/>
              <p:nvPr/>
            </p:nvSpPr>
            <p:spPr>
              <a:xfrm>
                <a:off x="4739133" y="2613539"/>
                <a:ext cx="684147" cy="19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AMC</a:t>
                </a:r>
                <a:endParaRPr kumimoji="0" lang="zh-CN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86" name="组合 1185"/>
            <p:cNvGrpSpPr/>
            <p:nvPr/>
          </p:nvGrpSpPr>
          <p:grpSpPr>
            <a:xfrm>
              <a:off x="5093365" y="5127075"/>
              <a:ext cx="97391" cy="105101"/>
              <a:chOff x="7094772" y="4492261"/>
              <a:chExt cx="363256" cy="565096"/>
            </a:xfrm>
          </p:grpSpPr>
          <p:sp>
            <p:nvSpPr>
              <p:cNvPr id="1187" name="Freeform 65"/>
              <p:cNvSpPr/>
              <p:nvPr/>
            </p:nvSpPr>
            <p:spPr bwMode="auto">
              <a:xfrm>
                <a:off x="7151424" y="4492261"/>
                <a:ext cx="249952" cy="275004"/>
              </a:xfrm>
              <a:custGeom>
                <a:avLst/>
                <a:gdLst>
                  <a:gd name="T0" fmla="*/ 186 w 372"/>
                  <a:gd name="T1" fmla="*/ 0 h 409"/>
                  <a:gd name="T2" fmla="*/ 0 w 372"/>
                  <a:gd name="T3" fmla="*/ 184 h 409"/>
                  <a:gd name="T4" fmla="*/ 0 w 372"/>
                  <a:gd name="T5" fmla="*/ 409 h 409"/>
                  <a:gd name="T6" fmla="*/ 81 w 372"/>
                  <a:gd name="T7" fmla="*/ 409 h 409"/>
                  <a:gd name="T8" fmla="*/ 81 w 372"/>
                  <a:gd name="T9" fmla="*/ 184 h 409"/>
                  <a:gd name="T10" fmla="*/ 186 w 372"/>
                  <a:gd name="T11" fmla="*/ 81 h 409"/>
                  <a:gd name="T12" fmla="*/ 291 w 372"/>
                  <a:gd name="T13" fmla="*/ 184 h 409"/>
                  <a:gd name="T14" fmla="*/ 291 w 372"/>
                  <a:gd name="T15" fmla="*/ 409 h 409"/>
                  <a:gd name="T16" fmla="*/ 372 w 372"/>
                  <a:gd name="T17" fmla="*/ 409 h 409"/>
                  <a:gd name="T18" fmla="*/ 372 w 372"/>
                  <a:gd name="T19" fmla="*/ 184 h 409"/>
                  <a:gd name="T20" fmla="*/ 186 w 372"/>
                  <a:gd name="T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2" h="409">
                    <a:moveTo>
                      <a:pt x="186" y="0"/>
                    </a:moveTo>
                    <a:cubicBezTo>
                      <a:pt x="84" y="0"/>
                      <a:pt x="0" y="83"/>
                      <a:pt x="0" y="184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81" y="409"/>
                      <a:pt x="81" y="409"/>
                      <a:pt x="81" y="409"/>
                    </a:cubicBezTo>
                    <a:cubicBezTo>
                      <a:pt x="81" y="184"/>
                      <a:pt x="81" y="184"/>
                      <a:pt x="81" y="184"/>
                    </a:cubicBezTo>
                    <a:cubicBezTo>
                      <a:pt x="81" y="127"/>
                      <a:pt x="129" y="81"/>
                      <a:pt x="186" y="81"/>
                    </a:cubicBezTo>
                    <a:cubicBezTo>
                      <a:pt x="243" y="81"/>
                      <a:pt x="291" y="127"/>
                      <a:pt x="291" y="184"/>
                    </a:cubicBezTo>
                    <a:cubicBezTo>
                      <a:pt x="291" y="409"/>
                      <a:pt x="291" y="409"/>
                      <a:pt x="291" y="409"/>
                    </a:cubicBezTo>
                    <a:cubicBezTo>
                      <a:pt x="372" y="409"/>
                      <a:pt x="372" y="409"/>
                      <a:pt x="372" y="409"/>
                    </a:cubicBezTo>
                    <a:cubicBezTo>
                      <a:pt x="372" y="184"/>
                      <a:pt x="372" y="184"/>
                      <a:pt x="372" y="184"/>
                    </a:cubicBezTo>
                    <a:cubicBezTo>
                      <a:pt x="372" y="83"/>
                      <a:pt x="287" y="0"/>
                      <a:pt x="186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8" name="Freeform 66"/>
              <p:cNvSpPr/>
              <p:nvPr/>
            </p:nvSpPr>
            <p:spPr bwMode="auto">
              <a:xfrm>
                <a:off x="7094772" y="4767265"/>
                <a:ext cx="363256" cy="290092"/>
              </a:xfrm>
              <a:custGeom>
                <a:avLst/>
                <a:gdLst>
                  <a:gd name="T0" fmla="*/ 540 w 540"/>
                  <a:gd name="T1" fmla="*/ 406 h 431"/>
                  <a:gd name="T2" fmla="*/ 517 w 540"/>
                  <a:gd name="T3" fmla="*/ 431 h 431"/>
                  <a:gd name="T4" fmla="*/ 23 w 540"/>
                  <a:gd name="T5" fmla="*/ 431 h 431"/>
                  <a:gd name="T6" fmla="*/ 0 w 540"/>
                  <a:gd name="T7" fmla="*/ 406 h 431"/>
                  <a:gd name="T8" fmla="*/ 0 w 540"/>
                  <a:gd name="T9" fmla="*/ 24 h 431"/>
                  <a:gd name="T10" fmla="*/ 23 w 540"/>
                  <a:gd name="T11" fmla="*/ 0 h 431"/>
                  <a:gd name="T12" fmla="*/ 517 w 540"/>
                  <a:gd name="T13" fmla="*/ 0 h 431"/>
                  <a:gd name="T14" fmla="*/ 540 w 540"/>
                  <a:gd name="T15" fmla="*/ 24 h 431"/>
                  <a:gd name="T16" fmla="*/ 540 w 540"/>
                  <a:gd name="T17" fmla="*/ 40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0" h="431">
                    <a:moveTo>
                      <a:pt x="540" y="406"/>
                    </a:moveTo>
                    <a:cubicBezTo>
                      <a:pt x="540" y="419"/>
                      <a:pt x="530" y="431"/>
                      <a:pt x="517" y="431"/>
                    </a:cubicBezTo>
                    <a:cubicBezTo>
                      <a:pt x="23" y="431"/>
                      <a:pt x="23" y="431"/>
                      <a:pt x="23" y="431"/>
                    </a:cubicBezTo>
                    <a:cubicBezTo>
                      <a:pt x="10" y="431"/>
                      <a:pt x="0" y="419"/>
                      <a:pt x="0" y="40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30" y="0"/>
                      <a:pt x="540" y="11"/>
                      <a:pt x="540" y="24"/>
                    </a:cubicBezTo>
                    <a:cubicBezTo>
                      <a:pt x="540" y="406"/>
                      <a:pt x="540" y="406"/>
                      <a:pt x="540" y="406"/>
                    </a:cubicBezTo>
                  </a:path>
                </a:pathLst>
              </a:custGeom>
              <a:solidFill>
                <a:srgbClr val="F3B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9" name="Freeform 67"/>
              <p:cNvSpPr/>
              <p:nvPr/>
            </p:nvSpPr>
            <p:spPr bwMode="auto">
              <a:xfrm>
                <a:off x="7448633" y="5041130"/>
                <a:ext cx="9395" cy="14804"/>
              </a:xfrm>
              <a:custGeom>
                <a:avLst/>
                <a:gdLst>
                  <a:gd name="T0" fmla="*/ 14 w 14"/>
                  <a:gd name="T1" fmla="*/ 0 h 22"/>
                  <a:gd name="T2" fmla="*/ 0 w 14"/>
                  <a:gd name="T3" fmla="*/ 22 h 22"/>
                  <a:gd name="T4" fmla="*/ 14 w 14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3" y="10"/>
                      <a:pt x="8" y="18"/>
                      <a:pt x="0" y="22"/>
                    </a:cubicBezTo>
                    <a:cubicBezTo>
                      <a:pt x="8" y="18"/>
                      <a:pt x="13" y="10"/>
                      <a:pt x="14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0" name="Freeform 68"/>
              <p:cNvSpPr/>
              <p:nvPr/>
            </p:nvSpPr>
            <p:spPr bwMode="auto">
              <a:xfrm>
                <a:off x="7229427" y="4845553"/>
                <a:ext cx="228601" cy="211804"/>
              </a:xfrm>
              <a:custGeom>
                <a:avLst/>
                <a:gdLst>
                  <a:gd name="T0" fmla="*/ 70 w 340"/>
                  <a:gd name="T1" fmla="*/ 0 h 315"/>
                  <a:gd name="T2" fmla="*/ 0 w 340"/>
                  <a:gd name="T3" fmla="*/ 70 h 315"/>
                  <a:gd name="T4" fmla="*/ 24 w 340"/>
                  <a:gd name="T5" fmla="*/ 122 h 315"/>
                  <a:gd name="T6" fmla="*/ 28 w 340"/>
                  <a:gd name="T7" fmla="*/ 126 h 315"/>
                  <a:gd name="T8" fmla="*/ 28 w 340"/>
                  <a:gd name="T9" fmla="*/ 215 h 315"/>
                  <a:gd name="T10" fmla="*/ 129 w 340"/>
                  <a:gd name="T11" fmla="*/ 315 h 315"/>
                  <a:gd name="T12" fmla="*/ 317 w 340"/>
                  <a:gd name="T13" fmla="*/ 315 h 315"/>
                  <a:gd name="T14" fmla="*/ 326 w 340"/>
                  <a:gd name="T15" fmla="*/ 313 h 315"/>
                  <a:gd name="T16" fmla="*/ 340 w 340"/>
                  <a:gd name="T17" fmla="*/ 291 h 315"/>
                  <a:gd name="T18" fmla="*/ 340 w 340"/>
                  <a:gd name="T19" fmla="*/ 290 h 315"/>
                  <a:gd name="T20" fmla="*/ 340 w 340"/>
                  <a:gd name="T21" fmla="*/ 243 h 315"/>
                  <a:gd name="T22" fmla="*/ 128 w 340"/>
                  <a:gd name="T23" fmla="*/ 30 h 315"/>
                  <a:gd name="T24" fmla="*/ 122 w 340"/>
                  <a:gd name="T25" fmla="*/ 24 h 315"/>
                  <a:gd name="T26" fmla="*/ 70 w 340"/>
                  <a:gd name="T2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0" h="315">
                    <a:moveTo>
                      <a:pt x="70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91"/>
                      <a:pt x="10" y="110"/>
                      <a:pt x="24" y="122"/>
                    </a:cubicBezTo>
                    <a:cubicBezTo>
                      <a:pt x="25" y="124"/>
                      <a:pt x="24" y="125"/>
                      <a:pt x="28" y="126"/>
                    </a:cubicBezTo>
                    <a:cubicBezTo>
                      <a:pt x="28" y="215"/>
                      <a:pt x="28" y="215"/>
                      <a:pt x="28" y="215"/>
                    </a:cubicBezTo>
                    <a:cubicBezTo>
                      <a:pt x="129" y="315"/>
                      <a:pt x="129" y="315"/>
                      <a:pt x="129" y="315"/>
                    </a:cubicBezTo>
                    <a:cubicBezTo>
                      <a:pt x="317" y="315"/>
                      <a:pt x="317" y="315"/>
                      <a:pt x="317" y="315"/>
                    </a:cubicBezTo>
                    <a:cubicBezTo>
                      <a:pt x="320" y="315"/>
                      <a:pt x="323" y="314"/>
                      <a:pt x="326" y="313"/>
                    </a:cubicBezTo>
                    <a:cubicBezTo>
                      <a:pt x="334" y="309"/>
                      <a:pt x="339" y="301"/>
                      <a:pt x="340" y="291"/>
                    </a:cubicBezTo>
                    <a:cubicBezTo>
                      <a:pt x="340" y="291"/>
                      <a:pt x="340" y="290"/>
                      <a:pt x="340" y="290"/>
                    </a:cubicBezTo>
                    <a:cubicBezTo>
                      <a:pt x="340" y="243"/>
                      <a:pt x="340" y="243"/>
                      <a:pt x="340" y="243"/>
                    </a:cubicBezTo>
                    <a:cubicBezTo>
                      <a:pt x="291" y="193"/>
                      <a:pt x="130" y="32"/>
                      <a:pt x="128" y="30"/>
                    </a:cubicBezTo>
                    <a:cubicBezTo>
                      <a:pt x="126" y="28"/>
                      <a:pt x="124" y="26"/>
                      <a:pt x="122" y="24"/>
                    </a:cubicBezTo>
                    <a:cubicBezTo>
                      <a:pt x="109" y="9"/>
                      <a:pt x="91" y="0"/>
                      <a:pt x="70" y="0"/>
                    </a:cubicBezTo>
                  </a:path>
                </a:pathLst>
              </a:custGeom>
              <a:solidFill>
                <a:srgbClr val="C5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1" name="Freeform 69"/>
              <p:cNvSpPr/>
              <p:nvPr/>
            </p:nvSpPr>
            <p:spPr bwMode="auto">
              <a:xfrm>
                <a:off x="7229427" y="4845553"/>
                <a:ext cx="93376" cy="145758"/>
              </a:xfrm>
              <a:custGeom>
                <a:avLst/>
                <a:gdLst>
                  <a:gd name="T0" fmla="*/ 139 w 139"/>
                  <a:gd name="T1" fmla="*/ 70 h 217"/>
                  <a:gd name="T2" fmla="*/ 70 w 139"/>
                  <a:gd name="T3" fmla="*/ 0 h 217"/>
                  <a:gd name="T4" fmla="*/ 0 w 139"/>
                  <a:gd name="T5" fmla="*/ 70 h 217"/>
                  <a:gd name="T6" fmla="*/ 28 w 139"/>
                  <a:gd name="T7" fmla="*/ 125 h 217"/>
                  <a:gd name="T8" fmla="*/ 28 w 139"/>
                  <a:gd name="T9" fmla="*/ 217 h 217"/>
                  <a:gd name="T10" fmla="*/ 112 w 139"/>
                  <a:gd name="T11" fmla="*/ 217 h 217"/>
                  <a:gd name="T12" fmla="*/ 112 w 139"/>
                  <a:gd name="T13" fmla="*/ 125 h 217"/>
                  <a:gd name="T14" fmla="*/ 139 w 139"/>
                  <a:gd name="T15" fmla="*/ 7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17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92"/>
                      <a:pt x="10" y="112"/>
                      <a:pt x="28" y="12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9" y="112"/>
                      <a:pt x="139" y="92"/>
                      <a:pt x="139" y="7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4" name="等腰三角形 1193"/>
          <p:cNvSpPr/>
          <p:nvPr/>
        </p:nvSpPr>
        <p:spPr>
          <a:xfrm>
            <a:off x="5637546" y="5263374"/>
            <a:ext cx="219456" cy="183222"/>
          </a:xfrm>
          <a:prstGeom prst="triangl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195" name="直接箭头连接符 1194"/>
          <p:cNvCxnSpPr>
            <a:stCxn id="1194" idx="3"/>
            <a:endCxn id="1118" idx="5"/>
          </p:cNvCxnSpPr>
          <p:nvPr/>
        </p:nvCxnSpPr>
        <p:spPr>
          <a:xfrm flipH="1">
            <a:off x="4480362" y="5446596"/>
            <a:ext cx="1266912" cy="676167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96" name="直接箭头连接符 1195"/>
          <p:cNvCxnSpPr>
            <a:stCxn id="1194" idx="5"/>
            <a:endCxn id="1122" idx="2"/>
          </p:cNvCxnSpPr>
          <p:nvPr/>
        </p:nvCxnSpPr>
        <p:spPr>
          <a:xfrm flipV="1">
            <a:off x="5802138" y="4390709"/>
            <a:ext cx="741667" cy="964276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  <a:tailEnd type="triangle"/>
          </a:ln>
          <a:effectLst/>
        </p:spPr>
      </p:cxnSp>
      <p:sp>
        <p:nvSpPr>
          <p:cNvPr id="1197" name="等腰三角形 1196"/>
          <p:cNvSpPr/>
          <p:nvPr/>
        </p:nvSpPr>
        <p:spPr>
          <a:xfrm>
            <a:off x="7838287" y="4909264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98" name="文本框 1197"/>
          <p:cNvSpPr txBox="1"/>
          <p:nvPr/>
        </p:nvSpPr>
        <p:spPr>
          <a:xfrm>
            <a:off x="8302577" y="4829751"/>
            <a:ext cx="176741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Validator for Relay Chain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99" name="等腰三角形 1198"/>
          <p:cNvSpPr/>
          <p:nvPr/>
        </p:nvSpPr>
        <p:spPr>
          <a:xfrm>
            <a:off x="7826704" y="5300644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0" name="文本框 1199"/>
          <p:cNvSpPr txBox="1"/>
          <p:nvPr/>
        </p:nvSpPr>
        <p:spPr>
          <a:xfrm>
            <a:off x="8302576" y="5245467"/>
            <a:ext cx="1935037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Validator for Parallel Chain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01" name="直接箭头连接符 1200"/>
          <p:cNvCxnSpPr>
            <a:stCxn id="1194" idx="1"/>
            <a:endCxn id="1147" idx="3"/>
          </p:cNvCxnSpPr>
          <p:nvPr/>
        </p:nvCxnSpPr>
        <p:spPr>
          <a:xfrm flipH="1" flipV="1">
            <a:off x="4548800" y="4028773"/>
            <a:ext cx="1143610" cy="1326213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02" name="文本框 1201"/>
          <p:cNvSpPr txBox="1"/>
          <p:nvPr/>
        </p:nvSpPr>
        <p:spPr>
          <a:xfrm>
            <a:off x="5087038" y="5039280"/>
            <a:ext cx="680923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Report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3" name="文本框 1202"/>
          <p:cNvSpPr txBox="1"/>
          <p:nvPr/>
        </p:nvSpPr>
        <p:spPr>
          <a:xfrm rot="16200000">
            <a:off x="2902010" y="5290119"/>
            <a:ext cx="1123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Cross  ZKA </a:t>
            </a:r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Transfer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4" name="文本框 1203"/>
          <p:cNvSpPr txBox="1"/>
          <p:nvPr/>
        </p:nvSpPr>
        <p:spPr>
          <a:xfrm>
            <a:off x="8297795" y="6079473"/>
            <a:ext cx="868125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Adapter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5" name="椭圆 1204"/>
          <p:cNvSpPr/>
          <p:nvPr/>
        </p:nvSpPr>
        <p:spPr>
          <a:xfrm>
            <a:off x="7819999" y="5687767"/>
            <a:ext cx="256032" cy="251562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6" name="文本框 1205"/>
          <p:cNvSpPr txBox="1"/>
          <p:nvPr/>
        </p:nvSpPr>
        <p:spPr>
          <a:xfrm>
            <a:off x="8297795" y="5655448"/>
            <a:ext cx="15849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Collector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7" name="文本框 1206"/>
          <p:cNvSpPr txBox="1"/>
          <p:nvPr/>
        </p:nvSpPr>
        <p:spPr>
          <a:xfrm rot="16200000">
            <a:off x="2956645" y="4135954"/>
            <a:ext cx="98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Cross ZKA Queue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8" name="矩形 1207"/>
          <p:cNvSpPr/>
          <p:nvPr/>
        </p:nvSpPr>
        <p:spPr>
          <a:xfrm>
            <a:off x="7826704" y="6143231"/>
            <a:ext cx="354311" cy="179162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09" name="文本框 1208"/>
          <p:cNvSpPr txBox="1"/>
          <p:nvPr/>
        </p:nvSpPr>
        <p:spPr>
          <a:xfrm>
            <a:off x="2094565" y="5760971"/>
            <a:ext cx="771546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Data </a:t>
            </a:r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Privacy</a:t>
            </a:r>
            <a:endParaRPr lang="zh-CN" altLang="en-US" sz="8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10" name="直接箭头连接符 1209"/>
          <p:cNvCxnSpPr>
            <a:endCxn id="1139" idx="1"/>
          </p:cNvCxnSpPr>
          <p:nvPr/>
        </p:nvCxnSpPr>
        <p:spPr>
          <a:xfrm>
            <a:off x="2739315" y="1786572"/>
            <a:ext cx="297833" cy="3342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11" name="文本框 1210"/>
          <p:cNvSpPr txBox="1"/>
          <p:nvPr/>
        </p:nvSpPr>
        <p:spPr>
          <a:xfrm>
            <a:off x="2826008" y="2454965"/>
            <a:ext cx="829387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Register Chain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2" name="文本框 1211"/>
          <p:cNvSpPr txBox="1"/>
          <p:nvPr/>
        </p:nvSpPr>
        <p:spPr>
          <a:xfrm>
            <a:off x="5170320" y="5751689"/>
            <a:ext cx="680923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Audit </a:t>
            </a:r>
            <a:r>
              <a:rPr lang="en-US" altLang="zh-CN" sz="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ata</a:t>
            </a:r>
            <a:endParaRPr lang="zh-CN" altLang="en-US" sz="7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3" name="等腰三角形 1212"/>
          <p:cNvSpPr/>
          <p:nvPr/>
        </p:nvSpPr>
        <p:spPr>
          <a:xfrm>
            <a:off x="7850227" y="6544069"/>
            <a:ext cx="219456" cy="183222"/>
          </a:xfrm>
          <a:prstGeom prst="triangle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4" name="文本框 1213"/>
          <p:cNvSpPr txBox="1"/>
          <p:nvPr/>
        </p:nvSpPr>
        <p:spPr>
          <a:xfrm>
            <a:off x="8306347" y="6488072"/>
            <a:ext cx="95482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Auditor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7" name="等腰三角形 1216"/>
          <p:cNvSpPr/>
          <p:nvPr/>
        </p:nvSpPr>
        <p:spPr>
          <a:xfrm>
            <a:off x="2982385" y="2787930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8" name="文本框 1217"/>
          <p:cNvSpPr txBox="1"/>
          <p:nvPr/>
        </p:nvSpPr>
        <p:spPr>
          <a:xfrm>
            <a:off x="1059242" y="3887551"/>
            <a:ext cx="1085634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Other Chain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19" name="文本框 1218"/>
          <p:cNvSpPr txBox="1"/>
          <p:nvPr/>
        </p:nvSpPr>
        <p:spPr>
          <a:xfrm>
            <a:off x="2991969" y="4829751"/>
            <a:ext cx="448022" cy="2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ICP</a:t>
            </a:r>
            <a:endParaRPr lang="zh-CN" altLang="en-US" sz="8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0" name="左大括号 1219"/>
          <p:cNvSpPr/>
          <p:nvPr/>
        </p:nvSpPr>
        <p:spPr>
          <a:xfrm>
            <a:off x="3276135" y="4207487"/>
            <a:ext cx="105671" cy="1472271"/>
          </a:xfrm>
          <a:prstGeom prst="leftBrace">
            <a:avLst>
              <a:gd name="adj1" fmla="val 111026"/>
              <a:gd name="adj2" fmla="val 50000"/>
            </a:avLst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2" name="椭圆 1221"/>
          <p:cNvSpPr/>
          <p:nvPr/>
        </p:nvSpPr>
        <p:spPr>
          <a:xfrm>
            <a:off x="1444532" y="914399"/>
            <a:ext cx="1831423" cy="1219895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3" name="等腰三角形 1222"/>
          <p:cNvSpPr/>
          <p:nvPr/>
        </p:nvSpPr>
        <p:spPr>
          <a:xfrm>
            <a:off x="1872196" y="1219279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4" name="等腰三角形 1223"/>
          <p:cNvSpPr/>
          <p:nvPr/>
        </p:nvSpPr>
        <p:spPr>
          <a:xfrm>
            <a:off x="2189560" y="1593369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25" name="等腰三角形 1224"/>
          <p:cNvSpPr/>
          <p:nvPr/>
        </p:nvSpPr>
        <p:spPr>
          <a:xfrm>
            <a:off x="2574619" y="1214650"/>
            <a:ext cx="219456" cy="183222"/>
          </a:xfrm>
          <a:prstGeom prst="triangle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26" name="直接连接符 1225"/>
          <p:cNvCxnSpPr>
            <a:stCxn id="1223" idx="3"/>
            <a:endCxn id="1224" idx="1"/>
          </p:cNvCxnSpPr>
          <p:nvPr/>
        </p:nvCxnSpPr>
        <p:spPr>
          <a:xfrm>
            <a:off x="1981924" y="1402501"/>
            <a:ext cx="262500" cy="28247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227" name="直接连接符 1226"/>
          <p:cNvCxnSpPr>
            <a:stCxn id="1224" idx="5"/>
            <a:endCxn id="1225" idx="3"/>
          </p:cNvCxnSpPr>
          <p:nvPr/>
        </p:nvCxnSpPr>
        <p:spPr>
          <a:xfrm flipV="1">
            <a:off x="2354152" y="1397873"/>
            <a:ext cx="330195" cy="28710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228" name="直接连接符 1227"/>
          <p:cNvCxnSpPr>
            <a:stCxn id="1223" idx="5"/>
            <a:endCxn id="1225" idx="1"/>
          </p:cNvCxnSpPr>
          <p:nvPr/>
        </p:nvCxnSpPr>
        <p:spPr>
          <a:xfrm flipV="1">
            <a:off x="2036788" y="1306261"/>
            <a:ext cx="592695" cy="462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229" name="组合 1228"/>
          <p:cNvGrpSpPr/>
          <p:nvPr/>
        </p:nvGrpSpPr>
        <p:grpSpPr>
          <a:xfrm>
            <a:off x="2161607" y="1374473"/>
            <a:ext cx="393498" cy="180351"/>
            <a:chOff x="5080362" y="5086400"/>
            <a:chExt cx="393498" cy="180014"/>
          </a:xfrm>
        </p:grpSpPr>
        <p:grpSp>
          <p:nvGrpSpPr>
            <p:cNvPr id="1230" name="组合 1229"/>
            <p:cNvGrpSpPr/>
            <p:nvPr/>
          </p:nvGrpSpPr>
          <p:grpSpPr>
            <a:xfrm>
              <a:off x="5080362" y="5086400"/>
              <a:ext cx="393498" cy="180014"/>
              <a:chOff x="4649749" y="2613539"/>
              <a:chExt cx="773531" cy="278500"/>
            </a:xfrm>
          </p:grpSpPr>
          <p:sp>
            <p:nvSpPr>
              <p:cNvPr id="1237" name="矩形 1236"/>
              <p:cNvSpPr/>
              <p:nvPr/>
            </p:nvSpPr>
            <p:spPr>
              <a:xfrm>
                <a:off x="4649749" y="2624086"/>
                <a:ext cx="650735" cy="267953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8" name="文本框 1237"/>
              <p:cNvSpPr txBox="1"/>
              <p:nvPr/>
            </p:nvSpPr>
            <p:spPr>
              <a:xfrm>
                <a:off x="4739133" y="2613539"/>
                <a:ext cx="684147" cy="19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AMC</a:t>
                </a:r>
                <a:endParaRPr kumimoji="0" lang="zh-CN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1" name="组合 1230"/>
            <p:cNvGrpSpPr/>
            <p:nvPr/>
          </p:nvGrpSpPr>
          <p:grpSpPr>
            <a:xfrm>
              <a:off x="5093365" y="5127075"/>
              <a:ext cx="97391" cy="105101"/>
              <a:chOff x="7094772" y="4492261"/>
              <a:chExt cx="363256" cy="565096"/>
            </a:xfrm>
          </p:grpSpPr>
          <p:sp>
            <p:nvSpPr>
              <p:cNvPr id="1232" name="Freeform 65"/>
              <p:cNvSpPr/>
              <p:nvPr/>
            </p:nvSpPr>
            <p:spPr bwMode="auto">
              <a:xfrm>
                <a:off x="7151424" y="4492261"/>
                <a:ext cx="249952" cy="275004"/>
              </a:xfrm>
              <a:custGeom>
                <a:avLst/>
                <a:gdLst>
                  <a:gd name="T0" fmla="*/ 186 w 372"/>
                  <a:gd name="T1" fmla="*/ 0 h 409"/>
                  <a:gd name="T2" fmla="*/ 0 w 372"/>
                  <a:gd name="T3" fmla="*/ 184 h 409"/>
                  <a:gd name="T4" fmla="*/ 0 w 372"/>
                  <a:gd name="T5" fmla="*/ 409 h 409"/>
                  <a:gd name="T6" fmla="*/ 81 w 372"/>
                  <a:gd name="T7" fmla="*/ 409 h 409"/>
                  <a:gd name="T8" fmla="*/ 81 w 372"/>
                  <a:gd name="T9" fmla="*/ 184 h 409"/>
                  <a:gd name="T10" fmla="*/ 186 w 372"/>
                  <a:gd name="T11" fmla="*/ 81 h 409"/>
                  <a:gd name="T12" fmla="*/ 291 w 372"/>
                  <a:gd name="T13" fmla="*/ 184 h 409"/>
                  <a:gd name="T14" fmla="*/ 291 w 372"/>
                  <a:gd name="T15" fmla="*/ 409 h 409"/>
                  <a:gd name="T16" fmla="*/ 372 w 372"/>
                  <a:gd name="T17" fmla="*/ 409 h 409"/>
                  <a:gd name="T18" fmla="*/ 372 w 372"/>
                  <a:gd name="T19" fmla="*/ 184 h 409"/>
                  <a:gd name="T20" fmla="*/ 186 w 372"/>
                  <a:gd name="T2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2" h="409">
                    <a:moveTo>
                      <a:pt x="186" y="0"/>
                    </a:moveTo>
                    <a:cubicBezTo>
                      <a:pt x="84" y="0"/>
                      <a:pt x="0" y="83"/>
                      <a:pt x="0" y="184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81" y="409"/>
                      <a:pt x="81" y="409"/>
                      <a:pt x="81" y="409"/>
                    </a:cubicBezTo>
                    <a:cubicBezTo>
                      <a:pt x="81" y="184"/>
                      <a:pt x="81" y="184"/>
                      <a:pt x="81" y="184"/>
                    </a:cubicBezTo>
                    <a:cubicBezTo>
                      <a:pt x="81" y="127"/>
                      <a:pt x="129" y="81"/>
                      <a:pt x="186" y="81"/>
                    </a:cubicBezTo>
                    <a:cubicBezTo>
                      <a:pt x="243" y="81"/>
                      <a:pt x="291" y="127"/>
                      <a:pt x="291" y="184"/>
                    </a:cubicBezTo>
                    <a:cubicBezTo>
                      <a:pt x="291" y="409"/>
                      <a:pt x="291" y="409"/>
                      <a:pt x="291" y="409"/>
                    </a:cubicBezTo>
                    <a:cubicBezTo>
                      <a:pt x="372" y="409"/>
                      <a:pt x="372" y="409"/>
                      <a:pt x="372" y="409"/>
                    </a:cubicBezTo>
                    <a:cubicBezTo>
                      <a:pt x="372" y="184"/>
                      <a:pt x="372" y="184"/>
                      <a:pt x="372" y="184"/>
                    </a:cubicBezTo>
                    <a:cubicBezTo>
                      <a:pt x="372" y="83"/>
                      <a:pt x="287" y="0"/>
                      <a:pt x="186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3" name="Freeform 66"/>
              <p:cNvSpPr/>
              <p:nvPr/>
            </p:nvSpPr>
            <p:spPr bwMode="auto">
              <a:xfrm>
                <a:off x="7094772" y="4767265"/>
                <a:ext cx="363256" cy="290092"/>
              </a:xfrm>
              <a:custGeom>
                <a:avLst/>
                <a:gdLst>
                  <a:gd name="T0" fmla="*/ 540 w 540"/>
                  <a:gd name="T1" fmla="*/ 406 h 431"/>
                  <a:gd name="T2" fmla="*/ 517 w 540"/>
                  <a:gd name="T3" fmla="*/ 431 h 431"/>
                  <a:gd name="T4" fmla="*/ 23 w 540"/>
                  <a:gd name="T5" fmla="*/ 431 h 431"/>
                  <a:gd name="T6" fmla="*/ 0 w 540"/>
                  <a:gd name="T7" fmla="*/ 406 h 431"/>
                  <a:gd name="T8" fmla="*/ 0 w 540"/>
                  <a:gd name="T9" fmla="*/ 24 h 431"/>
                  <a:gd name="T10" fmla="*/ 23 w 540"/>
                  <a:gd name="T11" fmla="*/ 0 h 431"/>
                  <a:gd name="T12" fmla="*/ 517 w 540"/>
                  <a:gd name="T13" fmla="*/ 0 h 431"/>
                  <a:gd name="T14" fmla="*/ 540 w 540"/>
                  <a:gd name="T15" fmla="*/ 24 h 431"/>
                  <a:gd name="T16" fmla="*/ 540 w 540"/>
                  <a:gd name="T17" fmla="*/ 40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0" h="431">
                    <a:moveTo>
                      <a:pt x="540" y="406"/>
                    </a:moveTo>
                    <a:cubicBezTo>
                      <a:pt x="540" y="419"/>
                      <a:pt x="530" y="431"/>
                      <a:pt x="517" y="431"/>
                    </a:cubicBezTo>
                    <a:cubicBezTo>
                      <a:pt x="23" y="431"/>
                      <a:pt x="23" y="431"/>
                      <a:pt x="23" y="431"/>
                    </a:cubicBezTo>
                    <a:cubicBezTo>
                      <a:pt x="10" y="431"/>
                      <a:pt x="0" y="419"/>
                      <a:pt x="0" y="40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30" y="0"/>
                      <a:pt x="540" y="11"/>
                      <a:pt x="540" y="24"/>
                    </a:cubicBezTo>
                    <a:cubicBezTo>
                      <a:pt x="540" y="406"/>
                      <a:pt x="540" y="406"/>
                      <a:pt x="540" y="406"/>
                    </a:cubicBezTo>
                  </a:path>
                </a:pathLst>
              </a:custGeom>
              <a:solidFill>
                <a:srgbClr val="F3B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4" name="Freeform 67"/>
              <p:cNvSpPr/>
              <p:nvPr/>
            </p:nvSpPr>
            <p:spPr bwMode="auto">
              <a:xfrm>
                <a:off x="7448633" y="5041130"/>
                <a:ext cx="9395" cy="14804"/>
              </a:xfrm>
              <a:custGeom>
                <a:avLst/>
                <a:gdLst>
                  <a:gd name="T0" fmla="*/ 14 w 14"/>
                  <a:gd name="T1" fmla="*/ 0 h 22"/>
                  <a:gd name="T2" fmla="*/ 0 w 14"/>
                  <a:gd name="T3" fmla="*/ 22 h 22"/>
                  <a:gd name="T4" fmla="*/ 14 w 14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3" y="10"/>
                      <a:pt x="8" y="18"/>
                      <a:pt x="0" y="22"/>
                    </a:cubicBezTo>
                    <a:cubicBezTo>
                      <a:pt x="8" y="18"/>
                      <a:pt x="13" y="10"/>
                      <a:pt x="14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5" name="Freeform 68"/>
              <p:cNvSpPr/>
              <p:nvPr/>
            </p:nvSpPr>
            <p:spPr bwMode="auto">
              <a:xfrm>
                <a:off x="7229427" y="4845553"/>
                <a:ext cx="228601" cy="211804"/>
              </a:xfrm>
              <a:custGeom>
                <a:avLst/>
                <a:gdLst>
                  <a:gd name="T0" fmla="*/ 70 w 340"/>
                  <a:gd name="T1" fmla="*/ 0 h 315"/>
                  <a:gd name="T2" fmla="*/ 0 w 340"/>
                  <a:gd name="T3" fmla="*/ 70 h 315"/>
                  <a:gd name="T4" fmla="*/ 24 w 340"/>
                  <a:gd name="T5" fmla="*/ 122 h 315"/>
                  <a:gd name="T6" fmla="*/ 28 w 340"/>
                  <a:gd name="T7" fmla="*/ 126 h 315"/>
                  <a:gd name="T8" fmla="*/ 28 w 340"/>
                  <a:gd name="T9" fmla="*/ 215 h 315"/>
                  <a:gd name="T10" fmla="*/ 129 w 340"/>
                  <a:gd name="T11" fmla="*/ 315 h 315"/>
                  <a:gd name="T12" fmla="*/ 317 w 340"/>
                  <a:gd name="T13" fmla="*/ 315 h 315"/>
                  <a:gd name="T14" fmla="*/ 326 w 340"/>
                  <a:gd name="T15" fmla="*/ 313 h 315"/>
                  <a:gd name="T16" fmla="*/ 340 w 340"/>
                  <a:gd name="T17" fmla="*/ 291 h 315"/>
                  <a:gd name="T18" fmla="*/ 340 w 340"/>
                  <a:gd name="T19" fmla="*/ 290 h 315"/>
                  <a:gd name="T20" fmla="*/ 340 w 340"/>
                  <a:gd name="T21" fmla="*/ 243 h 315"/>
                  <a:gd name="T22" fmla="*/ 128 w 340"/>
                  <a:gd name="T23" fmla="*/ 30 h 315"/>
                  <a:gd name="T24" fmla="*/ 122 w 340"/>
                  <a:gd name="T25" fmla="*/ 24 h 315"/>
                  <a:gd name="T26" fmla="*/ 70 w 340"/>
                  <a:gd name="T2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0" h="315">
                    <a:moveTo>
                      <a:pt x="70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91"/>
                      <a:pt x="10" y="110"/>
                      <a:pt x="24" y="122"/>
                    </a:cubicBezTo>
                    <a:cubicBezTo>
                      <a:pt x="25" y="124"/>
                      <a:pt x="24" y="125"/>
                      <a:pt x="28" y="126"/>
                    </a:cubicBezTo>
                    <a:cubicBezTo>
                      <a:pt x="28" y="215"/>
                      <a:pt x="28" y="215"/>
                      <a:pt x="28" y="215"/>
                    </a:cubicBezTo>
                    <a:cubicBezTo>
                      <a:pt x="129" y="315"/>
                      <a:pt x="129" y="315"/>
                      <a:pt x="129" y="315"/>
                    </a:cubicBezTo>
                    <a:cubicBezTo>
                      <a:pt x="317" y="315"/>
                      <a:pt x="317" y="315"/>
                      <a:pt x="317" y="315"/>
                    </a:cubicBezTo>
                    <a:cubicBezTo>
                      <a:pt x="320" y="315"/>
                      <a:pt x="323" y="314"/>
                      <a:pt x="326" y="313"/>
                    </a:cubicBezTo>
                    <a:cubicBezTo>
                      <a:pt x="334" y="309"/>
                      <a:pt x="339" y="301"/>
                      <a:pt x="340" y="291"/>
                    </a:cubicBezTo>
                    <a:cubicBezTo>
                      <a:pt x="340" y="291"/>
                      <a:pt x="340" y="290"/>
                      <a:pt x="340" y="290"/>
                    </a:cubicBezTo>
                    <a:cubicBezTo>
                      <a:pt x="340" y="243"/>
                      <a:pt x="340" y="243"/>
                      <a:pt x="340" y="243"/>
                    </a:cubicBezTo>
                    <a:cubicBezTo>
                      <a:pt x="291" y="193"/>
                      <a:pt x="130" y="32"/>
                      <a:pt x="128" y="30"/>
                    </a:cubicBezTo>
                    <a:cubicBezTo>
                      <a:pt x="126" y="28"/>
                      <a:pt x="124" y="26"/>
                      <a:pt x="122" y="24"/>
                    </a:cubicBezTo>
                    <a:cubicBezTo>
                      <a:pt x="109" y="9"/>
                      <a:pt x="91" y="0"/>
                      <a:pt x="70" y="0"/>
                    </a:cubicBezTo>
                  </a:path>
                </a:pathLst>
              </a:custGeom>
              <a:solidFill>
                <a:srgbClr val="C5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6" name="Freeform 69"/>
              <p:cNvSpPr/>
              <p:nvPr/>
            </p:nvSpPr>
            <p:spPr bwMode="auto">
              <a:xfrm>
                <a:off x="7229427" y="4845553"/>
                <a:ext cx="93376" cy="145758"/>
              </a:xfrm>
              <a:custGeom>
                <a:avLst/>
                <a:gdLst>
                  <a:gd name="T0" fmla="*/ 139 w 139"/>
                  <a:gd name="T1" fmla="*/ 70 h 217"/>
                  <a:gd name="T2" fmla="*/ 70 w 139"/>
                  <a:gd name="T3" fmla="*/ 0 h 217"/>
                  <a:gd name="T4" fmla="*/ 0 w 139"/>
                  <a:gd name="T5" fmla="*/ 70 h 217"/>
                  <a:gd name="T6" fmla="*/ 28 w 139"/>
                  <a:gd name="T7" fmla="*/ 125 h 217"/>
                  <a:gd name="T8" fmla="*/ 28 w 139"/>
                  <a:gd name="T9" fmla="*/ 217 h 217"/>
                  <a:gd name="T10" fmla="*/ 112 w 139"/>
                  <a:gd name="T11" fmla="*/ 217 h 217"/>
                  <a:gd name="T12" fmla="*/ 112 w 139"/>
                  <a:gd name="T13" fmla="*/ 125 h 217"/>
                  <a:gd name="T14" fmla="*/ 139 w 139"/>
                  <a:gd name="T15" fmla="*/ 7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217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92"/>
                      <a:pt x="10" y="112"/>
                      <a:pt x="28" y="12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112" y="217"/>
                      <a:pt x="112" y="217"/>
                      <a:pt x="112" y="217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9" y="112"/>
                      <a:pt x="139" y="92"/>
                      <a:pt x="139" y="7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9" name="椭圆 1238"/>
          <p:cNvSpPr/>
          <p:nvPr/>
        </p:nvSpPr>
        <p:spPr>
          <a:xfrm>
            <a:off x="1642407" y="1090246"/>
            <a:ext cx="1360938" cy="769940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40" name="文本框 1239"/>
          <p:cNvSpPr txBox="1"/>
          <p:nvPr/>
        </p:nvSpPr>
        <p:spPr>
          <a:xfrm>
            <a:off x="1724474" y="1829432"/>
            <a:ext cx="1320783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Parallel Chain </a:t>
            </a:r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41" name="组合 1240"/>
          <p:cNvGrpSpPr/>
          <p:nvPr/>
        </p:nvGrpSpPr>
        <p:grpSpPr>
          <a:xfrm>
            <a:off x="1349983" y="1372907"/>
            <a:ext cx="210568" cy="216296"/>
            <a:chOff x="9794801" y="258431"/>
            <a:chExt cx="577800" cy="655951"/>
          </a:xfrm>
        </p:grpSpPr>
        <p:sp>
          <p:nvSpPr>
            <p:cNvPr id="1242" name="Freeform 407"/>
            <p:cNvSpPr/>
            <p:nvPr/>
          </p:nvSpPr>
          <p:spPr bwMode="auto">
            <a:xfrm>
              <a:off x="9794801" y="258431"/>
              <a:ext cx="577800" cy="655951"/>
            </a:xfrm>
            <a:custGeom>
              <a:avLst/>
              <a:gdLst>
                <a:gd name="T0" fmla="*/ 177 w 748"/>
                <a:gd name="T1" fmla="*/ 703 h 849"/>
                <a:gd name="T2" fmla="*/ 0 w 748"/>
                <a:gd name="T3" fmla="*/ 389 h 849"/>
                <a:gd name="T4" fmla="*/ 0 w 748"/>
                <a:gd name="T5" fmla="*/ 103 h 849"/>
                <a:gd name="T6" fmla="*/ 372 w 748"/>
                <a:gd name="T7" fmla="*/ 0 h 849"/>
                <a:gd name="T8" fmla="*/ 748 w 748"/>
                <a:gd name="T9" fmla="*/ 103 h 849"/>
                <a:gd name="T10" fmla="*/ 748 w 748"/>
                <a:gd name="T11" fmla="*/ 389 h 849"/>
                <a:gd name="T12" fmla="*/ 569 w 748"/>
                <a:gd name="T13" fmla="*/ 703 h 849"/>
                <a:gd name="T14" fmla="*/ 372 w 748"/>
                <a:gd name="T15" fmla="*/ 849 h 849"/>
                <a:gd name="T16" fmla="*/ 177 w 748"/>
                <a:gd name="T17" fmla="*/ 703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849">
                  <a:moveTo>
                    <a:pt x="177" y="703"/>
                  </a:moveTo>
                  <a:cubicBezTo>
                    <a:pt x="59" y="594"/>
                    <a:pt x="0" y="4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272" y="0"/>
                    <a:pt x="372" y="0"/>
                  </a:cubicBezTo>
                  <a:cubicBezTo>
                    <a:pt x="473" y="0"/>
                    <a:pt x="748" y="103"/>
                    <a:pt x="748" y="103"/>
                  </a:cubicBezTo>
                  <a:cubicBezTo>
                    <a:pt x="748" y="389"/>
                    <a:pt x="748" y="389"/>
                    <a:pt x="748" y="389"/>
                  </a:cubicBezTo>
                  <a:cubicBezTo>
                    <a:pt x="748" y="489"/>
                    <a:pt x="688" y="595"/>
                    <a:pt x="569" y="703"/>
                  </a:cubicBezTo>
                  <a:cubicBezTo>
                    <a:pt x="486" y="780"/>
                    <a:pt x="372" y="849"/>
                    <a:pt x="372" y="849"/>
                  </a:cubicBezTo>
                  <a:cubicBezTo>
                    <a:pt x="372" y="849"/>
                    <a:pt x="260" y="780"/>
                    <a:pt x="177" y="703"/>
                  </a:cubicBezTo>
                </a:path>
              </a:pathLst>
            </a:custGeom>
            <a:solidFill>
              <a:srgbClr val="3DA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3" name="Freeform 408"/>
            <p:cNvSpPr>
              <a:spLocks noEditPoints="1"/>
            </p:cNvSpPr>
            <p:nvPr/>
          </p:nvSpPr>
          <p:spPr bwMode="auto">
            <a:xfrm>
              <a:off x="9821288" y="285572"/>
              <a:ext cx="525154" cy="597092"/>
            </a:xfrm>
            <a:custGeom>
              <a:avLst/>
              <a:gdLst>
                <a:gd name="T0" fmla="*/ 338 w 680"/>
                <a:gd name="T1" fmla="*/ 773 h 773"/>
                <a:gd name="T2" fmla="*/ 329 w 680"/>
                <a:gd name="T3" fmla="*/ 767 h 773"/>
                <a:gd name="T4" fmla="*/ 0 w 680"/>
                <a:gd name="T5" fmla="*/ 354 h 773"/>
                <a:gd name="T6" fmla="*/ 0 w 680"/>
                <a:gd name="T7" fmla="*/ 92 h 773"/>
                <a:gd name="T8" fmla="*/ 12 w 680"/>
                <a:gd name="T9" fmla="*/ 88 h 773"/>
                <a:gd name="T10" fmla="*/ 338 w 680"/>
                <a:gd name="T11" fmla="*/ 0 h 773"/>
                <a:gd name="T12" fmla="*/ 668 w 680"/>
                <a:gd name="T13" fmla="*/ 88 h 773"/>
                <a:gd name="T14" fmla="*/ 680 w 680"/>
                <a:gd name="T15" fmla="*/ 92 h 773"/>
                <a:gd name="T16" fmla="*/ 680 w 680"/>
                <a:gd name="T17" fmla="*/ 354 h 773"/>
                <a:gd name="T18" fmla="*/ 348 w 680"/>
                <a:gd name="T19" fmla="*/ 767 h 773"/>
                <a:gd name="T20" fmla="*/ 338 w 680"/>
                <a:gd name="T21" fmla="*/ 773 h 773"/>
                <a:gd name="T22" fmla="*/ 37 w 680"/>
                <a:gd name="T23" fmla="*/ 118 h 773"/>
                <a:gd name="T24" fmla="*/ 37 w 680"/>
                <a:gd name="T25" fmla="*/ 354 h 773"/>
                <a:gd name="T26" fmla="*/ 339 w 680"/>
                <a:gd name="T27" fmla="*/ 729 h 773"/>
                <a:gd name="T28" fmla="*/ 643 w 680"/>
                <a:gd name="T29" fmla="*/ 354 h 773"/>
                <a:gd name="T30" fmla="*/ 643 w 680"/>
                <a:gd name="T31" fmla="*/ 118 h 773"/>
                <a:gd name="T32" fmla="*/ 338 w 680"/>
                <a:gd name="T33" fmla="*/ 37 h 773"/>
                <a:gd name="T34" fmla="*/ 37 w 680"/>
                <a:gd name="T35" fmla="*/ 1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0" h="773">
                  <a:moveTo>
                    <a:pt x="338" y="773"/>
                  </a:moveTo>
                  <a:cubicBezTo>
                    <a:pt x="329" y="767"/>
                    <a:pt x="329" y="767"/>
                    <a:pt x="329" y="767"/>
                  </a:cubicBezTo>
                  <a:cubicBezTo>
                    <a:pt x="315" y="759"/>
                    <a:pt x="0" y="565"/>
                    <a:pt x="0" y="35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1" y="84"/>
                    <a:pt x="243" y="0"/>
                    <a:pt x="338" y="0"/>
                  </a:cubicBezTo>
                  <a:cubicBezTo>
                    <a:pt x="434" y="0"/>
                    <a:pt x="659" y="84"/>
                    <a:pt x="668" y="88"/>
                  </a:cubicBezTo>
                  <a:cubicBezTo>
                    <a:pt x="680" y="92"/>
                    <a:pt x="680" y="92"/>
                    <a:pt x="680" y="92"/>
                  </a:cubicBezTo>
                  <a:cubicBezTo>
                    <a:pt x="680" y="354"/>
                    <a:pt x="680" y="354"/>
                    <a:pt x="680" y="354"/>
                  </a:cubicBezTo>
                  <a:cubicBezTo>
                    <a:pt x="680" y="565"/>
                    <a:pt x="361" y="759"/>
                    <a:pt x="348" y="767"/>
                  </a:cubicBezTo>
                  <a:cubicBezTo>
                    <a:pt x="338" y="773"/>
                    <a:pt x="338" y="773"/>
                    <a:pt x="338" y="773"/>
                  </a:cubicBezTo>
                  <a:moveTo>
                    <a:pt x="37" y="118"/>
                  </a:moveTo>
                  <a:cubicBezTo>
                    <a:pt x="37" y="354"/>
                    <a:pt x="37" y="354"/>
                    <a:pt x="37" y="354"/>
                  </a:cubicBezTo>
                  <a:cubicBezTo>
                    <a:pt x="37" y="525"/>
                    <a:pt x="286" y="696"/>
                    <a:pt x="339" y="729"/>
                  </a:cubicBezTo>
                  <a:cubicBezTo>
                    <a:pt x="391" y="696"/>
                    <a:pt x="643" y="525"/>
                    <a:pt x="643" y="354"/>
                  </a:cubicBezTo>
                  <a:cubicBezTo>
                    <a:pt x="643" y="118"/>
                    <a:pt x="643" y="118"/>
                    <a:pt x="643" y="118"/>
                  </a:cubicBezTo>
                  <a:cubicBezTo>
                    <a:pt x="595" y="100"/>
                    <a:pt x="416" y="37"/>
                    <a:pt x="338" y="37"/>
                  </a:cubicBezTo>
                  <a:cubicBezTo>
                    <a:pt x="261" y="37"/>
                    <a:pt x="85" y="100"/>
                    <a:pt x="37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4" name="Freeform 409"/>
            <p:cNvSpPr>
              <a:spLocks noEditPoints="1"/>
            </p:cNvSpPr>
            <p:nvPr/>
          </p:nvSpPr>
          <p:spPr bwMode="auto">
            <a:xfrm>
              <a:off x="10082230" y="258431"/>
              <a:ext cx="981" cy="655951"/>
            </a:xfrm>
            <a:custGeom>
              <a:avLst/>
              <a:gdLst>
                <a:gd name="T0" fmla="*/ 1 w 1"/>
                <a:gd name="T1" fmla="*/ 849 h 849"/>
                <a:gd name="T2" fmla="*/ 0 w 1"/>
                <a:gd name="T3" fmla="*/ 849 h 849"/>
                <a:gd name="T4" fmla="*/ 1 w 1"/>
                <a:gd name="T5" fmla="*/ 849 h 849"/>
                <a:gd name="T6" fmla="*/ 1 w 1"/>
                <a:gd name="T7" fmla="*/ 849 h 849"/>
                <a:gd name="T8" fmla="*/ 1 w 1"/>
                <a:gd name="T9" fmla="*/ 0 h 849"/>
                <a:gd name="T10" fmla="*/ 1 w 1"/>
                <a:gd name="T11" fmla="*/ 0 h 849"/>
                <a:gd name="T12" fmla="*/ 1 w 1"/>
                <a:gd name="T13" fmla="*/ 0 h 849"/>
                <a:gd name="T14" fmla="*/ 1 w 1"/>
                <a:gd name="T15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849">
                  <a:moveTo>
                    <a:pt x="1" y="849"/>
                  </a:moveTo>
                  <a:cubicBezTo>
                    <a:pt x="1" y="849"/>
                    <a:pt x="0" y="849"/>
                    <a:pt x="0" y="849"/>
                  </a:cubicBezTo>
                  <a:cubicBezTo>
                    <a:pt x="1" y="849"/>
                    <a:pt x="1" y="849"/>
                    <a:pt x="1" y="849"/>
                  </a:cubicBezTo>
                  <a:cubicBezTo>
                    <a:pt x="1" y="849"/>
                    <a:pt x="1" y="849"/>
                    <a:pt x="1" y="849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F6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5" name="Freeform 410"/>
            <p:cNvSpPr>
              <a:spLocks noEditPoints="1"/>
            </p:cNvSpPr>
            <p:nvPr/>
          </p:nvSpPr>
          <p:spPr bwMode="auto">
            <a:xfrm>
              <a:off x="9794801" y="258431"/>
              <a:ext cx="288409" cy="655951"/>
            </a:xfrm>
            <a:custGeom>
              <a:avLst/>
              <a:gdLst>
                <a:gd name="T0" fmla="*/ 372 w 373"/>
                <a:gd name="T1" fmla="*/ 72 h 849"/>
                <a:gd name="T2" fmla="*/ 71 w 373"/>
                <a:gd name="T3" fmla="*/ 153 h 849"/>
                <a:gd name="T4" fmla="*/ 71 w 373"/>
                <a:gd name="T5" fmla="*/ 389 h 849"/>
                <a:gd name="T6" fmla="*/ 373 w 373"/>
                <a:gd name="T7" fmla="*/ 764 h 849"/>
                <a:gd name="T8" fmla="*/ 373 w 373"/>
                <a:gd name="T9" fmla="*/ 764 h 849"/>
                <a:gd name="T10" fmla="*/ 373 w 373"/>
                <a:gd name="T11" fmla="*/ 72 h 849"/>
                <a:gd name="T12" fmla="*/ 372 w 373"/>
                <a:gd name="T13" fmla="*/ 72 h 849"/>
                <a:gd name="T14" fmla="*/ 373 w 373"/>
                <a:gd name="T15" fmla="*/ 0 h 849"/>
                <a:gd name="T16" fmla="*/ 0 w 373"/>
                <a:gd name="T17" fmla="*/ 103 h 849"/>
                <a:gd name="T18" fmla="*/ 0 w 373"/>
                <a:gd name="T19" fmla="*/ 103 h 849"/>
                <a:gd name="T20" fmla="*/ 0 w 373"/>
                <a:gd name="T21" fmla="*/ 389 h 849"/>
                <a:gd name="T22" fmla="*/ 177 w 373"/>
                <a:gd name="T23" fmla="*/ 703 h 849"/>
                <a:gd name="T24" fmla="*/ 372 w 373"/>
                <a:gd name="T25" fmla="*/ 849 h 849"/>
                <a:gd name="T26" fmla="*/ 373 w 373"/>
                <a:gd name="T27" fmla="*/ 849 h 849"/>
                <a:gd name="T28" fmla="*/ 373 w 373"/>
                <a:gd name="T29" fmla="*/ 808 h 849"/>
                <a:gd name="T30" fmla="*/ 372 w 373"/>
                <a:gd name="T31" fmla="*/ 808 h 849"/>
                <a:gd name="T32" fmla="*/ 363 w 373"/>
                <a:gd name="T33" fmla="*/ 802 h 849"/>
                <a:gd name="T34" fmla="*/ 34 w 373"/>
                <a:gd name="T35" fmla="*/ 389 h 849"/>
                <a:gd name="T36" fmla="*/ 34 w 373"/>
                <a:gd name="T37" fmla="*/ 127 h 849"/>
                <a:gd name="T38" fmla="*/ 46 w 373"/>
                <a:gd name="T39" fmla="*/ 123 h 849"/>
                <a:gd name="T40" fmla="*/ 372 w 373"/>
                <a:gd name="T41" fmla="*/ 35 h 849"/>
                <a:gd name="T42" fmla="*/ 373 w 373"/>
                <a:gd name="T43" fmla="*/ 35 h 849"/>
                <a:gd name="T44" fmla="*/ 373 w 373"/>
                <a:gd name="T45" fmla="*/ 0 h 849"/>
                <a:gd name="T46" fmla="*/ 373 w 373"/>
                <a:gd name="T4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3" h="849">
                  <a:moveTo>
                    <a:pt x="372" y="72"/>
                  </a:moveTo>
                  <a:cubicBezTo>
                    <a:pt x="295" y="72"/>
                    <a:pt x="119" y="135"/>
                    <a:pt x="71" y="153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1" y="560"/>
                    <a:pt x="320" y="731"/>
                    <a:pt x="373" y="764"/>
                  </a:cubicBezTo>
                  <a:cubicBezTo>
                    <a:pt x="373" y="764"/>
                    <a:pt x="373" y="764"/>
                    <a:pt x="373" y="764"/>
                  </a:cubicBezTo>
                  <a:cubicBezTo>
                    <a:pt x="373" y="72"/>
                    <a:pt x="373" y="72"/>
                    <a:pt x="373" y="72"/>
                  </a:cubicBezTo>
                  <a:cubicBezTo>
                    <a:pt x="373" y="72"/>
                    <a:pt x="373" y="72"/>
                    <a:pt x="372" y="72"/>
                  </a:cubicBezTo>
                  <a:moveTo>
                    <a:pt x="373" y="0"/>
                  </a:moveTo>
                  <a:cubicBezTo>
                    <a:pt x="272" y="0"/>
                    <a:pt x="1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89"/>
                    <a:pt x="59" y="594"/>
                    <a:pt x="177" y="703"/>
                  </a:cubicBezTo>
                  <a:cubicBezTo>
                    <a:pt x="258" y="778"/>
                    <a:pt x="367" y="846"/>
                    <a:pt x="372" y="849"/>
                  </a:cubicBezTo>
                  <a:cubicBezTo>
                    <a:pt x="372" y="849"/>
                    <a:pt x="373" y="849"/>
                    <a:pt x="373" y="849"/>
                  </a:cubicBezTo>
                  <a:cubicBezTo>
                    <a:pt x="373" y="808"/>
                    <a:pt x="373" y="808"/>
                    <a:pt x="373" y="808"/>
                  </a:cubicBezTo>
                  <a:cubicBezTo>
                    <a:pt x="372" y="808"/>
                    <a:pt x="372" y="808"/>
                    <a:pt x="372" y="808"/>
                  </a:cubicBezTo>
                  <a:cubicBezTo>
                    <a:pt x="363" y="802"/>
                    <a:pt x="363" y="802"/>
                    <a:pt x="363" y="802"/>
                  </a:cubicBezTo>
                  <a:cubicBezTo>
                    <a:pt x="349" y="794"/>
                    <a:pt x="34" y="600"/>
                    <a:pt x="34" y="389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5" y="119"/>
                    <a:pt x="277" y="35"/>
                    <a:pt x="372" y="35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38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6" name="Freeform 411"/>
            <p:cNvSpPr/>
            <p:nvPr/>
          </p:nvSpPr>
          <p:spPr bwMode="auto">
            <a:xfrm>
              <a:off x="9821288" y="285572"/>
              <a:ext cx="261923" cy="597092"/>
            </a:xfrm>
            <a:custGeom>
              <a:avLst/>
              <a:gdLst>
                <a:gd name="T0" fmla="*/ 338 w 339"/>
                <a:gd name="T1" fmla="*/ 0 h 773"/>
                <a:gd name="T2" fmla="*/ 12 w 339"/>
                <a:gd name="T3" fmla="*/ 88 h 773"/>
                <a:gd name="T4" fmla="*/ 0 w 339"/>
                <a:gd name="T5" fmla="*/ 92 h 773"/>
                <a:gd name="T6" fmla="*/ 0 w 339"/>
                <a:gd name="T7" fmla="*/ 354 h 773"/>
                <a:gd name="T8" fmla="*/ 329 w 339"/>
                <a:gd name="T9" fmla="*/ 767 h 773"/>
                <a:gd name="T10" fmla="*/ 338 w 339"/>
                <a:gd name="T11" fmla="*/ 773 h 773"/>
                <a:gd name="T12" fmla="*/ 339 w 339"/>
                <a:gd name="T13" fmla="*/ 773 h 773"/>
                <a:gd name="T14" fmla="*/ 339 w 339"/>
                <a:gd name="T15" fmla="*/ 729 h 773"/>
                <a:gd name="T16" fmla="*/ 339 w 339"/>
                <a:gd name="T17" fmla="*/ 729 h 773"/>
                <a:gd name="T18" fmla="*/ 37 w 339"/>
                <a:gd name="T19" fmla="*/ 354 h 773"/>
                <a:gd name="T20" fmla="*/ 37 w 339"/>
                <a:gd name="T21" fmla="*/ 118 h 773"/>
                <a:gd name="T22" fmla="*/ 338 w 339"/>
                <a:gd name="T23" fmla="*/ 37 h 773"/>
                <a:gd name="T24" fmla="*/ 339 w 339"/>
                <a:gd name="T25" fmla="*/ 37 h 773"/>
                <a:gd name="T26" fmla="*/ 339 w 339"/>
                <a:gd name="T27" fmla="*/ 0 h 773"/>
                <a:gd name="T28" fmla="*/ 338 w 339"/>
                <a:gd name="T2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773">
                  <a:moveTo>
                    <a:pt x="338" y="0"/>
                  </a:moveTo>
                  <a:cubicBezTo>
                    <a:pt x="243" y="0"/>
                    <a:pt x="21" y="84"/>
                    <a:pt x="1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565"/>
                    <a:pt x="315" y="759"/>
                    <a:pt x="329" y="767"/>
                  </a:cubicBezTo>
                  <a:cubicBezTo>
                    <a:pt x="338" y="773"/>
                    <a:pt x="338" y="773"/>
                    <a:pt x="338" y="773"/>
                  </a:cubicBezTo>
                  <a:cubicBezTo>
                    <a:pt x="339" y="773"/>
                    <a:pt x="339" y="773"/>
                    <a:pt x="339" y="773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339" y="729"/>
                    <a:pt x="339" y="729"/>
                    <a:pt x="339" y="729"/>
                  </a:cubicBezTo>
                  <a:cubicBezTo>
                    <a:pt x="286" y="696"/>
                    <a:pt x="37" y="525"/>
                    <a:pt x="37" y="35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85" y="100"/>
                    <a:pt x="261" y="37"/>
                    <a:pt x="338" y="37"/>
                  </a:cubicBezTo>
                  <a:cubicBezTo>
                    <a:pt x="339" y="37"/>
                    <a:pt x="339" y="37"/>
                    <a:pt x="339" y="3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39" y="0"/>
                    <a:pt x="338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7" name="Freeform 412"/>
            <p:cNvSpPr>
              <a:spLocks noEditPoints="1"/>
            </p:cNvSpPr>
            <p:nvPr/>
          </p:nvSpPr>
          <p:spPr bwMode="auto">
            <a:xfrm>
              <a:off x="9990344" y="401982"/>
              <a:ext cx="181482" cy="272714"/>
            </a:xfrm>
            <a:custGeom>
              <a:avLst/>
              <a:gdLst>
                <a:gd name="T0" fmla="*/ 223 w 235"/>
                <a:gd name="T1" fmla="*/ 170 h 353"/>
                <a:gd name="T2" fmla="*/ 197 w 235"/>
                <a:gd name="T3" fmla="*/ 170 h 353"/>
                <a:gd name="T4" fmla="*/ 197 w 235"/>
                <a:gd name="T5" fmla="*/ 78 h 353"/>
                <a:gd name="T6" fmla="*/ 117 w 235"/>
                <a:gd name="T7" fmla="*/ 0 h 353"/>
                <a:gd name="T8" fmla="*/ 37 w 235"/>
                <a:gd name="T9" fmla="*/ 78 h 353"/>
                <a:gd name="T10" fmla="*/ 37 w 235"/>
                <a:gd name="T11" fmla="*/ 170 h 353"/>
                <a:gd name="T12" fmla="*/ 14 w 235"/>
                <a:gd name="T13" fmla="*/ 170 h 353"/>
                <a:gd name="T14" fmla="*/ 0 w 235"/>
                <a:gd name="T15" fmla="*/ 183 h 353"/>
                <a:gd name="T16" fmla="*/ 0 w 235"/>
                <a:gd name="T17" fmla="*/ 344 h 353"/>
                <a:gd name="T18" fmla="*/ 14 w 235"/>
                <a:gd name="T19" fmla="*/ 353 h 353"/>
                <a:gd name="T20" fmla="*/ 223 w 235"/>
                <a:gd name="T21" fmla="*/ 353 h 353"/>
                <a:gd name="T22" fmla="*/ 235 w 235"/>
                <a:gd name="T23" fmla="*/ 344 h 353"/>
                <a:gd name="T24" fmla="*/ 235 w 235"/>
                <a:gd name="T25" fmla="*/ 183 h 353"/>
                <a:gd name="T26" fmla="*/ 223 w 235"/>
                <a:gd name="T27" fmla="*/ 170 h 353"/>
                <a:gd name="T28" fmla="*/ 75 w 235"/>
                <a:gd name="T29" fmla="*/ 78 h 353"/>
                <a:gd name="T30" fmla="*/ 117 w 235"/>
                <a:gd name="T31" fmla="*/ 35 h 353"/>
                <a:gd name="T32" fmla="*/ 160 w 235"/>
                <a:gd name="T33" fmla="*/ 78 h 353"/>
                <a:gd name="T34" fmla="*/ 160 w 235"/>
                <a:gd name="T35" fmla="*/ 170 h 353"/>
                <a:gd name="T36" fmla="*/ 75 w 235"/>
                <a:gd name="T37" fmla="*/ 170 h 353"/>
                <a:gd name="T38" fmla="*/ 75 w 235"/>
                <a:gd name="T39" fmla="*/ 78 h 353"/>
                <a:gd name="T40" fmla="*/ 134 w 235"/>
                <a:gd name="T41" fmla="*/ 275 h 353"/>
                <a:gd name="T42" fmla="*/ 134 w 235"/>
                <a:gd name="T43" fmla="*/ 315 h 353"/>
                <a:gd name="T44" fmla="*/ 97 w 235"/>
                <a:gd name="T45" fmla="*/ 315 h 353"/>
                <a:gd name="T46" fmla="*/ 97 w 235"/>
                <a:gd name="T47" fmla="*/ 275 h 353"/>
                <a:gd name="T48" fmla="*/ 87 w 235"/>
                <a:gd name="T49" fmla="*/ 251 h 353"/>
                <a:gd name="T50" fmla="*/ 118 w 235"/>
                <a:gd name="T51" fmla="*/ 222 h 353"/>
                <a:gd name="T52" fmla="*/ 146 w 235"/>
                <a:gd name="T53" fmla="*/ 251 h 353"/>
                <a:gd name="T54" fmla="*/ 134 w 235"/>
                <a:gd name="T55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53">
                  <a:moveTo>
                    <a:pt x="223" y="170"/>
                  </a:moveTo>
                  <a:cubicBezTo>
                    <a:pt x="197" y="170"/>
                    <a:pt x="197" y="170"/>
                    <a:pt x="197" y="170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35"/>
                    <a:pt x="160" y="0"/>
                    <a:pt x="117" y="0"/>
                  </a:cubicBezTo>
                  <a:cubicBezTo>
                    <a:pt x="75" y="0"/>
                    <a:pt x="37" y="35"/>
                    <a:pt x="37" y="78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9" y="170"/>
                    <a:pt x="0" y="177"/>
                    <a:pt x="0" y="18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50"/>
                    <a:pt x="9" y="353"/>
                    <a:pt x="14" y="353"/>
                  </a:cubicBezTo>
                  <a:cubicBezTo>
                    <a:pt x="223" y="353"/>
                    <a:pt x="223" y="353"/>
                    <a:pt x="223" y="353"/>
                  </a:cubicBezTo>
                  <a:cubicBezTo>
                    <a:pt x="228" y="353"/>
                    <a:pt x="235" y="350"/>
                    <a:pt x="235" y="344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77"/>
                    <a:pt x="228" y="170"/>
                    <a:pt x="223" y="170"/>
                  </a:cubicBezTo>
                  <a:close/>
                  <a:moveTo>
                    <a:pt x="75" y="78"/>
                  </a:moveTo>
                  <a:cubicBezTo>
                    <a:pt x="75" y="54"/>
                    <a:pt x="93" y="35"/>
                    <a:pt x="117" y="35"/>
                  </a:cubicBezTo>
                  <a:cubicBezTo>
                    <a:pt x="141" y="35"/>
                    <a:pt x="160" y="54"/>
                    <a:pt x="160" y="78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75" y="170"/>
                    <a:pt x="75" y="170"/>
                    <a:pt x="75" y="170"/>
                  </a:cubicBezTo>
                  <a:lnTo>
                    <a:pt x="75" y="78"/>
                  </a:lnTo>
                  <a:close/>
                  <a:moveTo>
                    <a:pt x="134" y="275"/>
                  </a:moveTo>
                  <a:cubicBezTo>
                    <a:pt x="134" y="315"/>
                    <a:pt x="134" y="315"/>
                    <a:pt x="134" y="315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275"/>
                    <a:pt x="97" y="275"/>
                    <a:pt x="97" y="275"/>
                  </a:cubicBezTo>
                  <a:cubicBezTo>
                    <a:pt x="93" y="269"/>
                    <a:pt x="87" y="261"/>
                    <a:pt x="87" y="251"/>
                  </a:cubicBezTo>
                  <a:cubicBezTo>
                    <a:pt x="87" y="235"/>
                    <a:pt x="101" y="222"/>
                    <a:pt x="118" y="222"/>
                  </a:cubicBezTo>
                  <a:cubicBezTo>
                    <a:pt x="134" y="222"/>
                    <a:pt x="146" y="235"/>
                    <a:pt x="146" y="251"/>
                  </a:cubicBezTo>
                  <a:cubicBezTo>
                    <a:pt x="146" y="261"/>
                    <a:pt x="138" y="269"/>
                    <a:pt x="134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线形标注 1 2"/>
          <p:cNvSpPr/>
          <p:nvPr/>
        </p:nvSpPr>
        <p:spPr>
          <a:xfrm>
            <a:off x="7566022" y="2986691"/>
            <a:ext cx="1759231" cy="393755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692152" y="3443689"/>
            <a:ext cx="472527" cy="210625"/>
            <a:chOff x="6891803" y="4056513"/>
            <a:chExt cx="472527" cy="210625"/>
          </a:xfrm>
        </p:grpSpPr>
        <p:grpSp>
          <p:nvGrpSpPr>
            <p:cNvPr id="146" name="组合 145"/>
            <p:cNvGrpSpPr/>
            <p:nvPr/>
          </p:nvGrpSpPr>
          <p:grpSpPr>
            <a:xfrm>
              <a:off x="6948993" y="4067556"/>
              <a:ext cx="331031" cy="173521"/>
              <a:chOff x="5080360" y="5093220"/>
              <a:chExt cx="331031" cy="173197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5080360" y="5093220"/>
                <a:ext cx="331031" cy="173197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67"/>
              <p:cNvSpPr/>
              <p:nvPr/>
            </p:nvSpPr>
            <p:spPr bwMode="auto">
              <a:xfrm>
                <a:off x="5188353" y="5229034"/>
                <a:ext cx="2519" cy="2753"/>
              </a:xfrm>
              <a:custGeom>
                <a:avLst/>
                <a:gdLst>
                  <a:gd name="T0" fmla="*/ 14 w 14"/>
                  <a:gd name="T1" fmla="*/ 0 h 22"/>
                  <a:gd name="T2" fmla="*/ 0 w 14"/>
                  <a:gd name="T3" fmla="*/ 22 h 22"/>
                  <a:gd name="T4" fmla="*/ 14 w 14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3" y="10"/>
                      <a:pt x="8" y="18"/>
                      <a:pt x="0" y="22"/>
                    </a:cubicBezTo>
                    <a:cubicBezTo>
                      <a:pt x="8" y="18"/>
                      <a:pt x="13" y="10"/>
                      <a:pt x="14" y="0"/>
                    </a:cubicBezTo>
                  </a:path>
                </a:pathLst>
              </a:custGeom>
              <a:solidFill>
                <a:srgbClr val="3A5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>
              <a:off x="7016302" y="4056513"/>
              <a:ext cx="34802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00" kern="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</a:t>
              </a:r>
              <a:r>
                <a:rPr kumimoji="0" lang="en-US" altLang="zh-CN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MC</a:t>
              </a:r>
              <a:endParaRPr kumimoji="0" lang="zh-CN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6891803" y="4121511"/>
              <a:ext cx="161906" cy="145627"/>
              <a:chOff x="9794801" y="258431"/>
              <a:chExt cx="577800" cy="655951"/>
            </a:xfrm>
          </p:grpSpPr>
          <p:sp>
            <p:nvSpPr>
              <p:cNvPr id="158" name="Freeform 407"/>
              <p:cNvSpPr/>
              <p:nvPr/>
            </p:nvSpPr>
            <p:spPr bwMode="auto">
              <a:xfrm>
                <a:off x="9794801" y="258431"/>
                <a:ext cx="577800" cy="655951"/>
              </a:xfrm>
              <a:custGeom>
                <a:avLst/>
                <a:gdLst>
                  <a:gd name="T0" fmla="*/ 177 w 748"/>
                  <a:gd name="T1" fmla="*/ 703 h 849"/>
                  <a:gd name="T2" fmla="*/ 0 w 748"/>
                  <a:gd name="T3" fmla="*/ 389 h 849"/>
                  <a:gd name="T4" fmla="*/ 0 w 748"/>
                  <a:gd name="T5" fmla="*/ 103 h 849"/>
                  <a:gd name="T6" fmla="*/ 372 w 748"/>
                  <a:gd name="T7" fmla="*/ 0 h 849"/>
                  <a:gd name="T8" fmla="*/ 748 w 748"/>
                  <a:gd name="T9" fmla="*/ 103 h 849"/>
                  <a:gd name="T10" fmla="*/ 748 w 748"/>
                  <a:gd name="T11" fmla="*/ 389 h 849"/>
                  <a:gd name="T12" fmla="*/ 569 w 748"/>
                  <a:gd name="T13" fmla="*/ 703 h 849"/>
                  <a:gd name="T14" fmla="*/ 372 w 748"/>
                  <a:gd name="T15" fmla="*/ 849 h 849"/>
                  <a:gd name="T16" fmla="*/ 177 w 748"/>
                  <a:gd name="T17" fmla="*/ 703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8" h="849">
                    <a:moveTo>
                      <a:pt x="177" y="703"/>
                    </a:moveTo>
                    <a:cubicBezTo>
                      <a:pt x="59" y="594"/>
                      <a:pt x="0" y="489"/>
                      <a:pt x="0" y="389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272" y="0"/>
                      <a:pt x="372" y="0"/>
                    </a:cubicBezTo>
                    <a:cubicBezTo>
                      <a:pt x="473" y="0"/>
                      <a:pt x="748" y="103"/>
                      <a:pt x="748" y="103"/>
                    </a:cubicBezTo>
                    <a:cubicBezTo>
                      <a:pt x="748" y="389"/>
                      <a:pt x="748" y="389"/>
                      <a:pt x="748" y="389"/>
                    </a:cubicBezTo>
                    <a:cubicBezTo>
                      <a:pt x="748" y="489"/>
                      <a:pt x="688" y="595"/>
                      <a:pt x="569" y="703"/>
                    </a:cubicBezTo>
                    <a:cubicBezTo>
                      <a:pt x="486" y="780"/>
                      <a:pt x="372" y="849"/>
                      <a:pt x="372" y="849"/>
                    </a:cubicBezTo>
                    <a:cubicBezTo>
                      <a:pt x="372" y="849"/>
                      <a:pt x="260" y="780"/>
                      <a:pt x="177" y="703"/>
                    </a:cubicBezTo>
                  </a:path>
                </a:pathLst>
              </a:custGeom>
              <a:solidFill>
                <a:srgbClr val="3DAD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408"/>
              <p:cNvSpPr>
                <a:spLocks noEditPoints="1"/>
              </p:cNvSpPr>
              <p:nvPr/>
            </p:nvSpPr>
            <p:spPr bwMode="auto">
              <a:xfrm>
                <a:off x="9821288" y="285572"/>
                <a:ext cx="525154" cy="597092"/>
              </a:xfrm>
              <a:custGeom>
                <a:avLst/>
                <a:gdLst>
                  <a:gd name="T0" fmla="*/ 338 w 680"/>
                  <a:gd name="T1" fmla="*/ 773 h 773"/>
                  <a:gd name="T2" fmla="*/ 329 w 680"/>
                  <a:gd name="T3" fmla="*/ 767 h 773"/>
                  <a:gd name="T4" fmla="*/ 0 w 680"/>
                  <a:gd name="T5" fmla="*/ 354 h 773"/>
                  <a:gd name="T6" fmla="*/ 0 w 680"/>
                  <a:gd name="T7" fmla="*/ 92 h 773"/>
                  <a:gd name="T8" fmla="*/ 12 w 680"/>
                  <a:gd name="T9" fmla="*/ 88 h 773"/>
                  <a:gd name="T10" fmla="*/ 338 w 680"/>
                  <a:gd name="T11" fmla="*/ 0 h 773"/>
                  <a:gd name="T12" fmla="*/ 668 w 680"/>
                  <a:gd name="T13" fmla="*/ 88 h 773"/>
                  <a:gd name="T14" fmla="*/ 680 w 680"/>
                  <a:gd name="T15" fmla="*/ 92 h 773"/>
                  <a:gd name="T16" fmla="*/ 680 w 680"/>
                  <a:gd name="T17" fmla="*/ 354 h 773"/>
                  <a:gd name="T18" fmla="*/ 348 w 680"/>
                  <a:gd name="T19" fmla="*/ 767 h 773"/>
                  <a:gd name="T20" fmla="*/ 338 w 680"/>
                  <a:gd name="T21" fmla="*/ 773 h 773"/>
                  <a:gd name="T22" fmla="*/ 37 w 680"/>
                  <a:gd name="T23" fmla="*/ 118 h 773"/>
                  <a:gd name="T24" fmla="*/ 37 w 680"/>
                  <a:gd name="T25" fmla="*/ 354 h 773"/>
                  <a:gd name="T26" fmla="*/ 339 w 680"/>
                  <a:gd name="T27" fmla="*/ 729 h 773"/>
                  <a:gd name="T28" fmla="*/ 643 w 680"/>
                  <a:gd name="T29" fmla="*/ 354 h 773"/>
                  <a:gd name="T30" fmla="*/ 643 w 680"/>
                  <a:gd name="T31" fmla="*/ 118 h 773"/>
                  <a:gd name="T32" fmla="*/ 338 w 680"/>
                  <a:gd name="T33" fmla="*/ 37 h 773"/>
                  <a:gd name="T34" fmla="*/ 37 w 680"/>
                  <a:gd name="T35" fmla="*/ 118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0" h="773">
                    <a:moveTo>
                      <a:pt x="338" y="773"/>
                    </a:moveTo>
                    <a:cubicBezTo>
                      <a:pt x="329" y="767"/>
                      <a:pt x="329" y="767"/>
                      <a:pt x="329" y="767"/>
                    </a:cubicBezTo>
                    <a:cubicBezTo>
                      <a:pt x="315" y="759"/>
                      <a:pt x="0" y="565"/>
                      <a:pt x="0" y="35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21" y="84"/>
                      <a:pt x="243" y="0"/>
                      <a:pt x="338" y="0"/>
                    </a:cubicBezTo>
                    <a:cubicBezTo>
                      <a:pt x="434" y="0"/>
                      <a:pt x="659" y="84"/>
                      <a:pt x="668" y="88"/>
                    </a:cubicBezTo>
                    <a:cubicBezTo>
                      <a:pt x="680" y="92"/>
                      <a:pt x="680" y="92"/>
                      <a:pt x="680" y="92"/>
                    </a:cubicBezTo>
                    <a:cubicBezTo>
                      <a:pt x="680" y="354"/>
                      <a:pt x="680" y="354"/>
                      <a:pt x="680" y="354"/>
                    </a:cubicBezTo>
                    <a:cubicBezTo>
                      <a:pt x="680" y="565"/>
                      <a:pt x="361" y="759"/>
                      <a:pt x="348" y="767"/>
                    </a:cubicBezTo>
                    <a:cubicBezTo>
                      <a:pt x="338" y="773"/>
                      <a:pt x="338" y="773"/>
                      <a:pt x="338" y="773"/>
                    </a:cubicBezTo>
                    <a:moveTo>
                      <a:pt x="37" y="118"/>
                    </a:moveTo>
                    <a:cubicBezTo>
                      <a:pt x="37" y="354"/>
                      <a:pt x="37" y="354"/>
                      <a:pt x="37" y="354"/>
                    </a:cubicBezTo>
                    <a:cubicBezTo>
                      <a:pt x="37" y="525"/>
                      <a:pt x="286" y="696"/>
                      <a:pt x="339" y="729"/>
                    </a:cubicBezTo>
                    <a:cubicBezTo>
                      <a:pt x="391" y="696"/>
                      <a:pt x="643" y="525"/>
                      <a:pt x="643" y="354"/>
                    </a:cubicBezTo>
                    <a:cubicBezTo>
                      <a:pt x="643" y="118"/>
                      <a:pt x="643" y="118"/>
                      <a:pt x="643" y="118"/>
                    </a:cubicBezTo>
                    <a:cubicBezTo>
                      <a:pt x="595" y="100"/>
                      <a:pt x="416" y="37"/>
                      <a:pt x="338" y="37"/>
                    </a:cubicBezTo>
                    <a:cubicBezTo>
                      <a:pt x="261" y="37"/>
                      <a:pt x="85" y="100"/>
                      <a:pt x="37" y="1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409"/>
              <p:cNvSpPr>
                <a:spLocks noEditPoints="1"/>
              </p:cNvSpPr>
              <p:nvPr/>
            </p:nvSpPr>
            <p:spPr bwMode="auto">
              <a:xfrm>
                <a:off x="10082230" y="258431"/>
                <a:ext cx="981" cy="655951"/>
              </a:xfrm>
              <a:custGeom>
                <a:avLst/>
                <a:gdLst>
                  <a:gd name="T0" fmla="*/ 1 w 1"/>
                  <a:gd name="T1" fmla="*/ 849 h 849"/>
                  <a:gd name="T2" fmla="*/ 0 w 1"/>
                  <a:gd name="T3" fmla="*/ 849 h 849"/>
                  <a:gd name="T4" fmla="*/ 1 w 1"/>
                  <a:gd name="T5" fmla="*/ 849 h 849"/>
                  <a:gd name="T6" fmla="*/ 1 w 1"/>
                  <a:gd name="T7" fmla="*/ 849 h 849"/>
                  <a:gd name="T8" fmla="*/ 1 w 1"/>
                  <a:gd name="T9" fmla="*/ 0 h 849"/>
                  <a:gd name="T10" fmla="*/ 1 w 1"/>
                  <a:gd name="T11" fmla="*/ 0 h 849"/>
                  <a:gd name="T12" fmla="*/ 1 w 1"/>
                  <a:gd name="T13" fmla="*/ 0 h 849"/>
                  <a:gd name="T14" fmla="*/ 1 w 1"/>
                  <a:gd name="T1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849">
                    <a:moveTo>
                      <a:pt x="1" y="849"/>
                    </a:moveTo>
                    <a:cubicBezTo>
                      <a:pt x="1" y="849"/>
                      <a:pt x="0" y="849"/>
                      <a:pt x="0" y="849"/>
                    </a:cubicBezTo>
                    <a:cubicBezTo>
                      <a:pt x="1" y="849"/>
                      <a:pt x="1" y="849"/>
                      <a:pt x="1" y="849"/>
                    </a:cubicBezTo>
                    <a:cubicBezTo>
                      <a:pt x="1" y="849"/>
                      <a:pt x="1" y="849"/>
                      <a:pt x="1" y="849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F62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410"/>
              <p:cNvSpPr>
                <a:spLocks noEditPoints="1"/>
              </p:cNvSpPr>
              <p:nvPr/>
            </p:nvSpPr>
            <p:spPr bwMode="auto">
              <a:xfrm>
                <a:off x="9794801" y="258431"/>
                <a:ext cx="288409" cy="655951"/>
              </a:xfrm>
              <a:custGeom>
                <a:avLst/>
                <a:gdLst>
                  <a:gd name="T0" fmla="*/ 372 w 373"/>
                  <a:gd name="T1" fmla="*/ 72 h 849"/>
                  <a:gd name="T2" fmla="*/ 71 w 373"/>
                  <a:gd name="T3" fmla="*/ 153 h 849"/>
                  <a:gd name="T4" fmla="*/ 71 w 373"/>
                  <a:gd name="T5" fmla="*/ 389 h 849"/>
                  <a:gd name="T6" fmla="*/ 373 w 373"/>
                  <a:gd name="T7" fmla="*/ 764 h 849"/>
                  <a:gd name="T8" fmla="*/ 373 w 373"/>
                  <a:gd name="T9" fmla="*/ 764 h 849"/>
                  <a:gd name="T10" fmla="*/ 373 w 373"/>
                  <a:gd name="T11" fmla="*/ 72 h 849"/>
                  <a:gd name="T12" fmla="*/ 372 w 373"/>
                  <a:gd name="T13" fmla="*/ 72 h 849"/>
                  <a:gd name="T14" fmla="*/ 373 w 373"/>
                  <a:gd name="T15" fmla="*/ 0 h 849"/>
                  <a:gd name="T16" fmla="*/ 0 w 373"/>
                  <a:gd name="T17" fmla="*/ 103 h 849"/>
                  <a:gd name="T18" fmla="*/ 0 w 373"/>
                  <a:gd name="T19" fmla="*/ 103 h 849"/>
                  <a:gd name="T20" fmla="*/ 0 w 373"/>
                  <a:gd name="T21" fmla="*/ 389 h 849"/>
                  <a:gd name="T22" fmla="*/ 177 w 373"/>
                  <a:gd name="T23" fmla="*/ 703 h 849"/>
                  <a:gd name="T24" fmla="*/ 372 w 373"/>
                  <a:gd name="T25" fmla="*/ 849 h 849"/>
                  <a:gd name="T26" fmla="*/ 373 w 373"/>
                  <a:gd name="T27" fmla="*/ 849 h 849"/>
                  <a:gd name="T28" fmla="*/ 373 w 373"/>
                  <a:gd name="T29" fmla="*/ 808 h 849"/>
                  <a:gd name="T30" fmla="*/ 372 w 373"/>
                  <a:gd name="T31" fmla="*/ 808 h 849"/>
                  <a:gd name="T32" fmla="*/ 363 w 373"/>
                  <a:gd name="T33" fmla="*/ 802 h 849"/>
                  <a:gd name="T34" fmla="*/ 34 w 373"/>
                  <a:gd name="T35" fmla="*/ 389 h 849"/>
                  <a:gd name="T36" fmla="*/ 34 w 373"/>
                  <a:gd name="T37" fmla="*/ 127 h 849"/>
                  <a:gd name="T38" fmla="*/ 46 w 373"/>
                  <a:gd name="T39" fmla="*/ 123 h 849"/>
                  <a:gd name="T40" fmla="*/ 372 w 373"/>
                  <a:gd name="T41" fmla="*/ 35 h 849"/>
                  <a:gd name="T42" fmla="*/ 373 w 373"/>
                  <a:gd name="T43" fmla="*/ 35 h 849"/>
                  <a:gd name="T44" fmla="*/ 373 w 373"/>
                  <a:gd name="T45" fmla="*/ 0 h 849"/>
                  <a:gd name="T46" fmla="*/ 373 w 373"/>
                  <a:gd name="T4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3" h="849">
                    <a:moveTo>
                      <a:pt x="372" y="72"/>
                    </a:moveTo>
                    <a:cubicBezTo>
                      <a:pt x="295" y="72"/>
                      <a:pt x="119" y="135"/>
                      <a:pt x="71" y="153"/>
                    </a:cubicBezTo>
                    <a:cubicBezTo>
                      <a:pt x="71" y="389"/>
                      <a:pt x="71" y="389"/>
                      <a:pt x="71" y="389"/>
                    </a:cubicBezTo>
                    <a:cubicBezTo>
                      <a:pt x="71" y="560"/>
                      <a:pt x="320" y="731"/>
                      <a:pt x="373" y="764"/>
                    </a:cubicBezTo>
                    <a:cubicBezTo>
                      <a:pt x="373" y="764"/>
                      <a:pt x="373" y="764"/>
                      <a:pt x="373" y="764"/>
                    </a:cubicBezTo>
                    <a:cubicBezTo>
                      <a:pt x="373" y="72"/>
                      <a:pt x="373" y="72"/>
                      <a:pt x="373" y="72"/>
                    </a:cubicBezTo>
                    <a:cubicBezTo>
                      <a:pt x="373" y="72"/>
                      <a:pt x="373" y="72"/>
                      <a:pt x="372" y="72"/>
                    </a:cubicBezTo>
                    <a:moveTo>
                      <a:pt x="373" y="0"/>
                    </a:moveTo>
                    <a:cubicBezTo>
                      <a:pt x="272" y="0"/>
                      <a:pt x="1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89"/>
                      <a:pt x="0" y="389"/>
                      <a:pt x="0" y="389"/>
                    </a:cubicBezTo>
                    <a:cubicBezTo>
                      <a:pt x="0" y="489"/>
                      <a:pt x="59" y="594"/>
                      <a:pt x="177" y="703"/>
                    </a:cubicBezTo>
                    <a:cubicBezTo>
                      <a:pt x="258" y="778"/>
                      <a:pt x="367" y="846"/>
                      <a:pt x="372" y="849"/>
                    </a:cubicBezTo>
                    <a:cubicBezTo>
                      <a:pt x="372" y="849"/>
                      <a:pt x="373" y="849"/>
                      <a:pt x="373" y="849"/>
                    </a:cubicBezTo>
                    <a:cubicBezTo>
                      <a:pt x="373" y="808"/>
                      <a:pt x="373" y="808"/>
                      <a:pt x="373" y="808"/>
                    </a:cubicBezTo>
                    <a:cubicBezTo>
                      <a:pt x="372" y="808"/>
                      <a:pt x="372" y="808"/>
                      <a:pt x="372" y="808"/>
                    </a:cubicBezTo>
                    <a:cubicBezTo>
                      <a:pt x="363" y="802"/>
                      <a:pt x="363" y="802"/>
                      <a:pt x="363" y="802"/>
                    </a:cubicBezTo>
                    <a:cubicBezTo>
                      <a:pt x="349" y="794"/>
                      <a:pt x="34" y="600"/>
                      <a:pt x="34" y="389"/>
                    </a:cubicBezTo>
                    <a:cubicBezTo>
                      <a:pt x="34" y="127"/>
                      <a:pt x="34" y="127"/>
                      <a:pt x="34" y="127"/>
                    </a:cubicBezTo>
                    <a:cubicBezTo>
                      <a:pt x="46" y="123"/>
                      <a:pt x="46" y="123"/>
                      <a:pt x="46" y="123"/>
                    </a:cubicBezTo>
                    <a:cubicBezTo>
                      <a:pt x="55" y="119"/>
                      <a:pt x="277" y="35"/>
                      <a:pt x="372" y="35"/>
                    </a:cubicBezTo>
                    <a:cubicBezTo>
                      <a:pt x="373" y="35"/>
                      <a:pt x="373" y="35"/>
                      <a:pt x="373" y="3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389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411"/>
              <p:cNvSpPr/>
              <p:nvPr/>
            </p:nvSpPr>
            <p:spPr bwMode="auto">
              <a:xfrm>
                <a:off x="9821288" y="285572"/>
                <a:ext cx="261923" cy="597092"/>
              </a:xfrm>
              <a:custGeom>
                <a:avLst/>
                <a:gdLst>
                  <a:gd name="T0" fmla="*/ 338 w 339"/>
                  <a:gd name="T1" fmla="*/ 0 h 773"/>
                  <a:gd name="T2" fmla="*/ 12 w 339"/>
                  <a:gd name="T3" fmla="*/ 88 h 773"/>
                  <a:gd name="T4" fmla="*/ 0 w 339"/>
                  <a:gd name="T5" fmla="*/ 92 h 773"/>
                  <a:gd name="T6" fmla="*/ 0 w 339"/>
                  <a:gd name="T7" fmla="*/ 354 h 773"/>
                  <a:gd name="T8" fmla="*/ 329 w 339"/>
                  <a:gd name="T9" fmla="*/ 767 h 773"/>
                  <a:gd name="T10" fmla="*/ 338 w 339"/>
                  <a:gd name="T11" fmla="*/ 773 h 773"/>
                  <a:gd name="T12" fmla="*/ 339 w 339"/>
                  <a:gd name="T13" fmla="*/ 773 h 773"/>
                  <a:gd name="T14" fmla="*/ 339 w 339"/>
                  <a:gd name="T15" fmla="*/ 729 h 773"/>
                  <a:gd name="T16" fmla="*/ 339 w 339"/>
                  <a:gd name="T17" fmla="*/ 729 h 773"/>
                  <a:gd name="T18" fmla="*/ 37 w 339"/>
                  <a:gd name="T19" fmla="*/ 354 h 773"/>
                  <a:gd name="T20" fmla="*/ 37 w 339"/>
                  <a:gd name="T21" fmla="*/ 118 h 773"/>
                  <a:gd name="T22" fmla="*/ 338 w 339"/>
                  <a:gd name="T23" fmla="*/ 37 h 773"/>
                  <a:gd name="T24" fmla="*/ 339 w 339"/>
                  <a:gd name="T25" fmla="*/ 37 h 773"/>
                  <a:gd name="T26" fmla="*/ 339 w 339"/>
                  <a:gd name="T27" fmla="*/ 0 h 773"/>
                  <a:gd name="T28" fmla="*/ 338 w 339"/>
                  <a:gd name="T29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773">
                    <a:moveTo>
                      <a:pt x="338" y="0"/>
                    </a:moveTo>
                    <a:cubicBezTo>
                      <a:pt x="243" y="0"/>
                      <a:pt x="21" y="84"/>
                      <a:pt x="1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565"/>
                      <a:pt x="315" y="759"/>
                      <a:pt x="329" y="767"/>
                    </a:cubicBezTo>
                    <a:cubicBezTo>
                      <a:pt x="338" y="773"/>
                      <a:pt x="338" y="773"/>
                      <a:pt x="338" y="773"/>
                    </a:cubicBezTo>
                    <a:cubicBezTo>
                      <a:pt x="339" y="773"/>
                      <a:pt x="339" y="773"/>
                      <a:pt x="339" y="773"/>
                    </a:cubicBezTo>
                    <a:cubicBezTo>
                      <a:pt x="339" y="729"/>
                      <a:pt x="339" y="729"/>
                      <a:pt x="339" y="729"/>
                    </a:cubicBezTo>
                    <a:cubicBezTo>
                      <a:pt x="339" y="729"/>
                      <a:pt x="339" y="729"/>
                      <a:pt x="339" y="729"/>
                    </a:cubicBezTo>
                    <a:cubicBezTo>
                      <a:pt x="286" y="696"/>
                      <a:pt x="37" y="525"/>
                      <a:pt x="37" y="354"/>
                    </a:cubicBezTo>
                    <a:cubicBezTo>
                      <a:pt x="37" y="118"/>
                      <a:pt x="37" y="118"/>
                      <a:pt x="37" y="118"/>
                    </a:cubicBezTo>
                    <a:cubicBezTo>
                      <a:pt x="85" y="100"/>
                      <a:pt x="261" y="37"/>
                      <a:pt x="338" y="37"/>
                    </a:cubicBezTo>
                    <a:cubicBezTo>
                      <a:pt x="339" y="37"/>
                      <a:pt x="339" y="37"/>
                      <a:pt x="339" y="37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9" y="0"/>
                      <a:pt x="339" y="0"/>
                      <a:pt x="338" y="0"/>
                    </a:cubicBezTo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412"/>
              <p:cNvSpPr>
                <a:spLocks noEditPoints="1"/>
              </p:cNvSpPr>
              <p:nvPr/>
            </p:nvSpPr>
            <p:spPr bwMode="auto">
              <a:xfrm>
                <a:off x="9990344" y="401982"/>
                <a:ext cx="181482" cy="272714"/>
              </a:xfrm>
              <a:custGeom>
                <a:avLst/>
                <a:gdLst>
                  <a:gd name="T0" fmla="*/ 223 w 235"/>
                  <a:gd name="T1" fmla="*/ 170 h 353"/>
                  <a:gd name="T2" fmla="*/ 197 w 235"/>
                  <a:gd name="T3" fmla="*/ 170 h 353"/>
                  <a:gd name="T4" fmla="*/ 197 w 235"/>
                  <a:gd name="T5" fmla="*/ 78 h 353"/>
                  <a:gd name="T6" fmla="*/ 117 w 235"/>
                  <a:gd name="T7" fmla="*/ 0 h 353"/>
                  <a:gd name="T8" fmla="*/ 37 w 235"/>
                  <a:gd name="T9" fmla="*/ 78 h 353"/>
                  <a:gd name="T10" fmla="*/ 37 w 235"/>
                  <a:gd name="T11" fmla="*/ 170 h 353"/>
                  <a:gd name="T12" fmla="*/ 14 w 235"/>
                  <a:gd name="T13" fmla="*/ 170 h 353"/>
                  <a:gd name="T14" fmla="*/ 0 w 235"/>
                  <a:gd name="T15" fmla="*/ 183 h 353"/>
                  <a:gd name="T16" fmla="*/ 0 w 235"/>
                  <a:gd name="T17" fmla="*/ 344 h 353"/>
                  <a:gd name="T18" fmla="*/ 14 w 235"/>
                  <a:gd name="T19" fmla="*/ 353 h 353"/>
                  <a:gd name="T20" fmla="*/ 223 w 235"/>
                  <a:gd name="T21" fmla="*/ 353 h 353"/>
                  <a:gd name="T22" fmla="*/ 235 w 235"/>
                  <a:gd name="T23" fmla="*/ 344 h 353"/>
                  <a:gd name="T24" fmla="*/ 235 w 235"/>
                  <a:gd name="T25" fmla="*/ 183 h 353"/>
                  <a:gd name="T26" fmla="*/ 223 w 235"/>
                  <a:gd name="T27" fmla="*/ 170 h 353"/>
                  <a:gd name="T28" fmla="*/ 75 w 235"/>
                  <a:gd name="T29" fmla="*/ 78 h 353"/>
                  <a:gd name="T30" fmla="*/ 117 w 235"/>
                  <a:gd name="T31" fmla="*/ 35 h 353"/>
                  <a:gd name="T32" fmla="*/ 160 w 235"/>
                  <a:gd name="T33" fmla="*/ 78 h 353"/>
                  <a:gd name="T34" fmla="*/ 160 w 235"/>
                  <a:gd name="T35" fmla="*/ 170 h 353"/>
                  <a:gd name="T36" fmla="*/ 75 w 235"/>
                  <a:gd name="T37" fmla="*/ 170 h 353"/>
                  <a:gd name="T38" fmla="*/ 75 w 235"/>
                  <a:gd name="T39" fmla="*/ 78 h 353"/>
                  <a:gd name="T40" fmla="*/ 134 w 235"/>
                  <a:gd name="T41" fmla="*/ 275 h 353"/>
                  <a:gd name="T42" fmla="*/ 134 w 235"/>
                  <a:gd name="T43" fmla="*/ 315 h 353"/>
                  <a:gd name="T44" fmla="*/ 97 w 235"/>
                  <a:gd name="T45" fmla="*/ 315 h 353"/>
                  <a:gd name="T46" fmla="*/ 97 w 235"/>
                  <a:gd name="T47" fmla="*/ 275 h 353"/>
                  <a:gd name="T48" fmla="*/ 87 w 235"/>
                  <a:gd name="T49" fmla="*/ 251 h 353"/>
                  <a:gd name="T50" fmla="*/ 118 w 235"/>
                  <a:gd name="T51" fmla="*/ 222 h 353"/>
                  <a:gd name="T52" fmla="*/ 146 w 235"/>
                  <a:gd name="T53" fmla="*/ 251 h 353"/>
                  <a:gd name="T54" fmla="*/ 134 w 235"/>
                  <a:gd name="T55" fmla="*/ 275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5" h="353">
                    <a:moveTo>
                      <a:pt x="223" y="170"/>
                    </a:moveTo>
                    <a:cubicBezTo>
                      <a:pt x="197" y="170"/>
                      <a:pt x="197" y="170"/>
                      <a:pt x="197" y="170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35"/>
                      <a:pt x="160" y="0"/>
                      <a:pt x="117" y="0"/>
                    </a:cubicBezTo>
                    <a:cubicBezTo>
                      <a:pt x="75" y="0"/>
                      <a:pt x="37" y="35"/>
                      <a:pt x="37" y="78"/>
                    </a:cubicBezTo>
                    <a:cubicBezTo>
                      <a:pt x="37" y="170"/>
                      <a:pt x="37" y="170"/>
                      <a:pt x="37" y="170"/>
                    </a:cubicBezTo>
                    <a:cubicBezTo>
                      <a:pt x="14" y="170"/>
                      <a:pt x="14" y="170"/>
                      <a:pt x="14" y="170"/>
                    </a:cubicBezTo>
                    <a:cubicBezTo>
                      <a:pt x="9" y="170"/>
                      <a:pt x="0" y="177"/>
                      <a:pt x="0" y="183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350"/>
                      <a:pt x="9" y="353"/>
                      <a:pt x="14" y="353"/>
                    </a:cubicBezTo>
                    <a:cubicBezTo>
                      <a:pt x="223" y="353"/>
                      <a:pt x="223" y="353"/>
                      <a:pt x="223" y="353"/>
                    </a:cubicBezTo>
                    <a:cubicBezTo>
                      <a:pt x="228" y="353"/>
                      <a:pt x="235" y="350"/>
                      <a:pt x="235" y="344"/>
                    </a:cubicBezTo>
                    <a:cubicBezTo>
                      <a:pt x="235" y="183"/>
                      <a:pt x="235" y="183"/>
                      <a:pt x="235" y="183"/>
                    </a:cubicBezTo>
                    <a:cubicBezTo>
                      <a:pt x="235" y="177"/>
                      <a:pt x="228" y="170"/>
                      <a:pt x="223" y="170"/>
                    </a:cubicBezTo>
                    <a:close/>
                    <a:moveTo>
                      <a:pt x="75" y="78"/>
                    </a:moveTo>
                    <a:cubicBezTo>
                      <a:pt x="75" y="54"/>
                      <a:pt x="93" y="35"/>
                      <a:pt x="117" y="35"/>
                    </a:cubicBezTo>
                    <a:cubicBezTo>
                      <a:pt x="141" y="35"/>
                      <a:pt x="160" y="54"/>
                      <a:pt x="160" y="78"/>
                    </a:cubicBezTo>
                    <a:cubicBezTo>
                      <a:pt x="160" y="170"/>
                      <a:pt x="160" y="170"/>
                      <a:pt x="160" y="170"/>
                    </a:cubicBezTo>
                    <a:cubicBezTo>
                      <a:pt x="75" y="170"/>
                      <a:pt x="75" y="170"/>
                      <a:pt x="75" y="170"/>
                    </a:cubicBezTo>
                    <a:lnTo>
                      <a:pt x="75" y="78"/>
                    </a:lnTo>
                    <a:close/>
                    <a:moveTo>
                      <a:pt x="134" y="275"/>
                    </a:moveTo>
                    <a:cubicBezTo>
                      <a:pt x="134" y="315"/>
                      <a:pt x="134" y="315"/>
                      <a:pt x="134" y="315"/>
                    </a:cubicBezTo>
                    <a:cubicBezTo>
                      <a:pt x="97" y="315"/>
                      <a:pt x="97" y="315"/>
                      <a:pt x="97" y="315"/>
                    </a:cubicBezTo>
                    <a:cubicBezTo>
                      <a:pt x="97" y="275"/>
                      <a:pt x="97" y="275"/>
                      <a:pt x="97" y="275"/>
                    </a:cubicBezTo>
                    <a:cubicBezTo>
                      <a:pt x="93" y="269"/>
                      <a:pt x="87" y="261"/>
                      <a:pt x="87" y="251"/>
                    </a:cubicBezTo>
                    <a:cubicBezTo>
                      <a:pt x="87" y="235"/>
                      <a:pt x="101" y="222"/>
                      <a:pt x="118" y="222"/>
                    </a:cubicBezTo>
                    <a:cubicBezTo>
                      <a:pt x="134" y="222"/>
                      <a:pt x="146" y="235"/>
                      <a:pt x="146" y="251"/>
                    </a:cubicBezTo>
                    <a:cubicBezTo>
                      <a:pt x="146" y="261"/>
                      <a:pt x="138" y="269"/>
                      <a:pt x="134" y="2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64" name="文本框 163"/>
          <p:cNvSpPr txBox="1"/>
          <p:nvPr/>
        </p:nvSpPr>
        <p:spPr>
          <a:xfrm>
            <a:off x="7636133" y="3020816"/>
            <a:ext cx="1767416" cy="2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Privacy Asset Contract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6" name="线形标注 1 165"/>
          <p:cNvSpPr/>
          <p:nvPr/>
        </p:nvSpPr>
        <p:spPr>
          <a:xfrm>
            <a:off x="8450737" y="3508687"/>
            <a:ext cx="1759231" cy="404204"/>
          </a:xfrm>
          <a:prstGeom prst="borderCallout1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8501606" y="3559494"/>
            <a:ext cx="1767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Physical isolation</a:t>
            </a:r>
            <a:endParaRPr lang="zh-CN" altLang="en-US" sz="1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8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36C57FB4-602C-45C4-B6FE-6622C4EAD09B}"/>
              </a:ext>
            </a:extLst>
          </p:cNvPr>
          <p:cNvCxnSpPr>
            <a:cxnSpLocks/>
          </p:cNvCxnSpPr>
          <p:nvPr/>
        </p:nvCxnSpPr>
        <p:spPr>
          <a:xfrm flipH="1">
            <a:off x="1782121" y="2272531"/>
            <a:ext cx="4" cy="395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1357026" y="1159507"/>
            <a:ext cx="907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Auditor</a:t>
            </a:r>
            <a:endParaRPr lang="en-US" altLang="zh-CN" sz="1400" dirty="0" smtClean="0">
              <a:solidFill>
                <a:prstClr val="black"/>
              </a:solidFill>
              <a:cs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4586105" y="2271722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V="1">
            <a:off x="1780099" y="2738120"/>
            <a:ext cx="2810935" cy="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2453414" y="2376892"/>
            <a:ext cx="12907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Register proposal</a:t>
            </a:r>
            <a:endParaRPr lang="en-US" altLang="zh-CN" sz="1100" dirty="0"/>
          </a:p>
        </p:txBody>
      </p:sp>
      <p:grpSp>
        <p:nvGrpSpPr>
          <p:cNvPr id="314" name="组合 313"/>
          <p:cNvGrpSpPr/>
          <p:nvPr/>
        </p:nvGrpSpPr>
        <p:grpSpPr>
          <a:xfrm>
            <a:off x="4598209" y="2981636"/>
            <a:ext cx="334108" cy="307800"/>
            <a:chOff x="5684257" y="2747483"/>
            <a:chExt cx="334108" cy="307800"/>
          </a:xfrm>
        </p:grpSpPr>
        <p:grpSp>
          <p:nvGrpSpPr>
            <p:cNvPr id="257" name="组合 256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32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流程图: 联系 144"/>
          <p:cNvSpPr/>
          <p:nvPr/>
        </p:nvSpPr>
        <p:spPr>
          <a:xfrm>
            <a:off x="2276713" y="2416112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1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4275154" y="1623393"/>
            <a:ext cx="646112" cy="644525"/>
            <a:chOff x="6588918" y="996950"/>
            <a:chExt cx="646112" cy="644525"/>
          </a:xfrm>
        </p:grpSpPr>
        <p:sp>
          <p:nvSpPr>
            <p:cNvPr id="165" name="Oval 96"/>
            <p:cNvSpPr>
              <a:spLocks noChangeArrowheads="1"/>
            </p:cNvSpPr>
            <p:nvPr/>
          </p:nvSpPr>
          <p:spPr bwMode="auto">
            <a:xfrm>
              <a:off x="6588918" y="996950"/>
              <a:ext cx="646112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7"/>
            <p:cNvSpPr/>
            <p:nvPr/>
          </p:nvSpPr>
          <p:spPr bwMode="auto">
            <a:xfrm>
              <a:off x="6900068" y="996950"/>
              <a:ext cx="15875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034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133 w 133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035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0 w 133"/>
                <a:gd name="T7" fmla="*/ 0 h 127"/>
                <a:gd name="T8" fmla="*/ 0 w 133"/>
                <a:gd name="T9" fmla="*/ 0 h 127"/>
                <a:gd name="T10" fmla="*/ 0 w 133"/>
                <a:gd name="T11" fmla="*/ 0 h 127"/>
                <a:gd name="T12" fmla="*/ 0 w 133"/>
                <a:gd name="T13" fmla="*/ 0 h 127"/>
                <a:gd name="T14" fmla="*/ 0 w 133"/>
                <a:gd name="T15" fmla="*/ 0 h 127"/>
                <a:gd name="T16" fmla="*/ 0 w 133"/>
                <a:gd name="T17" fmla="*/ 0 h 127"/>
                <a:gd name="T18" fmla="*/ 0 w 133"/>
                <a:gd name="T19" fmla="*/ 0 h 127"/>
                <a:gd name="T20" fmla="*/ 0 w 133"/>
                <a:gd name="T21" fmla="*/ 0 h 127"/>
                <a:gd name="T22" fmla="*/ 0 w 133"/>
                <a:gd name="T23" fmla="*/ 0 h 127"/>
                <a:gd name="T24" fmla="*/ 0 w 133"/>
                <a:gd name="T25" fmla="*/ 0 h 127"/>
                <a:gd name="T26" fmla="*/ 0 w 133"/>
                <a:gd name="T27" fmla="*/ 0 h 127"/>
                <a:gd name="T28" fmla="*/ 0 w 133"/>
                <a:gd name="T29" fmla="*/ 0 h 127"/>
                <a:gd name="T30" fmla="*/ 0 w 133"/>
                <a:gd name="T31" fmla="*/ 0 h 127"/>
                <a:gd name="T32" fmla="*/ 0 w 133"/>
                <a:gd name="T33" fmla="*/ 0 h 127"/>
                <a:gd name="T34" fmla="*/ 0 w 133"/>
                <a:gd name="T35" fmla="*/ 0 h 127"/>
                <a:gd name="T36" fmla="*/ 0 w 133"/>
                <a:gd name="T37" fmla="*/ 0 h 127"/>
                <a:gd name="T38" fmla="*/ 0 w 133"/>
                <a:gd name="T39" fmla="*/ 0 h 127"/>
                <a:gd name="T40" fmla="*/ 0 w 133"/>
                <a:gd name="T41" fmla="*/ 0 h 127"/>
                <a:gd name="T42" fmla="*/ 0 w 133"/>
                <a:gd name="T43" fmla="*/ 0 h 127"/>
                <a:gd name="T44" fmla="*/ 133 w 133"/>
                <a:gd name="T45" fmla="*/ 127 h 127"/>
                <a:gd name="T46" fmla="*/ 133 w 133"/>
                <a:gd name="T4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036"/>
            <p:cNvSpPr/>
            <p:nvPr/>
          </p:nvSpPr>
          <p:spPr bwMode="auto">
            <a:xfrm>
              <a:off x="6792118" y="1158875"/>
              <a:ext cx="419100" cy="482600"/>
            </a:xfrm>
            <a:custGeom>
              <a:avLst/>
              <a:gdLst>
                <a:gd name="T0" fmla="*/ 21 w 54"/>
                <a:gd name="T1" fmla="*/ 62 h 62"/>
                <a:gd name="T2" fmla="*/ 1 w 54"/>
                <a:gd name="T3" fmla="*/ 41 h 62"/>
                <a:gd name="T4" fmla="*/ 0 w 54"/>
                <a:gd name="T5" fmla="*/ 41 h 62"/>
                <a:gd name="T6" fmla="*/ 0 w 54"/>
                <a:gd name="T7" fmla="*/ 40 h 62"/>
                <a:gd name="T8" fmla="*/ 0 w 54"/>
                <a:gd name="T9" fmla="*/ 40 h 62"/>
                <a:gd name="T10" fmla="*/ 0 w 54"/>
                <a:gd name="T11" fmla="*/ 39 h 62"/>
                <a:gd name="T12" fmla="*/ 0 w 54"/>
                <a:gd name="T13" fmla="*/ 39 h 62"/>
                <a:gd name="T14" fmla="*/ 0 w 54"/>
                <a:gd name="T15" fmla="*/ 3 h 62"/>
                <a:gd name="T16" fmla="*/ 0 w 54"/>
                <a:gd name="T17" fmla="*/ 2 h 62"/>
                <a:gd name="T18" fmla="*/ 0 w 54"/>
                <a:gd name="T19" fmla="*/ 2 h 62"/>
                <a:gd name="T20" fmla="*/ 0 w 54"/>
                <a:gd name="T21" fmla="*/ 1 h 62"/>
                <a:gd name="T22" fmla="*/ 0 w 54"/>
                <a:gd name="T23" fmla="*/ 1 h 62"/>
                <a:gd name="T24" fmla="*/ 1 w 54"/>
                <a:gd name="T25" fmla="*/ 1 h 62"/>
                <a:gd name="T26" fmla="*/ 1 w 54"/>
                <a:gd name="T27" fmla="*/ 0 h 62"/>
                <a:gd name="T28" fmla="*/ 2 w 54"/>
                <a:gd name="T29" fmla="*/ 0 h 62"/>
                <a:gd name="T30" fmla="*/ 2 w 54"/>
                <a:gd name="T31" fmla="*/ 0 h 62"/>
                <a:gd name="T32" fmla="*/ 20 w 54"/>
                <a:gd name="T33" fmla="*/ 0 h 62"/>
                <a:gd name="T34" fmla="*/ 54 w 54"/>
                <a:gd name="T35" fmla="*/ 35 h 62"/>
                <a:gd name="T36" fmla="*/ 21 w 54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62">
                  <a:moveTo>
                    <a:pt x="21" y="62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49" y="49"/>
                    <a:pt x="37" y="59"/>
                    <a:pt x="21" y="62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118"/>
            <p:cNvSpPr/>
            <p:nvPr/>
          </p:nvSpPr>
          <p:spPr bwMode="auto">
            <a:xfrm>
              <a:off x="6961981" y="1190625"/>
              <a:ext cx="7937" cy="7938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119"/>
            <p:cNvSpPr/>
            <p:nvPr/>
          </p:nvSpPr>
          <p:spPr bwMode="auto">
            <a:xfrm>
              <a:off x="6792118" y="1158875"/>
              <a:ext cx="239712" cy="319088"/>
            </a:xfrm>
            <a:custGeom>
              <a:avLst/>
              <a:gdLst>
                <a:gd name="T0" fmla="*/ 28 w 31"/>
                <a:gd name="T1" fmla="*/ 41 h 41"/>
                <a:gd name="T2" fmla="*/ 2 w 31"/>
                <a:gd name="T3" fmla="*/ 41 h 41"/>
                <a:gd name="T4" fmla="*/ 0 w 31"/>
                <a:gd name="T5" fmla="*/ 39 h 41"/>
                <a:gd name="T6" fmla="*/ 0 w 31"/>
                <a:gd name="T7" fmla="*/ 3 h 41"/>
                <a:gd name="T8" fmla="*/ 2 w 31"/>
                <a:gd name="T9" fmla="*/ 0 h 41"/>
                <a:gd name="T10" fmla="*/ 20 w 31"/>
                <a:gd name="T11" fmla="*/ 0 h 41"/>
                <a:gd name="T12" fmla="*/ 31 w 31"/>
                <a:gd name="T13" fmla="*/ 11 h 41"/>
                <a:gd name="T14" fmla="*/ 31 w 31"/>
                <a:gd name="T15" fmla="*/ 39 h 41"/>
                <a:gd name="T16" fmla="*/ 28 w 3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1">
                  <a:moveTo>
                    <a:pt x="28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29" y="41"/>
                    <a:pt x="28" y="41"/>
                  </a:cubicBez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120"/>
            <p:cNvSpPr/>
            <p:nvPr/>
          </p:nvSpPr>
          <p:spPr bwMode="auto">
            <a:xfrm>
              <a:off x="6954043" y="1214437"/>
              <a:ext cx="77787" cy="100013"/>
            </a:xfrm>
            <a:custGeom>
              <a:avLst/>
              <a:gdLst>
                <a:gd name="T0" fmla="*/ 30 w 49"/>
                <a:gd name="T1" fmla="*/ 0 h 63"/>
                <a:gd name="T2" fmla="*/ 49 w 49"/>
                <a:gd name="T3" fmla="*/ 19 h 63"/>
                <a:gd name="T4" fmla="*/ 49 w 49"/>
                <a:gd name="T5" fmla="*/ 63 h 63"/>
                <a:gd name="T6" fmla="*/ 0 w 49"/>
                <a:gd name="T7" fmla="*/ 14 h 63"/>
                <a:gd name="T8" fmla="*/ 30 w 4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30" y="0"/>
                  </a:moveTo>
                  <a:lnTo>
                    <a:pt x="49" y="19"/>
                  </a:lnTo>
                  <a:lnTo>
                    <a:pt x="49" y="63"/>
                  </a:lnTo>
                  <a:lnTo>
                    <a:pt x="0" y="1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121"/>
            <p:cNvSpPr/>
            <p:nvPr/>
          </p:nvSpPr>
          <p:spPr bwMode="auto">
            <a:xfrm>
              <a:off x="6946106" y="1158875"/>
              <a:ext cx="85725" cy="85725"/>
            </a:xfrm>
            <a:custGeom>
              <a:avLst/>
              <a:gdLst>
                <a:gd name="T0" fmla="*/ 11 w 11"/>
                <a:gd name="T1" fmla="*/ 11 h 11"/>
                <a:gd name="T2" fmla="*/ 2 w 11"/>
                <a:gd name="T3" fmla="*/ 11 h 11"/>
                <a:gd name="T4" fmla="*/ 0 w 11"/>
                <a:gd name="T5" fmla="*/ 9 h 11"/>
                <a:gd name="T6" fmla="*/ 0 w 11"/>
                <a:gd name="T7" fmla="*/ 0 h 11"/>
                <a:gd name="T8" fmla="*/ 11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122"/>
            <p:cNvSpPr>
              <a:spLocks noEditPoints="1"/>
            </p:cNvSpPr>
            <p:nvPr/>
          </p:nvSpPr>
          <p:spPr bwMode="auto">
            <a:xfrm>
              <a:off x="6939756" y="1362075"/>
              <a:ext cx="69850" cy="69850"/>
            </a:xfrm>
            <a:custGeom>
              <a:avLst/>
              <a:gdLst>
                <a:gd name="T0" fmla="*/ 5 w 9"/>
                <a:gd name="T1" fmla="*/ 0 h 9"/>
                <a:gd name="T2" fmla="*/ 6 w 9"/>
                <a:gd name="T3" fmla="*/ 1 h 9"/>
                <a:gd name="T4" fmla="*/ 7 w 9"/>
                <a:gd name="T5" fmla="*/ 1 h 9"/>
                <a:gd name="T6" fmla="*/ 7 w 9"/>
                <a:gd name="T7" fmla="*/ 2 h 9"/>
                <a:gd name="T8" fmla="*/ 8 w 9"/>
                <a:gd name="T9" fmla="*/ 2 h 9"/>
                <a:gd name="T10" fmla="*/ 8 w 9"/>
                <a:gd name="T11" fmla="*/ 3 h 9"/>
                <a:gd name="T12" fmla="*/ 9 w 9"/>
                <a:gd name="T13" fmla="*/ 4 h 9"/>
                <a:gd name="T14" fmla="*/ 8 w 9"/>
                <a:gd name="T15" fmla="*/ 4 h 9"/>
                <a:gd name="T16" fmla="*/ 9 w 9"/>
                <a:gd name="T17" fmla="*/ 5 h 9"/>
                <a:gd name="T18" fmla="*/ 8 w 9"/>
                <a:gd name="T19" fmla="*/ 6 h 9"/>
                <a:gd name="T20" fmla="*/ 9 w 9"/>
                <a:gd name="T21" fmla="*/ 7 h 9"/>
                <a:gd name="T22" fmla="*/ 8 w 9"/>
                <a:gd name="T23" fmla="*/ 7 h 9"/>
                <a:gd name="T24" fmla="*/ 7 w 9"/>
                <a:gd name="T25" fmla="*/ 9 h 9"/>
                <a:gd name="T26" fmla="*/ 6 w 9"/>
                <a:gd name="T27" fmla="*/ 8 h 9"/>
                <a:gd name="T28" fmla="*/ 6 w 9"/>
                <a:gd name="T29" fmla="*/ 9 h 9"/>
                <a:gd name="T30" fmla="*/ 5 w 9"/>
                <a:gd name="T31" fmla="*/ 9 h 9"/>
                <a:gd name="T32" fmla="*/ 4 w 9"/>
                <a:gd name="T33" fmla="*/ 9 h 9"/>
                <a:gd name="T34" fmla="*/ 3 w 9"/>
                <a:gd name="T35" fmla="*/ 8 h 9"/>
                <a:gd name="T36" fmla="*/ 2 w 9"/>
                <a:gd name="T37" fmla="*/ 9 h 9"/>
                <a:gd name="T38" fmla="*/ 2 w 9"/>
                <a:gd name="T39" fmla="*/ 7 h 9"/>
                <a:gd name="T40" fmla="*/ 1 w 9"/>
                <a:gd name="T41" fmla="*/ 7 h 9"/>
                <a:gd name="T42" fmla="*/ 1 w 9"/>
                <a:gd name="T43" fmla="*/ 6 h 9"/>
                <a:gd name="T44" fmla="*/ 0 w 9"/>
                <a:gd name="T45" fmla="*/ 5 h 9"/>
                <a:gd name="T46" fmla="*/ 1 w 9"/>
                <a:gd name="T47" fmla="*/ 4 h 9"/>
                <a:gd name="T48" fmla="*/ 0 w 9"/>
                <a:gd name="T49" fmla="*/ 4 h 9"/>
                <a:gd name="T50" fmla="*/ 1 w 9"/>
                <a:gd name="T51" fmla="*/ 3 h 9"/>
                <a:gd name="T52" fmla="*/ 1 w 9"/>
                <a:gd name="T53" fmla="*/ 2 h 9"/>
                <a:gd name="T54" fmla="*/ 3 w 9"/>
                <a:gd name="T55" fmla="*/ 2 h 9"/>
                <a:gd name="T56" fmla="*/ 3 w 9"/>
                <a:gd name="T57" fmla="*/ 1 h 9"/>
                <a:gd name="T58" fmla="*/ 4 w 9"/>
                <a:gd name="T59" fmla="*/ 1 h 9"/>
                <a:gd name="T60" fmla="*/ 5 w 9"/>
                <a:gd name="T61" fmla="*/ 0 h 9"/>
                <a:gd name="T62" fmla="*/ 5 w 9"/>
                <a:gd name="T63" fmla="*/ 2 h 9"/>
                <a:gd name="T64" fmla="*/ 2 w 9"/>
                <a:gd name="T65" fmla="*/ 5 h 9"/>
                <a:gd name="T66" fmla="*/ 5 w 9"/>
                <a:gd name="T67" fmla="*/ 8 h 9"/>
                <a:gd name="T68" fmla="*/ 8 w 9"/>
                <a:gd name="T69" fmla="*/ 5 h 9"/>
                <a:gd name="T70" fmla="*/ 5 w 9"/>
                <a:gd name="T71" fmla="*/ 2 h 9"/>
                <a:gd name="T72" fmla="*/ 5 w 9"/>
                <a:gd name="T73" fmla="*/ 2 h 9"/>
                <a:gd name="T74" fmla="*/ 2 w 9"/>
                <a:gd name="T75" fmla="*/ 5 h 9"/>
                <a:gd name="T76" fmla="*/ 5 w 9"/>
                <a:gd name="T77" fmla="*/ 8 h 9"/>
                <a:gd name="T78" fmla="*/ 7 w 9"/>
                <a:gd name="T79" fmla="*/ 5 h 9"/>
                <a:gd name="T80" fmla="*/ 5 w 9"/>
                <a:gd name="T8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7" y="8"/>
                    <a:pt x="8" y="7"/>
                    <a:pt x="8" y="5"/>
                  </a:cubicBezTo>
                  <a:cubicBezTo>
                    <a:pt x="8" y="3"/>
                    <a:pt x="7" y="2"/>
                    <a:pt x="5" y="2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6"/>
                    <a:pt x="3" y="8"/>
                    <a:pt x="5" y="8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3123"/>
            <p:cNvSpPr>
              <a:spLocks noChangeArrowheads="1"/>
            </p:cNvSpPr>
            <p:nvPr/>
          </p:nvSpPr>
          <p:spPr bwMode="auto">
            <a:xfrm>
              <a:off x="6838156" y="1292225"/>
              <a:ext cx="131762" cy="158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3124"/>
            <p:cNvSpPr>
              <a:spLocks noChangeArrowheads="1"/>
            </p:cNvSpPr>
            <p:nvPr/>
          </p:nvSpPr>
          <p:spPr bwMode="auto">
            <a:xfrm>
              <a:off x="6838156" y="1314450"/>
              <a:ext cx="14763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3125"/>
            <p:cNvSpPr>
              <a:spLocks noChangeArrowheads="1"/>
            </p:cNvSpPr>
            <p:nvPr/>
          </p:nvSpPr>
          <p:spPr bwMode="auto">
            <a:xfrm>
              <a:off x="6838156" y="1346200"/>
              <a:ext cx="11588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459870" y="1624617"/>
            <a:ext cx="638175" cy="644525"/>
            <a:chOff x="2531268" y="996950"/>
            <a:chExt cx="638175" cy="644525"/>
          </a:xfrm>
        </p:grpSpPr>
        <p:sp>
          <p:nvSpPr>
            <p:cNvPr id="179" name="Oval 86"/>
            <p:cNvSpPr>
              <a:spLocks noChangeArrowheads="1"/>
            </p:cNvSpPr>
            <p:nvPr/>
          </p:nvSpPr>
          <p:spPr bwMode="auto">
            <a:xfrm>
              <a:off x="2531268" y="996950"/>
              <a:ext cx="638175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2842418" y="996950"/>
              <a:ext cx="15875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054"/>
            <p:cNvSpPr/>
            <p:nvPr/>
          </p:nvSpPr>
          <p:spPr bwMode="auto">
            <a:xfrm>
              <a:off x="2670968" y="1182687"/>
              <a:ext cx="490537" cy="458788"/>
            </a:xfrm>
            <a:custGeom>
              <a:avLst/>
              <a:gdLst>
                <a:gd name="T0" fmla="*/ 24 w 63"/>
                <a:gd name="T1" fmla="*/ 59 h 59"/>
                <a:gd name="T2" fmla="*/ 1 w 63"/>
                <a:gd name="T3" fmla="*/ 36 h 59"/>
                <a:gd name="T4" fmla="*/ 1 w 63"/>
                <a:gd name="T5" fmla="*/ 36 h 59"/>
                <a:gd name="T6" fmla="*/ 1 w 63"/>
                <a:gd name="T7" fmla="*/ 36 h 59"/>
                <a:gd name="T8" fmla="*/ 0 w 63"/>
                <a:gd name="T9" fmla="*/ 35 h 59"/>
                <a:gd name="T10" fmla="*/ 0 w 63"/>
                <a:gd name="T11" fmla="*/ 35 h 59"/>
                <a:gd name="T12" fmla="*/ 0 w 63"/>
                <a:gd name="T13" fmla="*/ 33 h 59"/>
                <a:gd name="T14" fmla="*/ 0 w 63"/>
                <a:gd name="T15" fmla="*/ 33 h 59"/>
                <a:gd name="T16" fmla="*/ 1 w 63"/>
                <a:gd name="T17" fmla="*/ 33 h 59"/>
                <a:gd name="T18" fmla="*/ 1 w 63"/>
                <a:gd name="T19" fmla="*/ 33 h 59"/>
                <a:gd name="T20" fmla="*/ 1 w 63"/>
                <a:gd name="T21" fmla="*/ 33 h 59"/>
                <a:gd name="T22" fmla="*/ 1 w 63"/>
                <a:gd name="T23" fmla="*/ 33 h 59"/>
                <a:gd name="T24" fmla="*/ 1 w 63"/>
                <a:gd name="T25" fmla="*/ 33 h 59"/>
                <a:gd name="T26" fmla="*/ 4 w 63"/>
                <a:gd name="T27" fmla="*/ 33 h 59"/>
                <a:gd name="T28" fmla="*/ 4 w 63"/>
                <a:gd name="T29" fmla="*/ 16 h 59"/>
                <a:gd name="T30" fmla="*/ 3 w 63"/>
                <a:gd name="T31" fmla="*/ 14 h 59"/>
                <a:gd name="T32" fmla="*/ 3 w 63"/>
                <a:gd name="T33" fmla="*/ 14 h 59"/>
                <a:gd name="T34" fmla="*/ 3 w 63"/>
                <a:gd name="T35" fmla="*/ 14 h 59"/>
                <a:gd name="T36" fmla="*/ 3 w 63"/>
                <a:gd name="T37" fmla="*/ 14 h 59"/>
                <a:gd name="T38" fmla="*/ 3 w 63"/>
                <a:gd name="T39" fmla="*/ 14 h 59"/>
                <a:gd name="T40" fmla="*/ 1 w 63"/>
                <a:gd name="T41" fmla="*/ 12 h 59"/>
                <a:gd name="T42" fmla="*/ 1 w 63"/>
                <a:gd name="T43" fmla="*/ 12 h 59"/>
                <a:gd name="T44" fmla="*/ 1 w 63"/>
                <a:gd name="T45" fmla="*/ 12 h 59"/>
                <a:gd name="T46" fmla="*/ 0 w 63"/>
                <a:gd name="T47" fmla="*/ 12 h 59"/>
                <a:gd name="T48" fmla="*/ 0 w 63"/>
                <a:gd name="T49" fmla="*/ 11 h 59"/>
                <a:gd name="T50" fmla="*/ 0 w 63"/>
                <a:gd name="T51" fmla="*/ 11 h 59"/>
                <a:gd name="T52" fmla="*/ 1 w 63"/>
                <a:gd name="T53" fmla="*/ 10 h 59"/>
                <a:gd name="T54" fmla="*/ 1 w 63"/>
                <a:gd name="T55" fmla="*/ 10 h 59"/>
                <a:gd name="T56" fmla="*/ 1 w 63"/>
                <a:gd name="T57" fmla="*/ 10 h 59"/>
                <a:gd name="T58" fmla="*/ 1 w 63"/>
                <a:gd name="T59" fmla="*/ 10 h 59"/>
                <a:gd name="T60" fmla="*/ 1 w 63"/>
                <a:gd name="T61" fmla="*/ 10 h 59"/>
                <a:gd name="T62" fmla="*/ 1 w 63"/>
                <a:gd name="T63" fmla="*/ 9 h 59"/>
                <a:gd name="T64" fmla="*/ 1 w 63"/>
                <a:gd name="T65" fmla="*/ 9 h 59"/>
                <a:gd name="T66" fmla="*/ 1 w 63"/>
                <a:gd name="T67" fmla="*/ 9 h 59"/>
                <a:gd name="T68" fmla="*/ 22 w 63"/>
                <a:gd name="T69" fmla="*/ 0 h 59"/>
                <a:gd name="T70" fmla="*/ 24 w 63"/>
                <a:gd name="T71" fmla="*/ 0 h 59"/>
                <a:gd name="T72" fmla="*/ 45 w 63"/>
                <a:gd name="T73" fmla="*/ 9 h 59"/>
                <a:gd name="T74" fmla="*/ 45 w 63"/>
                <a:gd name="T75" fmla="*/ 9 h 59"/>
                <a:gd name="T76" fmla="*/ 45 w 63"/>
                <a:gd name="T77" fmla="*/ 9 h 59"/>
                <a:gd name="T78" fmla="*/ 45 w 63"/>
                <a:gd name="T79" fmla="*/ 10 h 59"/>
                <a:gd name="T80" fmla="*/ 63 w 63"/>
                <a:gd name="T81" fmla="*/ 28 h 59"/>
                <a:gd name="T82" fmla="*/ 24 w 63"/>
                <a:gd name="T8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" h="59">
                  <a:moveTo>
                    <a:pt x="24" y="59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10"/>
                    <a:pt x="45" y="10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59" y="45"/>
                    <a:pt x="43" y="59"/>
                    <a:pt x="24" y="59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3126"/>
            <p:cNvSpPr>
              <a:spLocks noChangeArrowheads="1"/>
            </p:cNvSpPr>
            <p:nvPr/>
          </p:nvSpPr>
          <p:spPr bwMode="auto">
            <a:xfrm>
              <a:off x="2702718" y="1260475"/>
              <a:ext cx="295275" cy="193675"/>
            </a:xfrm>
            <a:prstGeom prst="rect">
              <a:avLst/>
            </a:pr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127"/>
            <p:cNvSpPr/>
            <p:nvPr/>
          </p:nvSpPr>
          <p:spPr bwMode="auto">
            <a:xfrm>
              <a:off x="2804318" y="1276350"/>
              <a:ext cx="92075" cy="15875"/>
            </a:xfrm>
            <a:custGeom>
              <a:avLst/>
              <a:gdLst>
                <a:gd name="T0" fmla="*/ 0 w 12"/>
                <a:gd name="T1" fmla="*/ 2 h 2"/>
                <a:gd name="T2" fmla="*/ 0 w 12"/>
                <a:gd name="T3" fmla="*/ 0 h 2"/>
                <a:gd name="T4" fmla="*/ 1 w 12"/>
                <a:gd name="T5" fmla="*/ 0 h 2"/>
                <a:gd name="T6" fmla="*/ 11 w 12"/>
                <a:gd name="T7" fmla="*/ 0 h 2"/>
                <a:gd name="T8" fmla="*/ 12 w 12"/>
                <a:gd name="T9" fmla="*/ 0 h 2"/>
                <a:gd name="T10" fmla="*/ 12 w 12"/>
                <a:gd name="T11" fmla="*/ 2 h 2"/>
                <a:gd name="T12" fmla="*/ 11 w 12"/>
                <a:gd name="T13" fmla="*/ 2 h 2"/>
                <a:gd name="T14" fmla="*/ 1 w 12"/>
                <a:gd name="T15" fmla="*/ 2 h 2"/>
                <a:gd name="T16" fmla="*/ 0 w 1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128"/>
            <p:cNvSpPr/>
            <p:nvPr/>
          </p:nvSpPr>
          <p:spPr bwMode="auto">
            <a:xfrm>
              <a:off x="2670968" y="1439862"/>
              <a:ext cx="358775" cy="22225"/>
            </a:xfrm>
            <a:custGeom>
              <a:avLst/>
              <a:gdLst>
                <a:gd name="T0" fmla="*/ 0 w 46"/>
                <a:gd name="T1" fmla="*/ 2 h 3"/>
                <a:gd name="T2" fmla="*/ 0 w 46"/>
                <a:gd name="T3" fmla="*/ 0 h 3"/>
                <a:gd name="T4" fmla="*/ 1 w 46"/>
                <a:gd name="T5" fmla="*/ 0 h 3"/>
                <a:gd name="T6" fmla="*/ 45 w 46"/>
                <a:gd name="T7" fmla="*/ 0 h 3"/>
                <a:gd name="T8" fmla="*/ 46 w 46"/>
                <a:gd name="T9" fmla="*/ 0 h 3"/>
                <a:gd name="T10" fmla="*/ 46 w 46"/>
                <a:gd name="T11" fmla="*/ 2 h 3"/>
                <a:gd name="T12" fmla="*/ 45 w 46"/>
                <a:gd name="T13" fmla="*/ 3 h 3"/>
                <a:gd name="T14" fmla="*/ 1 w 46"/>
                <a:gd name="T15" fmla="*/ 3 h 3"/>
                <a:gd name="T16" fmla="*/ 0 w 46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129"/>
            <p:cNvSpPr/>
            <p:nvPr/>
          </p:nvSpPr>
          <p:spPr bwMode="auto">
            <a:xfrm>
              <a:off x="2742406" y="1198562"/>
              <a:ext cx="217487" cy="53975"/>
            </a:xfrm>
            <a:custGeom>
              <a:avLst/>
              <a:gdLst>
                <a:gd name="T0" fmla="*/ 0 w 28"/>
                <a:gd name="T1" fmla="*/ 7 h 7"/>
                <a:gd name="T2" fmla="*/ 28 w 28"/>
                <a:gd name="T3" fmla="*/ 7 h 7"/>
                <a:gd name="T4" fmla="*/ 28 w 28"/>
                <a:gd name="T5" fmla="*/ 6 h 7"/>
                <a:gd name="T6" fmla="*/ 28 w 28"/>
                <a:gd name="T7" fmla="*/ 6 h 7"/>
                <a:gd name="T8" fmla="*/ 14 w 28"/>
                <a:gd name="T9" fmla="*/ 0 h 7"/>
                <a:gd name="T10" fmla="*/ 14 w 28"/>
                <a:gd name="T11" fmla="*/ 0 h 7"/>
                <a:gd name="T12" fmla="*/ 0 w 28"/>
                <a:gd name="T13" fmla="*/ 6 h 7"/>
                <a:gd name="T14" fmla="*/ 0 w 28"/>
                <a:gd name="T15" fmla="*/ 6 h 7"/>
                <a:gd name="T16" fmla="*/ 0 w 28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0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130"/>
            <p:cNvSpPr/>
            <p:nvPr/>
          </p:nvSpPr>
          <p:spPr bwMode="auto">
            <a:xfrm>
              <a:off x="2670968" y="1182687"/>
              <a:ext cx="358775" cy="93663"/>
            </a:xfrm>
            <a:custGeom>
              <a:avLst/>
              <a:gdLst>
                <a:gd name="T0" fmla="*/ 1 w 46"/>
                <a:gd name="T1" fmla="*/ 9 h 12"/>
                <a:gd name="T2" fmla="*/ 22 w 46"/>
                <a:gd name="T3" fmla="*/ 0 h 12"/>
                <a:gd name="T4" fmla="*/ 24 w 46"/>
                <a:gd name="T5" fmla="*/ 0 h 12"/>
                <a:gd name="T6" fmla="*/ 45 w 46"/>
                <a:gd name="T7" fmla="*/ 9 h 12"/>
                <a:gd name="T8" fmla="*/ 46 w 46"/>
                <a:gd name="T9" fmla="*/ 11 h 12"/>
                <a:gd name="T10" fmla="*/ 46 w 46"/>
                <a:gd name="T11" fmla="*/ 11 h 12"/>
                <a:gd name="T12" fmla="*/ 45 w 46"/>
                <a:gd name="T13" fmla="*/ 12 h 12"/>
                <a:gd name="T14" fmla="*/ 1 w 46"/>
                <a:gd name="T15" fmla="*/ 12 h 12"/>
                <a:gd name="T16" fmla="*/ 0 w 46"/>
                <a:gd name="T17" fmla="*/ 11 h 12"/>
                <a:gd name="T18" fmla="*/ 0 w 46"/>
                <a:gd name="T19" fmla="*/ 11 h 12"/>
                <a:gd name="T20" fmla="*/ 1 w 46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2">
                  <a:moveTo>
                    <a:pt x="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6" y="10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2"/>
                    <a:pt x="45" y="12"/>
                    <a:pt x="45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131"/>
            <p:cNvSpPr/>
            <p:nvPr/>
          </p:nvSpPr>
          <p:spPr bwMode="auto">
            <a:xfrm>
              <a:off x="2726531" y="1198562"/>
              <a:ext cx="247650" cy="61913"/>
            </a:xfrm>
            <a:custGeom>
              <a:avLst/>
              <a:gdLst>
                <a:gd name="T0" fmla="*/ 0 w 156"/>
                <a:gd name="T1" fmla="*/ 39 h 39"/>
                <a:gd name="T2" fmla="*/ 156 w 156"/>
                <a:gd name="T3" fmla="*/ 39 h 39"/>
                <a:gd name="T4" fmla="*/ 78 w 156"/>
                <a:gd name="T5" fmla="*/ 0 h 39"/>
                <a:gd name="T6" fmla="*/ 0 w 15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39">
                  <a:moveTo>
                    <a:pt x="0" y="39"/>
                  </a:moveTo>
                  <a:lnTo>
                    <a:pt x="156" y="39"/>
                  </a:lnTo>
                  <a:lnTo>
                    <a:pt x="7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132"/>
            <p:cNvSpPr/>
            <p:nvPr/>
          </p:nvSpPr>
          <p:spPr bwMode="auto">
            <a:xfrm>
              <a:off x="2694781" y="1276350"/>
              <a:ext cx="85725" cy="15875"/>
            </a:xfrm>
            <a:custGeom>
              <a:avLst/>
              <a:gdLst>
                <a:gd name="T0" fmla="*/ 0 w 11"/>
                <a:gd name="T1" fmla="*/ 2 h 2"/>
                <a:gd name="T2" fmla="*/ 0 w 11"/>
                <a:gd name="T3" fmla="*/ 0 h 2"/>
                <a:gd name="T4" fmla="*/ 0 w 11"/>
                <a:gd name="T5" fmla="*/ 0 h 2"/>
                <a:gd name="T6" fmla="*/ 10 w 11"/>
                <a:gd name="T7" fmla="*/ 0 h 2"/>
                <a:gd name="T8" fmla="*/ 11 w 11"/>
                <a:gd name="T9" fmla="*/ 0 h 2"/>
                <a:gd name="T10" fmla="*/ 11 w 11"/>
                <a:gd name="T11" fmla="*/ 2 h 2"/>
                <a:gd name="T12" fmla="*/ 10 w 11"/>
                <a:gd name="T13" fmla="*/ 2 h 2"/>
                <a:gd name="T14" fmla="*/ 0 w 11"/>
                <a:gd name="T15" fmla="*/ 2 h 2"/>
                <a:gd name="T16" fmla="*/ 0 w 11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133"/>
            <p:cNvSpPr/>
            <p:nvPr/>
          </p:nvSpPr>
          <p:spPr bwMode="auto">
            <a:xfrm>
              <a:off x="2920206" y="1276350"/>
              <a:ext cx="85725" cy="15875"/>
            </a:xfrm>
            <a:custGeom>
              <a:avLst/>
              <a:gdLst>
                <a:gd name="T0" fmla="*/ 0 w 11"/>
                <a:gd name="T1" fmla="*/ 2 h 2"/>
                <a:gd name="T2" fmla="*/ 0 w 11"/>
                <a:gd name="T3" fmla="*/ 0 h 2"/>
                <a:gd name="T4" fmla="*/ 1 w 11"/>
                <a:gd name="T5" fmla="*/ 0 h 2"/>
                <a:gd name="T6" fmla="*/ 11 w 11"/>
                <a:gd name="T7" fmla="*/ 0 h 2"/>
                <a:gd name="T8" fmla="*/ 11 w 11"/>
                <a:gd name="T9" fmla="*/ 0 h 2"/>
                <a:gd name="T10" fmla="*/ 11 w 11"/>
                <a:gd name="T11" fmla="*/ 2 h 2"/>
                <a:gd name="T12" fmla="*/ 11 w 11"/>
                <a:gd name="T13" fmla="*/ 2 h 2"/>
                <a:gd name="T14" fmla="*/ 1 w 11"/>
                <a:gd name="T15" fmla="*/ 2 h 2"/>
                <a:gd name="T16" fmla="*/ 0 w 11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3134"/>
            <p:cNvSpPr>
              <a:spLocks noChangeArrowheads="1"/>
            </p:cNvSpPr>
            <p:nvPr/>
          </p:nvSpPr>
          <p:spPr bwMode="auto">
            <a:xfrm>
              <a:off x="2702718" y="1292225"/>
              <a:ext cx="61912" cy="14763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3135"/>
            <p:cNvSpPr>
              <a:spLocks noChangeArrowheads="1"/>
            </p:cNvSpPr>
            <p:nvPr/>
          </p:nvSpPr>
          <p:spPr bwMode="auto">
            <a:xfrm>
              <a:off x="2710656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3136"/>
            <p:cNvSpPr>
              <a:spLocks noChangeArrowheads="1"/>
            </p:cNvSpPr>
            <p:nvPr/>
          </p:nvSpPr>
          <p:spPr bwMode="auto">
            <a:xfrm>
              <a:off x="2742406" y="1292225"/>
              <a:ext cx="158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3137"/>
            <p:cNvSpPr>
              <a:spLocks noChangeArrowheads="1"/>
            </p:cNvSpPr>
            <p:nvPr/>
          </p:nvSpPr>
          <p:spPr bwMode="auto">
            <a:xfrm>
              <a:off x="2726531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3138"/>
            <p:cNvSpPr>
              <a:spLocks noChangeArrowheads="1"/>
            </p:cNvSpPr>
            <p:nvPr/>
          </p:nvSpPr>
          <p:spPr bwMode="auto">
            <a:xfrm>
              <a:off x="2748756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3139"/>
            <p:cNvSpPr>
              <a:spLocks noChangeArrowheads="1"/>
            </p:cNvSpPr>
            <p:nvPr/>
          </p:nvSpPr>
          <p:spPr bwMode="auto">
            <a:xfrm>
              <a:off x="2818606" y="1292225"/>
              <a:ext cx="63500" cy="14763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3140"/>
            <p:cNvSpPr>
              <a:spLocks noChangeArrowheads="1"/>
            </p:cNvSpPr>
            <p:nvPr/>
          </p:nvSpPr>
          <p:spPr bwMode="auto">
            <a:xfrm>
              <a:off x="2826543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3141"/>
            <p:cNvSpPr>
              <a:spLocks noChangeArrowheads="1"/>
            </p:cNvSpPr>
            <p:nvPr/>
          </p:nvSpPr>
          <p:spPr bwMode="auto">
            <a:xfrm>
              <a:off x="2850356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3142"/>
            <p:cNvSpPr>
              <a:spLocks noChangeArrowheads="1"/>
            </p:cNvSpPr>
            <p:nvPr/>
          </p:nvSpPr>
          <p:spPr bwMode="auto">
            <a:xfrm>
              <a:off x="2842418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3143"/>
            <p:cNvSpPr>
              <a:spLocks noChangeArrowheads="1"/>
            </p:cNvSpPr>
            <p:nvPr/>
          </p:nvSpPr>
          <p:spPr bwMode="auto">
            <a:xfrm>
              <a:off x="2866231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3144"/>
            <p:cNvSpPr>
              <a:spLocks noChangeArrowheads="1"/>
            </p:cNvSpPr>
            <p:nvPr/>
          </p:nvSpPr>
          <p:spPr bwMode="auto">
            <a:xfrm>
              <a:off x="2936081" y="1292225"/>
              <a:ext cx="61912" cy="14763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3145"/>
            <p:cNvSpPr>
              <a:spLocks noChangeArrowheads="1"/>
            </p:cNvSpPr>
            <p:nvPr/>
          </p:nvSpPr>
          <p:spPr bwMode="auto">
            <a:xfrm>
              <a:off x="2944018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3146"/>
            <p:cNvSpPr>
              <a:spLocks noChangeArrowheads="1"/>
            </p:cNvSpPr>
            <p:nvPr/>
          </p:nvSpPr>
          <p:spPr bwMode="auto">
            <a:xfrm>
              <a:off x="2967831" y="1292225"/>
              <a:ext cx="6350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3147"/>
            <p:cNvSpPr>
              <a:spLocks noChangeArrowheads="1"/>
            </p:cNvSpPr>
            <p:nvPr/>
          </p:nvSpPr>
          <p:spPr bwMode="auto">
            <a:xfrm>
              <a:off x="2959893" y="1292225"/>
              <a:ext cx="158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3148"/>
            <p:cNvSpPr>
              <a:spLocks noChangeArrowheads="1"/>
            </p:cNvSpPr>
            <p:nvPr/>
          </p:nvSpPr>
          <p:spPr bwMode="auto">
            <a:xfrm>
              <a:off x="2982118" y="1292225"/>
              <a:ext cx="7937" cy="1476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55" name="直接连接符 254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7266286" y="2278107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 flipV="1">
            <a:off x="4582335" y="3664592"/>
            <a:ext cx="2692283" cy="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组合 285"/>
          <p:cNvGrpSpPr/>
          <p:nvPr/>
        </p:nvGrpSpPr>
        <p:grpSpPr>
          <a:xfrm>
            <a:off x="9275718" y="1620602"/>
            <a:ext cx="644525" cy="644526"/>
            <a:chOff x="9885001" y="3865556"/>
            <a:chExt cx="644525" cy="644526"/>
          </a:xfrm>
        </p:grpSpPr>
        <p:sp>
          <p:nvSpPr>
            <p:cNvPr id="262" name="Oval 66"/>
            <p:cNvSpPr>
              <a:spLocks noChangeArrowheads="1"/>
            </p:cNvSpPr>
            <p:nvPr/>
          </p:nvSpPr>
          <p:spPr bwMode="auto">
            <a:xfrm>
              <a:off x="9885001" y="3865556"/>
              <a:ext cx="644525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74"/>
            <p:cNvSpPr/>
            <p:nvPr/>
          </p:nvSpPr>
          <p:spPr bwMode="auto">
            <a:xfrm>
              <a:off x="10070738" y="3997319"/>
              <a:ext cx="444500" cy="512763"/>
            </a:xfrm>
            <a:custGeom>
              <a:avLst/>
              <a:gdLst>
                <a:gd name="T0" fmla="*/ 0 w 57"/>
                <a:gd name="T1" fmla="*/ 46 h 66"/>
                <a:gd name="T2" fmla="*/ 0 w 57"/>
                <a:gd name="T3" fmla="*/ 44 h 66"/>
                <a:gd name="T4" fmla="*/ 0 w 57"/>
                <a:gd name="T5" fmla="*/ 42 h 66"/>
                <a:gd name="T6" fmla="*/ 0 w 57"/>
                <a:gd name="T7" fmla="*/ 39 h 66"/>
                <a:gd name="T8" fmla="*/ 1 w 57"/>
                <a:gd name="T9" fmla="*/ 37 h 66"/>
                <a:gd name="T10" fmla="*/ 2 w 57"/>
                <a:gd name="T11" fmla="*/ 35 h 66"/>
                <a:gd name="T12" fmla="*/ 4 w 57"/>
                <a:gd name="T13" fmla="*/ 33 h 66"/>
                <a:gd name="T14" fmla="*/ 6 w 57"/>
                <a:gd name="T15" fmla="*/ 31 h 66"/>
                <a:gd name="T16" fmla="*/ 6 w 57"/>
                <a:gd name="T17" fmla="*/ 31 h 66"/>
                <a:gd name="T18" fmla="*/ 6 w 57"/>
                <a:gd name="T19" fmla="*/ 31 h 66"/>
                <a:gd name="T20" fmla="*/ 6 w 57"/>
                <a:gd name="T21" fmla="*/ 31 h 66"/>
                <a:gd name="T22" fmla="*/ 6 w 57"/>
                <a:gd name="T23" fmla="*/ 31 h 66"/>
                <a:gd name="T24" fmla="*/ 7 w 57"/>
                <a:gd name="T25" fmla="*/ 31 h 66"/>
                <a:gd name="T26" fmla="*/ 7 w 57"/>
                <a:gd name="T27" fmla="*/ 31 h 66"/>
                <a:gd name="T28" fmla="*/ 7 w 57"/>
                <a:gd name="T29" fmla="*/ 31 h 66"/>
                <a:gd name="T30" fmla="*/ 7 w 57"/>
                <a:gd name="T31" fmla="*/ 31 h 66"/>
                <a:gd name="T32" fmla="*/ 10 w 57"/>
                <a:gd name="T33" fmla="*/ 30 h 66"/>
                <a:gd name="T34" fmla="*/ 10 w 57"/>
                <a:gd name="T35" fmla="*/ 30 h 66"/>
                <a:gd name="T36" fmla="*/ 10 w 57"/>
                <a:gd name="T37" fmla="*/ 30 h 66"/>
                <a:gd name="T38" fmla="*/ 10 w 57"/>
                <a:gd name="T39" fmla="*/ 30 h 66"/>
                <a:gd name="T40" fmla="*/ 10 w 57"/>
                <a:gd name="T41" fmla="*/ 30 h 66"/>
                <a:gd name="T42" fmla="*/ 10 w 57"/>
                <a:gd name="T43" fmla="*/ 30 h 66"/>
                <a:gd name="T44" fmla="*/ 11 w 57"/>
                <a:gd name="T45" fmla="*/ 30 h 66"/>
                <a:gd name="T46" fmla="*/ 11 w 57"/>
                <a:gd name="T47" fmla="*/ 30 h 66"/>
                <a:gd name="T48" fmla="*/ 11 w 57"/>
                <a:gd name="T49" fmla="*/ 30 h 66"/>
                <a:gd name="T50" fmla="*/ 11 w 57"/>
                <a:gd name="T51" fmla="*/ 30 h 66"/>
                <a:gd name="T52" fmla="*/ 11 w 57"/>
                <a:gd name="T53" fmla="*/ 30 h 66"/>
                <a:gd name="T54" fmla="*/ 11 w 57"/>
                <a:gd name="T55" fmla="*/ 29 h 66"/>
                <a:gd name="T56" fmla="*/ 11 w 57"/>
                <a:gd name="T57" fmla="*/ 29 h 66"/>
                <a:gd name="T58" fmla="*/ 11 w 57"/>
                <a:gd name="T59" fmla="*/ 29 h 66"/>
                <a:gd name="T60" fmla="*/ 11 w 57"/>
                <a:gd name="T61" fmla="*/ 29 h 66"/>
                <a:gd name="T62" fmla="*/ 11 w 57"/>
                <a:gd name="T63" fmla="*/ 29 h 66"/>
                <a:gd name="T64" fmla="*/ 10 w 57"/>
                <a:gd name="T65" fmla="*/ 25 h 66"/>
                <a:gd name="T66" fmla="*/ 6 w 57"/>
                <a:gd name="T67" fmla="*/ 18 h 66"/>
                <a:gd name="T68" fmla="*/ 5 w 57"/>
                <a:gd name="T69" fmla="*/ 10 h 66"/>
                <a:gd name="T70" fmla="*/ 7 w 57"/>
                <a:gd name="T71" fmla="*/ 5 h 66"/>
                <a:gd name="T72" fmla="*/ 11 w 57"/>
                <a:gd name="T73" fmla="*/ 2 h 66"/>
                <a:gd name="T74" fmla="*/ 14 w 57"/>
                <a:gd name="T75" fmla="*/ 0 h 66"/>
                <a:gd name="T76" fmla="*/ 16 w 57"/>
                <a:gd name="T77" fmla="*/ 0 h 66"/>
                <a:gd name="T78" fmla="*/ 17 w 57"/>
                <a:gd name="T79" fmla="*/ 1 h 66"/>
                <a:gd name="T80" fmla="*/ 17 w 57"/>
                <a:gd name="T81" fmla="*/ 1 h 66"/>
                <a:gd name="T82" fmla="*/ 18 w 57"/>
                <a:gd name="T83" fmla="*/ 0 h 66"/>
                <a:gd name="T84" fmla="*/ 19 w 57"/>
                <a:gd name="T85" fmla="*/ 0 h 66"/>
                <a:gd name="T86" fmla="*/ 20 w 57"/>
                <a:gd name="T87" fmla="*/ 0 h 66"/>
                <a:gd name="T88" fmla="*/ 21 w 57"/>
                <a:gd name="T89" fmla="*/ 0 h 66"/>
                <a:gd name="T90" fmla="*/ 23 w 57"/>
                <a:gd name="T91" fmla="*/ 1 h 66"/>
                <a:gd name="T92" fmla="*/ 24 w 57"/>
                <a:gd name="T93" fmla="*/ 2 h 66"/>
                <a:gd name="T94" fmla="*/ 25 w 57"/>
                <a:gd name="T95" fmla="*/ 3 h 66"/>
                <a:gd name="T96" fmla="*/ 26 w 57"/>
                <a:gd name="T97" fmla="*/ 4 h 66"/>
                <a:gd name="T98" fmla="*/ 27 w 57"/>
                <a:gd name="T99" fmla="*/ 5 h 66"/>
                <a:gd name="T100" fmla="*/ 27 w 57"/>
                <a:gd name="T10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66">
                  <a:moveTo>
                    <a:pt x="19" y="66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8" y="22"/>
                    <a:pt x="7" y="22"/>
                    <a:pt x="7" y="21"/>
                  </a:cubicBezTo>
                  <a:cubicBezTo>
                    <a:pt x="7" y="21"/>
                    <a:pt x="7" y="20"/>
                    <a:pt x="6" y="20"/>
                  </a:cubicBezTo>
                  <a:cubicBezTo>
                    <a:pt x="6" y="19"/>
                    <a:pt x="6" y="19"/>
                    <a:pt x="6" y="18"/>
                  </a:cubicBezTo>
                  <a:cubicBezTo>
                    <a:pt x="6" y="18"/>
                    <a:pt x="6" y="17"/>
                    <a:pt x="5" y="17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2" y="53"/>
                    <a:pt x="37" y="65"/>
                    <a:pt x="19" y="66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535"/>
            <p:cNvSpPr/>
            <p:nvPr/>
          </p:nvSpPr>
          <p:spPr bwMode="auto">
            <a:xfrm>
              <a:off x="10142176" y="4121144"/>
              <a:ext cx="123825" cy="195263"/>
            </a:xfrm>
            <a:custGeom>
              <a:avLst/>
              <a:gdLst>
                <a:gd name="T0" fmla="*/ 3 w 16"/>
                <a:gd name="T1" fmla="*/ 0 h 25"/>
                <a:gd name="T2" fmla="*/ 13 w 16"/>
                <a:gd name="T3" fmla="*/ 0 h 25"/>
                <a:gd name="T4" fmla="*/ 15 w 16"/>
                <a:gd name="T5" fmla="*/ 13 h 25"/>
                <a:gd name="T6" fmla="*/ 16 w 16"/>
                <a:gd name="T7" fmla="*/ 15 h 25"/>
                <a:gd name="T8" fmla="*/ 16 w 16"/>
                <a:gd name="T9" fmla="*/ 15 h 25"/>
                <a:gd name="T10" fmla="*/ 14 w 16"/>
                <a:gd name="T11" fmla="*/ 17 h 25"/>
                <a:gd name="T12" fmla="*/ 8 w 16"/>
                <a:gd name="T13" fmla="*/ 25 h 25"/>
                <a:gd name="T14" fmla="*/ 3 w 16"/>
                <a:gd name="T15" fmla="*/ 17 h 25"/>
                <a:gd name="T16" fmla="*/ 0 w 16"/>
                <a:gd name="T17" fmla="*/ 15 h 25"/>
                <a:gd name="T18" fmla="*/ 0 w 16"/>
                <a:gd name="T19" fmla="*/ 15 h 25"/>
                <a:gd name="T20" fmla="*/ 2 w 16"/>
                <a:gd name="T21" fmla="*/ 13 h 25"/>
                <a:gd name="T22" fmla="*/ 3 w 1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5">
                  <a:moveTo>
                    <a:pt x="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4"/>
                    <a:pt x="2" y="1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536"/>
            <p:cNvSpPr/>
            <p:nvPr/>
          </p:nvSpPr>
          <p:spPr bwMode="auto">
            <a:xfrm>
              <a:off x="10142176" y="4137019"/>
              <a:ext cx="61912" cy="179388"/>
            </a:xfrm>
            <a:custGeom>
              <a:avLst/>
              <a:gdLst>
                <a:gd name="T0" fmla="*/ 8 w 8"/>
                <a:gd name="T1" fmla="*/ 23 h 23"/>
                <a:gd name="T2" fmla="*/ 8 w 8"/>
                <a:gd name="T3" fmla="*/ 23 h 23"/>
                <a:gd name="T4" fmla="*/ 3 w 8"/>
                <a:gd name="T5" fmla="*/ 15 h 23"/>
                <a:gd name="T6" fmla="*/ 0 w 8"/>
                <a:gd name="T7" fmla="*/ 13 h 23"/>
                <a:gd name="T8" fmla="*/ 0 w 8"/>
                <a:gd name="T9" fmla="*/ 13 h 23"/>
                <a:gd name="T10" fmla="*/ 2 w 8"/>
                <a:gd name="T11" fmla="*/ 11 h 23"/>
                <a:gd name="T12" fmla="*/ 3 w 8"/>
                <a:gd name="T13" fmla="*/ 0 h 23"/>
                <a:gd name="T14" fmla="*/ 8 w 8"/>
                <a:gd name="T15" fmla="*/ 0 h 23"/>
                <a:gd name="T16" fmla="*/ 8 w 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537"/>
            <p:cNvSpPr/>
            <p:nvPr/>
          </p:nvSpPr>
          <p:spPr bwMode="auto">
            <a:xfrm>
              <a:off x="10156463" y="4192581"/>
              <a:ext cx="93662" cy="46038"/>
            </a:xfrm>
            <a:custGeom>
              <a:avLst/>
              <a:gdLst>
                <a:gd name="T0" fmla="*/ 0 w 12"/>
                <a:gd name="T1" fmla="*/ 0 h 6"/>
                <a:gd name="T2" fmla="*/ 12 w 12"/>
                <a:gd name="T3" fmla="*/ 0 h 6"/>
                <a:gd name="T4" fmla="*/ 12 w 12"/>
                <a:gd name="T5" fmla="*/ 1 h 6"/>
                <a:gd name="T6" fmla="*/ 12 w 12"/>
                <a:gd name="T7" fmla="*/ 2 h 6"/>
                <a:gd name="T8" fmla="*/ 6 w 12"/>
                <a:gd name="T9" fmla="*/ 6 h 6"/>
                <a:gd name="T10" fmla="*/ 1 w 12"/>
                <a:gd name="T11" fmla="*/ 2 h 6"/>
                <a:gd name="T12" fmla="*/ 0 w 12"/>
                <a:gd name="T13" fmla="*/ 1 h 6"/>
                <a:gd name="T14" fmla="*/ 0 w 12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0" y="4"/>
                    <a:pt x="8" y="6"/>
                    <a:pt x="6" y="6"/>
                  </a:cubicBezTo>
                  <a:cubicBezTo>
                    <a:pt x="4" y="6"/>
                    <a:pt x="2" y="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538"/>
            <p:cNvSpPr/>
            <p:nvPr/>
          </p:nvSpPr>
          <p:spPr bwMode="auto">
            <a:xfrm>
              <a:off x="10094551" y="4230681"/>
              <a:ext cx="217487" cy="147638"/>
            </a:xfrm>
            <a:custGeom>
              <a:avLst/>
              <a:gdLst>
                <a:gd name="T0" fmla="*/ 4 w 28"/>
                <a:gd name="T1" fmla="*/ 1 h 19"/>
                <a:gd name="T2" fmla="*/ 7 w 28"/>
                <a:gd name="T3" fmla="*/ 0 h 19"/>
                <a:gd name="T4" fmla="*/ 10 w 28"/>
                <a:gd name="T5" fmla="*/ 2 h 19"/>
                <a:gd name="T6" fmla="*/ 11 w 28"/>
                <a:gd name="T7" fmla="*/ 3 h 19"/>
                <a:gd name="T8" fmla="*/ 14 w 28"/>
                <a:gd name="T9" fmla="*/ 10 h 19"/>
                <a:gd name="T10" fmla="*/ 17 w 28"/>
                <a:gd name="T11" fmla="*/ 2 h 19"/>
                <a:gd name="T12" fmla="*/ 18 w 28"/>
                <a:gd name="T13" fmla="*/ 1 h 19"/>
                <a:gd name="T14" fmla="*/ 21 w 28"/>
                <a:gd name="T15" fmla="*/ 0 h 19"/>
                <a:gd name="T16" fmla="*/ 24 w 28"/>
                <a:gd name="T17" fmla="*/ 1 h 19"/>
                <a:gd name="T18" fmla="*/ 25 w 28"/>
                <a:gd name="T19" fmla="*/ 1 h 19"/>
                <a:gd name="T20" fmla="*/ 28 w 28"/>
                <a:gd name="T21" fmla="*/ 19 h 19"/>
                <a:gd name="T22" fmla="*/ 0 w 28"/>
                <a:gd name="T23" fmla="*/ 19 h 19"/>
                <a:gd name="T24" fmla="*/ 3 w 28"/>
                <a:gd name="T25" fmla="*/ 2 h 19"/>
                <a:gd name="T26" fmla="*/ 4 w 28"/>
                <a:gd name="T2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9">
                  <a:moveTo>
                    <a:pt x="4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539"/>
            <p:cNvSpPr/>
            <p:nvPr/>
          </p:nvSpPr>
          <p:spPr bwMode="auto">
            <a:xfrm>
              <a:off x="10070738" y="4238619"/>
              <a:ext cx="273050" cy="139700"/>
            </a:xfrm>
            <a:custGeom>
              <a:avLst/>
              <a:gdLst>
                <a:gd name="T0" fmla="*/ 35 w 35"/>
                <a:gd name="T1" fmla="*/ 15 h 18"/>
                <a:gd name="T2" fmla="*/ 27 w 35"/>
                <a:gd name="T3" fmla="*/ 0 h 18"/>
                <a:gd name="T4" fmla="*/ 28 w 35"/>
                <a:gd name="T5" fmla="*/ 5 h 18"/>
                <a:gd name="T6" fmla="*/ 22 w 35"/>
                <a:gd name="T7" fmla="*/ 2 h 18"/>
                <a:gd name="T8" fmla="*/ 17 w 35"/>
                <a:gd name="T9" fmla="*/ 15 h 18"/>
                <a:gd name="T10" fmla="*/ 12 w 35"/>
                <a:gd name="T11" fmla="*/ 2 h 18"/>
                <a:gd name="T12" fmla="*/ 6 w 35"/>
                <a:gd name="T13" fmla="*/ 5 h 18"/>
                <a:gd name="T14" fmla="*/ 7 w 35"/>
                <a:gd name="T15" fmla="*/ 0 h 18"/>
                <a:gd name="T16" fmla="*/ 0 w 35"/>
                <a:gd name="T17" fmla="*/ 15 h 18"/>
                <a:gd name="T18" fmla="*/ 3 w 35"/>
                <a:gd name="T19" fmla="*/ 18 h 18"/>
                <a:gd name="T20" fmla="*/ 31 w 35"/>
                <a:gd name="T21" fmla="*/ 18 h 18"/>
                <a:gd name="T22" fmla="*/ 35 w 35"/>
                <a:gd name="T2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8">
                  <a:moveTo>
                    <a:pt x="35" y="15"/>
                  </a:moveTo>
                  <a:cubicBezTo>
                    <a:pt x="35" y="8"/>
                    <a:pt x="34" y="2"/>
                    <a:pt x="27" y="0"/>
                  </a:cubicBezTo>
                  <a:cubicBezTo>
                    <a:pt x="27" y="1"/>
                    <a:pt x="27" y="2"/>
                    <a:pt x="28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7"/>
                    <a:pt x="19" y="11"/>
                    <a:pt x="17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0" y="2"/>
                    <a:pt x="0" y="8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2" y="18"/>
                    <a:pt x="22" y="18"/>
                    <a:pt x="31" y="18"/>
                  </a:cubicBezTo>
                  <a:cubicBezTo>
                    <a:pt x="33" y="18"/>
                    <a:pt x="35" y="16"/>
                    <a:pt x="35" y="15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40"/>
            <p:cNvSpPr/>
            <p:nvPr/>
          </p:nvSpPr>
          <p:spPr bwMode="auto">
            <a:xfrm>
              <a:off x="10048513" y="3967156"/>
              <a:ext cx="295275" cy="225425"/>
            </a:xfrm>
            <a:custGeom>
              <a:avLst/>
              <a:gdLst>
                <a:gd name="T0" fmla="*/ 12 w 38"/>
                <a:gd name="T1" fmla="*/ 29 h 29"/>
                <a:gd name="T2" fmla="*/ 19 w 38"/>
                <a:gd name="T3" fmla="*/ 4 h 29"/>
                <a:gd name="T4" fmla="*/ 20 w 38"/>
                <a:gd name="T5" fmla="*/ 5 h 29"/>
                <a:gd name="T6" fmla="*/ 28 w 38"/>
                <a:gd name="T7" fmla="*/ 29 h 29"/>
                <a:gd name="T8" fmla="*/ 26 w 38"/>
                <a:gd name="T9" fmla="*/ 29 h 29"/>
                <a:gd name="T10" fmla="*/ 26 w 38"/>
                <a:gd name="T11" fmla="*/ 29 h 29"/>
                <a:gd name="T12" fmla="*/ 28 w 38"/>
                <a:gd name="T13" fmla="*/ 26 h 29"/>
                <a:gd name="T14" fmla="*/ 28 w 38"/>
                <a:gd name="T15" fmla="*/ 26 h 29"/>
                <a:gd name="T16" fmla="*/ 29 w 38"/>
                <a:gd name="T17" fmla="*/ 23 h 29"/>
                <a:gd name="T18" fmla="*/ 29 w 38"/>
                <a:gd name="T19" fmla="*/ 21 h 29"/>
                <a:gd name="T20" fmla="*/ 29 w 38"/>
                <a:gd name="T21" fmla="*/ 21 h 29"/>
                <a:gd name="T22" fmla="*/ 29 w 38"/>
                <a:gd name="T23" fmla="*/ 20 h 29"/>
                <a:gd name="T24" fmla="*/ 29 w 38"/>
                <a:gd name="T25" fmla="*/ 19 h 29"/>
                <a:gd name="T26" fmla="*/ 29 w 38"/>
                <a:gd name="T27" fmla="*/ 18 h 29"/>
                <a:gd name="T28" fmla="*/ 29 w 38"/>
                <a:gd name="T29" fmla="*/ 17 h 29"/>
                <a:gd name="T30" fmla="*/ 24 w 38"/>
                <a:gd name="T31" fmla="*/ 15 h 29"/>
                <a:gd name="T32" fmla="*/ 16 w 38"/>
                <a:gd name="T33" fmla="*/ 11 h 29"/>
                <a:gd name="T34" fmla="*/ 16 w 38"/>
                <a:gd name="T35" fmla="*/ 11 h 29"/>
                <a:gd name="T36" fmla="*/ 11 w 38"/>
                <a:gd name="T37" fmla="*/ 18 h 29"/>
                <a:gd name="T38" fmla="*/ 11 w 38"/>
                <a:gd name="T39" fmla="*/ 19 h 29"/>
                <a:gd name="T40" fmla="*/ 11 w 38"/>
                <a:gd name="T41" fmla="*/ 20 h 29"/>
                <a:gd name="T42" fmla="*/ 11 w 38"/>
                <a:gd name="T43" fmla="*/ 20 h 29"/>
                <a:gd name="T44" fmla="*/ 14 w 38"/>
                <a:gd name="T45" fmla="*/ 29 h 29"/>
                <a:gd name="T46" fmla="*/ 12 w 38"/>
                <a:gd name="T4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29">
                  <a:moveTo>
                    <a:pt x="12" y="29"/>
                  </a:moveTo>
                  <a:cubicBezTo>
                    <a:pt x="0" y="9"/>
                    <a:pt x="19" y="2"/>
                    <a:pt x="19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0"/>
                    <a:pt x="38" y="13"/>
                    <a:pt x="28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4"/>
                    <a:pt x="29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5"/>
                    <a:pt x="26" y="15"/>
                    <a:pt x="24" y="15"/>
                  </a:cubicBezTo>
                  <a:cubicBezTo>
                    <a:pt x="21" y="14"/>
                    <a:pt x="17" y="14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2"/>
                    <a:pt x="12" y="14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4"/>
                    <a:pt x="13" y="27"/>
                    <a:pt x="14" y="29"/>
                  </a:cubicBezTo>
                  <a:cubicBezTo>
                    <a:pt x="13" y="29"/>
                    <a:pt x="13" y="29"/>
                    <a:pt x="12" y="29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41"/>
            <p:cNvSpPr/>
            <p:nvPr/>
          </p:nvSpPr>
          <p:spPr bwMode="auto">
            <a:xfrm>
              <a:off x="10134238" y="4051294"/>
              <a:ext cx="139700" cy="171450"/>
            </a:xfrm>
            <a:custGeom>
              <a:avLst/>
              <a:gdLst>
                <a:gd name="T0" fmla="*/ 17 w 18"/>
                <a:gd name="T1" fmla="*/ 15 h 22"/>
                <a:gd name="T2" fmla="*/ 18 w 18"/>
                <a:gd name="T3" fmla="*/ 12 h 22"/>
                <a:gd name="T4" fmla="*/ 18 w 18"/>
                <a:gd name="T5" fmla="*/ 10 h 22"/>
                <a:gd name="T6" fmla="*/ 18 w 18"/>
                <a:gd name="T7" fmla="*/ 10 h 22"/>
                <a:gd name="T8" fmla="*/ 18 w 18"/>
                <a:gd name="T9" fmla="*/ 9 h 22"/>
                <a:gd name="T10" fmla="*/ 18 w 18"/>
                <a:gd name="T11" fmla="*/ 8 h 22"/>
                <a:gd name="T12" fmla="*/ 18 w 18"/>
                <a:gd name="T13" fmla="*/ 7 h 22"/>
                <a:gd name="T14" fmla="*/ 18 w 18"/>
                <a:gd name="T15" fmla="*/ 6 h 22"/>
                <a:gd name="T16" fmla="*/ 13 w 18"/>
                <a:gd name="T17" fmla="*/ 4 h 22"/>
                <a:gd name="T18" fmla="*/ 5 w 18"/>
                <a:gd name="T19" fmla="*/ 0 h 22"/>
                <a:gd name="T20" fmla="*/ 5 w 18"/>
                <a:gd name="T21" fmla="*/ 0 h 22"/>
                <a:gd name="T22" fmla="*/ 0 w 18"/>
                <a:gd name="T23" fmla="*/ 7 h 22"/>
                <a:gd name="T24" fmla="*/ 0 w 18"/>
                <a:gd name="T25" fmla="*/ 8 h 22"/>
                <a:gd name="T26" fmla="*/ 0 w 18"/>
                <a:gd name="T27" fmla="*/ 9 h 22"/>
                <a:gd name="T28" fmla="*/ 0 w 18"/>
                <a:gd name="T29" fmla="*/ 9 h 22"/>
                <a:gd name="T30" fmla="*/ 3 w 18"/>
                <a:gd name="T31" fmla="*/ 18 h 22"/>
                <a:gd name="T32" fmla="*/ 3 w 18"/>
                <a:gd name="T33" fmla="*/ 18 h 22"/>
                <a:gd name="T34" fmla="*/ 9 w 18"/>
                <a:gd name="T35" fmla="*/ 22 h 22"/>
                <a:gd name="T36" fmla="*/ 14 w 18"/>
                <a:gd name="T37" fmla="*/ 20 h 22"/>
                <a:gd name="T38" fmla="*/ 14 w 18"/>
                <a:gd name="T39" fmla="*/ 20 h 22"/>
                <a:gd name="T40" fmla="*/ 17 w 18"/>
                <a:gd name="T4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22">
                  <a:moveTo>
                    <a:pt x="17" y="15"/>
                  </a:moveTo>
                  <a:cubicBezTo>
                    <a:pt x="17" y="14"/>
                    <a:pt x="17" y="13"/>
                    <a:pt x="18" y="12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4"/>
                    <a:pt x="15" y="4"/>
                    <a:pt x="13" y="4"/>
                  </a:cubicBezTo>
                  <a:cubicBezTo>
                    <a:pt x="10" y="3"/>
                    <a:pt x="6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cubicBezTo>
                    <a:pt x="11" y="22"/>
                    <a:pt x="12" y="21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7" y="15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42"/>
            <p:cNvSpPr/>
            <p:nvPr/>
          </p:nvSpPr>
          <p:spPr bwMode="auto">
            <a:xfrm>
              <a:off x="10134238" y="4051294"/>
              <a:ext cx="69850" cy="171450"/>
            </a:xfrm>
            <a:custGeom>
              <a:avLst/>
              <a:gdLst>
                <a:gd name="T0" fmla="*/ 9 w 9"/>
                <a:gd name="T1" fmla="*/ 3 h 22"/>
                <a:gd name="T2" fmla="*/ 5 w 9"/>
                <a:gd name="T3" fmla="*/ 0 h 22"/>
                <a:gd name="T4" fmla="*/ 5 w 9"/>
                <a:gd name="T5" fmla="*/ 0 h 22"/>
                <a:gd name="T6" fmla="*/ 0 w 9"/>
                <a:gd name="T7" fmla="*/ 7 h 22"/>
                <a:gd name="T8" fmla="*/ 0 w 9"/>
                <a:gd name="T9" fmla="*/ 8 h 22"/>
                <a:gd name="T10" fmla="*/ 0 w 9"/>
                <a:gd name="T11" fmla="*/ 9 h 22"/>
                <a:gd name="T12" fmla="*/ 0 w 9"/>
                <a:gd name="T13" fmla="*/ 9 h 22"/>
                <a:gd name="T14" fmla="*/ 3 w 9"/>
                <a:gd name="T15" fmla="*/ 18 h 22"/>
                <a:gd name="T16" fmla="*/ 3 w 9"/>
                <a:gd name="T17" fmla="*/ 18 h 22"/>
                <a:gd name="T18" fmla="*/ 9 w 9"/>
                <a:gd name="T19" fmla="*/ 22 h 22"/>
                <a:gd name="T20" fmla="*/ 9 w 9"/>
                <a:gd name="T2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2">
                  <a:moveTo>
                    <a:pt x="9" y="3"/>
                  </a:move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lnTo>
                    <a:pt x="9" y="3"/>
                  </a:ln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6944023" y="1621734"/>
            <a:ext cx="644525" cy="644526"/>
            <a:chOff x="9069026" y="3865556"/>
            <a:chExt cx="644525" cy="644526"/>
          </a:xfrm>
        </p:grpSpPr>
        <p:sp>
          <p:nvSpPr>
            <p:cNvPr id="261" name="Oval 65"/>
            <p:cNvSpPr>
              <a:spLocks noChangeArrowheads="1"/>
            </p:cNvSpPr>
            <p:nvPr/>
          </p:nvSpPr>
          <p:spPr bwMode="auto">
            <a:xfrm>
              <a:off x="9069026" y="3865556"/>
              <a:ext cx="644525" cy="64452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73"/>
            <p:cNvSpPr/>
            <p:nvPr/>
          </p:nvSpPr>
          <p:spPr bwMode="auto">
            <a:xfrm>
              <a:off x="9240476" y="3997319"/>
              <a:ext cx="465137" cy="512763"/>
            </a:xfrm>
            <a:custGeom>
              <a:avLst/>
              <a:gdLst>
                <a:gd name="T0" fmla="*/ 0 w 60"/>
                <a:gd name="T1" fmla="*/ 45 h 66"/>
                <a:gd name="T2" fmla="*/ 0 w 60"/>
                <a:gd name="T3" fmla="*/ 44 h 66"/>
                <a:gd name="T4" fmla="*/ 0 w 60"/>
                <a:gd name="T5" fmla="*/ 42 h 66"/>
                <a:gd name="T6" fmla="*/ 0 w 60"/>
                <a:gd name="T7" fmla="*/ 41 h 66"/>
                <a:gd name="T8" fmla="*/ 0 w 60"/>
                <a:gd name="T9" fmla="*/ 40 h 66"/>
                <a:gd name="T10" fmla="*/ 2 w 60"/>
                <a:gd name="T11" fmla="*/ 35 h 66"/>
                <a:gd name="T12" fmla="*/ 8 w 60"/>
                <a:gd name="T13" fmla="*/ 32 h 66"/>
                <a:gd name="T14" fmla="*/ 13 w 60"/>
                <a:gd name="T15" fmla="*/ 30 h 66"/>
                <a:gd name="T16" fmla="*/ 13 w 60"/>
                <a:gd name="T17" fmla="*/ 30 h 66"/>
                <a:gd name="T18" fmla="*/ 13 w 60"/>
                <a:gd name="T19" fmla="*/ 30 h 66"/>
                <a:gd name="T20" fmla="*/ 13 w 60"/>
                <a:gd name="T21" fmla="*/ 30 h 66"/>
                <a:gd name="T22" fmla="*/ 13 w 60"/>
                <a:gd name="T23" fmla="*/ 29 h 66"/>
                <a:gd name="T24" fmla="*/ 13 w 60"/>
                <a:gd name="T25" fmla="*/ 25 h 66"/>
                <a:gd name="T26" fmla="*/ 13 w 60"/>
                <a:gd name="T27" fmla="*/ 25 h 66"/>
                <a:gd name="T28" fmla="*/ 12 w 60"/>
                <a:gd name="T29" fmla="*/ 24 h 66"/>
                <a:gd name="T30" fmla="*/ 11 w 60"/>
                <a:gd name="T31" fmla="*/ 23 h 66"/>
                <a:gd name="T32" fmla="*/ 11 w 60"/>
                <a:gd name="T33" fmla="*/ 23 h 66"/>
                <a:gd name="T34" fmla="*/ 11 w 60"/>
                <a:gd name="T35" fmla="*/ 23 h 66"/>
                <a:gd name="T36" fmla="*/ 11 w 60"/>
                <a:gd name="T37" fmla="*/ 22 h 66"/>
                <a:gd name="T38" fmla="*/ 11 w 60"/>
                <a:gd name="T39" fmla="*/ 22 h 66"/>
                <a:gd name="T40" fmla="*/ 11 w 60"/>
                <a:gd name="T41" fmla="*/ 22 h 66"/>
                <a:gd name="T42" fmla="*/ 11 w 60"/>
                <a:gd name="T43" fmla="*/ 22 h 66"/>
                <a:gd name="T44" fmla="*/ 11 w 60"/>
                <a:gd name="T45" fmla="*/ 22 h 66"/>
                <a:gd name="T46" fmla="*/ 11 w 60"/>
                <a:gd name="T47" fmla="*/ 22 h 66"/>
                <a:gd name="T48" fmla="*/ 11 w 60"/>
                <a:gd name="T49" fmla="*/ 22 h 66"/>
                <a:gd name="T50" fmla="*/ 11 w 60"/>
                <a:gd name="T51" fmla="*/ 22 h 66"/>
                <a:gd name="T52" fmla="*/ 11 w 60"/>
                <a:gd name="T53" fmla="*/ 22 h 66"/>
                <a:gd name="T54" fmla="*/ 11 w 60"/>
                <a:gd name="T55" fmla="*/ 22 h 66"/>
                <a:gd name="T56" fmla="*/ 11 w 60"/>
                <a:gd name="T57" fmla="*/ 22 h 66"/>
                <a:gd name="T58" fmla="*/ 11 w 60"/>
                <a:gd name="T59" fmla="*/ 22 h 66"/>
                <a:gd name="T60" fmla="*/ 11 w 60"/>
                <a:gd name="T61" fmla="*/ 21 h 66"/>
                <a:gd name="T62" fmla="*/ 10 w 60"/>
                <a:gd name="T63" fmla="*/ 21 h 66"/>
                <a:gd name="T64" fmla="*/ 10 w 60"/>
                <a:gd name="T65" fmla="*/ 21 h 66"/>
                <a:gd name="T66" fmla="*/ 10 w 60"/>
                <a:gd name="T67" fmla="*/ 20 h 66"/>
                <a:gd name="T68" fmla="*/ 10 w 60"/>
                <a:gd name="T69" fmla="*/ 20 h 66"/>
                <a:gd name="T70" fmla="*/ 10 w 60"/>
                <a:gd name="T71" fmla="*/ 20 h 66"/>
                <a:gd name="T72" fmla="*/ 10 w 60"/>
                <a:gd name="T73" fmla="*/ 20 h 66"/>
                <a:gd name="T74" fmla="*/ 10 w 60"/>
                <a:gd name="T75" fmla="*/ 20 h 66"/>
                <a:gd name="T76" fmla="*/ 10 w 60"/>
                <a:gd name="T77" fmla="*/ 20 h 66"/>
                <a:gd name="T78" fmla="*/ 10 w 60"/>
                <a:gd name="T79" fmla="*/ 19 h 66"/>
                <a:gd name="T80" fmla="*/ 10 w 60"/>
                <a:gd name="T81" fmla="*/ 19 h 66"/>
                <a:gd name="T82" fmla="*/ 10 w 60"/>
                <a:gd name="T83" fmla="*/ 19 h 66"/>
                <a:gd name="T84" fmla="*/ 10 w 60"/>
                <a:gd name="T85" fmla="*/ 19 h 66"/>
                <a:gd name="T86" fmla="*/ 10 w 60"/>
                <a:gd name="T87" fmla="*/ 19 h 66"/>
                <a:gd name="T88" fmla="*/ 10 w 60"/>
                <a:gd name="T89" fmla="*/ 18 h 66"/>
                <a:gd name="T90" fmla="*/ 10 w 60"/>
                <a:gd name="T91" fmla="*/ 18 h 66"/>
                <a:gd name="T92" fmla="*/ 10 w 60"/>
                <a:gd name="T93" fmla="*/ 18 h 66"/>
                <a:gd name="T94" fmla="*/ 10 w 60"/>
                <a:gd name="T95" fmla="*/ 18 h 66"/>
                <a:gd name="T96" fmla="*/ 10 w 60"/>
                <a:gd name="T97" fmla="*/ 18 h 66"/>
                <a:gd name="T98" fmla="*/ 9 w 60"/>
                <a:gd name="T99" fmla="*/ 17 h 66"/>
                <a:gd name="T100" fmla="*/ 9 w 60"/>
                <a:gd name="T101" fmla="*/ 16 h 66"/>
                <a:gd name="T102" fmla="*/ 9 w 60"/>
                <a:gd name="T103" fmla="*/ 15 h 66"/>
                <a:gd name="T104" fmla="*/ 9 w 60"/>
                <a:gd name="T105" fmla="*/ 15 h 66"/>
                <a:gd name="T106" fmla="*/ 9 w 60"/>
                <a:gd name="T107" fmla="*/ 14 h 66"/>
                <a:gd name="T108" fmla="*/ 9 w 60"/>
                <a:gd name="T109" fmla="*/ 14 h 66"/>
                <a:gd name="T110" fmla="*/ 9 w 60"/>
                <a:gd name="T111" fmla="*/ 14 h 66"/>
                <a:gd name="T112" fmla="*/ 9 w 60"/>
                <a:gd name="T113" fmla="*/ 14 h 66"/>
                <a:gd name="T114" fmla="*/ 9 w 60"/>
                <a:gd name="T115" fmla="*/ 14 h 66"/>
                <a:gd name="T116" fmla="*/ 10 w 60"/>
                <a:gd name="T117" fmla="*/ 6 h 66"/>
                <a:gd name="T118" fmla="*/ 15 w 60"/>
                <a:gd name="T119" fmla="*/ 1 h 66"/>
                <a:gd name="T120" fmla="*/ 27 w 60"/>
                <a:gd name="T121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66">
                  <a:moveTo>
                    <a:pt x="19" y="66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5" y="52"/>
                    <a:pt x="39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543"/>
            <p:cNvSpPr/>
            <p:nvPr/>
          </p:nvSpPr>
          <p:spPr bwMode="auto">
            <a:xfrm>
              <a:off x="9324613" y="4129081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544"/>
            <p:cNvSpPr/>
            <p:nvPr/>
          </p:nvSpPr>
          <p:spPr bwMode="auto">
            <a:xfrm>
              <a:off x="9324613" y="4152894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545"/>
            <p:cNvSpPr/>
            <p:nvPr/>
          </p:nvSpPr>
          <p:spPr bwMode="auto">
            <a:xfrm>
              <a:off x="9340488" y="4129081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546"/>
            <p:cNvSpPr/>
            <p:nvPr/>
          </p:nvSpPr>
          <p:spPr bwMode="auto">
            <a:xfrm>
              <a:off x="9302388" y="3997319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547"/>
            <p:cNvSpPr/>
            <p:nvPr/>
          </p:nvSpPr>
          <p:spPr bwMode="auto">
            <a:xfrm>
              <a:off x="9240476" y="4230681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548"/>
            <p:cNvSpPr/>
            <p:nvPr/>
          </p:nvSpPr>
          <p:spPr bwMode="auto">
            <a:xfrm>
              <a:off x="9324613" y="4230681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549"/>
            <p:cNvSpPr/>
            <p:nvPr/>
          </p:nvSpPr>
          <p:spPr bwMode="auto">
            <a:xfrm>
              <a:off x="9310326" y="4043356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550"/>
            <p:cNvSpPr/>
            <p:nvPr/>
          </p:nvSpPr>
          <p:spPr bwMode="auto">
            <a:xfrm>
              <a:off x="9310326" y="4043356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551"/>
            <p:cNvSpPr/>
            <p:nvPr/>
          </p:nvSpPr>
          <p:spPr bwMode="auto">
            <a:xfrm>
              <a:off x="9380176" y="4262431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52"/>
            <p:cNvSpPr/>
            <p:nvPr/>
          </p:nvSpPr>
          <p:spPr bwMode="auto">
            <a:xfrm>
              <a:off x="9380176" y="4262431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53"/>
            <p:cNvSpPr/>
            <p:nvPr/>
          </p:nvSpPr>
          <p:spPr bwMode="auto">
            <a:xfrm>
              <a:off x="9324613" y="4230681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54"/>
            <p:cNvSpPr/>
            <p:nvPr/>
          </p:nvSpPr>
          <p:spPr bwMode="auto">
            <a:xfrm>
              <a:off x="9396051" y="4230681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555"/>
            <p:cNvSpPr>
              <a:spLocks noEditPoints="1"/>
            </p:cNvSpPr>
            <p:nvPr/>
          </p:nvSpPr>
          <p:spPr bwMode="auto">
            <a:xfrm>
              <a:off x="9240476" y="4238619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89" name="直接箭头连接符 288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>
            <a:off x="4589744" y="4314788"/>
            <a:ext cx="5003737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9587822" y="2278107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8518932" y="2278107"/>
            <a:ext cx="1" cy="40103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组合 292"/>
          <p:cNvGrpSpPr/>
          <p:nvPr/>
        </p:nvGrpSpPr>
        <p:grpSpPr>
          <a:xfrm>
            <a:off x="8192104" y="1614366"/>
            <a:ext cx="644525" cy="644526"/>
            <a:chOff x="9069026" y="3865556"/>
            <a:chExt cx="644525" cy="644526"/>
          </a:xfrm>
        </p:grpSpPr>
        <p:sp>
          <p:nvSpPr>
            <p:cNvPr id="294" name="Oval 65"/>
            <p:cNvSpPr>
              <a:spLocks noChangeArrowheads="1"/>
            </p:cNvSpPr>
            <p:nvPr/>
          </p:nvSpPr>
          <p:spPr bwMode="auto">
            <a:xfrm>
              <a:off x="9069026" y="3865556"/>
              <a:ext cx="644525" cy="64452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473"/>
            <p:cNvSpPr/>
            <p:nvPr/>
          </p:nvSpPr>
          <p:spPr bwMode="auto">
            <a:xfrm>
              <a:off x="9240476" y="3997319"/>
              <a:ext cx="465137" cy="512763"/>
            </a:xfrm>
            <a:custGeom>
              <a:avLst/>
              <a:gdLst>
                <a:gd name="T0" fmla="*/ 0 w 60"/>
                <a:gd name="T1" fmla="*/ 45 h 66"/>
                <a:gd name="T2" fmla="*/ 0 w 60"/>
                <a:gd name="T3" fmla="*/ 44 h 66"/>
                <a:gd name="T4" fmla="*/ 0 w 60"/>
                <a:gd name="T5" fmla="*/ 42 h 66"/>
                <a:gd name="T6" fmla="*/ 0 w 60"/>
                <a:gd name="T7" fmla="*/ 41 h 66"/>
                <a:gd name="T8" fmla="*/ 0 w 60"/>
                <a:gd name="T9" fmla="*/ 40 h 66"/>
                <a:gd name="T10" fmla="*/ 2 w 60"/>
                <a:gd name="T11" fmla="*/ 35 h 66"/>
                <a:gd name="T12" fmla="*/ 8 w 60"/>
                <a:gd name="T13" fmla="*/ 32 h 66"/>
                <a:gd name="T14" fmla="*/ 13 w 60"/>
                <a:gd name="T15" fmla="*/ 30 h 66"/>
                <a:gd name="T16" fmla="*/ 13 w 60"/>
                <a:gd name="T17" fmla="*/ 30 h 66"/>
                <a:gd name="T18" fmla="*/ 13 w 60"/>
                <a:gd name="T19" fmla="*/ 30 h 66"/>
                <a:gd name="T20" fmla="*/ 13 w 60"/>
                <a:gd name="T21" fmla="*/ 30 h 66"/>
                <a:gd name="T22" fmla="*/ 13 w 60"/>
                <a:gd name="T23" fmla="*/ 29 h 66"/>
                <a:gd name="T24" fmla="*/ 13 w 60"/>
                <a:gd name="T25" fmla="*/ 25 h 66"/>
                <a:gd name="T26" fmla="*/ 13 w 60"/>
                <a:gd name="T27" fmla="*/ 25 h 66"/>
                <a:gd name="T28" fmla="*/ 12 w 60"/>
                <a:gd name="T29" fmla="*/ 24 h 66"/>
                <a:gd name="T30" fmla="*/ 11 w 60"/>
                <a:gd name="T31" fmla="*/ 23 h 66"/>
                <a:gd name="T32" fmla="*/ 11 w 60"/>
                <a:gd name="T33" fmla="*/ 23 h 66"/>
                <a:gd name="T34" fmla="*/ 11 w 60"/>
                <a:gd name="T35" fmla="*/ 23 h 66"/>
                <a:gd name="T36" fmla="*/ 11 w 60"/>
                <a:gd name="T37" fmla="*/ 22 h 66"/>
                <a:gd name="T38" fmla="*/ 11 w 60"/>
                <a:gd name="T39" fmla="*/ 22 h 66"/>
                <a:gd name="T40" fmla="*/ 11 w 60"/>
                <a:gd name="T41" fmla="*/ 22 h 66"/>
                <a:gd name="T42" fmla="*/ 11 w 60"/>
                <a:gd name="T43" fmla="*/ 22 h 66"/>
                <a:gd name="T44" fmla="*/ 11 w 60"/>
                <a:gd name="T45" fmla="*/ 22 h 66"/>
                <a:gd name="T46" fmla="*/ 11 w 60"/>
                <a:gd name="T47" fmla="*/ 22 h 66"/>
                <a:gd name="T48" fmla="*/ 11 w 60"/>
                <a:gd name="T49" fmla="*/ 22 h 66"/>
                <a:gd name="T50" fmla="*/ 11 w 60"/>
                <a:gd name="T51" fmla="*/ 22 h 66"/>
                <a:gd name="T52" fmla="*/ 11 w 60"/>
                <a:gd name="T53" fmla="*/ 22 h 66"/>
                <a:gd name="T54" fmla="*/ 11 w 60"/>
                <a:gd name="T55" fmla="*/ 22 h 66"/>
                <a:gd name="T56" fmla="*/ 11 w 60"/>
                <a:gd name="T57" fmla="*/ 22 h 66"/>
                <a:gd name="T58" fmla="*/ 11 w 60"/>
                <a:gd name="T59" fmla="*/ 22 h 66"/>
                <a:gd name="T60" fmla="*/ 11 w 60"/>
                <a:gd name="T61" fmla="*/ 21 h 66"/>
                <a:gd name="T62" fmla="*/ 10 w 60"/>
                <a:gd name="T63" fmla="*/ 21 h 66"/>
                <a:gd name="T64" fmla="*/ 10 w 60"/>
                <a:gd name="T65" fmla="*/ 21 h 66"/>
                <a:gd name="T66" fmla="*/ 10 w 60"/>
                <a:gd name="T67" fmla="*/ 20 h 66"/>
                <a:gd name="T68" fmla="*/ 10 w 60"/>
                <a:gd name="T69" fmla="*/ 20 h 66"/>
                <a:gd name="T70" fmla="*/ 10 w 60"/>
                <a:gd name="T71" fmla="*/ 20 h 66"/>
                <a:gd name="T72" fmla="*/ 10 w 60"/>
                <a:gd name="T73" fmla="*/ 20 h 66"/>
                <a:gd name="T74" fmla="*/ 10 w 60"/>
                <a:gd name="T75" fmla="*/ 20 h 66"/>
                <a:gd name="T76" fmla="*/ 10 w 60"/>
                <a:gd name="T77" fmla="*/ 20 h 66"/>
                <a:gd name="T78" fmla="*/ 10 w 60"/>
                <a:gd name="T79" fmla="*/ 19 h 66"/>
                <a:gd name="T80" fmla="*/ 10 w 60"/>
                <a:gd name="T81" fmla="*/ 19 h 66"/>
                <a:gd name="T82" fmla="*/ 10 w 60"/>
                <a:gd name="T83" fmla="*/ 19 h 66"/>
                <a:gd name="T84" fmla="*/ 10 w 60"/>
                <a:gd name="T85" fmla="*/ 19 h 66"/>
                <a:gd name="T86" fmla="*/ 10 w 60"/>
                <a:gd name="T87" fmla="*/ 19 h 66"/>
                <a:gd name="T88" fmla="*/ 10 w 60"/>
                <a:gd name="T89" fmla="*/ 18 h 66"/>
                <a:gd name="T90" fmla="*/ 10 w 60"/>
                <a:gd name="T91" fmla="*/ 18 h 66"/>
                <a:gd name="T92" fmla="*/ 10 w 60"/>
                <a:gd name="T93" fmla="*/ 18 h 66"/>
                <a:gd name="T94" fmla="*/ 10 w 60"/>
                <a:gd name="T95" fmla="*/ 18 h 66"/>
                <a:gd name="T96" fmla="*/ 10 w 60"/>
                <a:gd name="T97" fmla="*/ 18 h 66"/>
                <a:gd name="T98" fmla="*/ 9 w 60"/>
                <a:gd name="T99" fmla="*/ 17 h 66"/>
                <a:gd name="T100" fmla="*/ 9 w 60"/>
                <a:gd name="T101" fmla="*/ 16 h 66"/>
                <a:gd name="T102" fmla="*/ 9 w 60"/>
                <a:gd name="T103" fmla="*/ 15 h 66"/>
                <a:gd name="T104" fmla="*/ 9 w 60"/>
                <a:gd name="T105" fmla="*/ 15 h 66"/>
                <a:gd name="T106" fmla="*/ 9 w 60"/>
                <a:gd name="T107" fmla="*/ 14 h 66"/>
                <a:gd name="T108" fmla="*/ 9 w 60"/>
                <a:gd name="T109" fmla="*/ 14 h 66"/>
                <a:gd name="T110" fmla="*/ 9 w 60"/>
                <a:gd name="T111" fmla="*/ 14 h 66"/>
                <a:gd name="T112" fmla="*/ 9 w 60"/>
                <a:gd name="T113" fmla="*/ 14 h 66"/>
                <a:gd name="T114" fmla="*/ 9 w 60"/>
                <a:gd name="T115" fmla="*/ 14 h 66"/>
                <a:gd name="T116" fmla="*/ 10 w 60"/>
                <a:gd name="T117" fmla="*/ 6 h 66"/>
                <a:gd name="T118" fmla="*/ 15 w 60"/>
                <a:gd name="T119" fmla="*/ 1 h 66"/>
                <a:gd name="T120" fmla="*/ 27 w 60"/>
                <a:gd name="T121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66">
                  <a:moveTo>
                    <a:pt x="19" y="66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5" y="52"/>
                    <a:pt x="39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543"/>
            <p:cNvSpPr/>
            <p:nvPr/>
          </p:nvSpPr>
          <p:spPr bwMode="auto">
            <a:xfrm>
              <a:off x="9324613" y="4129081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544"/>
            <p:cNvSpPr/>
            <p:nvPr/>
          </p:nvSpPr>
          <p:spPr bwMode="auto">
            <a:xfrm>
              <a:off x="9324613" y="4152894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545"/>
            <p:cNvSpPr/>
            <p:nvPr/>
          </p:nvSpPr>
          <p:spPr bwMode="auto">
            <a:xfrm>
              <a:off x="9340488" y="4129081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546"/>
            <p:cNvSpPr/>
            <p:nvPr/>
          </p:nvSpPr>
          <p:spPr bwMode="auto">
            <a:xfrm>
              <a:off x="9302388" y="3997319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547"/>
            <p:cNvSpPr/>
            <p:nvPr/>
          </p:nvSpPr>
          <p:spPr bwMode="auto">
            <a:xfrm>
              <a:off x="9240476" y="4230681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548"/>
            <p:cNvSpPr/>
            <p:nvPr/>
          </p:nvSpPr>
          <p:spPr bwMode="auto">
            <a:xfrm>
              <a:off x="9324613" y="4230681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549"/>
            <p:cNvSpPr/>
            <p:nvPr/>
          </p:nvSpPr>
          <p:spPr bwMode="auto">
            <a:xfrm>
              <a:off x="9310326" y="4043356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550"/>
            <p:cNvSpPr/>
            <p:nvPr/>
          </p:nvSpPr>
          <p:spPr bwMode="auto">
            <a:xfrm>
              <a:off x="9310326" y="4043356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551"/>
            <p:cNvSpPr/>
            <p:nvPr/>
          </p:nvSpPr>
          <p:spPr bwMode="auto">
            <a:xfrm>
              <a:off x="9380176" y="4262431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552"/>
            <p:cNvSpPr/>
            <p:nvPr/>
          </p:nvSpPr>
          <p:spPr bwMode="auto">
            <a:xfrm>
              <a:off x="9380176" y="4262431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553"/>
            <p:cNvSpPr/>
            <p:nvPr/>
          </p:nvSpPr>
          <p:spPr bwMode="auto">
            <a:xfrm>
              <a:off x="9324613" y="4230681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554"/>
            <p:cNvSpPr/>
            <p:nvPr/>
          </p:nvSpPr>
          <p:spPr bwMode="auto">
            <a:xfrm>
              <a:off x="9396051" y="4230681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555"/>
            <p:cNvSpPr>
              <a:spLocks noEditPoints="1"/>
            </p:cNvSpPr>
            <p:nvPr/>
          </p:nvSpPr>
          <p:spPr bwMode="auto">
            <a:xfrm>
              <a:off x="9240476" y="4238619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09" name="直接箭头连接符 308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>
            <a:off x="4598209" y="3989867"/>
            <a:ext cx="3912979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组合 314"/>
          <p:cNvGrpSpPr/>
          <p:nvPr/>
        </p:nvGrpSpPr>
        <p:grpSpPr>
          <a:xfrm>
            <a:off x="4596876" y="4779511"/>
            <a:ext cx="334108" cy="307800"/>
            <a:chOff x="5684257" y="2747483"/>
            <a:chExt cx="334108" cy="307800"/>
          </a:xfrm>
        </p:grpSpPr>
        <p:grpSp>
          <p:nvGrpSpPr>
            <p:cNvPr id="316" name="组合 315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318" name="直接连接符 317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7" name="直接箭头连接符 316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0" name="直接箭头连接符 319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>
            <a:off x="1778957" y="5394067"/>
            <a:ext cx="2810935" cy="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 332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3564547" y="1135599"/>
            <a:ext cx="2214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RelayChain RMC</a:t>
            </a:r>
            <a:endParaRPr lang="en-US" altLang="zh-CN" sz="1400" b="1" spc="-40" dirty="0">
              <a:solidFill>
                <a:srgbClr val="166FA4"/>
              </a:solidFill>
              <a:cs typeface="Arial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7470793" y="1110286"/>
            <a:ext cx="1970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>
                <a:solidFill>
                  <a:srgbClr val="166FA4"/>
                </a:solidFill>
                <a:cs typeface="Arial"/>
              </a:rPr>
              <a:t>Committee </a:t>
            </a:r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Members</a:t>
            </a:r>
            <a:endParaRPr lang="en-US" altLang="zh-CN" sz="1400" b="1" spc="-40" dirty="0">
              <a:solidFill>
                <a:srgbClr val="166FA4"/>
              </a:solidFill>
              <a:cs typeface="Arial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4375001" y="3491345"/>
            <a:ext cx="5434017" cy="110332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5175647" y="3009342"/>
            <a:ext cx="10374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Stored record</a:t>
            </a:r>
            <a:endParaRPr lang="en-US" altLang="zh-CN" sz="1100" dirty="0"/>
          </a:p>
        </p:txBody>
      </p:sp>
      <p:sp>
        <p:nvSpPr>
          <p:cNvPr id="339" name="矩形 338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5355176" y="3717349"/>
            <a:ext cx="1165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Voting proposal</a:t>
            </a:r>
          </a:p>
        </p:txBody>
      </p:sp>
      <p:sp>
        <p:nvSpPr>
          <p:cNvPr id="340" name="矩形 339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5191729" y="4802606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Audit </a:t>
            </a:r>
            <a:r>
              <a:rPr lang="en-US" altLang="zh-CN" sz="1100" dirty="0"/>
              <a:t>proposal</a:t>
            </a:r>
          </a:p>
        </p:txBody>
      </p:sp>
      <p:sp>
        <p:nvSpPr>
          <p:cNvPr id="341" name="矩形 340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2477175" y="5109425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Notice the </a:t>
            </a:r>
            <a:r>
              <a:rPr lang="en-US" altLang="zh-CN" sz="1100" dirty="0" smtClean="0"/>
              <a:t>result</a:t>
            </a:r>
            <a:endParaRPr lang="en-US" altLang="zh-CN" sz="1100" dirty="0"/>
          </a:p>
        </p:txBody>
      </p:sp>
      <p:sp>
        <p:nvSpPr>
          <p:cNvPr id="349" name="流程图: 联系 348"/>
          <p:cNvSpPr/>
          <p:nvPr/>
        </p:nvSpPr>
        <p:spPr>
          <a:xfrm>
            <a:off x="4989153" y="3063806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2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350" name="流程图: 联系 349"/>
          <p:cNvSpPr/>
          <p:nvPr/>
        </p:nvSpPr>
        <p:spPr>
          <a:xfrm>
            <a:off x="5177013" y="3776098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</a:rPr>
              <a:t>3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351" name="流程图: 联系 350"/>
          <p:cNvSpPr/>
          <p:nvPr/>
        </p:nvSpPr>
        <p:spPr>
          <a:xfrm>
            <a:off x="5005235" y="4856921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4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352" name="流程图: 联系 351"/>
          <p:cNvSpPr/>
          <p:nvPr/>
        </p:nvSpPr>
        <p:spPr>
          <a:xfrm>
            <a:off x="2315494" y="5153887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</a:rPr>
              <a:t>5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36C57FB4-602C-45C4-B6FE-6622C4EAD09B}"/>
              </a:ext>
            </a:extLst>
          </p:cNvPr>
          <p:cNvCxnSpPr>
            <a:cxnSpLocks/>
          </p:cNvCxnSpPr>
          <p:nvPr/>
        </p:nvCxnSpPr>
        <p:spPr>
          <a:xfrm flipH="1">
            <a:off x="4457308" y="2280088"/>
            <a:ext cx="4" cy="395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1261708" y="1200045"/>
            <a:ext cx="1349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Parallel Chain</a:t>
            </a:r>
            <a:endParaRPr lang="en-US" altLang="zh-CN" sz="1400" dirty="0" smtClean="0">
              <a:solidFill>
                <a:prstClr val="black"/>
              </a:solidFill>
              <a:cs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7261292" y="2279279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V="1">
            <a:off x="4455626" y="3660352"/>
            <a:ext cx="2810935" cy="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2442444" y="2534767"/>
            <a:ext cx="105349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Pack </a:t>
            </a:r>
            <a:r>
              <a:rPr lang="en-US" altLang="zh-CN" sz="1100" dirty="0" smtClean="0"/>
              <a:t>ZKAP, </a:t>
            </a:r>
          </a:p>
          <a:p>
            <a:r>
              <a:rPr lang="en-US" altLang="zh-CN" sz="1100" dirty="0" smtClean="0"/>
              <a:t>or pack block</a:t>
            </a:r>
            <a:endParaRPr lang="en-US" altLang="zh-CN" sz="1100" dirty="0"/>
          </a:p>
          <a:p>
            <a:r>
              <a:rPr lang="en-US" altLang="zh-CN" sz="1100" dirty="0" smtClean="0"/>
              <a:t> </a:t>
            </a:r>
            <a:endParaRPr lang="en-US" altLang="zh-CN" sz="1100" dirty="0"/>
          </a:p>
        </p:txBody>
      </p:sp>
      <p:grpSp>
        <p:nvGrpSpPr>
          <p:cNvPr id="314" name="组合 313"/>
          <p:cNvGrpSpPr/>
          <p:nvPr/>
        </p:nvGrpSpPr>
        <p:grpSpPr>
          <a:xfrm>
            <a:off x="7270237" y="4094383"/>
            <a:ext cx="334108" cy="307800"/>
            <a:chOff x="5684257" y="2747483"/>
            <a:chExt cx="334108" cy="307800"/>
          </a:xfrm>
        </p:grpSpPr>
        <p:grpSp>
          <p:nvGrpSpPr>
            <p:cNvPr id="257" name="组合 256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32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流程图: 联系 144"/>
          <p:cNvSpPr/>
          <p:nvPr/>
        </p:nvSpPr>
        <p:spPr>
          <a:xfrm>
            <a:off x="2273300" y="2634443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1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950341" y="1630950"/>
            <a:ext cx="646112" cy="644525"/>
            <a:chOff x="6588918" y="996950"/>
            <a:chExt cx="646112" cy="644525"/>
          </a:xfrm>
        </p:grpSpPr>
        <p:sp>
          <p:nvSpPr>
            <p:cNvPr id="165" name="Oval 96"/>
            <p:cNvSpPr>
              <a:spLocks noChangeArrowheads="1"/>
            </p:cNvSpPr>
            <p:nvPr/>
          </p:nvSpPr>
          <p:spPr bwMode="auto">
            <a:xfrm>
              <a:off x="6588918" y="996950"/>
              <a:ext cx="646112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7"/>
            <p:cNvSpPr/>
            <p:nvPr/>
          </p:nvSpPr>
          <p:spPr bwMode="auto">
            <a:xfrm>
              <a:off x="6900068" y="996950"/>
              <a:ext cx="15875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034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133 w 133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035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0 w 133"/>
                <a:gd name="T7" fmla="*/ 0 h 127"/>
                <a:gd name="T8" fmla="*/ 0 w 133"/>
                <a:gd name="T9" fmla="*/ 0 h 127"/>
                <a:gd name="T10" fmla="*/ 0 w 133"/>
                <a:gd name="T11" fmla="*/ 0 h 127"/>
                <a:gd name="T12" fmla="*/ 0 w 133"/>
                <a:gd name="T13" fmla="*/ 0 h 127"/>
                <a:gd name="T14" fmla="*/ 0 w 133"/>
                <a:gd name="T15" fmla="*/ 0 h 127"/>
                <a:gd name="T16" fmla="*/ 0 w 133"/>
                <a:gd name="T17" fmla="*/ 0 h 127"/>
                <a:gd name="T18" fmla="*/ 0 w 133"/>
                <a:gd name="T19" fmla="*/ 0 h 127"/>
                <a:gd name="T20" fmla="*/ 0 w 133"/>
                <a:gd name="T21" fmla="*/ 0 h 127"/>
                <a:gd name="T22" fmla="*/ 0 w 133"/>
                <a:gd name="T23" fmla="*/ 0 h 127"/>
                <a:gd name="T24" fmla="*/ 0 w 133"/>
                <a:gd name="T25" fmla="*/ 0 h 127"/>
                <a:gd name="T26" fmla="*/ 0 w 133"/>
                <a:gd name="T27" fmla="*/ 0 h 127"/>
                <a:gd name="T28" fmla="*/ 0 w 133"/>
                <a:gd name="T29" fmla="*/ 0 h 127"/>
                <a:gd name="T30" fmla="*/ 0 w 133"/>
                <a:gd name="T31" fmla="*/ 0 h 127"/>
                <a:gd name="T32" fmla="*/ 0 w 133"/>
                <a:gd name="T33" fmla="*/ 0 h 127"/>
                <a:gd name="T34" fmla="*/ 0 w 133"/>
                <a:gd name="T35" fmla="*/ 0 h 127"/>
                <a:gd name="T36" fmla="*/ 0 w 133"/>
                <a:gd name="T37" fmla="*/ 0 h 127"/>
                <a:gd name="T38" fmla="*/ 0 w 133"/>
                <a:gd name="T39" fmla="*/ 0 h 127"/>
                <a:gd name="T40" fmla="*/ 0 w 133"/>
                <a:gd name="T41" fmla="*/ 0 h 127"/>
                <a:gd name="T42" fmla="*/ 0 w 133"/>
                <a:gd name="T43" fmla="*/ 0 h 127"/>
                <a:gd name="T44" fmla="*/ 133 w 133"/>
                <a:gd name="T45" fmla="*/ 127 h 127"/>
                <a:gd name="T46" fmla="*/ 133 w 133"/>
                <a:gd name="T4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036"/>
            <p:cNvSpPr/>
            <p:nvPr/>
          </p:nvSpPr>
          <p:spPr bwMode="auto">
            <a:xfrm>
              <a:off x="6792118" y="1158875"/>
              <a:ext cx="419100" cy="482600"/>
            </a:xfrm>
            <a:custGeom>
              <a:avLst/>
              <a:gdLst>
                <a:gd name="T0" fmla="*/ 21 w 54"/>
                <a:gd name="T1" fmla="*/ 62 h 62"/>
                <a:gd name="T2" fmla="*/ 1 w 54"/>
                <a:gd name="T3" fmla="*/ 41 h 62"/>
                <a:gd name="T4" fmla="*/ 0 w 54"/>
                <a:gd name="T5" fmla="*/ 41 h 62"/>
                <a:gd name="T6" fmla="*/ 0 w 54"/>
                <a:gd name="T7" fmla="*/ 40 h 62"/>
                <a:gd name="T8" fmla="*/ 0 w 54"/>
                <a:gd name="T9" fmla="*/ 40 h 62"/>
                <a:gd name="T10" fmla="*/ 0 w 54"/>
                <a:gd name="T11" fmla="*/ 39 h 62"/>
                <a:gd name="T12" fmla="*/ 0 w 54"/>
                <a:gd name="T13" fmla="*/ 39 h 62"/>
                <a:gd name="T14" fmla="*/ 0 w 54"/>
                <a:gd name="T15" fmla="*/ 3 h 62"/>
                <a:gd name="T16" fmla="*/ 0 w 54"/>
                <a:gd name="T17" fmla="*/ 2 h 62"/>
                <a:gd name="T18" fmla="*/ 0 w 54"/>
                <a:gd name="T19" fmla="*/ 2 h 62"/>
                <a:gd name="T20" fmla="*/ 0 w 54"/>
                <a:gd name="T21" fmla="*/ 1 h 62"/>
                <a:gd name="T22" fmla="*/ 0 w 54"/>
                <a:gd name="T23" fmla="*/ 1 h 62"/>
                <a:gd name="T24" fmla="*/ 1 w 54"/>
                <a:gd name="T25" fmla="*/ 1 h 62"/>
                <a:gd name="T26" fmla="*/ 1 w 54"/>
                <a:gd name="T27" fmla="*/ 0 h 62"/>
                <a:gd name="T28" fmla="*/ 2 w 54"/>
                <a:gd name="T29" fmla="*/ 0 h 62"/>
                <a:gd name="T30" fmla="*/ 2 w 54"/>
                <a:gd name="T31" fmla="*/ 0 h 62"/>
                <a:gd name="T32" fmla="*/ 20 w 54"/>
                <a:gd name="T33" fmla="*/ 0 h 62"/>
                <a:gd name="T34" fmla="*/ 54 w 54"/>
                <a:gd name="T35" fmla="*/ 35 h 62"/>
                <a:gd name="T36" fmla="*/ 21 w 54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62">
                  <a:moveTo>
                    <a:pt x="21" y="62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49" y="49"/>
                    <a:pt x="37" y="59"/>
                    <a:pt x="21" y="62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118"/>
            <p:cNvSpPr/>
            <p:nvPr/>
          </p:nvSpPr>
          <p:spPr bwMode="auto">
            <a:xfrm>
              <a:off x="6961981" y="1190625"/>
              <a:ext cx="7937" cy="7938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119"/>
            <p:cNvSpPr/>
            <p:nvPr/>
          </p:nvSpPr>
          <p:spPr bwMode="auto">
            <a:xfrm>
              <a:off x="6792118" y="1158875"/>
              <a:ext cx="239712" cy="319088"/>
            </a:xfrm>
            <a:custGeom>
              <a:avLst/>
              <a:gdLst>
                <a:gd name="T0" fmla="*/ 28 w 31"/>
                <a:gd name="T1" fmla="*/ 41 h 41"/>
                <a:gd name="T2" fmla="*/ 2 w 31"/>
                <a:gd name="T3" fmla="*/ 41 h 41"/>
                <a:gd name="T4" fmla="*/ 0 w 31"/>
                <a:gd name="T5" fmla="*/ 39 h 41"/>
                <a:gd name="T6" fmla="*/ 0 w 31"/>
                <a:gd name="T7" fmla="*/ 3 h 41"/>
                <a:gd name="T8" fmla="*/ 2 w 31"/>
                <a:gd name="T9" fmla="*/ 0 h 41"/>
                <a:gd name="T10" fmla="*/ 20 w 31"/>
                <a:gd name="T11" fmla="*/ 0 h 41"/>
                <a:gd name="T12" fmla="*/ 31 w 31"/>
                <a:gd name="T13" fmla="*/ 11 h 41"/>
                <a:gd name="T14" fmla="*/ 31 w 31"/>
                <a:gd name="T15" fmla="*/ 39 h 41"/>
                <a:gd name="T16" fmla="*/ 28 w 3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1">
                  <a:moveTo>
                    <a:pt x="28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29" y="41"/>
                    <a:pt x="28" y="41"/>
                  </a:cubicBez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120"/>
            <p:cNvSpPr/>
            <p:nvPr/>
          </p:nvSpPr>
          <p:spPr bwMode="auto">
            <a:xfrm>
              <a:off x="6954043" y="1214437"/>
              <a:ext cx="77787" cy="100013"/>
            </a:xfrm>
            <a:custGeom>
              <a:avLst/>
              <a:gdLst>
                <a:gd name="T0" fmla="*/ 30 w 49"/>
                <a:gd name="T1" fmla="*/ 0 h 63"/>
                <a:gd name="T2" fmla="*/ 49 w 49"/>
                <a:gd name="T3" fmla="*/ 19 h 63"/>
                <a:gd name="T4" fmla="*/ 49 w 49"/>
                <a:gd name="T5" fmla="*/ 63 h 63"/>
                <a:gd name="T6" fmla="*/ 0 w 49"/>
                <a:gd name="T7" fmla="*/ 14 h 63"/>
                <a:gd name="T8" fmla="*/ 30 w 4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30" y="0"/>
                  </a:moveTo>
                  <a:lnTo>
                    <a:pt x="49" y="19"/>
                  </a:lnTo>
                  <a:lnTo>
                    <a:pt x="49" y="63"/>
                  </a:lnTo>
                  <a:lnTo>
                    <a:pt x="0" y="1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121"/>
            <p:cNvSpPr/>
            <p:nvPr/>
          </p:nvSpPr>
          <p:spPr bwMode="auto">
            <a:xfrm>
              <a:off x="6946106" y="1158875"/>
              <a:ext cx="85725" cy="85725"/>
            </a:xfrm>
            <a:custGeom>
              <a:avLst/>
              <a:gdLst>
                <a:gd name="T0" fmla="*/ 11 w 11"/>
                <a:gd name="T1" fmla="*/ 11 h 11"/>
                <a:gd name="T2" fmla="*/ 2 w 11"/>
                <a:gd name="T3" fmla="*/ 11 h 11"/>
                <a:gd name="T4" fmla="*/ 0 w 11"/>
                <a:gd name="T5" fmla="*/ 9 h 11"/>
                <a:gd name="T6" fmla="*/ 0 w 11"/>
                <a:gd name="T7" fmla="*/ 0 h 11"/>
                <a:gd name="T8" fmla="*/ 11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122"/>
            <p:cNvSpPr>
              <a:spLocks noEditPoints="1"/>
            </p:cNvSpPr>
            <p:nvPr/>
          </p:nvSpPr>
          <p:spPr bwMode="auto">
            <a:xfrm>
              <a:off x="6939756" y="1362075"/>
              <a:ext cx="69850" cy="69850"/>
            </a:xfrm>
            <a:custGeom>
              <a:avLst/>
              <a:gdLst>
                <a:gd name="T0" fmla="*/ 5 w 9"/>
                <a:gd name="T1" fmla="*/ 0 h 9"/>
                <a:gd name="T2" fmla="*/ 6 w 9"/>
                <a:gd name="T3" fmla="*/ 1 h 9"/>
                <a:gd name="T4" fmla="*/ 7 w 9"/>
                <a:gd name="T5" fmla="*/ 1 h 9"/>
                <a:gd name="T6" fmla="*/ 7 w 9"/>
                <a:gd name="T7" fmla="*/ 2 h 9"/>
                <a:gd name="T8" fmla="*/ 8 w 9"/>
                <a:gd name="T9" fmla="*/ 2 h 9"/>
                <a:gd name="T10" fmla="*/ 8 w 9"/>
                <a:gd name="T11" fmla="*/ 3 h 9"/>
                <a:gd name="T12" fmla="*/ 9 w 9"/>
                <a:gd name="T13" fmla="*/ 4 h 9"/>
                <a:gd name="T14" fmla="*/ 8 w 9"/>
                <a:gd name="T15" fmla="*/ 4 h 9"/>
                <a:gd name="T16" fmla="*/ 9 w 9"/>
                <a:gd name="T17" fmla="*/ 5 h 9"/>
                <a:gd name="T18" fmla="*/ 8 w 9"/>
                <a:gd name="T19" fmla="*/ 6 h 9"/>
                <a:gd name="T20" fmla="*/ 9 w 9"/>
                <a:gd name="T21" fmla="*/ 7 h 9"/>
                <a:gd name="T22" fmla="*/ 8 w 9"/>
                <a:gd name="T23" fmla="*/ 7 h 9"/>
                <a:gd name="T24" fmla="*/ 7 w 9"/>
                <a:gd name="T25" fmla="*/ 9 h 9"/>
                <a:gd name="T26" fmla="*/ 6 w 9"/>
                <a:gd name="T27" fmla="*/ 8 h 9"/>
                <a:gd name="T28" fmla="*/ 6 w 9"/>
                <a:gd name="T29" fmla="*/ 9 h 9"/>
                <a:gd name="T30" fmla="*/ 5 w 9"/>
                <a:gd name="T31" fmla="*/ 9 h 9"/>
                <a:gd name="T32" fmla="*/ 4 w 9"/>
                <a:gd name="T33" fmla="*/ 9 h 9"/>
                <a:gd name="T34" fmla="*/ 3 w 9"/>
                <a:gd name="T35" fmla="*/ 8 h 9"/>
                <a:gd name="T36" fmla="*/ 2 w 9"/>
                <a:gd name="T37" fmla="*/ 9 h 9"/>
                <a:gd name="T38" fmla="*/ 2 w 9"/>
                <a:gd name="T39" fmla="*/ 7 h 9"/>
                <a:gd name="T40" fmla="*/ 1 w 9"/>
                <a:gd name="T41" fmla="*/ 7 h 9"/>
                <a:gd name="T42" fmla="*/ 1 w 9"/>
                <a:gd name="T43" fmla="*/ 6 h 9"/>
                <a:gd name="T44" fmla="*/ 0 w 9"/>
                <a:gd name="T45" fmla="*/ 5 h 9"/>
                <a:gd name="T46" fmla="*/ 1 w 9"/>
                <a:gd name="T47" fmla="*/ 4 h 9"/>
                <a:gd name="T48" fmla="*/ 0 w 9"/>
                <a:gd name="T49" fmla="*/ 4 h 9"/>
                <a:gd name="T50" fmla="*/ 1 w 9"/>
                <a:gd name="T51" fmla="*/ 3 h 9"/>
                <a:gd name="T52" fmla="*/ 1 w 9"/>
                <a:gd name="T53" fmla="*/ 2 h 9"/>
                <a:gd name="T54" fmla="*/ 3 w 9"/>
                <a:gd name="T55" fmla="*/ 2 h 9"/>
                <a:gd name="T56" fmla="*/ 3 w 9"/>
                <a:gd name="T57" fmla="*/ 1 h 9"/>
                <a:gd name="T58" fmla="*/ 4 w 9"/>
                <a:gd name="T59" fmla="*/ 1 h 9"/>
                <a:gd name="T60" fmla="*/ 5 w 9"/>
                <a:gd name="T61" fmla="*/ 0 h 9"/>
                <a:gd name="T62" fmla="*/ 5 w 9"/>
                <a:gd name="T63" fmla="*/ 2 h 9"/>
                <a:gd name="T64" fmla="*/ 2 w 9"/>
                <a:gd name="T65" fmla="*/ 5 h 9"/>
                <a:gd name="T66" fmla="*/ 5 w 9"/>
                <a:gd name="T67" fmla="*/ 8 h 9"/>
                <a:gd name="T68" fmla="*/ 8 w 9"/>
                <a:gd name="T69" fmla="*/ 5 h 9"/>
                <a:gd name="T70" fmla="*/ 5 w 9"/>
                <a:gd name="T71" fmla="*/ 2 h 9"/>
                <a:gd name="T72" fmla="*/ 5 w 9"/>
                <a:gd name="T73" fmla="*/ 2 h 9"/>
                <a:gd name="T74" fmla="*/ 2 w 9"/>
                <a:gd name="T75" fmla="*/ 5 h 9"/>
                <a:gd name="T76" fmla="*/ 5 w 9"/>
                <a:gd name="T77" fmla="*/ 8 h 9"/>
                <a:gd name="T78" fmla="*/ 7 w 9"/>
                <a:gd name="T79" fmla="*/ 5 h 9"/>
                <a:gd name="T80" fmla="*/ 5 w 9"/>
                <a:gd name="T8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7" y="8"/>
                    <a:pt x="8" y="7"/>
                    <a:pt x="8" y="5"/>
                  </a:cubicBezTo>
                  <a:cubicBezTo>
                    <a:pt x="8" y="3"/>
                    <a:pt x="7" y="2"/>
                    <a:pt x="5" y="2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6"/>
                    <a:pt x="3" y="8"/>
                    <a:pt x="5" y="8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3123"/>
            <p:cNvSpPr>
              <a:spLocks noChangeArrowheads="1"/>
            </p:cNvSpPr>
            <p:nvPr/>
          </p:nvSpPr>
          <p:spPr bwMode="auto">
            <a:xfrm>
              <a:off x="6838156" y="1292225"/>
              <a:ext cx="131762" cy="158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3124"/>
            <p:cNvSpPr>
              <a:spLocks noChangeArrowheads="1"/>
            </p:cNvSpPr>
            <p:nvPr/>
          </p:nvSpPr>
          <p:spPr bwMode="auto">
            <a:xfrm>
              <a:off x="6838156" y="1314450"/>
              <a:ext cx="14763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3125"/>
            <p:cNvSpPr>
              <a:spLocks noChangeArrowheads="1"/>
            </p:cNvSpPr>
            <p:nvPr/>
          </p:nvSpPr>
          <p:spPr bwMode="auto">
            <a:xfrm>
              <a:off x="6838156" y="1346200"/>
              <a:ext cx="11588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20" name="直接箭头连接符 319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>
            <a:off x="4453835" y="5044834"/>
            <a:ext cx="2810935" cy="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 332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6239734" y="1143156"/>
            <a:ext cx="2214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Relay Chain CMC</a:t>
            </a:r>
            <a:endParaRPr lang="en-US" altLang="zh-CN" sz="1400" b="1" spc="-40" dirty="0">
              <a:solidFill>
                <a:srgbClr val="166FA4"/>
              </a:solidFill>
              <a:cs typeface="Arial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5117740" y="4633591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Notice the </a:t>
            </a:r>
            <a:r>
              <a:rPr lang="en-US" altLang="zh-CN" sz="1100" dirty="0" smtClean="0"/>
              <a:t>result</a:t>
            </a:r>
            <a:endParaRPr lang="en-US" altLang="zh-CN" sz="1100" dirty="0"/>
          </a:p>
        </p:txBody>
      </p:sp>
      <p:sp>
        <p:nvSpPr>
          <p:cNvPr id="352" name="流程图: 联系 351"/>
          <p:cNvSpPr/>
          <p:nvPr/>
        </p:nvSpPr>
        <p:spPr>
          <a:xfrm>
            <a:off x="4939577" y="4678054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</a:rPr>
              <a:t>5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39438" y="1680091"/>
            <a:ext cx="644525" cy="644525"/>
            <a:chOff x="3432174" y="1844674"/>
            <a:chExt cx="644525" cy="644525"/>
          </a:xfrm>
        </p:grpSpPr>
        <p:sp>
          <p:nvSpPr>
            <p:cNvPr id="148" name="Oval 359"/>
            <p:cNvSpPr>
              <a:spLocks noChangeArrowheads="1"/>
            </p:cNvSpPr>
            <p:nvPr/>
          </p:nvSpPr>
          <p:spPr bwMode="auto">
            <a:xfrm>
              <a:off x="3432174" y="1844674"/>
              <a:ext cx="644525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60"/>
            <p:cNvSpPr/>
            <p:nvPr/>
          </p:nvSpPr>
          <p:spPr bwMode="auto">
            <a:xfrm>
              <a:off x="3727449" y="1844674"/>
              <a:ext cx="53975" cy="0"/>
            </a:xfrm>
            <a:custGeom>
              <a:avLst/>
              <a:gdLst>
                <a:gd name="T0" fmla="*/ 7 w 7"/>
                <a:gd name="T1" fmla="*/ 0 w 7"/>
                <a:gd name="T2" fmla="*/ 3 w 7"/>
                <a:gd name="T3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943"/>
            <p:cNvSpPr/>
            <p:nvPr/>
          </p:nvSpPr>
          <p:spPr bwMode="auto">
            <a:xfrm>
              <a:off x="3633787" y="2022474"/>
              <a:ext cx="434975" cy="458788"/>
            </a:xfrm>
            <a:custGeom>
              <a:avLst/>
              <a:gdLst>
                <a:gd name="T0" fmla="*/ 1 w 56"/>
                <a:gd name="T1" fmla="*/ 38 h 59"/>
                <a:gd name="T2" fmla="*/ 3 w 56"/>
                <a:gd name="T3" fmla="*/ 34 h 59"/>
                <a:gd name="T4" fmla="*/ 1 w 56"/>
                <a:gd name="T5" fmla="*/ 31 h 59"/>
                <a:gd name="T6" fmla="*/ 0 w 56"/>
                <a:gd name="T7" fmla="*/ 30 h 59"/>
                <a:gd name="T8" fmla="*/ 0 w 56"/>
                <a:gd name="T9" fmla="*/ 29 h 59"/>
                <a:gd name="T10" fmla="*/ 0 w 56"/>
                <a:gd name="T11" fmla="*/ 27 h 59"/>
                <a:gd name="T12" fmla="*/ 0 w 56"/>
                <a:gd name="T13" fmla="*/ 26 h 59"/>
                <a:gd name="T14" fmla="*/ 0 w 56"/>
                <a:gd name="T15" fmla="*/ 25 h 59"/>
                <a:gd name="T16" fmla="*/ 1 w 56"/>
                <a:gd name="T17" fmla="*/ 25 h 59"/>
                <a:gd name="T18" fmla="*/ 1 w 56"/>
                <a:gd name="T19" fmla="*/ 3 h 59"/>
                <a:gd name="T20" fmla="*/ 1 w 56"/>
                <a:gd name="T21" fmla="*/ 2 h 59"/>
                <a:gd name="T22" fmla="*/ 1 w 56"/>
                <a:gd name="T23" fmla="*/ 2 h 59"/>
                <a:gd name="T24" fmla="*/ 2 w 56"/>
                <a:gd name="T25" fmla="*/ 1 h 59"/>
                <a:gd name="T26" fmla="*/ 2 w 56"/>
                <a:gd name="T27" fmla="*/ 1 h 59"/>
                <a:gd name="T28" fmla="*/ 3 w 56"/>
                <a:gd name="T29" fmla="*/ 0 h 59"/>
                <a:gd name="T30" fmla="*/ 3 w 56"/>
                <a:gd name="T31" fmla="*/ 0 h 59"/>
                <a:gd name="T32" fmla="*/ 4 w 56"/>
                <a:gd name="T33" fmla="*/ 0 h 59"/>
                <a:gd name="T34" fmla="*/ 5 w 56"/>
                <a:gd name="T35" fmla="*/ 0 h 59"/>
                <a:gd name="T36" fmla="*/ 6 w 56"/>
                <a:gd name="T37" fmla="*/ 0 h 59"/>
                <a:gd name="T38" fmla="*/ 8 w 56"/>
                <a:gd name="T39" fmla="*/ 0 h 59"/>
                <a:gd name="T40" fmla="*/ 9 w 56"/>
                <a:gd name="T41" fmla="*/ 0 h 59"/>
                <a:gd name="T42" fmla="*/ 11 w 56"/>
                <a:gd name="T43" fmla="*/ 0 h 59"/>
                <a:gd name="T44" fmla="*/ 12 w 56"/>
                <a:gd name="T45" fmla="*/ 0 h 59"/>
                <a:gd name="T46" fmla="*/ 13 w 56"/>
                <a:gd name="T47" fmla="*/ 0 h 59"/>
                <a:gd name="T48" fmla="*/ 15 w 56"/>
                <a:gd name="T49" fmla="*/ 0 h 59"/>
                <a:gd name="T50" fmla="*/ 16 w 56"/>
                <a:gd name="T51" fmla="*/ 0 h 59"/>
                <a:gd name="T52" fmla="*/ 18 w 56"/>
                <a:gd name="T53" fmla="*/ 0 h 59"/>
                <a:gd name="T54" fmla="*/ 19 w 56"/>
                <a:gd name="T55" fmla="*/ 0 h 59"/>
                <a:gd name="T56" fmla="*/ 20 w 56"/>
                <a:gd name="T57" fmla="*/ 0 h 59"/>
                <a:gd name="T58" fmla="*/ 22 w 56"/>
                <a:gd name="T59" fmla="*/ 0 h 59"/>
                <a:gd name="T60" fmla="*/ 23 w 56"/>
                <a:gd name="T61" fmla="*/ 0 h 59"/>
                <a:gd name="T62" fmla="*/ 24 w 56"/>
                <a:gd name="T63" fmla="*/ 0 h 59"/>
                <a:gd name="T64" fmla="*/ 26 w 56"/>
                <a:gd name="T65" fmla="*/ 0 h 59"/>
                <a:gd name="T66" fmla="*/ 27 w 56"/>
                <a:gd name="T67" fmla="*/ 0 h 59"/>
                <a:gd name="T68" fmla="*/ 28 w 56"/>
                <a:gd name="T69" fmla="*/ 0 h 59"/>
                <a:gd name="T70" fmla="*/ 28 w 56"/>
                <a:gd name="T71" fmla="*/ 0 h 59"/>
                <a:gd name="T72" fmla="*/ 29 w 56"/>
                <a:gd name="T73" fmla="*/ 1 h 59"/>
                <a:gd name="T74" fmla="*/ 22 w 56"/>
                <a:gd name="T7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9">
                  <a:moveTo>
                    <a:pt x="22" y="59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2" y="44"/>
                    <a:pt x="39" y="57"/>
                    <a:pt x="22" y="59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966"/>
            <p:cNvSpPr/>
            <p:nvPr/>
          </p:nvSpPr>
          <p:spPr bwMode="auto">
            <a:xfrm>
              <a:off x="3641725" y="2022474"/>
              <a:ext cx="225425" cy="209550"/>
            </a:xfrm>
            <a:custGeom>
              <a:avLst/>
              <a:gdLst>
                <a:gd name="T0" fmla="*/ 0 w 29"/>
                <a:gd name="T1" fmla="*/ 27 h 27"/>
                <a:gd name="T2" fmla="*/ 0 w 29"/>
                <a:gd name="T3" fmla="*/ 3 h 27"/>
                <a:gd name="T4" fmla="*/ 3 w 29"/>
                <a:gd name="T5" fmla="*/ 0 h 27"/>
                <a:gd name="T6" fmla="*/ 26 w 29"/>
                <a:gd name="T7" fmla="*/ 0 h 27"/>
                <a:gd name="T8" fmla="*/ 29 w 29"/>
                <a:gd name="T9" fmla="*/ 3 h 27"/>
                <a:gd name="T10" fmla="*/ 29 w 29"/>
                <a:gd name="T11" fmla="*/ 27 h 27"/>
                <a:gd name="T12" fmla="*/ 29 w 29"/>
                <a:gd name="T13" fmla="*/ 27 h 27"/>
                <a:gd name="T14" fmla="*/ 0 w 2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8" y="0"/>
                    <a:pt x="26" y="0"/>
                  </a:cubicBezTo>
                  <a:cubicBezTo>
                    <a:pt x="27" y="0"/>
                    <a:pt x="29" y="1"/>
                    <a:pt x="29" y="3"/>
                  </a:cubicBezTo>
                  <a:cubicBezTo>
                    <a:pt x="29" y="10"/>
                    <a:pt x="29" y="21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967"/>
            <p:cNvSpPr/>
            <p:nvPr/>
          </p:nvSpPr>
          <p:spPr bwMode="auto">
            <a:xfrm>
              <a:off x="3663950" y="2054224"/>
              <a:ext cx="179388" cy="100013"/>
            </a:xfrm>
            <a:custGeom>
              <a:avLst/>
              <a:gdLst>
                <a:gd name="T0" fmla="*/ 22 w 23"/>
                <a:gd name="T1" fmla="*/ 0 h 13"/>
                <a:gd name="T2" fmla="*/ 23 w 23"/>
                <a:gd name="T3" fmla="*/ 0 h 13"/>
                <a:gd name="T4" fmla="*/ 23 w 23"/>
                <a:gd name="T5" fmla="*/ 12 h 13"/>
                <a:gd name="T6" fmla="*/ 22 w 23"/>
                <a:gd name="T7" fmla="*/ 13 h 13"/>
                <a:gd name="T8" fmla="*/ 20 w 23"/>
                <a:gd name="T9" fmla="*/ 13 h 13"/>
                <a:gd name="T10" fmla="*/ 3 w 23"/>
                <a:gd name="T11" fmla="*/ 13 h 13"/>
                <a:gd name="T12" fmla="*/ 0 w 23"/>
                <a:gd name="T13" fmla="*/ 13 h 13"/>
                <a:gd name="T14" fmla="*/ 0 w 23"/>
                <a:gd name="T15" fmla="*/ 12 h 13"/>
                <a:gd name="T16" fmla="*/ 0 w 23"/>
                <a:gd name="T17" fmla="*/ 0 h 13"/>
                <a:gd name="T18" fmla="*/ 0 w 23"/>
                <a:gd name="T19" fmla="*/ 0 h 13"/>
                <a:gd name="T20" fmla="*/ 22 w 2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3">
                  <a:moveTo>
                    <a:pt x="2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2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4" y="13"/>
                    <a:pt x="9" y="13"/>
                    <a:pt x="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5" y="0"/>
                    <a:pt x="22" y="0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968"/>
            <p:cNvSpPr/>
            <p:nvPr/>
          </p:nvSpPr>
          <p:spPr bwMode="auto">
            <a:xfrm>
              <a:off x="3663950" y="2162174"/>
              <a:ext cx="47625" cy="31750"/>
            </a:xfrm>
            <a:custGeom>
              <a:avLst/>
              <a:gdLst>
                <a:gd name="T0" fmla="*/ 0 w 6"/>
                <a:gd name="T1" fmla="*/ 0 h 4"/>
                <a:gd name="T2" fmla="*/ 5 w 6"/>
                <a:gd name="T3" fmla="*/ 0 h 4"/>
                <a:gd name="T4" fmla="*/ 6 w 6"/>
                <a:gd name="T5" fmla="*/ 0 h 4"/>
                <a:gd name="T6" fmla="*/ 6 w 6"/>
                <a:gd name="T7" fmla="*/ 1 h 4"/>
                <a:gd name="T8" fmla="*/ 5 w 6"/>
                <a:gd name="T9" fmla="*/ 2 h 4"/>
                <a:gd name="T10" fmla="*/ 1 w 6"/>
                <a:gd name="T11" fmla="*/ 4 h 4"/>
                <a:gd name="T12" fmla="*/ 0 w 6"/>
                <a:gd name="T13" fmla="*/ 4 h 4"/>
                <a:gd name="T14" fmla="*/ 0 w 6"/>
                <a:gd name="T15" fmla="*/ 3 h 4"/>
                <a:gd name="T16" fmla="*/ 0 w 6"/>
                <a:gd name="T17" fmla="*/ 1 h 4"/>
                <a:gd name="T18" fmla="*/ 0 w 6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3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969"/>
            <p:cNvSpPr/>
            <p:nvPr/>
          </p:nvSpPr>
          <p:spPr bwMode="auto">
            <a:xfrm>
              <a:off x="3797300" y="2162174"/>
              <a:ext cx="46038" cy="31750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0 h 4"/>
                <a:gd name="T6" fmla="*/ 0 w 6"/>
                <a:gd name="T7" fmla="*/ 1 h 4"/>
                <a:gd name="T8" fmla="*/ 1 w 6"/>
                <a:gd name="T9" fmla="*/ 2 h 4"/>
                <a:gd name="T10" fmla="*/ 5 w 6"/>
                <a:gd name="T11" fmla="*/ 4 h 4"/>
                <a:gd name="T12" fmla="*/ 6 w 6"/>
                <a:gd name="T13" fmla="*/ 4 h 4"/>
                <a:gd name="T14" fmla="*/ 6 w 6"/>
                <a:gd name="T15" fmla="*/ 3 h 4"/>
                <a:gd name="T16" fmla="*/ 6 w 6"/>
                <a:gd name="T17" fmla="*/ 1 h 4"/>
                <a:gd name="T18" fmla="*/ 6 w 6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3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970"/>
            <p:cNvSpPr/>
            <p:nvPr/>
          </p:nvSpPr>
          <p:spPr bwMode="auto">
            <a:xfrm>
              <a:off x="3633787" y="2271712"/>
              <a:ext cx="241300" cy="46038"/>
            </a:xfrm>
            <a:custGeom>
              <a:avLst/>
              <a:gdLst>
                <a:gd name="T0" fmla="*/ 26 w 31"/>
                <a:gd name="T1" fmla="*/ 0 h 6"/>
                <a:gd name="T2" fmla="*/ 31 w 31"/>
                <a:gd name="T3" fmla="*/ 4 h 6"/>
                <a:gd name="T4" fmla="*/ 31 w 31"/>
                <a:gd name="T5" fmla="*/ 5 h 6"/>
                <a:gd name="T6" fmla="*/ 30 w 31"/>
                <a:gd name="T7" fmla="*/ 6 h 6"/>
                <a:gd name="T8" fmla="*/ 26 w 31"/>
                <a:gd name="T9" fmla="*/ 4 h 6"/>
                <a:gd name="T10" fmla="*/ 5 w 31"/>
                <a:gd name="T11" fmla="*/ 4 h 6"/>
                <a:gd name="T12" fmla="*/ 1 w 31"/>
                <a:gd name="T13" fmla="*/ 6 h 6"/>
                <a:gd name="T14" fmla="*/ 0 w 31"/>
                <a:gd name="T15" fmla="*/ 4 h 6"/>
                <a:gd name="T16" fmla="*/ 5 w 31"/>
                <a:gd name="T17" fmla="*/ 0 h 6"/>
                <a:gd name="T18" fmla="*/ 10 w 31"/>
                <a:gd name="T19" fmla="*/ 0 h 6"/>
                <a:gd name="T20" fmla="*/ 7 w 31"/>
                <a:gd name="T21" fmla="*/ 2 h 6"/>
                <a:gd name="T22" fmla="*/ 24 w 31"/>
                <a:gd name="T23" fmla="*/ 2 h 6"/>
                <a:gd name="T24" fmla="*/ 21 w 31"/>
                <a:gd name="T25" fmla="*/ 0 h 6"/>
                <a:gd name="T26" fmla="*/ 26 w 31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6">
                  <a:moveTo>
                    <a:pt x="26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4" y="0"/>
                    <a:pt x="26" y="0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971"/>
            <p:cNvSpPr/>
            <p:nvPr/>
          </p:nvSpPr>
          <p:spPr bwMode="auto">
            <a:xfrm>
              <a:off x="3625850" y="2217737"/>
              <a:ext cx="257175" cy="53975"/>
            </a:xfrm>
            <a:custGeom>
              <a:avLst/>
              <a:gdLst>
                <a:gd name="T0" fmla="*/ 4 w 33"/>
                <a:gd name="T1" fmla="*/ 7 h 7"/>
                <a:gd name="T2" fmla="*/ 29 w 33"/>
                <a:gd name="T3" fmla="*/ 7 h 7"/>
                <a:gd name="T4" fmla="*/ 31 w 33"/>
                <a:gd name="T5" fmla="*/ 0 h 7"/>
                <a:gd name="T6" fmla="*/ 2 w 33"/>
                <a:gd name="T7" fmla="*/ 0 h 7"/>
                <a:gd name="T8" fmla="*/ 4 w 3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">
                  <a:moveTo>
                    <a:pt x="4" y="7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33" y="7"/>
                    <a:pt x="32" y="0"/>
                    <a:pt x="3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7"/>
                    <a:pt x="4" y="7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7347" y="1706284"/>
            <a:ext cx="646112" cy="646113"/>
            <a:chOff x="11454606" y="4368800"/>
            <a:chExt cx="646112" cy="646113"/>
          </a:xfrm>
        </p:grpSpPr>
        <p:sp>
          <p:nvSpPr>
            <p:cNvPr id="158" name="Oval 229"/>
            <p:cNvSpPr>
              <a:spLocks noChangeArrowheads="1"/>
            </p:cNvSpPr>
            <p:nvPr/>
          </p:nvSpPr>
          <p:spPr bwMode="auto">
            <a:xfrm>
              <a:off x="11454606" y="4368800"/>
              <a:ext cx="646112" cy="646113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30"/>
            <p:cNvSpPr>
              <a:spLocks noEditPoints="1"/>
            </p:cNvSpPr>
            <p:nvPr/>
          </p:nvSpPr>
          <p:spPr bwMode="auto">
            <a:xfrm>
              <a:off x="11757818" y="4368800"/>
              <a:ext cx="342900" cy="334963"/>
            </a:xfrm>
            <a:custGeom>
              <a:avLst/>
              <a:gdLst>
                <a:gd name="T0" fmla="*/ 5 w 44"/>
                <a:gd name="T1" fmla="*/ 0 h 43"/>
                <a:gd name="T2" fmla="*/ 0 w 44"/>
                <a:gd name="T3" fmla="*/ 0 h 43"/>
                <a:gd name="T4" fmla="*/ 3 w 44"/>
                <a:gd name="T5" fmla="*/ 0 h 43"/>
                <a:gd name="T6" fmla="*/ 5 w 44"/>
                <a:gd name="T7" fmla="*/ 0 h 43"/>
                <a:gd name="T8" fmla="*/ 44 w 44"/>
                <a:gd name="T9" fmla="*/ 43 h 43"/>
                <a:gd name="T10" fmla="*/ 44 w 44"/>
                <a:gd name="T11" fmla="*/ 40 h 43"/>
                <a:gd name="T12" fmla="*/ 44 w 44"/>
                <a:gd name="T13" fmla="*/ 41 h 43"/>
                <a:gd name="T14" fmla="*/ 44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lose/>
                  <a:moveTo>
                    <a:pt x="44" y="43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2"/>
                    <a:pt x="44" y="42"/>
                    <a:pt x="44" y="43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857"/>
            <p:cNvSpPr/>
            <p:nvPr/>
          </p:nvSpPr>
          <p:spPr bwMode="auto">
            <a:xfrm>
              <a:off x="11657806" y="4548187"/>
              <a:ext cx="434975" cy="458788"/>
            </a:xfrm>
            <a:custGeom>
              <a:avLst/>
              <a:gdLst>
                <a:gd name="T0" fmla="*/ 23 w 56"/>
                <a:gd name="T1" fmla="*/ 59 h 59"/>
                <a:gd name="T2" fmla="*/ 1 w 56"/>
                <a:gd name="T3" fmla="*/ 36 h 59"/>
                <a:gd name="T4" fmla="*/ 0 w 56"/>
                <a:gd name="T5" fmla="*/ 36 h 59"/>
                <a:gd name="T6" fmla="*/ 0 w 56"/>
                <a:gd name="T7" fmla="*/ 36 h 59"/>
                <a:gd name="T8" fmla="*/ 0 w 56"/>
                <a:gd name="T9" fmla="*/ 36 h 59"/>
                <a:gd name="T10" fmla="*/ 0 w 56"/>
                <a:gd name="T11" fmla="*/ 35 h 59"/>
                <a:gd name="T12" fmla="*/ 0 w 56"/>
                <a:gd name="T13" fmla="*/ 35 h 59"/>
                <a:gd name="T14" fmla="*/ 0 w 56"/>
                <a:gd name="T15" fmla="*/ 29 h 59"/>
                <a:gd name="T16" fmla="*/ 0 w 56"/>
                <a:gd name="T17" fmla="*/ 29 h 59"/>
                <a:gd name="T18" fmla="*/ 0 w 56"/>
                <a:gd name="T19" fmla="*/ 29 h 59"/>
                <a:gd name="T20" fmla="*/ 0 w 56"/>
                <a:gd name="T21" fmla="*/ 28 h 59"/>
                <a:gd name="T22" fmla="*/ 0 w 56"/>
                <a:gd name="T23" fmla="*/ 28 h 59"/>
                <a:gd name="T24" fmla="*/ 1 w 56"/>
                <a:gd name="T25" fmla="*/ 28 h 59"/>
                <a:gd name="T26" fmla="*/ 1 w 56"/>
                <a:gd name="T27" fmla="*/ 27 h 59"/>
                <a:gd name="T28" fmla="*/ 1 w 56"/>
                <a:gd name="T29" fmla="*/ 27 h 59"/>
                <a:gd name="T30" fmla="*/ 2 w 56"/>
                <a:gd name="T31" fmla="*/ 27 h 59"/>
                <a:gd name="T32" fmla="*/ 5 w 56"/>
                <a:gd name="T33" fmla="*/ 27 h 59"/>
                <a:gd name="T34" fmla="*/ 1 w 56"/>
                <a:gd name="T35" fmla="*/ 23 h 59"/>
                <a:gd name="T36" fmla="*/ 0 w 56"/>
                <a:gd name="T37" fmla="*/ 23 h 59"/>
                <a:gd name="T38" fmla="*/ 0 w 56"/>
                <a:gd name="T39" fmla="*/ 22 h 59"/>
                <a:gd name="T40" fmla="*/ 0 w 56"/>
                <a:gd name="T41" fmla="*/ 22 h 59"/>
                <a:gd name="T42" fmla="*/ 0 w 56"/>
                <a:gd name="T43" fmla="*/ 22 h 59"/>
                <a:gd name="T44" fmla="*/ 0 w 56"/>
                <a:gd name="T45" fmla="*/ 21 h 59"/>
                <a:gd name="T46" fmla="*/ 0 w 56"/>
                <a:gd name="T47" fmla="*/ 16 h 59"/>
                <a:gd name="T48" fmla="*/ 0 w 56"/>
                <a:gd name="T49" fmla="*/ 15 h 59"/>
                <a:gd name="T50" fmla="*/ 0 w 56"/>
                <a:gd name="T51" fmla="*/ 15 h 59"/>
                <a:gd name="T52" fmla="*/ 0 w 56"/>
                <a:gd name="T53" fmla="*/ 15 h 59"/>
                <a:gd name="T54" fmla="*/ 0 w 56"/>
                <a:gd name="T55" fmla="*/ 14 h 59"/>
                <a:gd name="T56" fmla="*/ 1 w 56"/>
                <a:gd name="T57" fmla="*/ 14 h 59"/>
                <a:gd name="T58" fmla="*/ 1 w 56"/>
                <a:gd name="T59" fmla="*/ 14 h 59"/>
                <a:gd name="T60" fmla="*/ 1 w 56"/>
                <a:gd name="T61" fmla="*/ 14 h 59"/>
                <a:gd name="T62" fmla="*/ 2 w 56"/>
                <a:gd name="T63" fmla="*/ 14 h 59"/>
                <a:gd name="T64" fmla="*/ 5 w 56"/>
                <a:gd name="T65" fmla="*/ 14 h 59"/>
                <a:gd name="T66" fmla="*/ 0 w 56"/>
                <a:gd name="T67" fmla="*/ 9 h 59"/>
                <a:gd name="T68" fmla="*/ 0 w 56"/>
                <a:gd name="T69" fmla="*/ 9 h 59"/>
                <a:gd name="T70" fmla="*/ 0 w 56"/>
                <a:gd name="T71" fmla="*/ 9 h 59"/>
                <a:gd name="T72" fmla="*/ 0 w 56"/>
                <a:gd name="T73" fmla="*/ 8 h 59"/>
                <a:gd name="T74" fmla="*/ 0 w 56"/>
                <a:gd name="T75" fmla="*/ 8 h 59"/>
                <a:gd name="T76" fmla="*/ 0 w 56"/>
                <a:gd name="T77" fmla="*/ 2 h 59"/>
                <a:gd name="T78" fmla="*/ 0 w 56"/>
                <a:gd name="T79" fmla="*/ 2 h 59"/>
                <a:gd name="T80" fmla="*/ 0 w 56"/>
                <a:gd name="T81" fmla="*/ 2 h 59"/>
                <a:gd name="T82" fmla="*/ 0 w 56"/>
                <a:gd name="T83" fmla="*/ 1 h 59"/>
                <a:gd name="T84" fmla="*/ 0 w 56"/>
                <a:gd name="T85" fmla="*/ 1 h 59"/>
                <a:gd name="T86" fmla="*/ 1 w 56"/>
                <a:gd name="T87" fmla="*/ 1 h 59"/>
                <a:gd name="T88" fmla="*/ 1 w 56"/>
                <a:gd name="T89" fmla="*/ 0 h 59"/>
                <a:gd name="T90" fmla="*/ 1 w 56"/>
                <a:gd name="T91" fmla="*/ 0 h 59"/>
                <a:gd name="T92" fmla="*/ 2 w 56"/>
                <a:gd name="T93" fmla="*/ 0 h 59"/>
                <a:gd name="T94" fmla="*/ 16 w 56"/>
                <a:gd name="T95" fmla="*/ 0 h 59"/>
                <a:gd name="T96" fmla="*/ 30 w 56"/>
                <a:gd name="T97" fmla="*/ 0 h 59"/>
                <a:gd name="T98" fmla="*/ 30 w 56"/>
                <a:gd name="T99" fmla="*/ 0 h 59"/>
                <a:gd name="T100" fmla="*/ 30 w 56"/>
                <a:gd name="T101" fmla="*/ 0 h 59"/>
                <a:gd name="T102" fmla="*/ 30 w 56"/>
                <a:gd name="T103" fmla="*/ 0 h 59"/>
                <a:gd name="T104" fmla="*/ 30 w 56"/>
                <a:gd name="T105" fmla="*/ 0 h 59"/>
                <a:gd name="T106" fmla="*/ 30 w 56"/>
                <a:gd name="T107" fmla="*/ 0 h 59"/>
                <a:gd name="T108" fmla="*/ 30 w 56"/>
                <a:gd name="T109" fmla="*/ 1 h 59"/>
                <a:gd name="T110" fmla="*/ 31 w 56"/>
                <a:gd name="T111" fmla="*/ 1 h 59"/>
                <a:gd name="T112" fmla="*/ 31 w 56"/>
                <a:gd name="T113" fmla="*/ 1 h 59"/>
                <a:gd name="T114" fmla="*/ 31 w 56"/>
                <a:gd name="T115" fmla="*/ 1 h 59"/>
                <a:gd name="T116" fmla="*/ 31 w 56"/>
                <a:gd name="T117" fmla="*/ 1 h 59"/>
                <a:gd name="T118" fmla="*/ 31 w 56"/>
                <a:gd name="T119" fmla="*/ 1 h 59"/>
                <a:gd name="T120" fmla="*/ 56 w 56"/>
                <a:gd name="T121" fmla="*/ 26 h 59"/>
                <a:gd name="T122" fmla="*/ 23 w 56"/>
                <a:gd name="T1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59">
                  <a:moveTo>
                    <a:pt x="23" y="59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3" y="43"/>
                    <a:pt x="40" y="56"/>
                    <a:pt x="23" y="59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144"/>
            <p:cNvSpPr>
              <a:spLocks noEditPoints="1"/>
            </p:cNvSpPr>
            <p:nvPr/>
          </p:nvSpPr>
          <p:spPr bwMode="auto">
            <a:xfrm>
              <a:off x="11657805" y="4548187"/>
              <a:ext cx="247650" cy="287338"/>
            </a:xfrm>
            <a:custGeom>
              <a:avLst/>
              <a:gdLst>
                <a:gd name="T0" fmla="*/ 30 w 32"/>
                <a:gd name="T1" fmla="*/ 14 h 37"/>
                <a:gd name="T2" fmla="*/ 2 w 32"/>
                <a:gd name="T3" fmla="*/ 14 h 37"/>
                <a:gd name="T4" fmla="*/ 0 w 32"/>
                <a:gd name="T5" fmla="*/ 16 h 37"/>
                <a:gd name="T6" fmla="*/ 0 w 32"/>
                <a:gd name="T7" fmla="*/ 21 h 37"/>
                <a:gd name="T8" fmla="*/ 2 w 32"/>
                <a:gd name="T9" fmla="*/ 23 h 37"/>
                <a:gd name="T10" fmla="*/ 30 w 32"/>
                <a:gd name="T11" fmla="*/ 23 h 37"/>
                <a:gd name="T12" fmla="*/ 32 w 32"/>
                <a:gd name="T13" fmla="*/ 21 h 37"/>
                <a:gd name="T14" fmla="*/ 32 w 32"/>
                <a:gd name="T15" fmla="*/ 16 h 37"/>
                <a:gd name="T16" fmla="*/ 30 w 32"/>
                <a:gd name="T17" fmla="*/ 14 h 37"/>
                <a:gd name="T18" fmla="*/ 30 w 32"/>
                <a:gd name="T19" fmla="*/ 10 h 37"/>
                <a:gd name="T20" fmla="*/ 2 w 32"/>
                <a:gd name="T21" fmla="*/ 10 h 37"/>
                <a:gd name="T22" fmla="*/ 0 w 32"/>
                <a:gd name="T23" fmla="*/ 8 h 37"/>
                <a:gd name="T24" fmla="*/ 0 w 32"/>
                <a:gd name="T25" fmla="*/ 2 h 37"/>
                <a:gd name="T26" fmla="*/ 2 w 32"/>
                <a:gd name="T27" fmla="*/ 0 h 37"/>
                <a:gd name="T28" fmla="*/ 30 w 32"/>
                <a:gd name="T29" fmla="*/ 0 h 37"/>
                <a:gd name="T30" fmla="*/ 32 w 32"/>
                <a:gd name="T31" fmla="*/ 2 h 37"/>
                <a:gd name="T32" fmla="*/ 32 w 32"/>
                <a:gd name="T33" fmla="*/ 8 h 37"/>
                <a:gd name="T34" fmla="*/ 30 w 32"/>
                <a:gd name="T35" fmla="*/ 10 h 37"/>
                <a:gd name="T36" fmla="*/ 30 w 32"/>
                <a:gd name="T37" fmla="*/ 27 h 37"/>
                <a:gd name="T38" fmla="*/ 2 w 32"/>
                <a:gd name="T39" fmla="*/ 27 h 37"/>
                <a:gd name="T40" fmla="*/ 0 w 32"/>
                <a:gd name="T41" fmla="*/ 29 h 37"/>
                <a:gd name="T42" fmla="*/ 0 w 32"/>
                <a:gd name="T43" fmla="*/ 35 h 37"/>
                <a:gd name="T44" fmla="*/ 2 w 32"/>
                <a:gd name="T45" fmla="*/ 37 h 37"/>
                <a:gd name="T46" fmla="*/ 29 w 32"/>
                <a:gd name="T47" fmla="*/ 37 h 37"/>
                <a:gd name="T48" fmla="*/ 31 w 32"/>
                <a:gd name="T49" fmla="*/ 35 h 37"/>
                <a:gd name="T50" fmla="*/ 32 w 32"/>
                <a:gd name="T51" fmla="*/ 29 h 37"/>
                <a:gd name="T52" fmla="*/ 30 w 32"/>
                <a:gd name="T5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37">
                  <a:moveTo>
                    <a:pt x="3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23"/>
                    <a:pt x="32" y="22"/>
                    <a:pt x="32" y="2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1" y="14"/>
                    <a:pt x="30" y="14"/>
                  </a:cubicBezTo>
                  <a:close/>
                  <a:moveTo>
                    <a:pt x="30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10"/>
                    <a:pt x="30" y="10"/>
                  </a:cubicBezTo>
                  <a:close/>
                  <a:moveTo>
                    <a:pt x="30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1" y="37"/>
                    <a:pt x="31" y="36"/>
                    <a:pt x="31" y="3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8"/>
                    <a:pt x="31" y="27"/>
                    <a:pt x="30" y="27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145"/>
            <p:cNvSpPr>
              <a:spLocks noEditPoints="1"/>
            </p:cNvSpPr>
            <p:nvPr/>
          </p:nvSpPr>
          <p:spPr bwMode="auto">
            <a:xfrm>
              <a:off x="11781630" y="4548187"/>
              <a:ext cx="123825" cy="287338"/>
            </a:xfrm>
            <a:custGeom>
              <a:avLst/>
              <a:gdLst>
                <a:gd name="T0" fmla="*/ 14 w 16"/>
                <a:gd name="T1" fmla="*/ 14 h 37"/>
                <a:gd name="T2" fmla="*/ 0 w 16"/>
                <a:gd name="T3" fmla="*/ 14 h 37"/>
                <a:gd name="T4" fmla="*/ 0 w 16"/>
                <a:gd name="T5" fmla="*/ 23 h 37"/>
                <a:gd name="T6" fmla="*/ 14 w 16"/>
                <a:gd name="T7" fmla="*/ 23 h 37"/>
                <a:gd name="T8" fmla="*/ 16 w 16"/>
                <a:gd name="T9" fmla="*/ 21 h 37"/>
                <a:gd name="T10" fmla="*/ 16 w 16"/>
                <a:gd name="T11" fmla="*/ 16 h 37"/>
                <a:gd name="T12" fmla="*/ 14 w 16"/>
                <a:gd name="T13" fmla="*/ 14 h 37"/>
                <a:gd name="T14" fmla="*/ 0 w 16"/>
                <a:gd name="T15" fmla="*/ 37 h 37"/>
                <a:gd name="T16" fmla="*/ 0 w 16"/>
                <a:gd name="T17" fmla="*/ 27 h 37"/>
                <a:gd name="T18" fmla="*/ 14 w 16"/>
                <a:gd name="T19" fmla="*/ 27 h 37"/>
                <a:gd name="T20" fmla="*/ 16 w 16"/>
                <a:gd name="T21" fmla="*/ 29 h 37"/>
                <a:gd name="T22" fmla="*/ 15 w 16"/>
                <a:gd name="T23" fmla="*/ 35 h 37"/>
                <a:gd name="T24" fmla="*/ 13 w 16"/>
                <a:gd name="T25" fmla="*/ 37 h 37"/>
                <a:gd name="T26" fmla="*/ 0 w 16"/>
                <a:gd name="T27" fmla="*/ 37 h 37"/>
                <a:gd name="T28" fmla="*/ 0 w 16"/>
                <a:gd name="T29" fmla="*/ 10 h 37"/>
                <a:gd name="T30" fmla="*/ 0 w 16"/>
                <a:gd name="T31" fmla="*/ 0 h 37"/>
                <a:gd name="T32" fmla="*/ 14 w 16"/>
                <a:gd name="T33" fmla="*/ 0 h 37"/>
                <a:gd name="T34" fmla="*/ 16 w 16"/>
                <a:gd name="T35" fmla="*/ 2 h 37"/>
                <a:gd name="T36" fmla="*/ 16 w 16"/>
                <a:gd name="T37" fmla="*/ 8 h 37"/>
                <a:gd name="T38" fmla="*/ 14 w 16"/>
                <a:gd name="T39" fmla="*/ 10 h 37"/>
                <a:gd name="T40" fmla="*/ 0 w 16"/>
                <a:gd name="T4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7">
                  <a:moveTo>
                    <a:pt x="14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2"/>
                    <a:pt x="16" y="2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lose/>
                  <a:moveTo>
                    <a:pt x="0" y="3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8"/>
                    <a:pt x="16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5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lose/>
                  <a:moveTo>
                    <a:pt x="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146"/>
            <p:cNvSpPr>
              <a:spLocks noChangeArrowheads="1"/>
            </p:cNvSpPr>
            <p:nvPr/>
          </p:nvSpPr>
          <p:spPr bwMode="auto">
            <a:xfrm>
              <a:off x="11867355" y="458628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1147"/>
            <p:cNvSpPr>
              <a:spLocks noChangeArrowheads="1"/>
            </p:cNvSpPr>
            <p:nvPr/>
          </p:nvSpPr>
          <p:spPr bwMode="auto">
            <a:xfrm>
              <a:off x="11867355" y="4695825"/>
              <a:ext cx="15875" cy="15875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148"/>
            <p:cNvSpPr>
              <a:spLocks noChangeArrowheads="1"/>
            </p:cNvSpPr>
            <p:nvPr/>
          </p:nvSpPr>
          <p:spPr bwMode="auto">
            <a:xfrm>
              <a:off x="11867355" y="479583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07" name="直接连接符 206">
            <a:extLst>
              <a:ext uri="{FF2B5EF4-FFF2-40B4-BE49-F238E27FC236}">
                <a16:creationId xmlns="" xmlns:a16="http://schemas.microsoft.com/office/drawing/2014/main" id="{36C57FB4-602C-45C4-B6FE-6622C4EAD09B}"/>
              </a:ext>
            </a:extLst>
          </p:cNvPr>
          <p:cNvCxnSpPr>
            <a:cxnSpLocks/>
          </p:cNvCxnSpPr>
          <p:nvPr/>
        </p:nvCxnSpPr>
        <p:spPr>
          <a:xfrm flipH="1">
            <a:off x="1850555" y="2352396"/>
            <a:ext cx="4" cy="395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/>
          <p:cNvGrpSpPr/>
          <p:nvPr/>
        </p:nvGrpSpPr>
        <p:grpSpPr>
          <a:xfrm>
            <a:off x="1850555" y="2595223"/>
            <a:ext cx="334108" cy="307800"/>
            <a:chOff x="5684257" y="2747483"/>
            <a:chExt cx="334108" cy="307800"/>
          </a:xfrm>
        </p:grpSpPr>
        <p:grpSp>
          <p:nvGrpSpPr>
            <p:cNvPr id="220" name="组合 219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222" name="直接连接符 221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直接箭头连接符 220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直接箭头连接符 223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>
            <a:off x="1856724" y="3255121"/>
            <a:ext cx="261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组合 224"/>
          <p:cNvGrpSpPr/>
          <p:nvPr/>
        </p:nvGrpSpPr>
        <p:grpSpPr>
          <a:xfrm>
            <a:off x="4467472" y="5535234"/>
            <a:ext cx="334108" cy="307800"/>
            <a:chOff x="5684257" y="2747483"/>
            <a:chExt cx="334108" cy="307800"/>
          </a:xfrm>
        </p:grpSpPr>
        <p:grpSp>
          <p:nvGrpSpPr>
            <p:cNvPr id="226" name="组合 225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228" name="直接连接符 227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7" name="直接箭头连接符 226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矩形 229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2562181" y="3265708"/>
            <a:ext cx="12650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Notify to collector</a:t>
            </a:r>
            <a:endParaRPr lang="en-US" altLang="zh-CN" sz="1100" dirty="0"/>
          </a:p>
        </p:txBody>
      </p:sp>
      <p:sp>
        <p:nvSpPr>
          <p:cNvPr id="231" name="流程图: 联系 230"/>
          <p:cNvSpPr/>
          <p:nvPr/>
        </p:nvSpPr>
        <p:spPr>
          <a:xfrm>
            <a:off x="2384018" y="3310171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2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4000153" y="1183600"/>
            <a:ext cx="907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>
                <a:solidFill>
                  <a:srgbClr val="166FA4"/>
                </a:solidFill>
                <a:cs typeface="Arial"/>
              </a:rPr>
              <a:t>Collector</a:t>
            </a:r>
            <a:endParaRPr lang="en-US" altLang="zh-CN" sz="1400" dirty="0" smtClean="0">
              <a:solidFill>
                <a:prstClr val="black"/>
              </a:solidFill>
              <a:cs typeface="Arial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4812608" y="3304164"/>
            <a:ext cx="2871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Commit proposal </a:t>
            </a:r>
            <a:r>
              <a:rPr lang="en-US" altLang="zh-CN" sz="1100" smtClean="0"/>
              <a:t>for ZKAP or block header</a:t>
            </a:r>
            <a:endParaRPr lang="en-US" altLang="zh-CN" sz="1100" dirty="0"/>
          </a:p>
        </p:txBody>
      </p:sp>
      <p:sp>
        <p:nvSpPr>
          <p:cNvPr id="234" name="流程图: 联系 233"/>
          <p:cNvSpPr/>
          <p:nvPr/>
        </p:nvSpPr>
        <p:spPr>
          <a:xfrm>
            <a:off x="4634445" y="3348627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3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7853410" y="4094383"/>
            <a:ext cx="14638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Processing proposal</a:t>
            </a:r>
          </a:p>
        </p:txBody>
      </p:sp>
      <p:sp>
        <p:nvSpPr>
          <p:cNvPr id="238" name="流程图: 联系 237"/>
          <p:cNvSpPr/>
          <p:nvPr/>
        </p:nvSpPr>
        <p:spPr>
          <a:xfrm>
            <a:off x="7675247" y="4138846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4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5117740" y="5603421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Prepare for </a:t>
            </a:r>
            <a:r>
              <a:rPr lang="en-US" altLang="zh-CN" sz="1100" dirty="0" smtClean="0"/>
              <a:t>next </a:t>
            </a:r>
            <a:r>
              <a:rPr lang="en-US" altLang="zh-CN" sz="1100" dirty="0"/>
              <a:t>operation</a:t>
            </a:r>
          </a:p>
        </p:txBody>
      </p:sp>
      <p:sp>
        <p:nvSpPr>
          <p:cNvPr id="240" name="流程图: 联系 239"/>
          <p:cNvSpPr/>
          <p:nvPr/>
        </p:nvSpPr>
        <p:spPr>
          <a:xfrm>
            <a:off x="4939577" y="5647884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6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36C57FB4-602C-45C4-B6FE-6622C4EAD09B}"/>
              </a:ext>
            </a:extLst>
          </p:cNvPr>
          <p:cNvCxnSpPr>
            <a:cxnSpLocks/>
          </p:cNvCxnSpPr>
          <p:nvPr/>
        </p:nvCxnSpPr>
        <p:spPr>
          <a:xfrm flipH="1">
            <a:off x="3391768" y="2348101"/>
            <a:ext cx="4" cy="395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196168" y="1260501"/>
            <a:ext cx="1349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Parallel Chain</a:t>
            </a:r>
            <a:endParaRPr lang="en-US" altLang="zh-CN" sz="1400" dirty="0" smtClean="0">
              <a:solidFill>
                <a:prstClr val="black"/>
              </a:solidFill>
              <a:cs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6195752" y="2347292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1407559" y="2498644"/>
            <a:ext cx="174278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Appear major fault,</a:t>
            </a:r>
          </a:p>
          <a:p>
            <a:r>
              <a:rPr lang="en-US" altLang="zh-CN" sz="1100" dirty="0" smtClean="0"/>
              <a:t>And has been submitted </a:t>
            </a:r>
          </a:p>
          <a:p>
            <a:r>
              <a:rPr lang="en-US" altLang="zh-CN" sz="1100" dirty="0" smtClean="0"/>
              <a:t>to relay chain.  </a:t>
            </a:r>
            <a:endParaRPr lang="en-US" altLang="zh-CN" sz="1100" dirty="0"/>
          </a:p>
        </p:txBody>
      </p:sp>
      <p:sp>
        <p:nvSpPr>
          <p:cNvPr id="145" name="流程图: 联系 144"/>
          <p:cNvSpPr/>
          <p:nvPr/>
        </p:nvSpPr>
        <p:spPr>
          <a:xfrm>
            <a:off x="1207760" y="2702456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1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5884801" y="1698963"/>
            <a:ext cx="646112" cy="644525"/>
            <a:chOff x="6588918" y="996950"/>
            <a:chExt cx="646112" cy="644525"/>
          </a:xfrm>
        </p:grpSpPr>
        <p:sp>
          <p:nvSpPr>
            <p:cNvPr id="165" name="Oval 96"/>
            <p:cNvSpPr>
              <a:spLocks noChangeArrowheads="1"/>
            </p:cNvSpPr>
            <p:nvPr/>
          </p:nvSpPr>
          <p:spPr bwMode="auto">
            <a:xfrm>
              <a:off x="6588918" y="996950"/>
              <a:ext cx="646112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97"/>
            <p:cNvSpPr/>
            <p:nvPr/>
          </p:nvSpPr>
          <p:spPr bwMode="auto">
            <a:xfrm>
              <a:off x="6900068" y="996950"/>
              <a:ext cx="15875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034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133 w 133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035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0 w 133"/>
                <a:gd name="T7" fmla="*/ 0 h 127"/>
                <a:gd name="T8" fmla="*/ 0 w 133"/>
                <a:gd name="T9" fmla="*/ 0 h 127"/>
                <a:gd name="T10" fmla="*/ 0 w 133"/>
                <a:gd name="T11" fmla="*/ 0 h 127"/>
                <a:gd name="T12" fmla="*/ 0 w 133"/>
                <a:gd name="T13" fmla="*/ 0 h 127"/>
                <a:gd name="T14" fmla="*/ 0 w 133"/>
                <a:gd name="T15" fmla="*/ 0 h 127"/>
                <a:gd name="T16" fmla="*/ 0 w 133"/>
                <a:gd name="T17" fmla="*/ 0 h 127"/>
                <a:gd name="T18" fmla="*/ 0 w 133"/>
                <a:gd name="T19" fmla="*/ 0 h 127"/>
                <a:gd name="T20" fmla="*/ 0 w 133"/>
                <a:gd name="T21" fmla="*/ 0 h 127"/>
                <a:gd name="T22" fmla="*/ 0 w 133"/>
                <a:gd name="T23" fmla="*/ 0 h 127"/>
                <a:gd name="T24" fmla="*/ 0 w 133"/>
                <a:gd name="T25" fmla="*/ 0 h 127"/>
                <a:gd name="T26" fmla="*/ 0 w 133"/>
                <a:gd name="T27" fmla="*/ 0 h 127"/>
                <a:gd name="T28" fmla="*/ 0 w 133"/>
                <a:gd name="T29" fmla="*/ 0 h 127"/>
                <a:gd name="T30" fmla="*/ 0 w 133"/>
                <a:gd name="T31" fmla="*/ 0 h 127"/>
                <a:gd name="T32" fmla="*/ 0 w 133"/>
                <a:gd name="T33" fmla="*/ 0 h 127"/>
                <a:gd name="T34" fmla="*/ 0 w 133"/>
                <a:gd name="T35" fmla="*/ 0 h 127"/>
                <a:gd name="T36" fmla="*/ 0 w 133"/>
                <a:gd name="T37" fmla="*/ 0 h 127"/>
                <a:gd name="T38" fmla="*/ 0 w 133"/>
                <a:gd name="T39" fmla="*/ 0 h 127"/>
                <a:gd name="T40" fmla="*/ 0 w 133"/>
                <a:gd name="T41" fmla="*/ 0 h 127"/>
                <a:gd name="T42" fmla="*/ 0 w 133"/>
                <a:gd name="T43" fmla="*/ 0 h 127"/>
                <a:gd name="T44" fmla="*/ 133 w 133"/>
                <a:gd name="T45" fmla="*/ 127 h 127"/>
                <a:gd name="T46" fmla="*/ 133 w 133"/>
                <a:gd name="T4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036"/>
            <p:cNvSpPr/>
            <p:nvPr/>
          </p:nvSpPr>
          <p:spPr bwMode="auto">
            <a:xfrm>
              <a:off x="6792118" y="1158875"/>
              <a:ext cx="419100" cy="482600"/>
            </a:xfrm>
            <a:custGeom>
              <a:avLst/>
              <a:gdLst>
                <a:gd name="T0" fmla="*/ 21 w 54"/>
                <a:gd name="T1" fmla="*/ 62 h 62"/>
                <a:gd name="T2" fmla="*/ 1 w 54"/>
                <a:gd name="T3" fmla="*/ 41 h 62"/>
                <a:gd name="T4" fmla="*/ 0 w 54"/>
                <a:gd name="T5" fmla="*/ 41 h 62"/>
                <a:gd name="T6" fmla="*/ 0 w 54"/>
                <a:gd name="T7" fmla="*/ 40 h 62"/>
                <a:gd name="T8" fmla="*/ 0 w 54"/>
                <a:gd name="T9" fmla="*/ 40 h 62"/>
                <a:gd name="T10" fmla="*/ 0 w 54"/>
                <a:gd name="T11" fmla="*/ 39 h 62"/>
                <a:gd name="T12" fmla="*/ 0 w 54"/>
                <a:gd name="T13" fmla="*/ 39 h 62"/>
                <a:gd name="T14" fmla="*/ 0 w 54"/>
                <a:gd name="T15" fmla="*/ 3 h 62"/>
                <a:gd name="T16" fmla="*/ 0 w 54"/>
                <a:gd name="T17" fmla="*/ 2 h 62"/>
                <a:gd name="T18" fmla="*/ 0 w 54"/>
                <a:gd name="T19" fmla="*/ 2 h 62"/>
                <a:gd name="T20" fmla="*/ 0 w 54"/>
                <a:gd name="T21" fmla="*/ 1 h 62"/>
                <a:gd name="T22" fmla="*/ 0 w 54"/>
                <a:gd name="T23" fmla="*/ 1 h 62"/>
                <a:gd name="T24" fmla="*/ 1 w 54"/>
                <a:gd name="T25" fmla="*/ 1 h 62"/>
                <a:gd name="T26" fmla="*/ 1 w 54"/>
                <a:gd name="T27" fmla="*/ 0 h 62"/>
                <a:gd name="T28" fmla="*/ 2 w 54"/>
                <a:gd name="T29" fmla="*/ 0 h 62"/>
                <a:gd name="T30" fmla="*/ 2 w 54"/>
                <a:gd name="T31" fmla="*/ 0 h 62"/>
                <a:gd name="T32" fmla="*/ 20 w 54"/>
                <a:gd name="T33" fmla="*/ 0 h 62"/>
                <a:gd name="T34" fmla="*/ 54 w 54"/>
                <a:gd name="T35" fmla="*/ 35 h 62"/>
                <a:gd name="T36" fmla="*/ 21 w 54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62">
                  <a:moveTo>
                    <a:pt x="21" y="62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49" y="49"/>
                    <a:pt x="37" y="59"/>
                    <a:pt x="21" y="62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118"/>
            <p:cNvSpPr/>
            <p:nvPr/>
          </p:nvSpPr>
          <p:spPr bwMode="auto">
            <a:xfrm>
              <a:off x="6961981" y="1190625"/>
              <a:ext cx="7937" cy="7938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119"/>
            <p:cNvSpPr/>
            <p:nvPr/>
          </p:nvSpPr>
          <p:spPr bwMode="auto">
            <a:xfrm>
              <a:off x="6792118" y="1158875"/>
              <a:ext cx="239712" cy="319088"/>
            </a:xfrm>
            <a:custGeom>
              <a:avLst/>
              <a:gdLst>
                <a:gd name="T0" fmla="*/ 28 w 31"/>
                <a:gd name="T1" fmla="*/ 41 h 41"/>
                <a:gd name="T2" fmla="*/ 2 w 31"/>
                <a:gd name="T3" fmla="*/ 41 h 41"/>
                <a:gd name="T4" fmla="*/ 0 w 31"/>
                <a:gd name="T5" fmla="*/ 39 h 41"/>
                <a:gd name="T6" fmla="*/ 0 w 31"/>
                <a:gd name="T7" fmla="*/ 3 h 41"/>
                <a:gd name="T8" fmla="*/ 2 w 31"/>
                <a:gd name="T9" fmla="*/ 0 h 41"/>
                <a:gd name="T10" fmla="*/ 20 w 31"/>
                <a:gd name="T11" fmla="*/ 0 h 41"/>
                <a:gd name="T12" fmla="*/ 31 w 31"/>
                <a:gd name="T13" fmla="*/ 11 h 41"/>
                <a:gd name="T14" fmla="*/ 31 w 31"/>
                <a:gd name="T15" fmla="*/ 39 h 41"/>
                <a:gd name="T16" fmla="*/ 28 w 3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1">
                  <a:moveTo>
                    <a:pt x="28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29" y="41"/>
                    <a:pt x="28" y="41"/>
                  </a:cubicBez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120"/>
            <p:cNvSpPr/>
            <p:nvPr/>
          </p:nvSpPr>
          <p:spPr bwMode="auto">
            <a:xfrm>
              <a:off x="6954043" y="1214437"/>
              <a:ext cx="77787" cy="100013"/>
            </a:xfrm>
            <a:custGeom>
              <a:avLst/>
              <a:gdLst>
                <a:gd name="T0" fmla="*/ 30 w 49"/>
                <a:gd name="T1" fmla="*/ 0 h 63"/>
                <a:gd name="T2" fmla="*/ 49 w 49"/>
                <a:gd name="T3" fmla="*/ 19 h 63"/>
                <a:gd name="T4" fmla="*/ 49 w 49"/>
                <a:gd name="T5" fmla="*/ 63 h 63"/>
                <a:gd name="T6" fmla="*/ 0 w 49"/>
                <a:gd name="T7" fmla="*/ 14 h 63"/>
                <a:gd name="T8" fmla="*/ 30 w 4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30" y="0"/>
                  </a:moveTo>
                  <a:lnTo>
                    <a:pt x="49" y="19"/>
                  </a:lnTo>
                  <a:lnTo>
                    <a:pt x="49" y="63"/>
                  </a:lnTo>
                  <a:lnTo>
                    <a:pt x="0" y="1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121"/>
            <p:cNvSpPr/>
            <p:nvPr/>
          </p:nvSpPr>
          <p:spPr bwMode="auto">
            <a:xfrm>
              <a:off x="6946106" y="1158875"/>
              <a:ext cx="85725" cy="85725"/>
            </a:xfrm>
            <a:custGeom>
              <a:avLst/>
              <a:gdLst>
                <a:gd name="T0" fmla="*/ 11 w 11"/>
                <a:gd name="T1" fmla="*/ 11 h 11"/>
                <a:gd name="T2" fmla="*/ 2 w 11"/>
                <a:gd name="T3" fmla="*/ 11 h 11"/>
                <a:gd name="T4" fmla="*/ 0 w 11"/>
                <a:gd name="T5" fmla="*/ 9 h 11"/>
                <a:gd name="T6" fmla="*/ 0 w 11"/>
                <a:gd name="T7" fmla="*/ 0 h 11"/>
                <a:gd name="T8" fmla="*/ 11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122"/>
            <p:cNvSpPr>
              <a:spLocks noEditPoints="1"/>
            </p:cNvSpPr>
            <p:nvPr/>
          </p:nvSpPr>
          <p:spPr bwMode="auto">
            <a:xfrm>
              <a:off x="6939756" y="1362075"/>
              <a:ext cx="69850" cy="69850"/>
            </a:xfrm>
            <a:custGeom>
              <a:avLst/>
              <a:gdLst>
                <a:gd name="T0" fmla="*/ 5 w 9"/>
                <a:gd name="T1" fmla="*/ 0 h 9"/>
                <a:gd name="T2" fmla="*/ 6 w 9"/>
                <a:gd name="T3" fmla="*/ 1 h 9"/>
                <a:gd name="T4" fmla="*/ 7 w 9"/>
                <a:gd name="T5" fmla="*/ 1 h 9"/>
                <a:gd name="T6" fmla="*/ 7 w 9"/>
                <a:gd name="T7" fmla="*/ 2 h 9"/>
                <a:gd name="T8" fmla="*/ 8 w 9"/>
                <a:gd name="T9" fmla="*/ 2 h 9"/>
                <a:gd name="T10" fmla="*/ 8 w 9"/>
                <a:gd name="T11" fmla="*/ 3 h 9"/>
                <a:gd name="T12" fmla="*/ 9 w 9"/>
                <a:gd name="T13" fmla="*/ 4 h 9"/>
                <a:gd name="T14" fmla="*/ 8 w 9"/>
                <a:gd name="T15" fmla="*/ 4 h 9"/>
                <a:gd name="T16" fmla="*/ 9 w 9"/>
                <a:gd name="T17" fmla="*/ 5 h 9"/>
                <a:gd name="T18" fmla="*/ 8 w 9"/>
                <a:gd name="T19" fmla="*/ 6 h 9"/>
                <a:gd name="T20" fmla="*/ 9 w 9"/>
                <a:gd name="T21" fmla="*/ 7 h 9"/>
                <a:gd name="T22" fmla="*/ 8 w 9"/>
                <a:gd name="T23" fmla="*/ 7 h 9"/>
                <a:gd name="T24" fmla="*/ 7 w 9"/>
                <a:gd name="T25" fmla="*/ 9 h 9"/>
                <a:gd name="T26" fmla="*/ 6 w 9"/>
                <a:gd name="T27" fmla="*/ 8 h 9"/>
                <a:gd name="T28" fmla="*/ 6 w 9"/>
                <a:gd name="T29" fmla="*/ 9 h 9"/>
                <a:gd name="T30" fmla="*/ 5 w 9"/>
                <a:gd name="T31" fmla="*/ 9 h 9"/>
                <a:gd name="T32" fmla="*/ 4 w 9"/>
                <a:gd name="T33" fmla="*/ 9 h 9"/>
                <a:gd name="T34" fmla="*/ 3 w 9"/>
                <a:gd name="T35" fmla="*/ 8 h 9"/>
                <a:gd name="T36" fmla="*/ 2 w 9"/>
                <a:gd name="T37" fmla="*/ 9 h 9"/>
                <a:gd name="T38" fmla="*/ 2 w 9"/>
                <a:gd name="T39" fmla="*/ 7 h 9"/>
                <a:gd name="T40" fmla="*/ 1 w 9"/>
                <a:gd name="T41" fmla="*/ 7 h 9"/>
                <a:gd name="T42" fmla="*/ 1 w 9"/>
                <a:gd name="T43" fmla="*/ 6 h 9"/>
                <a:gd name="T44" fmla="*/ 0 w 9"/>
                <a:gd name="T45" fmla="*/ 5 h 9"/>
                <a:gd name="T46" fmla="*/ 1 w 9"/>
                <a:gd name="T47" fmla="*/ 4 h 9"/>
                <a:gd name="T48" fmla="*/ 0 w 9"/>
                <a:gd name="T49" fmla="*/ 4 h 9"/>
                <a:gd name="T50" fmla="*/ 1 w 9"/>
                <a:gd name="T51" fmla="*/ 3 h 9"/>
                <a:gd name="T52" fmla="*/ 1 w 9"/>
                <a:gd name="T53" fmla="*/ 2 h 9"/>
                <a:gd name="T54" fmla="*/ 3 w 9"/>
                <a:gd name="T55" fmla="*/ 2 h 9"/>
                <a:gd name="T56" fmla="*/ 3 w 9"/>
                <a:gd name="T57" fmla="*/ 1 h 9"/>
                <a:gd name="T58" fmla="*/ 4 w 9"/>
                <a:gd name="T59" fmla="*/ 1 h 9"/>
                <a:gd name="T60" fmla="*/ 5 w 9"/>
                <a:gd name="T61" fmla="*/ 0 h 9"/>
                <a:gd name="T62" fmla="*/ 5 w 9"/>
                <a:gd name="T63" fmla="*/ 2 h 9"/>
                <a:gd name="T64" fmla="*/ 2 w 9"/>
                <a:gd name="T65" fmla="*/ 5 h 9"/>
                <a:gd name="T66" fmla="*/ 5 w 9"/>
                <a:gd name="T67" fmla="*/ 8 h 9"/>
                <a:gd name="T68" fmla="*/ 8 w 9"/>
                <a:gd name="T69" fmla="*/ 5 h 9"/>
                <a:gd name="T70" fmla="*/ 5 w 9"/>
                <a:gd name="T71" fmla="*/ 2 h 9"/>
                <a:gd name="T72" fmla="*/ 5 w 9"/>
                <a:gd name="T73" fmla="*/ 2 h 9"/>
                <a:gd name="T74" fmla="*/ 2 w 9"/>
                <a:gd name="T75" fmla="*/ 5 h 9"/>
                <a:gd name="T76" fmla="*/ 5 w 9"/>
                <a:gd name="T77" fmla="*/ 8 h 9"/>
                <a:gd name="T78" fmla="*/ 7 w 9"/>
                <a:gd name="T79" fmla="*/ 5 h 9"/>
                <a:gd name="T80" fmla="*/ 5 w 9"/>
                <a:gd name="T8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7" y="8"/>
                    <a:pt x="8" y="7"/>
                    <a:pt x="8" y="5"/>
                  </a:cubicBezTo>
                  <a:cubicBezTo>
                    <a:pt x="8" y="3"/>
                    <a:pt x="7" y="2"/>
                    <a:pt x="5" y="2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6"/>
                    <a:pt x="3" y="8"/>
                    <a:pt x="5" y="8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3123"/>
            <p:cNvSpPr>
              <a:spLocks noChangeArrowheads="1"/>
            </p:cNvSpPr>
            <p:nvPr/>
          </p:nvSpPr>
          <p:spPr bwMode="auto">
            <a:xfrm>
              <a:off x="6838156" y="1292225"/>
              <a:ext cx="131762" cy="158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3124"/>
            <p:cNvSpPr>
              <a:spLocks noChangeArrowheads="1"/>
            </p:cNvSpPr>
            <p:nvPr/>
          </p:nvSpPr>
          <p:spPr bwMode="auto">
            <a:xfrm>
              <a:off x="6838156" y="1314450"/>
              <a:ext cx="14763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3125"/>
            <p:cNvSpPr>
              <a:spLocks noChangeArrowheads="1"/>
            </p:cNvSpPr>
            <p:nvPr/>
          </p:nvSpPr>
          <p:spPr bwMode="auto">
            <a:xfrm>
              <a:off x="6838156" y="1346200"/>
              <a:ext cx="11588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3" name="矩形 332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5174194" y="1203612"/>
            <a:ext cx="2214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Relay Chain CMC</a:t>
            </a:r>
            <a:endParaRPr lang="en-US" altLang="zh-CN" sz="1400" b="1" spc="-40" dirty="0">
              <a:solidFill>
                <a:srgbClr val="166FA4"/>
              </a:solidFill>
              <a:cs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1807" y="1774297"/>
            <a:ext cx="646112" cy="646113"/>
            <a:chOff x="11454606" y="4368800"/>
            <a:chExt cx="646112" cy="646113"/>
          </a:xfrm>
        </p:grpSpPr>
        <p:sp>
          <p:nvSpPr>
            <p:cNvPr id="158" name="Oval 229"/>
            <p:cNvSpPr>
              <a:spLocks noChangeArrowheads="1"/>
            </p:cNvSpPr>
            <p:nvPr/>
          </p:nvSpPr>
          <p:spPr bwMode="auto">
            <a:xfrm>
              <a:off x="11454606" y="4368800"/>
              <a:ext cx="646112" cy="646113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30"/>
            <p:cNvSpPr>
              <a:spLocks noEditPoints="1"/>
            </p:cNvSpPr>
            <p:nvPr/>
          </p:nvSpPr>
          <p:spPr bwMode="auto">
            <a:xfrm>
              <a:off x="11757818" y="4368800"/>
              <a:ext cx="342900" cy="334963"/>
            </a:xfrm>
            <a:custGeom>
              <a:avLst/>
              <a:gdLst>
                <a:gd name="T0" fmla="*/ 5 w 44"/>
                <a:gd name="T1" fmla="*/ 0 h 43"/>
                <a:gd name="T2" fmla="*/ 0 w 44"/>
                <a:gd name="T3" fmla="*/ 0 h 43"/>
                <a:gd name="T4" fmla="*/ 3 w 44"/>
                <a:gd name="T5" fmla="*/ 0 h 43"/>
                <a:gd name="T6" fmla="*/ 5 w 44"/>
                <a:gd name="T7" fmla="*/ 0 h 43"/>
                <a:gd name="T8" fmla="*/ 44 w 44"/>
                <a:gd name="T9" fmla="*/ 43 h 43"/>
                <a:gd name="T10" fmla="*/ 44 w 44"/>
                <a:gd name="T11" fmla="*/ 40 h 43"/>
                <a:gd name="T12" fmla="*/ 44 w 44"/>
                <a:gd name="T13" fmla="*/ 41 h 43"/>
                <a:gd name="T14" fmla="*/ 44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lose/>
                  <a:moveTo>
                    <a:pt x="44" y="43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2"/>
                    <a:pt x="44" y="42"/>
                    <a:pt x="44" y="43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857"/>
            <p:cNvSpPr/>
            <p:nvPr/>
          </p:nvSpPr>
          <p:spPr bwMode="auto">
            <a:xfrm>
              <a:off x="11657806" y="4548187"/>
              <a:ext cx="434975" cy="458788"/>
            </a:xfrm>
            <a:custGeom>
              <a:avLst/>
              <a:gdLst>
                <a:gd name="T0" fmla="*/ 23 w 56"/>
                <a:gd name="T1" fmla="*/ 59 h 59"/>
                <a:gd name="T2" fmla="*/ 1 w 56"/>
                <a:gd name="T3" fmla="*/ 36 h 59"/>
                <a:gd name="T4" fmla="*/ 0 w 56"/>
                <a:gd name="T5" fmla="*/ 36 h 59"/>
                <a:gd name="T6" fmla="*/ 0 w 56"/>
                <a:gd name="T7" fmla="*/ 36 h 59"/>
                <a:gd name="T8" fmla="*/ 0 w 56"/>
                <a:gd name="T9" fmla="*/ 36 h 59"/>
                <a:gd name="T10" fmla="*/ 0 w 56"/>
                <a:gd name="T11" fmla="*/ 35 h 59"/>
                <a:gd name="T12" fmla="*/ 0 w 56"/>
                <a:gd name="T13" fmla="*/ 35 h 59"/>
                <a:gd name="T14" fmla="*/ 0 w 56"/>
                <a:gd name="T15" fmla="*/ 29 h 59"/>
                <a:gd name="T16" fmla="*/ 0 w 56"/>
                <a:gd name="T17" fmla="*/ 29 h 59"/>
                <a:gd name="T18" fmla="*/ 0 w 56"/>
                <a:gd name="T19" fmla="*/ 29 h 59"/>
                <a:gd name="T20" fmla="*/ 0 w 56"/>
                <a:gd name="T21" fmla="*/ 28 h 59"/>
                <a:gd name="T22" fmla="*/ 0 w 56"/>
                <a:gd name="T23" fmla="*/ 28 h 59"/>
                <a:gd name="T24" fmla="*/ 1 w 56"/>
                <a:gd name="T25" fmla="*/ 28 h 59"/>
                <a:gd name="T26" fmla="*/ 1 w 56"/>
                <a:gd name="T27" fmla="*/ 27 h 59"/>
                <a:gd name="T28" fmla="*/ 1 w 56"/>
                <a:gd name="T29" fmla="*/ 27 h 59"/>
                <a:gd name="T30" fmla="*/ 2 w 56"/>
                <a:gd name="T31" fmla="*/ 27 h 59"/>
                <a:gd name="T32" fmla="*/ 5 w 56"/>
                <a:gd name="T33" fmla="*/ 27 h 59"/>
                <a:gd name="T34" fmla="*/ 1 w 56"/>
                <a:gd name="T35" fmla="*/ 23 h 59"/>
                <a:gd name="T36" fmla="*/ 0 w 56"/>
                <a:gd name="T37" fmla="*/ 23 h 59"/>
                <a:gd name="T38" fmla="*/ 0 w 56"/>
                <a:gd name="T39" fmla="*/ 22 h 59"/>
                <a:gd name="T40" fmla="*/ 0 w 56"/>
                <a:gd name="T41" fmla="*/ 22 h 59"/>
                <a:gd name="T42" fmla="*/ 0 w 56"/>
                <a:gd name="T43" fmla="*/ 22 h 59"/>
                <a:gd name="T44" fmla="*/ 0 w 56"/>
                <a:gd name="T45" fmla="*/ 21 h 59"/>
                <a:gd name="T46" fmla="*/ 0 w 56"/>
                <a:gd name="T47" fmla="*/ 16 h 59"/>
                <a:gd name="T48" fmla="*/ 0 w 56"/>
                <a:gd name="T49" fmla="*/ 15 h 59"/>
                <a:gd name="T50" fmla="*/ 0 w 56"/>
                <a:gd name="T51" fmla="*/ 15 h 59"/>
                <a:gd name="T52" fmla="*/ 0 w 56"/>
                <a:gd name="T53" fmla="*/ 15 h 59"/>
                <a:gd name="T54" fmla="*/ 0 w 56"/>
                <a:gd name="T55" fmla="*/ 14 h 59"/>
                <a:gd name="T56" fmla="*/ 1 w 56"/>
                <a:gd name="T57" fmla="*/ 14 h 59"/>
                <a:gd name="T58" fmla="*/ 1 w 56"/>
                <a:gd name="T59" fmla="*/ 14 h 59"/>
                <a:gd name="T60" fmla="*/ 1 w 56"/>
                <a:gd name="T61" fmla="*/ 14 h 59"/>
                <a:gd name="T62" fmla="*/ 2 w 56"/>
                <a:gd name="T63" fmla="*/ 14 h 59"/>
                <a:gd name="T64" fmla="*/ 5 w 56"/>
                <a:gd name="T65" fmla="*/ 14 h 59"/>
                <a:gd name="T66" fmla="*/ 0 w 56"/>
                <a:gd name="T67" fmla="*/ 9 h 59"/>
                <a:gd name="T68" fmla="*/ 0 w 56"/>
                <a:gd name="T69" fmla="*/ 9 h 59"/>
                <a:gd name="T70" fmla="*/ 0 w 56"/>
                <a:gd name="T71" fmla="*/ 9 h 59"/>
                <a:gd name="T72" fmla="*/ 0 w 56"/>
                <a:gd name="T73" fmla="*/ 8 h 59"/>
                <a:gd name="T74" fmla="*/ 0 w 56"/>
                <a:gd name="T75" fmla="*/ 8 h 59"/>
                <a:gd name="T76" fmla="*/ 0 w 56"/>
                <a:gd name="T77" fmla="*/ 2 h 59"/>
                <a:gd name="T78" fmla="*/ 0 w 56"/>
                <a:gd name="T79" fmla="*/ 2 h 59"/>
                <a:gd name="T80" fmla="*/ 0 w 56"/>
                <a:gd name="T81" fmla="*/ 2 h 59"/>
                <a:gd name="T82" fmla="*/ 0 w 56"/>
                <a:gd name="T83" fmla="*/ 1 h 59"/>
                <a:gd name="T84" fmla="*/ 0 w 56"/>
                <a:gd name="T85" fmla="*/ 1 h 59"/>
                <a:gd name="T86" fmla="*/ 1 w 56"/>
                <a:gd name="T87" fmla="*/ 1 h 59"/>
                <a:gd name="T88" fmla="*/ 1 w 56"/>
                <a:gd name="T89" fmla="*/ 0 h 59"/>
                <a:gd name="T90" fmla="*/ 1 w 56"/>
                <a:gd name="T91" fmla="*/ 0 h 59"/>
                <a:gd name="T92" fmla="*/ 2 w 56"/>
                <a:gd name="T93" fmla="*/ 0 h 59"/>
                <a:gd name="T94" fmla="*/ 16 w 56"/>
                <a:gd name="T95" fmla="*/ 0 h 59"/>
                <a:gd name="T96" fmla="*/ 30 w 56"/>
                <a:gd name="T97" fmla="*/ 0 h 59"/>
                <a:gd name="T98" fmla="*/ 30 w 56"/>
                <a:gd name="T99" fmla="*/ 0 h 59"/>
                <a:gd name="T100" fmla="*/ 30 w 56"/>
                <a:gd name="T101" fmla="*/ 0 h 59"/>
                <a:gd name="T102" fmla="*/ 30 w 56"/>
                <a:gd name="T103" fmla="*/ 0 h 59"/>
                <a:gd name="T104" fmla="*/ 30 w 56"/>
                <a:gd name="T105" fmla="*/ 0 h 59"/>
                <a:gd name="T106" fmla="*/ 30 w 56"/>
                <a:gd name="T107" fmla="*/ 0 h 59"/>
                <a:gd name="T108" fmla="*/ 30 w 56"/>
                <a:gd name="T109" fmla="*/ 1 h 59"/>
                <a:gd name="T110" fmla="*/ 31 w 56"/>
                <a:gd name="T111" fmla="*/ 1 h 59"/>
                <a:gd name="T112" fmla="*/ 31 w 56"/>
                <a:gd name="T113" fmla="*/ 1 h 59"/>
                <a:gd name="T114" fmla="*/ 31 w 56"/>
                <a:gd name="T115" fmla="*/ 1 h 59"/>
                <a:gd name="T116" fmla="*/ 31 w 56"/>
                <a:gd name="T117" fmla="*/ 1 h 59"/>
                <a:gd name="T118" fmla="*/ 31 w 56"/>
                <a:gd name="T119" fmla="*/ 1 h 59"/>
                <a:gd name="T120" fmla="*/ 56 w 56"/>
                <a:gd name="T121" fmla="*/ 26 h 59"/>
                <a:gd name="T122" fmla="*/ 23 w 56"/>
                <a:gd name="T1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59">
                  <a:moveTo>
                    <a:pt x="23" y="59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3" y="43"/>
                    <a:pt x="40" y="56"/>
                    <a:pt x="23" y="59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144"/>
            <p:cNvSpPr>
              <a:spLocks noEditPoints="1"/>
            </p:cNvSpPr>
            <p:nvPr/>
          </p:nvSpPr>
          <p:spPr bwMode="auto">
            <a:xfrm>
              <a:off x="11657805" y="4548187"/>
              <a:ext cx="247650" cy="287338"/>
            </a:xfrm>
            <a:custGeom>
              <a:avLst/>
              <a:gdLst>
                <a:gd name="T0" fmla="*/ 30 w 32"/>
                <a:gd name="T1" fmla="*/ 14 h 37"/>
                <a:gd name="T2" fmla="*/ 2 w 32"/>
                <a:gd name="T3" fmla="*/ 14 h 37"/>
                <a:gd name="T4" fmla="*/ 0 w 32"/>
                <a:gd name="T5" fmla="*/ 16 h 37"/>
                <a:gd name="T6" fmla="*/ 0 w 32"/>
                <a:gd name="T7" fmla="*/ 21 h 37"/>
                <a:gd name="T8" fmla="*/ 2 w 32"/>
                <a:gd name="T9" fmla="*/ 23 h 37"/>
                <a:gd name="T10" fmla="*/ 30 w 32"/>
                <a:gd name="T11" fmla="*/ 23 h 37"/>
                <a:gd name="T12" fmla="*/ 32 w 32"/>
                <a:gd name="T13" fmla="*/ 21 h 37"/>
                <a:gd name="T14" fmla="*/ 32 w 32"/>
                <a:gd name="T15" fmla="*/ 16 h 37"/>
                <a:gd name="T16" fmla="*/ 30 w 32"/>
                <a:gd name="T17" fmla="*/ 14 h 37"/>
                <a:gd name="T18" fmla="*/ 30 w 32"/>
                <a:gd name="T19" fmla="*/ 10 h 37"/>
                <a:gd name="T20" fmla="*/ 2 w 32"/>
                <a:gd name="T21" fmla="*/ 10 h 37"/>
                <a:gd name="T22" fmla="*/ 0 w 32"/>
                <a:gd name="T23" fmla="*/ 8 h 37"/>
                <a:gd name="T24" fmla="*/ 0 w 32"/>
                <a:gd name="T25" fmla="*/ 2 h 37"/>
                <a:gd name="T26" fmla="*/ 2 w 32"/>
                <a:gd name="T27" fmla="*/ 0 h 37"/>
                <a:gd name="T28" fmla="*/ 30 w 32"/>
                <a:gd name="T29" fmla="*/ 0 h 37"/>
                <a:gd name="T30" fmla="*/ 32 w 32"/>
                <a:gd name="T31" fmla="*/ 2 h 37"/>
                <a:gd name="T32" fmla="*/ 32 w 32"/>
                <a:gd name="T33" fmla="*/ 8 h 37"/>
                <a:gd name="T34" fmla="*/ 30 w 32"/>
                <a:gd name="T35" fmla="*/ 10 h 37"/>
                <a:gd name="T36" fmla="*/ 30 w 32"/>
                <a:gd name="T37" fmla="*/ 27 h 37"/>
                <a:gd name="T38" fmla="*/ 2 w 32"/>
                <a:gd name="T39" fmla="*/ 27 h 37"/>
                <a:gd name="T40" fmla="*/ 0 w 32"/>
                <a:gd name="T41" fmla="*/ 29 h 37"/>
                <a:gd name="T42" fmla="*/ 0 w 32"/>
                <a:gd name="T43" fmla="*/ 35 h 37"/>
                <a:gd name="T44" fmla="*/ 2 w 32"/>
                <a:gd name="T45" fmla="*/ 37 h 37"/>
                <a:gd name="T46" fmla="*/ 29 w 32"/>
                <a:gd name="T47" fmla="*/ 37 h 37"/>
                <a:gd name="T48" fmla="*/ 31 w 32"/>
                <a:gd name="T49" fmla="*/ 35 h 37"/>
                <a:gd name="T50" fmla="*/ 32 w 32"/>
                <a:gd name="T51" fmla="*/ 29 h 37"/>
                <a:gd name="T52" fmla="*/ 30 w 32"/>
                <a:gd name="T5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37">
                  <a:moveTo>
                    <a:pt x="3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23"/>
                    <a:pt x="32" y="22"/>
                    <a:pt x="32" y="2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1" y="14"/>
                    <a:pt x="30" y="14"/>
                  </a:cubicBezTo>
                  <a:close/>
                  <a:moveTo>
                    <a:pt x="30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10"/>
                    <a:pt x="30" y="10"/>
                  </a:cubicBezTo>
                  <a:close/>
                  <a:moveTo>
                    <a:pt x="30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1" y="37"/>
                    <a:pt x="31" y="36"/>
                    <a:pt x="31" y="3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8"/>
                    <a:pt x="31" y="27"/>
                    <a:pt x="30" y="27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145"/>
            <p:cNvSpPr>
              <a:spLocks noEditPoints="1"/>
            </p:cNvSpPr>
            <p:nvPr/>
          </p:nvSpPr>
          <p:spPr bwMode="auto">
            <a:xfrm>
              <a:off x="11781630" y="4548187"/>
              <a:ext cx="123825" cy="287338"/>
            </a:xfrm>
            <a:custGeom>
              <a:avLst/>
              <a:gdLst>
                <a:gd name="T0" fmla="*/ 14 w 16"/>
                <a:gd name="T1" fmla="*/ 14 h 37"/>
                <a:gd name="T2" fmla="*/ 0 w 16"/>
                <a:gd name="T3" fmla="*/ 14 h 37"/>
                <a:gd name="T4" fmla="*/ 0 w 16"/>
                <a:gd name="T5" fmla="*/ 23 h 37"/>
                <a:gd name="T6" fmla="*/ 14 w 16"/>
                <a:gd name="T7" fmla="*/ 23 h 37"/>
                <a:gd name="T8" fmla="*/ 16 w 16"/>
                <a:gd name="T9" fmla="*/ 21 h 37"/>
                <a:gd name="T10" fmla="*/ 16 w 16"/>
                <a:gd name="T11" fmla="*/ 16 h 37"/>
                <a:gd name="T12" fmla="*/ 14 w 16"/>
                <a:gd name="T13" fmla="*/ 14 h 37"/>
                <a:gd name="T14" fmla="*/ 0 w 16"/>
                <a:gd name="T15" fmla="*/ 37 h 37"/>
                <a:gd name="T16" fmla="*/ 0 w 16"/>
                <a:gd name="T17" fmla="*/ 27 h 37"/>
                <a:gd name="T18" fmla="*/ 14 w 16"/>
                <a:gd name="T19" fmla="*/ 27 h 37"/>
                <a:gd name="T20" fmla="*/ 16 w 16"/>
                <a:gd name="T21" fmla="*/ 29 h 37"/>
                <a:gd name="T22" fmla="*/ 15 w 16"/>
                <a:gd name="T23" fmla="*/ 35 h 37"/>
                <a:gd name="T24" fmla="*/ 13 w 16"/>
                <a:gd name="T25" fmla="*/ 37 h 37"/>
                <a:gd name="T26" fmla="*/ 0 w 16"/>
                <a:gd name="T27" fmla="*/ 37 h 37"/>
                <a:gd name="T28" fmla="*/ 0 w 16"/>
                <a:gd name="T29" fmla="*/ 10 h 37"/>
                <a:gd name="T30" fmla="*/ 0 w 16"/>
                <a:gd name="T31" fmla="*/ 0 h 37"/>
                <a:gd name="T32" fmla="*/ 14 w 16"/>
                <a:gd name="T33" fmla="*/ 0 h 37"/>
                <a:gd name="T34" fmla="*/ 16 w 16"/>
                <a:gd name="T35" fmla="*/ 2 h 37"/>
                <a:gd name="T36" fmla="*/ 16 w 16"/>
                <a:gd name="T37" fmla="*/ 8 h 37"/>
                <a:gd name="T38" fmla="*/ 14 w 16"/>
                <a:gd name="T39" fmla="*/ 10 h 37"/>
                <a:gd name="T40" fmla="*/ 0 w 16"/>
                <a:gd name="T4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7">
                  <a:moveTo>
                    <a:pt x="14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2"/>
                    <a:pt x="16" y="2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lose/>
                  <a:moveTo>
                    <a:pt x="0" y="3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8"/>
                    <a:pt x="16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5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lose/>
                  <a:moveTo>
                    <a:pt x="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146"/>
            <p:cNvSpPr>
              <a:spLocks noChangeArrowheads="1"/>
            </p:cNvSpPr>
            <p:nvPr/>
          </p:nvSpPr>
          <p:spPr bwMode="auto">
            <a:xfrm>
              <a:off x="11867355" y="458628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1147"/>
            <p:cNvSpPr>
              <a:spLocks noChangeArrowheads="1"/>
            </p:cNvSpPr>
            <p:nvPr/>
          </p:nvSpPr>
          <p:spPr bwMode="auto">
            <a:xfrm>
              <a:off x="11867355" y="4695825"/>
              <a:ext cx="15875" cy="15875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148"/>
            <p:cNvSpPr>
              <a:spLocks noChangeArrowheads="1"/>
            </p:cNvSpPr>
            <p:nvPr/>
          </p:nvSpPr>
          <p:spPr bwMode="auto">
            <a:xfrm>
              <a:off x="11867355" y="479583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07" name="直接连接符 206">
            <a:extLst>
              <a:ext uri="{FF2B5EF4-FFF2-40B4-BE49-F238E27FC236}">
                <a16:creationId xmlns="" xmlns:a16="http://schemas.microsoft.com/office/drawing/2014/main" id="{36C57FB4-602C-45C4-B6FE-6622C4EAD09B}"/>
              </a:ext>
            </a:extLst>
          </p:cNvPr>
          <p:cNvCxnSpPr>
            <a:cxnSpLocks/>
          </p:cNvCxnSpPr>
          <p:nvPr/>
        </p:nvCxnSpPr>
        <p:spPr>
          <a:xfrm flipH="1">
            <a:off x="785015" y="2420409"/>
            <a:ext cx="4" cy="395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/>
          <p:cNvGrpSpPr/>
          <p:nvPr/>
        </p:nvGrpSpPr>
        <p:grpSpPr>
          <a:xfrm>
            <a:off x="785015" y="2663236"/>
            <a:ext cx="334108" cy="307800"/>
            <a:chOff x="5684257" y="2747483"/>
            <a:chExt cx="334108" cy="307800"/>
          </a:xfrm>
        </p:grpSpPr>
        <p:grpSp>
          <p:nvGrpSpPr>
            <p:cNvPr id="220" name="组合 219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222" name="直接连接符 221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直接箭头连接符 220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直接箭头连接符 223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>
            <a:off x="791184" y="3323134"/>
            <a:ext cx="261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1496641" y="3333721"/>
            <a:ext cx="1330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Synchronize block</a:t>
            </a:r>
          </a:p>
        </p:txBody>
      </p:sp>
      <p:sp>
        <p:nvSpPr>
          <p:cNvPr id="231" name="流程图: 联系 230"/>
          <p:cNvSpPr/>
          <p:nvPr/>
        </p:nvSpPr>
        <p:spPr>
          <a:xfrm>
            <a:off x="1318478" y="3378184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2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2934613" y="1236499"/>
            <a:ext cx="907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Auditor</a:t>
            </a:r>
            <a:endParaRPr lang="en-US" altLang="zh-CN" sz="1400" dirty="0" smtClean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67664" y="1702096"/>
            <a:ext cx="636587" cy="644525"/>
            <a:chOff x="9838531" y="5208588"/>
            <a:chExt cx="636587" cy="644525"/>
          </a:xfrm>
        </p:grpSpPr>
        <p:sp>
          <p:nvSpPr>
            <p:cNvPr id="71" name="Oval 255"/>
            <p:cNvSpPr>
              <a:spLocks noChangeArrowheads="1"/>
            </p:cNvSpPr>
            <p:nvPr/>
          </p:nvSpPr>
          <p:spPr bwMode="auto">
            <a:xfrm>
              <a:off x="9838531" y="5208588"/>
              <a:ext cx="636587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6"/>
            <p:cNvSpPr>
              <a:spLocks noEditPoints="1"/>
            </p:cNvSpPr>
            <p:nvPr/>
          </p:nvSpPr>
          <p:spPr bwMode="auto">
            <a:xfrm>
              <a:off x="10133806" y="5208588"/>
              <a:ext cx="341312" cy="327025"/>
            </a:xfrm>
            <a:custGeom>
              <a:avLst/>
              <a:gdLst>
                <a:gd name="T0" fmla="*/ 6 w 44"/>
                <a:gd name="T1" fmla="*/ 0 h 42"/>
                <a:gd name="T2" fmla="*/ 0 w 44"/>
                <a:gd name="T3" fmla="*/ 0 h 42"/>
                <a:gd name="T4" fmla="*/ 3 w 44"/>
                <a:gd name="T5" fmla="*/ 0 h 42"/>
                <a:gd name="T6" fmla="*/ 6 w 44"/>
                <a:gd name="T7" fmla="*/ 0 h 42"/>
                <a:gd name="T8" fmla="*/ 44 w 44"/>
                <a:gd name="T9" fmla="*/ 42 h 42"/>
                <a:gd name="T10" fmla="*/ 44 w 44"/>
                <a:gd name="T11" fmla="*/ 41 h 42"/>
                <a:gd name="T12" fmla="*/ 44 w 44"/>
                <a:gd name="T13" fmla="*/ 42 h 42"/>
                <a:gd name="T14" fmla="*/ 44 w 4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2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lose/>
                  <a:moveTo>
                    <a:pt x="44" y="42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2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871"/>
            <p:cNvSpPr/>
            <p:nvPr/>
          </p:nvSpPr>
          <p:spPr bwMode="auto">
            <a:xfrm>
              <a:off x="10002043" y="5372100"/>
              <a:ext cx="473075" cy="473075"/>
            </a:xfrm>
            <a:custGeom>
              <a:avLst/>
              <a:gdLst>
                <a:gd name="T0" fmla="*/ 61 w 61"/>
                <a:gd name="T1" fmla="*/ 26 h 61"/>
                <a:gd name="T2" fmla="*/ 39 w 61"/>
                <a:gd name="T3" fmla="*/ 4 h 61"/>
                <a:gd name="T4" fmla="*/ 38 w 61"/>
                <a:gd name="T5" fmla="*/ 3 h 61"/>
                <a:gd name="T6" fmla="*/ 38 w 61"/>
                <a:gd name="T7" fmla="*/ 3 h 61"/>
                <a:gd name="T8" fmla="*/ 37 w 61"/>
                <a:gd name="T9" fmla="*/ 2 h 61"/>
                <a:gd name="T10" fmla="*/ 36 w 61"/>
                <a:gd name="T11" fmla="*/ 2 h 61"/>
                <a:gd name="T12" fmla="*/ 35 w 61"/>
                <a:gd name="T13" fmla="*/ 1 h 61"/>
                <a:gd name="T14" fmla="*/ 33 w 61"/>
                <a:gd name="T15" fmla="*/ 1 h 61"/>
                <a:gd name="T16" fmla="*/ 32 w 61"/>
                <a:gd name="T17" fmla="*/ 1 h 61"/>
                <a:gd name="T18" fmla="*/ 30 w 61"/>
                <a:gd name="T19" fmla="*/ 1 h 61"/>
                <a:gd name="T20" fmla="*/ 29 w 61"/>
                <a:gd name="T21" fmla="*/ 0 h 61"/>
                <a:gd name="T22" fmla="*/ 27 w 61"/>
                <a:gd name="T23" fmla="*/ 0 h 61"/>
                <a:gd name="T24" fmla="*/ 25 w 61"/>
                <a:gd name="T25" fmla="*/ 0 h 61"/>
                <a:gd name="T26" fmla="*/ 23 w 61"/>
                <a:gd name="T27" fmla="*/ 0 h 61"/>
                <a:gd name="T28" fmla="*/ 22 w 61"/>
                <a:gd name="T29" fmla="*/ 0 h 61"/>
                <a:gd name="T30" fmla="*/ 20 w 61"/>
                <a:gd name="T31" fmla="*/ 0 h 61"/>
                <a:gd name="T32" fmla="*/ 18 w 61"/>
                <a:gd name="T33" fmla="*/ 0 h 61"/>
                <a:gd name="T34" fmla="*/ 16 w 61"/>
                <a:gd name="T35" fmla="*/ 0 h 61"/>
                <a:gd name="T36" fmla="*/ 14 w 61"/>
                <a:gd name="T37" fmla="*/ 0 h 61"/>
                <a:gd name="T38" fmla="*/ 13 w 61"/>
                <a:gd name="T39" fmla="*/ 0 h 61"/>
                <a:gd name="T40" fmla="*/ 11 w 61"/>
                <a:gd name="T41" fmla="*/ 0 h 61"/>
                <a:gd name="T42" fmla="*/ 9 w 61"/>
                <a:gd name="T43" fmla="*/ 1 h 61"/>
                <a:gd name="T44" fmla="*/ 8 w 61"/>
                <a:gd name="T45" fmla="*/ 1 h 61"/>
                <a:gd name="T46" fmla="*/ 6 w 61"/>
                <a:gd name="T47" fmla="*/ 1 h 61"/>
                <a:gd name="T48" fmla="*/ 5 w 61"/>
                <a:gd name="T49" fmla="*/ 1 h 61"/>
                <a:gd name="T50" fmla="*/ 4 w 61"/>
                <a:gd name="T51" fmla="*/ 2 h 61"/>
                <a:gd name="T52" fmla="*/ 3 w 61"/>
                <a:gd name="T53" fmla="*/ 2 h 61"/>
                <a:gd name="T54" fmla="*/ 2 w 61"/>
                <a:gd name="T55" fmla="*/ 3 h 61"/>
                <a:gd name="T56" fmla="*/ 1 w 61"/>
                <a:gd name="T57" fmla="*/ 3 h 61"/>
                <a:gd name="T58" fmla="*/ 1 w 61"/>
                <a:gd name="T59" fmla="*/ 4 h 61"/>
                <a:gd name="T60" fmla="*/ 1 w 61"/>
                <a:gd name="T61" fmla="*/ 4 h 61"/>
                <a:gd name="T62" fmla="*/ 0 w 61"/>
                <a:gd name="T63" fmla="*/ 5 h 61"/>
                <a:gd name="T64" fmla="*/ 0 w 61"/>
                <a:gd name="T65" fmla="*/ 7 h 61"/>
                <a:gd name="T66" fmla="*/ 1 w 61"/>
                <a:gd name="T67" fmla="*/ 9 h 61"/>
                <a:gd name="T68" fmla="*/ 1 w 61"/>
                <a:gd name="T69" fmla="*/ 11 h 61"/>
                <a:gd name="T70" fmla="*/ 1 w 61"/>
                <a:gd name="T71" fmla="*/ 12 h 61"/>
                <a:gd name="T72" fmla="*/ 1 w 61"/>
                <a:gd name="T73" fmla="*/ 14 h 61"/>
                <a:gd name="T74" fmla="*/ 1 w 61"/>
                <a:gd name="T75" fmla="*/ 16 h 61"/>
                <a:gd name="T76" fmla="*/ 1 w 61"/>
                <a:gd name="T77" fmla="*/ 17 h 61"/>
                <a:gd name="T78" fmla="*/ 1 w 61"/>
                <a:gd name="T79" fmla="*/ 19 h 61"/>
                <a:gd name="T80" fmla="*/ 1 w 61"/>
                <a:gd name="T81" fmla="*/ 20 h 61"/>
                <a:gd name="T82" fmla="*/ 1 w 61"/>
                <a:gd name="T83" fmla="*/ 22 h 61"/>
                <a:gd name="T84" fmla="*/ 1 w 61"/>
                <a:gd name="T85" fmla="*/ 23 h 61"/>
                <a:gd name="T86" fmla="*/ 1 w 61"/>
                <a:gd name="T87" fmla="*/ 25 h 61"/>
                <a:gd name="T88" fmla="*/ 1 w 61"/>
                <a:gd name="T89" fmla="*/ 26 h 61"/>
                <a:gd name="T90" fmla="*/ 1 w 61"/>
                <a:gd name="T91" fmla="*/ 27 h 61"/>
                <a:gd name="T92" fmla="*/ 2 w 61"/>
                <a:gd name="T93" fmla="*/ 28 h 61"/>
                <a:gd name="T94" fmla="*/ 2 w 61"/>
                <a:gd name="T95" fmla="*/ 29 h 61"/>
                <a:gd name="T96" fmla="*/ 2 w 61"/>
                <a:gd name="T97" fmla="*/ 30 h 61"/>
                <a:gd name="T98" fmla="*/ 3 w 61"/>
                <a:gd name="T99" fmla="*/ 32 h 61"/>
                <a:gd name="T100" fmla="*/ 3 w 61"/>
                <a:gd name="T101" fmla="*/ 33 h 61"/>
                <a:gd name="T102" fmla="*/ 4 w 61"/>
                <a:gd name="T103" fmla="*/ 34 h 61"/>
                <a:gd name="T104" fmla="*/ 5 w 61"/>
                <a:gd name="T105" fmla="*/ 34 h 61"/>
                <a:gd name="T106" fmla="*/ 6 w 61"/>
                <a:gd name="T107" fmla="*/ 35 h 61"/>
                <a:gd name="T108" fmla="*/ 6 w 61"/>
                <a:gd name="T109" fmla="*/ 36 h 61"/>
                <a:gd name="T110" fmla="*/ 7 w 61"/>
                <a:gd name="T111" fmla="*/ 37 h 61"/>
                <a:gd name="T112" fmla="*/ 31 w 61"/>
                <a:gd name="T113" fmla="*/ 61 h 61"/>
                <a:gd name="T114" fmla="*/ 61 w 61"/>
                <a:gd name="T11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" h="61">
                  <a:moveTo>
                    <a:pt x="61" y="26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39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1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10" y="0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1" y="16"/>
                    <a:pt x="1" y="17"/>
                    <a:pt x="1" y="17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1" y="25"/>
                    <a:pt x="1" y="26"/>
                  </a:cubicBezTo>
                  <a:cubicBezTo>
                    <a:pt x="1" y="26"/>
                    <a:pt x="1" y="27"/>
                    <a:pt x="1" y="27"/>
                  </a:cubicBezTo>
                  <a:cubicBezTo>
                    <a:pt x="1" y="27"/>
                    <a:pt x="2" y="28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2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4" y="33"/>
                    <a:pt x="4" y="33"/>
                    <a:pt x="4" y="34"/>
                  </a:cubicBezTo>
                  <a:cubicBezTo>
                    <a:pt x="4" y="34"/>
                    <a:pt x="4" y="34"/>
                    <a:pt x="5" y="34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47" y="56"/>
                    <a:pt x="59" y="43"/>
                    <a:pt x="61" y="26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267"/>
            <p:cNvSpPr/>
            <p:nvPr/>
          </p:nvSpPr>
          <p:spPr bwMode="auto">
            <a:xfrm>
              <a:off x="9978231" y="5356225"/>
              <a:ext cx="349250" cy="341313"/>
            </a:xfrm>
            <a:custGeom>
              <a:avLst/>
              <a:gdLst>
                <a:gd name="T0" fmla="*/ 3 w 45"/>
                <a:gd name="T1" fmla="*/ 7 h 44"/>
                <a:gd name="T2" fmla="*/ 23 w 45"/>
                <a:gd name="T3" fmla="*/ 44 h 44"/>
                <a:gd name="T4" fmla="*/ 42 w 45"/>
                <a:gd name="T5" fmla="*/ 7 h 44"/>
                <a:gd name="T6" fmla="*/ 3 w 45"/>
                <a:gd name="T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3" y="7"/>
                  </a:moveTo>
                  <a:cubicBezTo>
                    <a:pt x="4" y="28"/>
                    <a:pt x="0" y="39"/>
                    <a:pt x="23" y="44"/>
                  </a:cubicBezTo>
                  <a:cubicBezTo>
                    <a:pt x="45" y="39"/>
                    <a:pt x="41" y="28"/>
                    <a:pt x="42" y="7"/>
                  </a:cubicBezTo>
                  <a:cubicBezTo>
                    <a:pt x="42" y="0"/>
                    <a:pt x="3" y="0"/>
                    <a:pt x="3" y="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268"/>
            <p:cNvSpPr/>
            <p:nvPr/>
          </p:nvSpPr>
          <p:spPr bwMode="auto">
            <a:xfrm>
              <a:off x="9978231" y="5372100"/>
              <a:ext cx="179388" cy="325438"/>
            </a:xfrm>
            <a:custGeom>
              <a:avLst/>
              <a:gdLst>
                <a:gd name="T0" fmla="*/ 3 w 23"/>
                <a:gd name="T1" fmla="*/ 5 h 42"/>
                <a:gd name="T2" fmla="*/ 23 w 23"/>
                <a:gd name="T3" fmla="*/ 42 h 42"/>
                <a:gd name="T4" fmla="*/ 23 w 23"/>
                <a:gd name="T5" fmla="*/ 42 h 42"/>
                <a:gd name="T6" fmla="*/ 23 w 23"/>
                <a:gd name="T7" fmla="*/ 0 h 42"/>
                <a:gd name="T8" fmla="*/ 3 w 2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2">
                  <a:moveTo>
                    <a:pt x="3" y="5"/>
                  </a:moveTo>
                  <a:cubicBezTo>
                    <a:pt x="4" y="26"/>
                    <a:pt x="0" y="37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3" y="1"/>
                    <a:pt x="3" y="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269"/>
            <p:cNvSpPr/>
            <p:nvPr/>
          </p:nvSpPr>
          <p:spPr bwMode="auto">
            <a:xfrm>
              <a:off x="10157618" y="5527675"/>
              <a:ext cx="147638" cy="169863"/>
            </a:xfrm>
            <a:custGeom>
              <a:avLst/>
              <a:gdLst>
                <a:gd name="T0" fmla="*/ 0 w 19"/>
                <a:gd name="T1" fmla="*/ 0 h 22"/>
                <a:gd name="T2" fmla="*/ 0 w 19"/>
                <a:gd name="T3" fmla="*/ 22 h 22"/>
                <a:gd name="T4" fmla="*/ 0 w 19"/>
                <a:gd name="T5" fmla="*/ 22 h 22"/>
                <a:gd name="T6" fmla="*/ 19 w 19"/>
                <a:gd name="T7" fmla="*/ 0 h 22"/>
                <a:gd name="T8" fmla="*/ 0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6" y="18"/>
                    <a:pt x="19" y="12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270"/>
            <p:cNvSpPr/>
            <p:nvPr/>
          </p:nvSpPr>
          <p:spPr bwMode="auto">
            <a:xfrm>
              <a:off x="10002043" y="5372100"/>
              <a:ext cx="155575" cy="155575"/>
            </a:xfrm>
            <a:custGeom>
              <a:avLst/>
              <a:gdLst>
                <a:gd name="T0" fmla="*/ 0 w 20"/>
                <a:gd name="T1" fmla="*/ 5 h 20"/>
                <a:gd name="T2" fmla="*/ 1 w 20"/>
                <a:gd name="T3" fmla="*/ 20 h 20"/>
                <a:gd name="T4" fmla="*/ 20 w 20"/>
                <a:gd name="T5" fmla="*/ 20 h 20"/>
                <a:gd name="T6" fmla="*/ 20 w 20"/>
                <a:gd name="T7" fmla="*/ 0 h 20"/>
                <a:gd name="T8" fmla="*/ 0 w 20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cubicBezTo>
                    <a:pt x="1" y="11"/>
                    <a:pt x="0" y="16"/>
                    <a:pt x="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026453" y="1747830"/>
            <a:ext cx="646112" cy="646113"/>
            <a:chOff x="11454606" y="4368800"/>
            <a:chExt cx="646112" cy="646113"/>
          </a:xfrm>
        </p:grpSpPr>
        <p:sp>
          <p:nvSpPr>
            <p:cNvPr id="81" name="Oval 229"/>
            <p:cNvSpPr>
              <a:spLocks noChangeArrowheads="1"/>
            </p:cNvSpPr>
            <p:nvPr/>
          </p:nvSpPr>
          <p:spPr bwMode="auto">
            <a:xfrm>
              <a:off x="11454606" y="4368800"/>
              <a:ext cx="646112" cy="646113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30"/>
            <p:cNvSpPr>
              <a:spLocks noEditPoints="1"/>
            </p:cNvSpPr>
            <p:nvPr/>
          </p:nvSpPr>
          <p:spPr bwMode="auto">
            <a:xfrm>
              <a:off x="11757818" y="4368800"/>
              <a:ext cx="342900" cy="334963"/>
            </a:xfrm>
            <a:custGeom>
              <a:avLst/>
              <a:gdLst>
                <a:gd name="T0" fmla="*/ 5 w 44"/>
                <a:gd name="T1" fmla="*/ 0 h 43"/>
                <a:gd name="T2" fmla="*/ 0 w 44"/>
                <a:gd name="T3" fmla="*/ 0 h 43"/>
                <a:gd name="T4" fmla="*/ 3 w 44"/>
                <a:gd name="T5" fmla="*/ 0 h 43"/>
                <a:gd name="T6" fmla="*/ 5 w 44"/>
                <a:gd name="T7" fmla="*/ 0 h 43"/>
                <a:gd name="T8" fmla="*/ 44 w 44"/>
                <a:gd name="T9" fmla="*/ 43 h 43"/>
                <a:gd name="T10" fmla="*/ 44 w 44"/>
                <a:gd name="T11" fmla="*/ 40 h 43"/>
                <a:gd name="T12" fmla="*/ 44 w 44"/>
                <a:gd name="T13" fmla="*/ 41 h 43"/>
                <a:gd name="T14" fmla="*/ 44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lose/>
                  <a:moveTo>
                    <a:pt x="44" y="43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2"/>
                    <a:pt x="44" y="42"/>
                    <a:pt x="44" y="43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57"/>
            <p:cNvSpPr/>
            <p:nvPr/>
          </p:nvSpPr>
          <p:spPr bwMode="auto">
            <a:xfrm>
              <a:off x="11657806" y="4548187"/>
              <a:ext cx="434975" cy="458788"/>
            </a:xfrm>
            <a:custGeom>
              <a:avLst/>
              <a:gdLst>
                <a:gd name="T0" fmla="*/ 23 w 56"/>
                <a:gd name="T1" fmla="*/ 59 h 59"/>
                <a:gd name="T2" fmla="*/ 1 w 56"/>
                <a:gd name="T3" fmla="*/ 36 h 59"/>
                <a:gd name="T4" fmla="*/ 0 w 56"/>
                <a:gd name="T5" fmla="*/ 36 h 59"/>
                <a:gd name="T6" fmla="*/ 0 w 56"/>
                <a:gd name="T7" fmla="*/ 36 h 59"/>
                <a:gd name="T8" fmla="*/ 0 w 56"/>
                <a:gd name="T9" fmla="*/ 36 h 59"/>
                <a:gd name="T10" fmla="*/ 0 w 56"/>
                <a:gd name="T11" fmla="*/ 35 h 59"/>
                <a:gd name="T12" fmla="*/ 0 w 56"/>
                <a:gd name="T13" fmla="*/ 35 h 59"/>
                <a:gd name="T14" fmla="*/ 0 w 56"/>
                <a:gd name="T15" fmla="*/ 29 h 59"/>
                <a:gd name="T16" fmla="*/ 0 w 56"/>
                <a:gd name="T17" fmla="*/ 29 h 59"/>
                <a:gd name="T18" fmla="*/ 0 w 56"/>
                <a:gd name="T19" fmla="*/ 29 h 59"/>
                <a:gd name="T20" fmla="*/ 0 w 56"/>
                <a:gd name="T21" fmla="*/ 28 h 59"/>
                <a:gd name="T22" fmla="*/ 0 w 56"/>
                <a:gd name="T23" fmla="*/ 28 h 59"/>
                <a:gd name="T24" fmla="*/ 1 w 56"/>
                <a:gd name="T25" fmla="*/ 28 h 59"/>
                <a:gd name="T26" fmla="*/ 1 w 56"/>
                <a:gd name="T27" fmla="*/ 27 h 59"/>
                <a:gd name="T28" fmla="*/ 1 w 56"/>
                <a:gd name="T29" fmla="*/ 27 h 59"/>
                <a:gd name="T30" fmla="*/ 2 w 56"/>
                <a:gd name="T31" fmla="*/ 27 h 59"/>
                <a:gd name="T32" fmla="*/ 5 w 56"/>
                <a:gd name="T33" fmla="*/ 27 h 59"/>
                <a:gd name="T34" fmla="*/ 1 w 56"/>
                <a:gd name="T35" fmla="*/ 23 h 59"/>
                <a:gd name="T36" fmla="*/ 0 w 56"/>
                <a:gd name="T37" fmla="*/ 23 h 59"/>
                <a:gd name="T38" fmla="*/ 0 w 56"/>
                <a:gd name="T39" fmla="*/ 22 h 59"/>
                <a:gd name="T40" fmla="*/ 0 w 56"/>
                <a:gd name="T41" fmla="*/ 22 h 59"/>
                <a:gd name="T42" fmla="*/ 0 w 56"/>
                <a:gd name="T43" fmla="*/ 22 h 59"/>
                <a:gd name="T44" fmla="*/ 0 w 56"/>
                <a:gd name="T45" fmla="*/ 21 h 59"/>
                <a:gd name="T46" fmla="*/ 0 w 56"/>
                <a:gd name="T47" fmla="*/ 16 h 59"/>
                <a:gd name="T48" fmla="*/ 0 w 56"/>
                <a:gd name="T49" fmla="*/ 15 h 59"/>
                <a:gd name="T50" fmla="*/ 0 w 56"/>
                <a:gd name="T51" fmla="*/ 15 h 59"/>
                <a:gd name="T52" fmla="*/ 0 w 56"/>
                <a:gd name="T53" fmla="*/ 15 h 59"/>
                <a:gd name="T54" fmla="*/ 0 w 56"/>
                <a:gd name="T55" fmla="*/ 14 h 59"/>
                <a:gd name="T56" fmla="*/ 1 w 56"/>
                <a:gd name="T57" fmla="*/ 14 h 59"/>
                <a:gd name="T58" fmla="*/ 1 w 56"/>
                <a:gd name="T59" fmla="*/ 14 h 59"/>
                <a:gd name="T60" fmla="*/ 1 w 56"/>
                <a:gd name="T61" fmla="*/ 14 h 59"/>
                <a:gd name="T62" fmla="*/ 2 w 56"/>
                <a:gd name="T63" fmla="*/ 14 h 59"/>
                <a:gd name="T64" fmla="*/ 5 w 56"/>
                <a:gd name="T65" fmla="*/ 14 h 59"/>
                <a:gd name="T66" fmla="*/ 0 w 56"/>
                <a:gd name="T67" fmla="*/ 9 h 59"/>
                <a:gd name="T68" fmla="*/ 0 w 56"/>
                <a:gd name="T69" fmla="*/ 9 h 59"/>
                <a:gd name="T70" fmla="*/ 0 w 56"/>
                <a:gd name="T71" fmla="*/ 9 h 59"/>
                <a:gd name="T72" fmla="*/ 0 w 56"/>
                <a:gd name="T73" fmla="*/ 8 h 59"/>
                <a:gd name="T74" fmla="*/ 0 w 56"/>
                <a:gd name="T75" fmla="*/ 8 h 59"/>
                <a:gd name="T76" fmla="*/ 0 w 56"/>
                <a:gd name="T77" fmla="*/ 2 h 59"/>
                <a:gd name="T78" fmla="*/ 0 w 56"/>
                <a:gd name="T79" fmla="*/ 2 h 59"/>
                <a:gd name="T80" fmla="*/ 0 w 56"/>
                <a:gd name="T81" fmla="*/ 2 h 59"/>
                <a:gd name="T82" fmla="*/ 0 w 56"/>
                <a:gd name="T83" fmla="*/ 1 h 59"/>
                <a:gd name="T84" fmla="*/ 0 w 56"/>
                <a:gd name="T85" fmla="*/ 1 h 59"/>
                <a:gd name="T86" fmla="*/ 1 w 56"/>
                <a:gd name="T87" fmla="*/ 1 h 59"/>
                <a:gd name="T88" fmla="*/ 1 w 56"/>
                <a:gd name="T89" fmla="*/ 0 h 59"/>
                <a:gd name="T90" fmla="*/ 1 w 56"/>
                <a:gd name="T91" fmla="*/ 0 h 59"/>
                <a:gd name="T92" fmla="*/ 2 w 56"/>
                <a:gd name="T93" fmla="*/ 0 h 59"/>
                <a:gd name="T94" fmla="*/ 16 w 56"/>
                <a:gd name="T95" fmla="*/ 0 h 59"/>
                <a:gd name="T96" fmla="*/ 30 w 56"/>
                <a:gd name="T97" fmla="*/ 0 h 59"/>
                <a:gd name="T98" fmla="*/ 30 w 56"/>
                <a:gd name="T99" fmla="*/ 0 h 59"/>
                <a:gd name="T100" fmla="*/ 30 w 56"/>
                <a:gd name="T101" fmla="*/ 0 h 59"/>
                <a:gd name="T102" fmla="*/ 30 w 56"/>
                <a:gd name="T103" fmla="*/ 0 h 59"/>
                <a:gd name="T104" fmla="*/ 30 w 56"/>
                <a:gd name="T105" fmla="*/ 0 h 59"/>
                <a:gd name="T106" fmla="*/ 30 w 56"/>
                <a:gd name="T107" fmla="*/ 0 h 59"/>
                <a:gd name="T108" fmla="*/ 30 w 56"/>
                <a:gd name="T109" fmla="*/ 1 h 59"/>
                <a:gd name="T110" fmla="*/ 31 w 56"/>
                <a:gd name="T111" fmla="*/ 1 h 59"/>
                <a:gd name="T112" fmla="*/ 31 w 56"/>
                <a:gd name="T113" fmla="*/ 1 h 59"/>
                <a:gd name="T114" fmla="*/ 31 w 56"/>
                <a:gd name="T115" fmla="*/ 1 h 59"/>
                <a:gd name="T116" fmla="*/ 31 w 56"/>
                <a:gd name="T117" fmla="*/ 1 h 59"/>
                <a:gd name="T118" fmla="*/ 31 w 56"/>
                <a:gd name="T119" fmla="*/ 1 h 59"/>
                <a:gd name="T120" fmla="*/ 56 w 56"/>
                <a:gd name="T121" fmla="*/ 26 h 59"/>
                <a:gd name="T122" fmla="*/ 23 w 56"/>
                <a:gd name="T1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59">
                  <a:moveTo>
                    <a:pt x="23" y="59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3" y="43"/>
                    <a:pt x="40" y="56"/>
                    <a:pt x="23" y="59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144"/>
            <p:cNvSpPr>
              <a:spLocks noEditPoints="1"/>
            </p:cNvSpPr>
            <p:nvPr/>
          </p:nvSpPr>
          <p:spPr bwMode="auto">
            <a:xfrm>
              <a:off x="11657805" y="4548187"/>
              <a:ext cx="247650" cy="287338"/>
            </a:xfrm>
            <a:custGeom>
              <a:avLst/>
              <a:gdLst>
                <a:gd name="T0" fmla="*/ 30 w 32"/>
                <a:gd name="T1" fmla="*/ 14 h 37"/>
                <a:gd name="T2" fmla="*/ 2 w 32"/>
                <a:gd name="T3" fmla="*/ 14 h 37"/>
                <a:gd name="T4" fmla="*/ 0 w 32"/>
                <a:gd name="T5" fmla="*/ 16 h 37"/>
                <a:gd name="T6" fmla="*/ 0 w 32"/>
                <a:gd name="T7" fmla="*/ 21 h 37"/>
                <a:gd name="T8" fmla="*/ 2 w 32"/>
                <a:gd name="T9" fmla="*/ 23 h 37"/>
                <a:gd name="T10" fmla="*/ 30 w 32"/>
                <a:gd name="T11" fmla="*/ 23 h 37"/>
                <a:gd name="T12" fmla="*/ 32 w 32"/>
                <a:gd name="T13" fmla="*/ 21 h 37"/>
                <a:gd name="T14" fmla="*/ 32 w 32"/>
                <a:gd name="T15" fmla="*/ 16 h 37"/>
                <a:gd name="T16" fmla="*/ 30 w 32"/>
                <a:gd name="T17" fmla="*/ 14 h 37"/>
                <a:gd name="T18" fmla="*/ 30 w 32"/>
                <a:gd name="T19" fmla="*/ 10 h 37"/>
                <a:gd name="T20" fmla="*/ 2 w 32"/>
                <a:gd name="T21" fmla="*/ 10 h 37"/>
                <a:gd name="T22" fmla="*/ 0 w 32"/>
                <a:gd name="T23" fmla="*/ 8 h 37"/>
                <a:gd name="T24" fmla="*/ 0 w 32"/>
                <a:gd name="T25" fmla="*/ 2 h 37"/>
                <a:gd name="T26" fmla="*/ 2 w 32"/>
                <a:gd name="T27" fmla="*/ 0 h 37"/>
                <a:gd name="T28" fmla="*/ 30 w 32"/>
                <a:gd name="T29" fmla="*/ 0 h 37"/>
                <a:gd name="T30" fmla="*/ 32 w 32"/>
                <a:gd name="T31" fmla="*/ 2 h 37"/>
                <a:gd name="T32" fmla="*/ 32 w 32"/>
                <a:gd name="T33" fmla="*/ 8 h 37"/>
                <a:gd name="T34" fmla="*/ 30 w 32"/>
                <a:gd name="T35" fmla="*/ 10 h 37"/>
                <a:gd name="T36" fmla="*/ 30 w 32"/>
                <a:gd name="T37" fmla="*/ 27 h 37"/>
                <a:gd name="T38" fmla="*/ 2 w 32"/>
                <a:gd name="T39" fmla="*/ 27 h 37"/>
                <a:gd name="T40" fmla="*/ 0 w 32"/>
                <a:gd name="T41" fmla="*/ 29 h 37"/>
                <a:gd name="T42" fmla="*/ 0 w 32"/>
                <a:gd name="T43" fmla="*/ 35 h 37"/>
                <a:gd name="T44" fmla="*/ 2 w 32"/>
                <a:gd name="T45" fmla="*/ 37 h 37"/>
                <a:gd name="T46" fmla="*/ 29 w 32"/>
                <a:gd name="T47" fmla="*/ 37 h 37"/>
                <a:gd name="T48" fmla="*/ 31 w 32"/>
                <a:gd name="T49" fmla="*/ 35 h 37"/>
                <a:gd name="T50" fmla="*/ 32 w 32"/>
                <a:gd name="T51" fmla="*/ 29 h 37"/>
                <a:gd name="T52" fmla="*/ 30 w 32"/>
                <a:gd name="T5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37">
                  <a:moveTo>
                    <a:pt x="3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23"/>
                    <a:pt x="32" y="22"/>
                    <a:pt x="32" y="2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1" y="14"/>
                    <a:pt x="30" y="14"/>
                  </a:cubicBezTo>
                  <a:close/>
                  <a:moveTo>
                    <a:pt x="30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10"/>
                    <a:pt x="30" y="10"/>
                  </a:cubicBezTo>
                  <a:close/>
                  <a:moveTo>
                    <a:pt x="30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1" y="37"/>
                    <a:pt x="31" y="36"/>
                    <a:pt x="31" y="3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8"/>
                    <a:pt x="31" y="27"/>
                    <a:pt x="30" y="27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145"/>
            <p:cNvSpPr>
              <a:spLocks noEditPoints="1"/>
            </p:cNvSpPr>
            <p:nvPr/>
          </p:nvSpPr>
          <p:spPr bwMode="auto">
            <a:xfrm>
              <a:off x="11781630" y="4548187"/>
              <a:ext cx="123825" cy="287338"/>
            </a:xfrm>
            <a:custGeom>
              <a:avLst/>
              <a:gdLst>
                <a:gd name="T0" fmla="*/ 14 w 16"/>
                <a:gd name="T1" fmla="*/ 14 h 37"/>
                <a:gd name="T2" fmla="*/ 0 w 16"/>
                <a:gd name="T3" fmla="*/ 14 h 37"/>
                <a:gd name="T4" fmla="*/ 0 w 16"/>
                <a:gd name="T5" fmla="*/ 23 h 37"/>
                <a:gd name="T6" fmla="*/ 14 w 16"/>
                <a:gd name="T7" fmla="*/ 23 h 37"/>
                <a:gd name="T8" fmla="*/ 16 w 16"/>
                <a:gd name="T9" fmla="*/ 21 h 37"/>
                <a:gd name="T10" fmla="*/ 16 w 16"/>
                <a:gd name="T11" fmla="*/ 16 h 37"/>
                <a:gd name="T12" fmla="*/ 14 w 16"/>
                <a:gd name="T13" fmla="*/ 14 h 37"/>
                <a:gd name="T14" fmla="*/ 0 w 16"/>
                <a:gd name="T15" fmla="*/ 37 h 37"/>
                <a:gd name="T16" fmla="*/ 0 w 16"/>
                <a:gd name="T17" fmla="*/ 27 h 37"/>
                <a:gd name="T18" fmla="*/ 14 w 16"/>
                <a:gd name="T19" fmla="*/ 27 h 37"/>
                <a:gd name="T20" fmla="*/ 16 w 16"/>
                <a:gd name="T21" fmla="*/ 29 h 37"/>
                <a:gd name="T22" fmla="*/ 15 w 16"/>
                <a:gd name="T23" fmla="*/ 35 h 37"/>
                <a:gd name="T24" fmla="*/ 13 w 16"/>
                <a:gd name="T25" fmla="*/ 37 h 37"/>
                <a:gd name="T26" fmla="*/ 0 w 16"/>
                <a:gd name="T27" fmla="*/ 37 h 37"/>
                <a:gd name="T28" fmla="*/ 0 w 16"/>
                <a:gd name="T29" fmla="*/ 10 h 37"/>
                <a:gd name="T30" fmla="*/ 0 w 16"/>
                <a:gd name="T31" fmla="*/ 0 h 37"/>
                <a:gd name="T32" fmla="*/ 14 w 16"/>
                <a:gd name="T33" fmla="*/ 0 h 37"/>
                <a:gd name="T34" fmla="*/ 16 w 16"/>
                <a:gd name="T35" fmla="*/ 2 h 37"/>
                <a:gd name="T36" fmla="*/ 16 w 16"/>
                <a:gd name="T37" fmla="*/ 8 h 37"/>
                <a:gd name="T38" fmla="*/ 14 w 16"/>
                <a:gd name="T39" fmla="*/ 10 h 37"/>
                <a:gd name="T40" fmla="*/ 0 w 16"/>
                <a:gd name="T4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7">
                  <a:moveTo>
                    <a:pt x="14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2"/>
                    <a:pt x="16" y="2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lose/>
                  <a:moveTo>
                    <a:pt x="0" y="3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8"/>
                    <a:pt x="16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5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lose/>
                  <a:moveTo>
                    <a:pt x="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146"/>
            <p:cNvSpPr>
              <a:spLocks noChangeArrowheads="1"/>
            </p:cNvSpPr>
            <p:nvPr/>
          </p:nvSpPr>
          <p:spPr bwMode="auto">
            <a:xfrm>
              <a:off x="11867355" y="458628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1147"/>
            <p:cNvSpPr>
              <a:spLocks noChangeArrowheads="1"/>
            </p:cNvSpPr>
            <p:nvPr/>
          </p:nvSpPr>
          <p:spPr bwMode="auto">
            <a:xfrm>
              <a:off x="11867355" y="4695825"/>
              <a:ext cx="15875" cy="15875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148"/>
            <p:cNvSpPr>
              <a:spLocks noChangeArrowheads="1"/>
            </p:cNvSpPr>
            <p:nvPr/>
          </p:nvSpPr>
          <p:spPr bwMode="auto">
            <a:xfrm>
              <a:off x="11867355" y="479583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89" name="直接连接符 88">
            <a:extLst>
              <a:ext uri="{FF2B5EF4-FFF2-40B4-BE49-F238E27FC236}">
                <a16:creationId xmlns="" xmlns:a16="http://schemas.microsoft.com/office/drawing/2014/main" id="{36C57FB4-602C-45C4-B6FE-6622C4EAD09B}"/>
              </a:ext>
            </a:extLst>
          </p:cNvPr>
          <p:cNvCxnSpPr>
            <a:cxnSpLocks/>
          </p:cNvCxnSpPr>
          <p:nvPr/>
        </p:nvCxnSpPr>
        <p:spPr>
          <a:xfrm flipH="1">
            <a:off x="11329661" y="2393942"/>
            <a:ext cx="4" cy="3952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10674934" y="1215159"/>
            <a:ext cx="1349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Other Chain</a:t>
            </a:r>
            <a:endParaRPr lang="en-US" altLang="zh-CN" sz="1400" dirty="0" smtClean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399758" y="3964303"/>
            <a:ext cx="334108" cy="307800"/>
            <a:chOff x="5684257" y="2747483"/>
            <a:chExt cx="334108" cy="307800"/>
          </a:xfrm>
        </p:grpSpPr>
        <p:grpSp>
          <p:nvGrpSpPr>
            <p:cNvPr id="97" name="组合 96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接箭头连接符 97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箭头连接符 100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>
            <a:off x="3399758" y="3715546"/>
            <a:ext cx="2808099" cy="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>
            <a:off x="3397312" y="4699218"/>
            <a:ext cx="2808099" cy="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6210174" y="4932410"/>
            <a:ext cx="334108" cy="307800"/>
            <a:chOff x="5684257" y="2747483"/>
            <a:chExt cx="334108" cy="307800"/>
          </a:xfrm>
        </p:grpSpPr>
        <p:grpSp>
          <p:nvGrpSpPr>
            <p:cNvPr id="106" name="组合 105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接箭头连接符 106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11338457" y="5326189"/>
            <a:ext cx="334108" cy="307800"/>
            <a:chOff x="5684257" y="2747483"/>
            <a:chExt cx="334108" cy="307800"/>
          </a:xfrm>
        </p:grpSpPr>
        <p:grpSp>
          <p:nvGrpSpPr>
            <p:cNvPr id="111" name="组合 110"/>
            <p:cNvGrpSpPr/>
            <p:nvPr/>
          </p:nvGrpSpPr>
          <p:grpSpPr>
            <a:xfrm>
              <a:off x="5684257" y="2747483"/>
              <a:ext cx="334108" cy="307800"/>
              <a:chOff x="5684257" y="2747483"/>
              <a:chExt cx="334108" cy="307800"/>
            </a:xfrm>
          </p:grpSpPr>
          <p:cxnSp>
            <p:nvCxnSpPr>
              <p:cNvPr id="113" name="直接连接符 112">
                <a:extLst>
                  <a:ext uri="{FF2B5EF4-FFF2-40B4-BE49-F238E27FC236}">
                    <a16:creationId xmlns="" xmlns:a16="http://schemas.microsoft.com/office/drawing/2014/main" id="{FAD5FBBE-0B3B-406F-9E01-1A711DD99CEC}"/>
                  </a:ext>
                </a:extLst>
              </p:cNvPr>
              <p:cNvCxnSpPr/>
              <p:nvPr/>
            </p:nvCxnSpPr>
            <p:spPr>
              <a:xfrm>
                <a:off x="5684257" y="2747483"/>
                <a:ext cx="334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="" xmlns:a16="http://schemas.microsoft.com/office/drawing/2014/main" id="{26566917-B4B2-4066-828A-5E9E63EB7002}"/>
                  </a:ext>
                </a:extLst>
              </p:cNvPr>
              <p:cNvCxnSpPr/>
              <p:nvPr/>
            </p:nvCxnSpPr>
            <p:spPr>
              <a:xfrm flipH="1">
                <a:off x="6015698" y="2747483"/>
                <a:ext cx="2667" cy="30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>
              <a:extLst>
                <a:ext uri="{FF2B5EF4-FFF2-40B4-BE49-F238E27FC236}">
                  <a16:creationId xmlns="" xmlns:a16="http://schemas.microsoft.com/office/drawing/2014/main" id="{DD43F4E4-73E8-4939-8EEA-4404B4150E17}"/>
                </a:ext>
              </a:extLst>
            </p:cNvPr>
            <p:cNvCxnSpPr/>
            <p:nvPr/>
          </p:nvCxnSpPr>
          <p:spPr>
            <a:xfrm flipH="1">
              <a:off x="5684258" y="3054240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乘号 8"/>
          <p:cNvSpPr/>
          <p:nvPr/>
        </p:nvSpPr>
        <p:spPr>
          <a:xfrm>
            <a:off x="11678691" y="5283809"/>
            <a:ext cx="363063" cy="3929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7599876" y="2388474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9609308" y="1730969"/>
            <a:ext cx="644525" cy="644526"/>
            <a:chOff x="9885001" y="3865556"/>
            <a:chExt cx="644525" cy="644526"/>
          </a:xfrm>
        </p:grpSpPr>
        <p:sp>
          <p:nvSpPr>
            <p:cNvPr id="118" name="Oval 66"/>
            <p:cNvSpPr>
              <a:spLocks noChangeArrowheads="1"/>
            </p:cNvSpPr>
            <p:nvPr/>
          </p:nvSpPr>
          <p:spPr bwMode="auto">
            <a:xfrm>
              <a:off x="9885001" y="3865556"/>
              <a:ext cx="644525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74"/>
            <p:cNvSpPr/>
            <p:nvPr/>
          </p:nvSpPr>
          <p:spPr bwMode="auto">
            <a:xfrm>
              <a:off x="10070738" y="3997319"/>
              <a:ext cx="444500" cy="512763"/>
            </a:xfrm>
            <a:custGeom>
              <a:avLst/>
              <a:gdLst>
                <a:gd name="T0" fmla="*/ 0 w 57"/>
                <a:gd name="T1" fmla="*/ 46 h 66"/>
                <a:gd name="T2" fmla="*/ 0 w 57"/>
                <a:gd name="T3" fmla="*/ 44 h 66"/>
                <a:gd name="T4" fmla="*/ 0 w 57"/>
                <a:gd name="T5" fmla="*/ 42 h 66"/>
                <a:gd name="T6" fmla="*/ 0 w 57"/>
                <a:gd name="T7" fmla="*/ 39 h 66"/>
                <a:gd name="T8" fmla="*/ 1 w 57"/>
                <a:gd name="T9" fmla="*/ 37 h 66"/>
                <a:gd name="T10" fmla="*/ 2 w 57"/>
                <a:gd name="T11" fmla="*/ 35 h 66"/>
                <a:gd name="T12" fmla="*/ 4 w 57"/>
                <a:gd name="T13" fmla="*/ 33 h 66"/>
                <a:gd name="T14" fmla="*/ 6 w 57"/>
                <a:gd name="T15" fmla="*/ 31 h 66"/>
                <a:gd name="T16" fmla="*/ 6 w 57"/>
                <a:gd name="T17" fmla="*/ 31 h 66"/>
                <a:gd name="T18" fmla="*/ 6 w 57"/>
                <a:gd name="T19" fmla="*/ 31 h 66"/>
                <a:gd name="T20" fmla="*/ 6 w 57"/>
                <a:gd name="T21" fmla="*/ 31 h 66"/>
                <a:gd name="T22" fmla="*/ 6 w 57"/>
                <a:gd name="T23" fmla="*/ 31 h 66"/>
                <a:gd name="T24" fmla="*/ 7 w 57"/>
                <a:gd name="T25" fmla="*/ 31 h 66"/>
                <a:gd name="T26" fmla="*/ 7 w 57"/>
                <a:gd name="T27" fmla="*/ 31 h 66"/>
                <a:gd name="T28" fmla="*/ 7 w 57"/>
                <a:gd name="T29" fmla="*/ 31 h 66"/>
                <a:gd name="T30" fmla="*/ 7 w 57"/>
                <a:gd name="T31" fmla="*/ 31 h 66"/>
                <a:gd name="T32" fmla="*/ 10 w 57"/>
                <a:gd name="T33" fmla="*/ 30 h 66"/>
                <a:gd name="T34" fmla="*/ 10 w 57"/>
                <a:gd name="T35" fmla="*/ 30 h 66"/>
                <a:gd name="T36" fmla="*/ 10 w 57"/>
                <a:gd name="T37" fmla="*/ 30 h 66"/>
                <a:gd name="T38" fmla="*/ 10 w 57"/>
                <a:gd name="T39" fmla="*/ 30 h 66"/>
                <a:gd name="T40" fmla="*/ 10 w 57"/>
                <a:gd name="T41" fmla="*/ 30 h 66"/>
                <a:gd name="T42" fmla="*/ 10 w 57"/>
                <a:gd name="T43" fmla="*/ 30 h 66"/>
                <a:gd name="T44" fmla="*/ 11 w 57"/>
                <a:gd name="T45" fmla="*/ 30 h 66"/>
                <a:gd name="T46" fmla="*/ 11 w 57"/>
                <a:gd name="T47" fmla="*/ 30 h 66"/>
                <a:gd name="T48" fmla="*/ 11 w 57"/>
                <a:gd name="T49" fmla="*/ 30 h 66"/>
                <a:gd name="T50" fmla="*/ 11 w 57"/>
                <a:gd name="T51" fmla="*/ 30 h 66"/>
                <a:gd name="T52" fmla="*/ 11 w 57"/>
                <a:gd name="T53" fmla="*/ 30 h 66"/>
                <a:gd name="T54" fmla="*/ 11 w 57"/>
                <a:gd name="T55" fmla="*/ 29 h 66"/>
                <a:gd name="T56" fmla="*/ 11 w 57"/>
                <a:gd name="T57" fmla="*/ 29 h 66"/>
                <a:gd name="T58" fmla="*/ 11 w 57"/>
                <a:gd name="T59" fmla="*/ 29 h 66"/>
                <a:gd name="T60" fmla="*/ 11 w 57"/>
                <a:gd name="T61" fmla="*/ 29 h 66"/>
                <a:gd name="T62" fmla="*/ 11 w 57"/>
                <a:gd name="T63" fmla="*/ 29 h 66"/>
                <a:gd name="T64" fmla="*/ 10 w 57"/>
                <a:gd name="T65" fmla="*/ 25 h 66"/>
                <a:gd name="T66" fmla="*/ 6 w 57"/>
                <a:gd name="T67" fmla="*/ 18 h 66"/>
                <a:gd name="T68" fmla="*/ 5 w 57"/>
                <a:gd name="T69" fmla="*/ 10 h 66"/>
                <a:gd name="T70" fmla="*/ 7 w 57"/>
                <a:gd name="T71" fmla="*/ 5 h 66"/>
                <a:gd name="T72" fmla="*/ 11 w 57"/>
                <a:gd name="T73" fmla="*/ 2 h 66"/>
                <a:gd name="T74" fmla="*/ 14 w 57"/>
                <a:gd name="T75" fmla="*/ 0 h 66"/>
                <a:gd name="T76" fmla="*/ 16 w 57"/>
                <a:gd name="T77" fmla="*/ 0 h 66"/>
                <a:gd name="T78" fmla="*/ 17 w 57"/>
                <a:gd name="T79" fmla="*/ 1 h 66"/>
                <a:gd name="T80" fmla="*/ 17 w 57"/>
                <a:gd name="T81" fmla="*/ 1 h 66"/>
                <a:gd name="T82" fmla="*/ 18 w 57"/>
                <a:gd name="T83" fmla="*/ 0 h 66"/>
                <a:gd name="T84" fmla="*/ 19 w 57"/>
                <a:gd name="T85" fmla="*/ 0 h 66"/>
                <a:gd name="T86" fmla="*/ 20 w 57"/>
                <a:gd name="T87" fmla="*/ 0 h 66"/>
                <a:gd name="T88" fmla="*/ 21 w 57"/>
                <a:gd name="T89" fmla="*/ 0 h 66"/>
                <a:gd name="T90" fmla="*/ 23 w 57"/>
                <a:gd name="T91" fmla="*/ 1 h 66"/>
                <a:gd name="T92" fmla="*/ 24 w 57"/>
                <a:gd name="T93" fmla="*/ 2 h 66"/>
                <a:gd name="T94" fmla="*/ 25 w 57"/>
                <a:gd name="T95" fmla="*/ 3 h 66"/>
                <a:gd name="T96" fmla="*/ 26 w 57"/>
                <a:gd name="T97" fmla="*/ 4 h 66"/>
                <a:gd name="T98" fmla="*/ 27 w 57"/>
                <a:gd name="T99" fmla="*/ 5 h 66"/>
                <a:gd name="T100" fmla="*/ 27 w 57"/>
                <a:gd name="T10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66">
                  <a:moveTo>
                    <a:pt x="19" y="66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8" y="22"/>
                    <a:pt x="7" y="22"/>
                    <a:pt x="7" y="21"/>
                  </a:cubicBezTo>
                  <a:cubicBezTo>
                    <a:pt x="7" y="21"/>
                    <a:pt x="7" y="20"/>
                    <a:pt x="6" y="20"/>
                  </a:cubicBezTo>
                  <a:cubicBezTo>
                    <a:pt x="6" y="19"/>
                    <a:pt x="6" y="19"/>
                    <a:pt x="6" y="18"/>
                  </a:cubicBezTo>
                  <a:cubicBezTo>
                    <a:pt x="6" y="18"/>
                    <a:pt x="6" y="17"/>
                    <a:pt x="5" y="17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2" y="53"/>
                    <a:pt x="37" y="65"/>
                    <a:pt x="19" y="66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35"/>
            <p:cNvSpPr/>
            <p:nvPr/>
          </p:nvSpPr>
          <p:spPr bwMode="auto">
            <a:xfrm>
              <a:off x="10142176" y="4121144"/>
              <a:ext cx="123825" cy="195263"/>
            </a:xfrm>
            <a:custGeom>
              <a:avLst/>
              <a:gdLst>
                <a:gd name="T0" fmla="*/ 3 w 16"/>
                <a:gd name="T1" fmla="*/ 0 h 25"/>
                <a:gd name="T2" fmla="*/ 13 w 16"/>
                <a:gd name="T3" fmla="*/ 0 h 25"/>
                <a:gd name="T4" fmla="*/ 15 w 16"/>
                <a:gd name="T5" fmla="*/ 13 h 25"/>
                <a:gd name="T6" fmla="*/ 16 w 16"/>
                <a:gd name="T7" fmla="*/ 15 h 25"/>
                <a:gd name="T8" fmla="*/ 16 w 16"/>
                <a:gd name="T9" fmla="*/ 15 h 25"/>
                <a:gd name="T10" fmla="*/ 14 w 16"/>
                <a:gd name="T11" fmla="*/ 17 h 25"/>
                <a:gd name="T12" fmla="*/ 8 w 16"/>
                <a:gd name="T13" fmla="*/ 25 h 25"/>
                <a:gd name="T14" fmla="*/ 3 w 16"/>
                <a:gd name="T15" fmla="*/ 17 h 25"/>
                <a:gd name="T16" fmla="*/ 0 w 16"/>
                <a:gd name="T17" fmla="*/ 15 h 25"/>
                <a:gd name="T18" fmla="*/ 0 w 16"/>
                <a:gd name="T19" fmla="*/ 15 h 25"/>
                <a:gd name="T20" fmla="*/ 2 w 16"/>
                <a:gd name="T21" fmla="*/ 13 h 25"/>
                <a:gd name="T22" fmla="*/ 3 w 1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5">
                  <a:moveTo>
                    <a:pt x="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4"/>
                    <a:pt x="2" y="1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36"/>
            <p:cNvSpPr/>
            <p:nvPr/>
          </p:nvSpPr>
          <p:spPr bwMode="auto">
            <a:xfrm>
              <a:off x="10142176" y="4137019"/>
              <a:ext cx="61912" cy="179388"/>
            </a:xfrm>
            <a:custGeom>
              <a:avLst/>
              <a:gdLst>
                <a:gd name="T0" fmla="*/ 8 w 8"/>
                <a:gd name="T1" fmla="*/ 23 h 23"/>
                <a:gd name="T2" fmla="*/ 8 w 8"/>
                <a:gd name="T3" fmla="*/ 23 h 23"/>
                <a:gd name="T4" fmla="*/ 3 w 8"/>
                <a:gd name="T5" fmla="*/ 15 h 23"/>
                <a:gd name="T6" fmla="*/ 0 w 8"/>
                <a:gd name="T7" fmla="*/ 13 h 23"/>
                <a:gd name="T8" fmla="*/ 0 w 8"/>
                <a:gd name="T9" fmla="*/ 13 h 23"/>
                <a:gd name="T10" fmla="*/ 2 w 8"/>
                <a:gd name="T11" fmla="*/ 11 h 23"/>
                <a:gd name="T12" fmla="*/ 3 w 8"/>
                <a:gd name="T13" fmla="*/ 0 h 23"/>
                <a:gd name="T14" fmla="*/ 8 w 8"/>
                <a:gd name="T15" fmla="*/ 0 h 23"/>
                <a:gd name="T16" fmla="*/ 8 w 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37"/>
            <p:cNvSpPr/>
            <p:nvPr/>
          </p:nvSpPr>
          <p:spPr bwMode="auto">
            <a:xfrm>
              <a:off x="10156463" y="4192581"/>
              <a:ext cx="93662" cy="46038"/>
            </a:xfrm>
            <a:custGeom>
              <a:avLst/>
              <a:gdLst>
                <a:gd name="T0" fmla="*/ 0 w 12"/>
                <a:gd name="T1" fmla="*/ 0 h 6"/>
                <a:gd name="T2" fmla="*/ 12 w 12"/>
                <a:gd name="T3" fmla="*/ 0 h 6"/>
                <a:gd name="T4" fmla="*/ 12 w 12"/>
                <a:gd name="T5" fmla="*/ 1 h 6"/>
                <a:gd name="T6" fmla="*/ 12 w 12"/>
                <a:gd name="T7" fmla="*/ 2 h 6"/>
                <a:gd name="T8" fmla="*/ 6 w 12"/>
                <a:gd name="T9" fmla="*/ 6 h 6"/>
                <a:gd name="T10" fmla="*/ 1 w 12"/>
                <a:gd name="T11" fmla="*/ 2 h 6"/>
                <a:gd name="T12" fmla="*/ 0 w 12"/>
                <a:gd name="T13" fmla="*/ 1 h 6"/>
                <a:gd name="T14" fmla="*/ 0 w 12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0" y="4"/>
                    <a:pt x="8" y="6"/>
                    <a:pt x="6" y="6"/>
                  </a:cubicBezTo>
                  <a:cubicBezTo>
                    <a:pt x="4" y="6"/>
                    <a:pt x="2" y="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8"/>
            <p:cNvSpPr/>
            <p:nvPr/>
          </p:nvSpPr>
          <p:spPr bwMode="auto">
            <a:xfrm>
              <a:off x="10094551" y="4230681"/>
              <a:ext cx="217487" cy="147638"/>
            </a:xfrm>
            <a:custGeom>
              <a:avLst/>
              <a:gdLst>
                <a:gd name="T0" fmla="*/ 4 w 28"/>
                <a:gd name="T1" fmla="*/ 1 h 19"/>
                <a:gd name="T2" fmla="*/ 7 w 28"/>
                <a:gd name="T3" fmla="*/ 0 h 19"/>
                <a:gd name="T4" fmla="*/ 10 w 28"/>
                <a:gd name="T5" fmla="*/ 2 h 19"/>
                <a:gd name="T6" fmla="*/ 11 w 28"/>
                <a:gd name="T7" fmla="*/ 3 h 19"/>
                <a:gd name="T8" fmla="*/ 14 w 28"/>
                <a:gd name="T9" fmla="*/ 10 h 19"/>
                <a:gd name="T10" fmla="*/ 17 w 28"/>
                <a:gd name="T11" fmla="*/ 2 h 19"/>
                <a:gd name="T12" fmla="*/ 18 w 28"/>
                <a:gd name="T13" fmla="*/ 1 h 19"/>
                <a:gd name="T14" fmla="*/ 21 w 28"/>
                <a:gd name="T15" fmla="*/ 0 h 19"/>
                <a:gd name="T16" fmla="*/ 24 w 28"/>
                <a:gd name="T17" fmla="*/ 1 h 19"/>
                <a:gd name="T18" fmla="*/ 25 w 28"/>
                <a:gd name="T19" fmla="*/ 1 h 19"/>
                <a:gd name="T20" fmla="*/ 28 w 28"/>
                <a:gd name="T21" fmla="*/ 19 h 19"/>
                <a:gd name="T22" fmla="*/ 0 w 28"/>
                <a:gd name="T23" fmla="*/ 19 h 19"/>
                <a:gd name="T24" fmla="*/ 3 w 28"/>
                <a:gd name="T25" fmla="*/ 2 h 19"/>
                <a:gd name="T26" fmla="*/ 4 w 28"/>
                <a:gd name="T2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9">
                  <a:moveTo>
                    <a:pt x="4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39"/>
            <p:cNvSpPr/>
            <p:nvPr/>
          </p:nvSpPr>
          <p:spPr bwMode="auto">
            <a:xfrm>
              <a:off x="10070738" y="4238619"/>
              <a:ext cx="273050" cy="139700"/>
            </a:xfrm>
            <a:custGeom>
              <a:avLst/>
              <a:gdLst>
                <a:gd name="T0" fmla="*/ 35 w 35"/>
                <a:gd name="T1" fmla="*/ 15 h 18"/>
                <a:gd name="T2" fmla="*/ 27 w 35"/>
                <a:gd name="T3" fmla="*/ 0 h 18"/>
                <a:gd name="T4" fmla="*/ 28 w 35"/>
                <a:gd name="T5" fmla="*/ 5 h 18"/>
                <a:gd name="T6" fmla="*/ 22 w 35"/>
                <a:gd name="T7" fmla="*/ 2 h 18"/>
                <a:gd name="T8" fmla="*/ 17 w 35"/>
                <a:gd name="T9" fmla="*/ 15 h 18"/>
                <a:gd name="T10" fmla="*/ 12 w 35"/>
                <a:gd name="T11" fmla="*/ 2 h 18"/>
                <a:gd name="T12" fmla="*/ 6 w 35"/>
                <a:gd name="T13" fmla="*/ 5 h 18"/>
                <a:gd name="T14" fmla="*/ 7 w 35"/>
                <a:gd name="T15" fmla="*/ 0 h 18"/>
                <a:gd name="T16" fmla="*/ 0 w 35"/>
                <a:gd name="T17" fmla="*/ 15 h 18"/>
                <a:gd name="T18" fmla="*/ 3 w 35"/>
                <a:gd name="T19" fmla="*/ 18 h 18"/>
                <a:gd name="T20" fmla="*/ 31 w 35"/>
                <a:gd name="T21" fmla="*/ 18 h 18"/>
                <a:gd name="T22" fmla="*/ 35 w 35"/>
                <a:gd name="T2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8">
                  <a:moveTo>
                    <a:pt x="35" y="15"/>
                  </a:moveTo>
                  <a:cubicBezTo>
                    <a:pt x="35" y="8"/>
                    <a:pt x="34" y="2"/>
                    <a:pt x="27" y="0"/>
                  </a:cubicBezTo>
                  <a:cubicBezTo>
                    <a:pt x="27" y="1"/>
                    <a:pt x="27" y="2"/>
                    <a:pt x="28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7"/>
                    <a:pt x="19" y="11"/>
                    <a:pt x="17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0" y="2"/>
                    <a:pt x="0" y="8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2" y="18"/>
                    <a:pt x="22" y="18"/>
                    <a:pt x="31" y="18"/>
                  </a:cubicBezTo>
                  <a:cubicBezTo>
                    <a:pt x="33" y="18"/>
                    <a:pt x="35" y="16"/>
                    <a:pt x="35" y="15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40"/>
            <p:cNvSpPr/>
            <p:nvPr/>
          </p:nvSpPr>
          <p:spPr bwMode="auto">
            <a:xfrm>
              <a:off x="10048513" y="3967156"/>
              <a:ext cx="295275" cy="225425"/>
            </a:xfrm>
            <a:custGeom>
              <a:avLst/>
              <a:gdLst>
                <a:gd name="T0" fmla="*/ 12 w 38"/>
                <a:gd name="T1" fmla="*/ 29 h 29"/>
                <a:gd name="T2" fmla="*/ 19 w 38"/>
                <a:gd name="T3" fmla="*/ 4 h 29"/>
                <a:gd name="T4" fmla="*/ 20 w 38"/>
                <a:gd name="T5" fmla="*/ 5 h 29"/>
                <a:gd name="T6" fmla="*/ 28 w 38"/>
                <a:gd name="T7" fmla="*/ 29 h 29"/>
                <a:gd name="T8" fmla="*/ 26 w 38"/>
                <a:gd name="T9" fmla="*/ 29 h 29"/>
                <a:gd name="T10" fmla="*/ 26 w 38"/>
                <a:gd name="T11" fmla="*/ 29 h 29"/>
                <a:gd name="T12" fmla="*/ 28 w 38"/>
                <a:gd name="T13" fmla="*/ 26 h 29"/>
                <a:gd name="T14" fmla="*/ 28 w 38"/>
                <a:gd name="T15" fmla="*/ 26 h 29"/>
                <a:gd name="T16" fmla="*/ 29 w 38"/>
                <a:gd name="T17" fmla="*/ 23 h 29"/>
                <a:gd name="T18" fmla="*/ 29 w 38"/>
                <a:gd name="T19" fmla="*/ 21 h 29"/>
                <a:gd name="T20" fmla="*/ 29 w 38"/>
                <a:gd name="T21" fmla="*/ 21 h 29"/>
                <a:gd name="T22" fmla="*/ 29 w 38"/>
                <a:gd name="T23" fmla="*/ 20 h 29"/>
                <a:gd name="T24" fmla="*/ 29 w 38"/>
                <a:gd name="T25" fmla="*/ 19 h 29"/>
                <a:gd name="T26" fmla="*/ 29 w 38"/>
                <a:gd name="T27" fmla="*/ 18 h 29"/>
                <a:gd name="T28" fmla="*/ 29 w 38"/>
                <a:gd name="T29" fmla="*/ 17 h 29"/>
                <a:gd name="T30" fmla="*/ 24 w 38"/>
                <a:gd name="T31" fmla="*/ 15 h 29"/>
                <a:gd name="T32" fmla="*/ 16 w 38"/>
                <a:gd name="T33" fmla="*/ 11 h 29"/>
                <a:gd name="T34" fmla="*/ 16 w 38"/>
                <a:gd name="T35" fmla="*/ 11 h 29"/>
                <a:gd name="T36" fmla="*/ 11 w 38"/>
                <a:gd name="T37" fmla="*/ 18 h 29"/>
                <a:gd name="T38" fmla="*/ 11 w 38"/>
                <a:gd name="T39" fmla="*/ 19 h 29"/>
                <a:gd name="T40" fmla="*/ 11 w 38"/>
                <a:gd name="T41" fmla="*/ 20 h 29"/>
                <a:gd name="T42" fmla="*/ 11 w 38"/>
                <a:gd name="T43" fmla="*/ 20 h 29"/>
                <a:gd name="T44" fmla="*/ 14 w 38"/>
                <a:gd name="T45" fmla="*/ 29 h 29"/>
                <a:gd name="T46" fmla="*/ 12 w 38"/>
                <a:gd name="T4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29">
                  <a:moveTo>
                    <a:pt x="12" y="29"/>
                  </a:moveTo>
                  <a:cubicBezTo>
                    <a:pt x="0" y="9"/>
                    <a:pt x="19" y="2"/>
                    <a:pt x="19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0"/>
                    <a:pt x="38" y="13"/>
                    <a:pt x="28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4"/>
                    <a:pt x="29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5"/>
                    <a:pt x="26" y="15"/>
                    <a:pt x="24" y="15"/>
                  </a:cubicBezTo>
                  <a:cubicBezTo>
                    <a:pt x="21" y="14"/>
                    <a:pt x="17" y="14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2"/>
                    <a:pt x="12" y="14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4"/>
                    <a:pt x="13" y="27"/>
                    <a:pt x="14" y="29"/>
                  </a:cubicBezTo>
                  <a:cubicBezTo>
                    <a:pt x="13" y="29"/>
                    <a:pt x="13" y="29"/>
                    <a:pt x="12" y="29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41"/>
            <p:cNvSpPr/>
            <p:nvPr/>
          </p:nvSpPr>
          <p:spPr bwMode="auto">
            <a:xfrm>
              <a:off x="10134238" y="4051294"/>
              <a:ext cx="139700" cy="171450"/>
            </a:xfrm>
            <a:custGeom>
              <a:avLst/>
              <a:gdLst>
                <a:gd name="T0" fmla="*/ 17 w 18"/>
                <a:gd name="T1" fmla="*/ 15 h 22"/>
                <a:gd name="T2" fmla="*/ 18 w 18"/>
                <a:gd name="T3" fmla="*/ 12 h 22"/>
                <a:gd name="T4" fmla="*/ 18 w 18"/>
                <a:gd name="T5" fmla="*/ 10 h 22"/>
                <a:gd name="T6" fmla="*/ 18 w 18"/>
                <a:gd name="T7" fmla="*/ 10 h 22"/>
                <a:gd name="T8" fmla="*/ 18 w 18"/>
                <a:gd name="T9" fmla="*/ 9 h 22"/>
                <a:gd name="T10" fmla="*/ 18 w 18"/>
                <a:gd name="T11" fmla="*/ 8 h 22"/>
                <a:gd name="T12" fmla="*/ 18 w 18"/>
                <a:gd name="T13" fmla="*/ 7 h 22"/>
                <a:gd name="T14" fmla="*/ 18 w 18"/>
                <a:gd name="T15" fmla="*/ 6 h 22"/>
                <a:gd name="T16" fmla="*/ 13 w 18"/>
                <a:gd name="T17" fmla="*/ 4 h 22"/>
                <a:gd name="T18" fmla="*/ 5 w 18"/>
                <a:gd name="T19" fmla="*/ 0 h 22"/>
                <a:gd name="T20" fmla="*/ 5 w 18"/>
                <a:gd name="T21" fmla="*/ 0 h 22"/>
                <a:gd name="T22" fmla="*/ 0 w 18"/>
                <a:gd name="T23" fmla="*/ 7 h 22"/>
                <a:gd name="T24" fmla="*/ 0 w 18"/>
                <a:gd name="T25" fmla="*/ 8 h 22"/>
                <a:gd name="T26" fmla="*/ 0 w 18"/>
                <a:gd name="T27" fmla="*/ 9 h 22"/>
                <a:gd name="T28" fmla="*/ 0 w 18"/>
                <a:gd name="T29" fmla="*/ 9 h 22"/>
                <a:gd name="T30" fmla="*/ 3 w 18"/>
                <a:gd name="T31" fmla="*/ 18 h 22"/>
                <a:gd name="T32" fmla="*/ 3 w 18"/>
                <a:gd name="T33" fmla="*/ 18 h 22"/>
                <a:gd name="T34" fmla="*/ 9 w 18"/>
                <a:gd name="T35" fmla="*/ 22 h 22"/>
                <a:gd name="T36" fmla="*/ 14 w 18"/>
                <a:gd name="T37" fmla="*/ 20 h 22"/>
                <a:gd name="T38" fmla="*/ 14 w 18"/>
                <a:gd name="T39" fmla="*/ 20 h 22"/>
                <a:gd name="T40" fmla="*/ 17 w 18"/>
                <a:gd name="T4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22">
                  <a:moveTo>
                    <a:pt x="17" y="15"/>
                  </a:moveTo>
                  <a:cubicBezTo>
                    <a:pt x="17" y="14"/>
                    <a:pt x="17" y="13"/>
                    <a:pt x="18" y="12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4"/>
                    <a:pt x="15" y="4"/>
                    <a:pt x="13" y="4"/>
                  </a:cubicBezTo>
                  <a:cubicBezTo>
                    <a:pt x="10" y="3"/>
                    <a:pt x="6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cubicBezTo>
                    <a:pt x="11" y="22"/>
                    <a:pt x="12" y="21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7" y="15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42"/>
            <p:cNvSpPr/>
            <p:nvPr/>
          </p:nvSpPr>
          <p:spPr bwMode="auto">
            <a:xfrm>
              <a:off x="10134238" y="4051294"/>
              <a:ext cx="69850" cy="171450"/>
            </a:xfrm>
            <a:custGeom>
              <a:avLst/>
              <a:gdLst>
                <a:gd name="T0" fmla="*/ 9 w 9"/>
                <a:gd name="T1" fmla="*/ 3 h 22"/>
                <a:gd name="T2" fmla="*/ 5 w 9"/>
                <a:gd name="T3" fmla="*/ 0 h 22"/>
                <a:gd name="T4" fmla="*/ 5 w 9"/>
                <a:gd name="T5" fmla="*/ 0 h 22"/>
                <a:gd name="T6" fmla="*/ 0 w 9"/>
                <a:gd name="T7" fmla="*/ 7 h 22"/>
                <a:gd name="T8" fmla="*/ 0 w 9"/>
                <a:gd name="T9" fmla="*/ 8 h 22"/>
                <a:gd name="T10" fmla="*/ 0 w 9"/>
                <a:gd name="T11" fmla="*/ 9 h 22"/>
                <a:gd name="T12" fmla="*/ 0 w 9"/>
                <a:gd name="T13" fmla="*/ 9 h 22"/>
                <a:gd name="T14" fmla="*/ 3 w 9"/>
                <a:gd name="T15" fmla="*/ 18 h 22"/>
                <a:gd name="T16" fmla="*/ 3 w 9"/>
                <a:gd name="T17" fmla="*/ 18 h 22"/>
                <a:gd name="T18" fmla="*/ 9 w 9"/>
                <a:gd name="T19" fmla="*/ 22 h 22"/>
                <a:gd name="T20" fmla="*/ 9 w 9"/>
                <a:gd name="T2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2">
                  <a:moveTo>
                    <a:pt x="9" y="3"/>
                  </a:move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lnTo>
                    <a:pt x="9" y="3"/>
                  </a:ln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277613" y="1732101"/>
            <a:ext cx="644525" cy="644526"/>
            <a:chOff x="9069026" y="3865556"/>
            <a:chExt cx="644525" cy="644526"/>
          </a:xfrm>
        </p:grpSpPr>
        <p:sp>
          <p:nvSpPr>
            <p:cNvPr id="129" name="Oval 65"/>
            <p:cNvSpPr>
              <a:spLocks noChangeArrowheads="1"/>
            </p:cNvSpPr>
            <p:nvPr/>
          </p:nvSpPr>
          <p:spPr bwMode="auto">
            <a:xfrm>
              <a:off x="9069026" y="3865556"/>
              <a:ext cx="644525" cy="64452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3"/>
            <p:cNvSpPr/>
            <p:nvPr/>
          </p:nvSpPr>
          <p:spPr bwMode="auto">
            <a:xfrm>
              <a:off x="9240476" y="3997319"/>
              <a:ext cx="465137" cy="512763"/>
            </a:xfrm>
            <a:custGeom>
              <a:avLst/>
              <a:gdLst>
                <a:gd name="T0" fmla="*/ 0 w 60"/>
                <a:gd name="T1" fmla="*/ 45 h 66"/>
                <a:gd name="T2" fmla="*/ 0 w 60"/>
                <a:gd name="T3" fmla="*/ 44 h 66"/>
                <a:gd name="T4" fmla="*/ 0 w 60"/>
                <a:gd name="T5" fmla="*/ 42 h 66"/>
                <a:gd name="T6" fmla="*/ 0 w 60"/>
                <a:gd name="T7" fmla="*/ 41 h 66"/>
                <a:gd name="T8" fmla="*/ 0 w 60"/>
                <a:gd name="T9" fmla="*/ 40 h 66"/>
                <a:gd name="T10" fmla="*/ 2 w 60"/>
                <a:gd name="T11" fmla="*/ 35 h 66"/>
                <a:gd name="T12" fmla="*/ 8 w 60"/>
                <a:gd name="T13" fmla="*/ 32 h 66"/>
                <a:gd name="T14" fmla="*/ 13 w 60"/>
                <a:gd name="T15" fmla="*/ 30 h 66"/>
                <a:gd name="T16" fmla="*/ 13 w 60"/>
                <a:gd name="T17" fmla="*/ 30 h 66"/>
                <a:gd name="T18" fmla="*/ 13 w 60"/>
                <a:gd name="T19" fmla="*/ 30 h 66"/>
                <a:gd name="T20" fmla="*/ 13 w 60"/>
                <a:gd name="T21" fmla="*/ 30 h 66"/>
                <a:gd name="T22" fmla="*/ 13 w 60"/>
                <a:gd name="T23" fmla="*/ 29 h 66"/>
                <a:gd name="T24" fmla="*/ 13 w 60"/>
                <a:gd name="T25" fmla="*/ 25 h 66"/>
                <a:gd name="T26" fmla="*/ 13 w 60"/>
                <a:gd name="T27" fmla="*/ 25 h 66"/>
                <a:gd name="T28" fmla="*/ 12 w 60"/>
                <a:gd name="T29" fmla="*/ 24 h 66"/>
                <a:gd name="T30" fmla="*/ 11 w 60"/>
                <a:gd name="T31" fmla="*/ 23 h 66"/>
                <a:gd name="T32" fmla="*/ 11 w 60"/>
                <a:gd name="T33" fmla="*/ 23 h 66"/>
                <a:gd name="T34" fmla="*/ 11 w 60"/>
                <a:gd name="T35" fmla="*/ 23 h 66"/>
                <a:gd name="T36" fmla="*/ 11 w 60"/>
                <a:gd name="T37" fmla="*/ 22 h 66"/>
                <a:gd name="T38" fmla="*/ 11 w 60"/>
                <a:gd name="T39" fmla="*/ 22 h 66"/>
                <a:gd name="T40" fmla="*/ 11 w 60"/>
                <a:gd name="T41" fmla="*/ 22 h 66"/>
                <a:gd name="T42" fmla="*/ 11 w 60"/>
                <a:gd name="T43" fmla="*/ 22 h 66"/>
                <a:gd name="T44" fmla="*/ 11 w 60"/>
                <a:gd name="T45" fmla="*/ 22 h 66"/>
                <a:gd name="T46" fmla="*/ 11 w 60"/>
                <a:gd name="T47" fmla="*/ 22 h 66"/>
                <a:gd name="T48" fmla="*/ 11 w 60"/>
                <a:gd name="T49" fmla="*/ 22 h 66"/>
                <a:gd name="T50" fmla="*/ 11 w 60"/>
                <a:gd name="T51" fmla="*/ 22 h 66"/>
                <a:gd name="T52" fmla="*/ 11 w 60"/>
                <a:gd name="T53" fmla="*/ 22 h 66"/>
                <a:gd name="T54" fmla="*/ 11 w 60"/>
                <a:gd name="T55" fmla="*/ 22 h 66"/>
                <a:gd name="T56" fmla="*/ 11 w 60"/>
                <a:gd name="T57" fmla="*/ 22 h 66"/>
                <a:gd name="T58" fmla="*/ 11 w 60"/>
                <a:gd name="T59" fmla="*/ 22 h 66"/>
                <a:gd name="T60" fmla="*/ 11 w 60"/>
                <a:gd name="T61" fmla="*/ 21 h 66"/>
                <a:gd name="T62" fmla="*/ 10 w 60"/>
                <a:gd name="T63" fmla="*/ 21 h 66"/>
                <a:gd name="T64" fmla="*/ 10 w 60"/>
                <a:gd name="T65" fmla="*/ 21 h 66"/>
                <a:gd name="T66" fmla="*/ 10 w 60"/>
                <a:gd name="T67" fmla="*/ 20 h 66"/>
                <a:gd name="T68" fmla="*/ 10 w 60"/>
                <a:gd name="T69" fmla="*/ 20 h 66"/>
                <a:gd name="T70" fmla="*/ 10 w 60"/>
                <a:gd name="T71" fmla="*/ 20 h 66"/>
                <a:gd name="T72" fmla="*/ 10 w 60"/>
                <a:gd name="T73" fmla="*/ 20 h 66"/>
                <a:gd name="T74" fmla="*/ 10 w 60"/>
                <a:gd name="T75" fmla="*/ 20 h 66"/>
                <a:gd name="T76" fmla="*/ 10 w 60"/>
                <a:gd name="T77" fmla="*/ 20 h 66"/>
                <a:gd name="T78" fmla="*/ 10 w 60"/>
                <a:gd name="T79" fmla="*/ 19 h 66"/>
                <a:gd name="T80" fmla="*/ 10 w 60"/>
                <a:gd name="T81" fmla="*/ 19 h 66"/>
                <a:gd name="T82" fmla="*/ 10 w 60"/>
                <a:gd name="T83" fmla="*/ 19 h 66"/>
                <a:gd name="T84" fmla="*/ 10 w 60"/>
                <a:gd name="T85" fmla="*/ 19 h 66"/>
                <a:gd name="T86" fmla="*/ 10 w 60"/>
                <a:gd name="T87" fmla="*/ 19 h 66"/>
                <a:gd name="T88" fmla="*/ 10 w 60"/>
                <a:gd name="T89" fmla="*/ 18 h 66"/>
                <a:gd name="T90" fmla="*/ 10 w 60"/>
                <a:gd name="T91" fmla="*/ 18 h 66"/>
                <a:gd name="T92" fmla="*/ 10 w 60"/>
                <a:gd name="T93" fmla="*/ 18 h 66"/>
                <a:gd name="T94" fmla="*/ 10 w 60"/>
                <a:gd name="T95" fmla="*/ 18 h 66"/>
                <a:gd name="T96" fmla="*/ 10 w 60"/>
                <a:gd name="T97" fmla="*/ 18 h 66"/>
                <a:gd name="T98" fmla="*/ 9 w 60"/>
                <a:gd name="T99" fmla="*/ 17 h 66"/>
                <a:gd name="T100" fmla="*/ 9 w 60"/>
                <a:gd name="T101" fmla="*/ 16 h 66"/>
                <a:gd name="T102" fmla="*/ 9 w 60"/>
                <a:gd name="T103" fmla="*/ 15 h 66"/>
                <a:gd name="T104" fmla="*/ 9 w 60"/>
                <a:gd name="T105" fmla="*/ 15 h 66"/>
                <a:gd name="T106" fmla="*/ 9 w 60"/>
                <a:gd name="T107" fmla="*/ 14 h 66"/>
                <a:gd name="T108" fmla="*/ 9 w 60"/>
                <a:gd name="T109" fmla="*/ 14 h 66"/>
                <a:gd name="T110" fmla="*/ 9 w 60"/>
                <a:gd name="T111" fmla="*/ 14 h 66"/>
                <a:gd name="T112" fmla="*/ 9 w 60"/>
                <a:gd name="T113" fmla="*/ 14 h 66"/>
                <a:gd name="T114" fmla="*/ 9 w 60"/>
                <a:gd name="T115" fmla="*/ 14 h 66"/>
                <a:gd name="T116" fmla="*/ 10 w 60"/>
                <a:gd name="T117" fmla="*/ 6 h 66"/>
                <a:gd name="T118" fmla="*/ 15 w 60"/>
                <a:gd name="T119" fmla="*/ 1 h 66"/>
                <a:gd name="T120" fmla="*/ 27 w 60"/>
                <a:gd name="T121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66">
                  <a:moveTo>
                    <a:pt x="19" y="66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5" y="52"/>
                    <a:pt x="39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543"/>
            <p:cNvSpPr/>
            <p:nvPr/>
          </p:nvSpPr>
          <p:spPr bwMode="auto">
            <a:xfrm>
              <a:off x="9324613" y="4129081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544"/>
            <p:cNvSpPr/>
            <p:nvPr/>
          </p:nvSpPr>
          <p:spPr bwMode="auto">
            <a:xfrm>
              <a:off x="9324613" y="4152894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45"/>
            <p:cNvSpPr/>
            <p:nvPr/>
          </p:nvSpPr>
          <p:spPr bwMode="auto">
            <a:xfrm>
              <a:off x="9340488" y="4129081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46"/>
            <p:cNvSpPr/>
            <p:nvPr/>
          </p:nvSpPr>
          <p:spPr bwMode="auto">
            <a:xfrm>
              <a:off x="9302388" y="3997319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47"/>
            <p:cNvSpPr/>
            <p:nvPr/>
          </p:nvSpPr>
          <p:spPr bwMode="auto">
            <a:xfrm>
              <a:off x="9240476" y="4230681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48"/>
            <p:cNvSpPr/>
            <p:nvPr/>
          </p:nvSpPr>
          <p:spPr bwMode="auto">
            <a:xfrm>
              <a:off x="9324613" y="4230681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9"/>
            <p:cNvSpPr/>
            <p:nvPr/>
          </p:nvSpPr>
          <p:spPr bwMode="auto">
            <a:xfrm>
              <a:off x="9310326" y="4043356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0"/>
            <p:cNvSpPr/>
            <p:nvPr/>
          </p:nvSpPr>
          <p:spPr bwMode="auto">
            <a:xfrm>
              <a:off x="9310326" y="4043356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51"/>
            <p:cNvSpPr/>
            <p:nvPr/>
          </p:nvSpPr>
          <p:spPr bwMode="auto">
            <a:xfrm>
              <a:off x="9380176" y="4262431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52"/>
            <p:cNvSpPr/>
            <p:nvPr/>
          </p:nvSpPr>
          <p:spPr bwMode="auto">
            <a:xfrm>
              <a:off x="9380176" y="4262431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53"/>
            <p:cNvSpPr/>
            <p:nvPr/>
          </p:nvSpPr>
          <p:spPr bwMode="auto">
            <a:xfrm>
              <a:off x="9324613" y="4230681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54"/>
            <p:cNvSpPr/>
            <p:nvPr/>
          </p:nvSpPr>
          <p:spPr bwMode="auto">
            <a:xfrm>
              <a:off x="9396051" y="4230681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55"/>
            <p:cNvSpPr>
              <a:spLocks noEditPoints="1"/>
            </p:cNvSpPr>
            <p:nvPr/>
          </p:nvSpPr>
          <p:spPr bwMode="auto">
            <a:xfrm>
              <a:off x="9240476" y="4238619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9921412" y="2388474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8852522" y="2388474"/>
            <a:ext cx="1" cy="40103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8525694" y="1724733"/>
            <a:ext cx="644525" cy="644526"/>
            <a:chOff x="9069026" y="3865556"/>
            <a:chExt cx="644525" cy="644526"/>
          </a:xfrm>
        </p:grpSpPr>
        <p:sp>
          <p:nvSpPr>
            <p:cNvPr id="157" name="Oval 65"/>
            <p:cNvSpPr>
              <a:spLocks noChangeArrowheads="1"/>
            </p:cNvSpPr>
            <p:nvPr/>
          </p:nvSpPr>
          <p:spPr bwMode="auto">
            <a:xfrm>
              <a:off x="9069026" y="3865556"/>
              <a:ext cx="644525" cy="64452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73"/>
            <p:cNvSpPr/>
            <p:nvPr/>
          </p:nvSpPr>
          <p:spPr bwMode="auto">
            <a:xfrm>
              <a:off x="9240476" y="3997319"/>
              <a:ext cx="465137" cy="512763"/>
            </a:xfrm>
            <a:custGeom>
              <a:avLst/>
              <a:gdLst>
                <a:gd name="T0" fmla="*/ 0 w 60"/>
                <a:gd name="T1" fmla="*/ 45 h 66"/>
                <a:gd name="T2" fmla="*/ 0 w 60"/>
                <a:gd name="T3" fmla="*/ 44 h 66"/>
                <a:gd name="T4" fmla="*/ 0 w 60"/>
                <a:gd name="T5" fmla="*/ 42 h 66"/>
                <a:gd name="T6" fmla="*/ 0 w 60"/>
                <a:gd name="T7" fmla="*/ 41 h 66"/>
                <a:gd name="T8" fmla="*/ 0 w 60"/>
                <a:gd name="T9" fmla="*/ 40 h 66"/>
                <a:gd name="T10" fmla="*/ 2 w 60"/>
                <a:gd name="T11" fmla="*/ 35 h 66"/>
                <a:gd name="T12" fmla="*/ 8 w 60"/>
                <a:gd name="T13" fmla="*/ 32 h 66"/>
                <a:gd name="T14" fmla="*/ 13 w 60"/>
                <a:gd name="T15" fmla="*/ 30 h 66"/>
                <a:gd name="T16" fmla="*/ 13 w 60"/>
                <a:gd name="T17" fmla="*/ 30 h 66"/>
                <a:gd name="T18" fmla="*/ 13 w 60"/>
                <a:gd name="T19" fmla="*/ 30 h 66"/>
                <a:gd name="T20" fmla="*/ 13 w 60"/>
                <a:gd name="T21" fmla="*/ 30 h 66"/>
                <a:gd name="T22" fmla="*/ 13 w 60"/>
                <a:gd name="T23" fmla="*/ 29 h 66"/>
                <a:gd name="T24" fmla="*/ 13 w 60"/>
                <a:gd name="T25" fmla="*/ 25 h 66"/>
                <a:gd name="T26" fmla="*/ 13 w 60"/>
                <a:gd name="T27" fmla="*/ 25 h 66"/>
                <a:gd name="T28" fmla="*/ 12 w 60"/>
                <a:gd name="T29" fmla="*/ 24 h 66"/>
                <a:gd name="T30" fmla="*/ 11 w 60"/>
                <a:gd name="T31" fmla="*/ 23 h 66"/>
                <a:gd name="T32" fmla="*/ 11 w 60"/>
                <a:gd name="T33" fmla="*/ 23 h 66"/>
                <a:gd name="T34" fmla="*/ 11 w 60"/>
                <a:gd name="T35" fmla="*/ 23 h 66"/>
                <a:gd name="T36" fmla="*/ 11 w 60"/>
                <a:gd name="T37" fmla="*/ 22 h 66"/>
                <a:gd name="T38" fmla="*/ 11 w 60"/>
                <a:gd name="T39" fmla="*/ 22 h 66"/>
                <a:gd name="T40" fmla="*/ 11 w 60"/>
                <a:gd name="T41" fmla="*/ 22 h 66"/>
                <a:gd name="T42" fmla="*/ 11 w 60"/>
                <a:gd name="T43" fmla="*/ 22 h 66"/>
                <a:gd name="T44" fmla="*/ 11 w 60"/>
                <a:gd name="T45" fmla="*/ 22 h 66"/>
                <a:gd name="T46" fmla="*/ 11 w 60"/>
                <a:gd name="T47" fmla="*/ 22 h 66"/>
                <a:gd name="T48" fmla="*/ 11 w 60"/>
                <a:gd name="T49" fmla="*/ 22 h 66"/>
                <a:gd name="T50" fmla="*/ 11 w 60"/>
                <a:gd name="T51" fmla="*/ 22 h 66"/>
                <a:gd name="T52" fmla="*/ 11 w 60"/>
                <a:gd name="T53" fmla="*/ 22 h 66"/>
                <a:gd name="T54" fmla="*/ 11 w 60"/>
                <a:gd name="T55" fmla="*/ 22 h 66"/>
                <a:gd name="T56" fmla="*/ 11 w 60"/>
                <a:gd name="T57" fmla="*/ 22 h 66"/>
                <a:gd name="T58" fmla="*/ 11 w 60"/>
                <a:gd name="T59" fmla="*/ 22 h 66"/>
                <a:gd name="T60" fmla="*/ 11 w 60"/>
                <a:gd name="T61" fmla="*/ 21 h 66"/>
                <a:gd name="T62" fmla="*/ 10 w 60"/>
                <a:gd name="T63" fmla="*/ 21 h 66"/>
                <a:gd name="T64" fmla="*/ 10 w 60"/>
                <a:gd name="T65" fmla="*/ 21 h 66"/>
                <a:gd name="T66" fmla="*/ 10 w 60"/>
                <a:gd name="T67" fmla="*/ 20 h 66"/>
                <a:gd name="T68" fmla="*/ 10 w 60"/>
                <a:gd name="T69" fmla="*/ 20 h 66"/>
                <a:gd name="T70" fmla="*/ 10 w 60"/>
                <a:gd name="T71" fmla="*/ 20 h 66"/>
                <a:gd name="T72" fmla="*/ 10 w 60"/>
                <a:gd name="T73" fmla="*/ 20 h 66"/>
                <a:gd name="T74" fmla="*/ 10 w 60"/>
                <a:gd name="T75" fmla="*/ 20 h 66"/>
                <a:gd name="T76" fmla="*/ 10 w 60"/>
                <a:gd name="T77" fmla="*/ 20 h 66"/>
                <a:gd name="T78" fmla="*/ 10 w 60"/>
                <a:gd name="T79" fmla="*/ 19 h 66"/>
                <a:gd name="T80" fmla="*/ 10 w 60"/>
                <a:gd name="T81" fmla="*/ 19 h 66"/>
                <a:gd name="T82" fmla="*/ 10 w 60"/>
                <a:gd name="T83" fmla="*/ 19 h 66"/>
                <a:gd name="T84" fmla="*/ 10 w 60"/>
                <a:gd name="T85" fmla="*/ 19 h 66"/>
                <a:gd name="T86" fmla="*/ 10 w 60"/>
                <a:gd name="T87" fmla="*/ 19 h 66"/>
                <a:gd name="T88" fmla="*/ 10 w 60"/>
                <a:gd name="T89" fmla="*/ 18 h 66"/>
                <a:gd name="T90" fmla="*/ 10 w 60"/>
                <a:gd name="T91" fmla="*/ 18 h 66"/>
                <a:gd name="T92" fmla="*/ 10 w 60"/>
                <a:gd name="T93" fmla="*/ 18 h 66"/>
                <a:gd name="T94" fmla="*/ 10 w 60"/>
                <a:gd name="T95" fmla="*/ 18 h 66"/>
                <a:gd name="T96" fmla="*/ 10 w 60"/>
                <a:gd name="T97" fmla="*/ 18 h 66"/>
                <a:gd name="T98" fmla="*/ 9 w 60"/>
                <a:gd name="T99" fmla="*/ 17 h 66"/>
                <a:gd name="T100" fmla="*/ 9 w 60"/>
                <a:gd name="T101" fmla="*/ 16 h 66"/>
                <a:gd name="T102" fmla="*/ 9 w 60"/>
                <a:gd name="T103" fmla="*/ 15 h 66"/>
                <a:gd name="T104" fmla="*/ 9 w 60"/>
                <a:gd name="T105" fmla="*/ 15 h 66"/>
                <a:gd name="T106" fmla="*/ 9 w 60"/>
                <a:gd name="T107" fmla="*/ 14 h 66"/>
                <a:gd name="T108" fmla="*/ 9 w 60"/>
                <a:gd name="T109" fmla="*/ 14 h 66"/>
                <a:gd name="T110" fmla="*/ 9 w 60"/>
                <a:gd name="T111" fmla="*/ 14 h 66"/>
                <a:gd name="T112" fmla="*/ 9 w 60"/>
                <a:gd name="T113" fmla="*/ 14 h 66"/>
                <a:gd name="T114" fmla="*/ 9 w 60"/>
                <a:gd name="T115" fmla="*/ 14 h 66"/>
                <a:gd name="T116" fmla="*/ 10 w 60"/>
                <a:gd name="T117" fmla="*/ 6 h 66"/>
                <a:gd name="T118" fmla="*/ 15 w 60"/>
                <a:gd name="T119" fmla="*/ 1 h 66"/>
                <a:gd name="T120" fmla="*/ 27 w 60"/>
                <a:gd name="T121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66">
                  <a:moveTo>
                    <a:pt x="19" y="66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5" y="52"/>
                    <a:pt x="39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543"/>
            <p:cNvSpPr/>
            <p:nvPr/>
          </p:nvSpPr>
          <p:spPr bwMode="auto">
            <a:xfrm>
              <a:off x="9324613" y="4129081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544"/>
            <p:cNvSpPr/>
            <p:nvPr/>
          </p:nvSpPr>
          <p:spPr bwMode="auto">
            <a:xfrm>
              <a:off x="9324613" y="4152894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545"/>
            <p:cNvSpPr/>
            <p:nvPr/>
          </p:nvSpPr>
          <p:spPr bwMode="auto">
            <a:xfrm>
              <a:off x="9340488" y="4129081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546"/>
            <p:cNvSpPr/>
            <p:nvPr/>
          </p:nvSpPr>
          <p:spPr bwMode="auto">
            <a:xfrm>
              <a:off x="9302388" y="3997319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547"/>
            <p:cNvSpPr/>
            <p:nvPr/>
          </p:nvSpPr>
          <p:spPr bwMode="auto">
            <a:xfrm>
              <a:off x="9240476" y="4230681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548"/>
            <p:cNvSpPr/>
            <p:nvPr/>
          </p:nvSpPr>
          <p:spPr bwMode="auto">
            <a:xfrm>
              <a:off x="9324613" y="4230681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549"/>
            <p:cNvSpPr/>
            <p:nvPr/>
          </p:nvSpPr>
          <p:spPr bwMode="auto">
            <a:xfrm>
              <a:off x="9310326" y="4043356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550"/>
            <p:cNvSpPr/>
            <p:nvPr/>
          </p:nvSpPr>
          <p:spPr bwMode="auto">
            <a:xfrm>
              <a:off x="9310326" y="4043356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551"/>
            <p:cNvSpPr/>
            <p:nvPr/>
          </p:nvSpPr>
          <p:spPr bwMode="auto">
            <a:xfrm>
              <a:off x="9380176" y="4262431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552"/>
            <p:cNvSpPr/>
            <p:nvPr/>
          </p:nvSpPr>
          <p:spPr bwMode="auto">
            <a:xfrm>
              <a:off x="9380176" y="4262431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553"/>
            <p:cNvSpPr/>
            <p:nvPr/>
          </p:nvSpPr>
          <p:spPr bwMode="auto">
            <a:xfrm>
              <a:off x="9324613" y="4230681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554"/>
            <p:cNvSpPr/>
            <p:nvPr/>
          </p:nvSpPr>
          <p:spPr bwMode="auto">
            <a:xfrm>
              <a:off x="9396051" y="4230681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555"/>
            <p:cNvSpPr>
              <a:spLocks noEditPoints="1"/>
            </p:cNvSpPr>
            <p:nvPr/>
          </p:nvSpPr>
          <p:spPr bwMode="auto">
            <a:xfrm>
              <a:off x="9240476" y="4238619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3" name="矩形 192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7824614" y="1162726"/>
            <a:ext cx="1970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-40" dirty="0">
                <a:solidFill>
                  <a:srgbClr val="166FA4"/>
                </a:solidFill>
                <a:cs typeface="Arial"/>
              </a:rPr>
              <a:t>Committee </a:t>
            </a:r>
            <a:r>
              <a:rPr lang="en-US" altLang="zh-CN" sz="1400" b="1" spc="-40" dirty="0" smtClean="0">
                <a:solidFill>
                  <a:srgbClr val="166FA4"/>
                </a:solidFill>
                <a:cs typeface="Arial"/>
              </a:rPr>
              <a:t>Members</a:t>
            </a:r>
            <a:endParaRPr lang="en-US" altLang="zh-CN" sz="1400" b="1" spc="-40" dirty="0">
              <a:solidFill>
                <a:srgbClr val="166FA4"/>
              </a:solidFill>
              <a:cs typeface="Arial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 flipV="1">
            <a:off x="6188887" y="5824965"/>
            <a:ext cx="1418546" cy="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>
            <a:off x="6202619" y="6006766"/>
            <a:ext cx="2641110" cy="1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 flipH="1">
            <a:off x="6202619" y="6204999"/>
            <a:ext cx="3710000" cy="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064108" y="5664428"/>
            <a:ext cx="4100090" cy="63813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4106053" y="3428860"/>
            <a:ext cx="18598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Synchronous contract data</a:t>
            </a:r>
          </a:p>
        </p:txBody>
      </p:sp>
      <p:sp>
        <p:nvSpPr>
          <p:cNvPr id="201" name="流程图: 联系 200"/>
          <p:cNvSpPr/>
          <p:nvPr/>
        </p:nvSpPr>
        <p:spPr>
          <a:xfrm>
            <a:off x="3927890" y="3473323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3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4027531" y="3979662"/>
            <a:ext cx="1563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Check for consistency</a:t>
            </a:r>
          </a:p>
        </p:txBody>
      </p:sp>
      <p:sp>
        <p:nvSpPr>
          <p:cNvPr id="203" name="流程图: 联系 202"/>
          <p:cNvSpPr/>
          <p:nvPr/>
        </p:nvSpPr>
        <p:spPr>
          <a:xfrm>
            <a:off x="3849368" y="4024125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</a:rPr>
              <a:t>4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4015626" y="4425384"/>
            <a:ext cx="17988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Commit proposal </a:t>
            </a:r>
            <a:r>
              <a:rPr lang="en-US" altLang="zh-CN" sz="1100" dirty="0" smtClean="0"/>
              <a:t>with spv</a:t>
            </a:r>
            <a:endParaRPr lang="en-US" altLang="zh-CN" sz="1100" dirty="0"/>
          </a:p>
        </p:txBody>
      </p:sp>
      <p:sp>
        <p:nvSpPr>
          <p:cNvPr id="205" name="流程图: 联系 204"/>
          <p:cNvSpPr/>
          <p:nvPr/>
        </p:nvSpPr>
        <p:spPr>
          <a:xfrm>
            <a:off x="3837463" y="4469847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5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6412705" y="5196440"/>
            <a:ext cx="1558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Validators </a:t>
            </a:r>
            <a:r>
              <a:rPr lang="en-US" altLang="zh-CN" sz="1100" dirty="0"/>
              <a:t>calculation </a:t>
            </a:r>
            <a:endParaRPr lang="en-US" altLang="zh-CN" sz="1100" dirty="0" smtClean="0"/>
          </a:p>
          <a:p>
            <a:r>
              <a:rPr lang="en-US" altLang="zh-CN" sz="1100" dirty="0" smtClean="0"/>
              <a:t>and affirm.</a:t>
            </a:r>
            <a:endParaRPr lang="en-US" altLang="zh-CN" sz="1100" dirty="0"/>
          </a:p>
        </p:txBody>
      </p:sp>
      <p:sp>
        <p:nvSpPr>
          <p:cNvPr id="209" name="流程图: 联系 208"/>
          <p:cNvSpPr/>
          <p:nvPr/>
        </p:nvSpPr>
        <p:spPr>
          <a:xfrm>
            <a:off x="6257213" y="5286245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</a:rPr>
              <a:t>6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10539757" y="4872861"/>
            <a:ext cx="1792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Suspend </a:t>
            </a:r>
            <a:r>
              <a:rPr lang="en-US" altLang="zh-CN" sz="1100" dirty="0" smtClean="0"/>
              <a:t>processing with </a:t>
            </a:r>
          </a:p>
          <a:p>
            <a:r>
              <a:rPr lang="en-US" altLang="zh-CN" sz="1100" dirty="0" smtClean="0"/>
              <a:t>fault chain’s asset</a:t>
            </a:r>
            <a:endParaRPr lang="en-US" altLang="zh-CN" sz="1100" dirty="0"/>
          </a:p>
        </p:txBody>
      </p:sp>
      <p:sp>
        <p:nvSpPr>
          <p:cNvPr id="211" name="流程图: 联系 210"/>
          <p:cNvSpPr/>
          <p:nvPr/>
        </p:nvSpPr>
        <p:spPr>
          <a:xfrm>
            <a:off x="10361594" y="4999631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</a:rPr>
              <a:t>7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7982753" y="5723091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Committee arbitration</a:t>
            </a:r>
            <a:endParaRPr lang="en-US" altLang="zh-CN" sz="1100" dirty="0"/>
          </a:p>
        </p:txBody>
      </p:sp>
      <p:sp>
        <p:nvSpPr>
          <p:cNvPr id="215" name="流程图: 联系 214"/>
          <p:cNvSpPr/>
          <p:nvPr/>
        </p:nvSpPr>
        <p:spPr>
          <a:xfrm>
            <a:off x="7804590" y="5767554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8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多链框架</a:t>
            </a:r>
            <a:endParaRPr lang="zh-CN" altLang="en-US" dirty="0"/>
          </a:p>
        </p:txBody>
      </p:sp>
      <p:sp>
        <p:nvSpPr>
          <p:cNvPr id="122" name="等腰三角形 121"/>
          <p:cNvSpPr/>
          <p:nvPr/>
        </p:nvSpPr>
        <p:spPr>
          <a:xfrm>
            <a:off x="3309960" y="5966556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3" name="等腰三角形 122"/>
          <p:cNvSpPr/>
          <p:nvPr/>
        </p:nvSpPr>
        <p:spPr>
          <a:xfrm>
            <a:off x="5280960" y="5969625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>
            <a:stCxn id="161" idx="1"/>
            <a:endCxn id="160" idx="5"/>
          </p:cNvCxnSpPr>
          <p:nvPr/>
        </p:nvCxnSpPr>
        <p:spPr>
          <a:xfrm flipH="1" flipV="1">
            <a:off x="4052776" y="5025104"/>
            <a:ext cx="714779" cy="365287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60" idx="3"/>
            <a:endCxn id="159" idx="0"/>
          </p:cNvCxnSpPr>
          <p:nvPr/>
        </p:nvCxnSpPr>
        <p:spPr>
          <a:xfrm flipH="1">
            <a:off x="3838540" y="5116715"/>
            <a:ext cx="159372" cy="365287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71" idx="1"/>
            <a:endCxn id="147" idx="6"/>
          </p:cNvCxnSpPr>
          <p:nvPr/>
        </p:nvCxnSpPr>
        <p:spPr>
          <a:xfrm flipH="1">
            <a:off x="5362419" y="1752114"/>
            <a:ext cx="1155755" cy="8455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382" idx="1"/>
            <a:endCxn id="153" idx="6"/>
          </p:cNvCxnSpPr>
          <p:nvPr/>
        </p:nvCxnSpPr>
        <p:spPr>
          <a:xfrm flipH="1" flipV="1">
            <a:off x="4932147" y="3311526"/>
            <a:ext cx="1669213" cy="14130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96" idx="1"/>
            <a:endCxn id="162" idx="6"/>
          </p:cNvCxnSpPr>
          <p:nvPr/>
        </p:nvCxnSpPr>
        <p:spPr>
          <a:xfrm flipH="1" flipV="1">
            <a:off x="5215494" y="5292190"/>
            <a:ext cx="1432140" cy="1648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948939" y="3809824"/>
            <a:ext cx="807244" cy="598074"/>
            <a:chOff x="5839497" y="3655547"/>
            <a:chExt cx="807244" cy="598074"/>
          </a:xfrm>
        </p:grpSpPr>
        <p:sp>
          <p:nvSpPr>
            <p:cNvPr id="138" name="椭圆 137"/>
            <p:cNvSpPr/>
            <p:nvPr/>
          </p:nvSpPr>
          <p:spPr>
            <a:xfrm>
              <a:off x="5839497" y="3655547"/>
              <a:ext cx="807244" cy="598074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6017752" y="3736748"/>
              <a:ext cx="4986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rgbClr val="2E75B6"/>
                  </a:solidFill>
                </a:rPr>
                <a:t>….</a:t>
              </a:r>
              <a:endParaRPr lang="zh-CN" altLang="en-US" sz="15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603875" y="2968227"/>
            <a:ext cx="1328272" cy="686598"/>
            <a:chOff x="4473065" y="2677124"/>
            <a:chExt cx="1328272" cy="686598"/>
          </a:xfrm>
        </p:grpSpPr>
        <p:sp>
          <p:nvSpPr>
            <p:cNvPr id="150" name="等腰三角形 149"/>
            <p:cNvSpPr/>
            <p:nvPr/>
          </p:nvSpPr>
          <p:spPr>
            <a:xfrm>
              <a:off x="5287985" y="2991203"/>
              <a:ext cx="219456" cy="183222"/>
            </a:xfrm>
            <a:prstGeom prst="triangle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4473065" y="2677124"/>
              <a:ext cx="1328272" cy="686598"/>
              <a:chOff x="4473065" y="2677124"/>
              <a:chExt cx="1328272" cy="686598"/>
            </a:xfrm>
          </p:grpSpPr>
          <p:sp>
            <p:nvSpPr>
              <p:cNvPr id="152" name="等腰三角形 151"/>
              <p:cNvSpPr/>
              <p:nvPr/>
            </p:nvSpPr>
            <p:spPr>
              <a:xfrm>
                <a:off x="4658827" y="2902149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4473065" y="2677124"/>
                <a:ext cx="1328272" cy="686598"/>
              </a:xfrm>
              <a:prstGeom prst="ellipse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连接符 153"/>
              <p:cNvCxnSpPr>
                <a:stCxn id="150" idx="1"/>
                <a:endCxn id="152" idx="5"/>
              </p:cNvCxnSpPr>
              <p:nvPr/>
            </p:nvCxnSpPr>
            <p:spPr>
              <a:xfrm flipH="1" flipV="1">
                <a:off x="4823419" y="2993760"/>
                <a:ext cx="519430" cy="89054"/>
              </a:xfrm>
              <a:prstGeom prst="line">
                <a:avLst/>
              </a:prstGeom>
              <a:ln w="63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54"/>
              <p:cNvSpPr txBox="1"/>
              <p:nvPr/>
            </p:nvSpPr>
            <p:spPr>
              <a:xfrm>
                <a:off x="4868201" y="2694239"/>
                <a:ext cx="859990" cy="246221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Chain </a:t>
                </a:r>
                <a:r>
                  <a:rPr lang="en-US" altLang="zh-CN" sz="1000" b="1" dirty="0" smtClean="0"/>
                  <a:t>1</a:t>
                </a:r>
                <a:endParaRPr lang="zh-CN" altLang="en-US" sz="1000" b="1" dirty="0"/>
              </a:p>
            </p:txBody>
          </p:sp>
        </p:grpSp>
      </p:grpSp>
      <p:grpSp>
        <p:nvGrpSpPr>
          <p:cNvPr id="156" name="组合 155"/>
          <p:cNvGrpSpPr/>
          <p:nvPr/>
        </p:nvGrpSpPr>
        <p:grpSpPr>
          <a:xfrm>
            <a:off x="3408640" y="4605045"/>
            <a:ext cx="1806854" cy="1374290"/>
            <a:chOff x="4809061" y="4222431"/>
            <a:chExt cx="1806854" cy="1374290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09061" y="4222431"/>
              <a:ext cx="1806854" cy="1374290"/>
              <a:chOff x="3857632" y="4506130"/>
              <a:chExt cx="1806854" cy="1374290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4177804" y="5383087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等腰三角形 159"/>
              <p:cNvSpPr/>
              <p:nvPr/>
            </p:nvSpPr>
            <p:spPr>
              <a:xfrm>
                <a:off x="4337176" y="4834578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等腰三角形 160"/>
              <p:cNvSpPr/>
              <p:nvPr/>
            </p:nvSpPr>
            <p:spPr>
              <a:xfrm>
                <a:off x="5161683" y="5199865"/>
                <a:ext cx="219456" cy="183222"/>
              </a:xfrm>
              <a:prstGeom prst="triangle">
                <a:avLst/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3857632" y="4506130"/>
                <a:ext cx="1806854" cy="1374290"/>
              </a:xfrm>
              <a:prstGeom prst="ellipse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58" name="文本框 157"/>
            <p:cNvSpPr txBox="1"/>
            <p:nvPr/>
          </p:nvSpPr>
          <p:spPr>
            <a:xfrm>
              <a:off x="5441005" y="4294848"/>
              <a:ext cx="859990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Chain N</a:t>
              </a:r>
              <a:endParaRPr lang="zh-CN" altLang="en-US" sz="1000" b="1" dirty="0"/>
            </a:p>
          </p:txBody>
        </p:sp>
      </p:grpSp>
      <p:cxnSp>
        <p:nvCxnSpPr>
          <p:cNvPr id="163" name="直接箭头连接符 162"/>
          <p:cNvCxnSpPr>
            <a:endCxn id="138" idx="6"/>
          </p:cNvCxnSpPr>
          <p:nvPr/>
        </p:nvCxnSpPr>
        <p:spPr>
          <a:xfrm flipH="1" flipV="1">
            <a:off x="4756183" y="4108861"/>
            <a:ext cx="1795370" cy="21529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右箭头 163"/>
          <p:cNvSpPr/>
          <p:nvPr/>
        </p:nvSpPr>
        <p:spPr>
          <a:xfrm>
            <a:off x="2821830" y="1668217"/>
            <a:ext cx="499367" cy="121750"/>
          </a:xfrm>
          <a:prstGeom prst="rightArrow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8384969" y="5634556"/>
            <a:ext cx="1209993" cy="564003"/>
            <a:chOff x="2609830" y="3995562"/>
            <a:chExt cx="1208187" cy="566783"/>
          </a:xfrm>
        </p:grpSpPr>
        <p:sp>
          <p:nvSpPr>
            <p:cNvPr id="199" name="文本框 198"/>
            <p:cNvSpPr txBox="1"/>
            <p:nvPr/>
          </p:nvSpPr>
          <p:spPr>
            <a:xfrm>
              <a:off x="2789626" y="4001010"/>
              <a:ext cx="74370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Observer</a:t>
              </a:r>
              <a:endParaRPr lang="zh-CN" altLang="en-US" sz="1000" b="1" dirty="0"/>
            </a:p>
          </p:txBody>
        </p:sp>
        <p:sp>
          <p:nvSpPr>
            <p:cNvPr id="200" name="等腰三角形 199"/>
            <p:cNvSpPr/>
            <p:nvPr/>
          </p:nvSpPr>
          <p:spPr>
            <a:xfrm>
              <a:off x="2868369" y="4253396"/>
              <a:ext cx="219456" cy="183222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等腰三角形 200"/>
            <p:cNvSpPr/>
            <p:nvPr/>
          </p:nvSpPr>
          <p:spPr>
            <a:xfrm>
              <a:off x="3247662" y="4246108"/>
              <a:ext cx="219456" cy="183222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609830" y="3995562"/>
              <a:ext cx="1208187" cy="566783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8352472" y="4336416"/>
            <a:ext cx="1208187" cy="566783"/>
            <a:chOff x="2609829" y="3477311"/>
            <a:chExt cx="1208187" cy="566783"/>
          </a:xfrm>
        </p:grpSpPr>
        <p:sp>
          <p:nvSpPr>
            <p:cNvPr id="204" name="等腰三角形 203"/>
            <p:cNvSpPr/>
            <p:nvPr/>
          </p:nvSpPr>
          <p:spPr>
            <a:xfrm>
              <a:off x="3222214" y="3755196"/>
              <a:ext cx="219456" cy="18322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lt1"/>
                </a:solidFill>
              </a:endParaRPr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2609829" y="3477311"/>
              <a:ext cx="1208187" cy="566783"/>
              <a:chOff x="2609830" y="5009150"/>
              <a:chExt cx="1208187" cy="566783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2787671" y="5033466"/>
                <a:ext cx="787574" cy="246221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Collector </a:t>
                </a:r>
                <a:endParaRPr lang="zh-CN" altLang="en-US" sz="1000" b="1" dirty="0"/>
              </a:p>
            </p:txBody>
          </p:sp>
          <p:sp>
            <p:nvSpPr>
              <p:cNvPr id="285" name="等腰三角形 284"/>
              <p:cNvSpPr/>
              <p:nvPr/>
            </p:nvSpPr>
            <p:spPr>
              <a:xfrm>
                <a:off x="2882707" y="5305255"/>
                <a:ext cx="219456" cy="183222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lt1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2609830" y="5009150"/>
                <a:ext cx="1208187" cy="566783"/>
              </a:xfrm>
              <a:prstGeom prst="rect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88" name="肘形连接符 287"/>
          <p:cNvCxnSpPr>
            <a:stCxn id="202" idx="3"/>
            <a:endCxn id="193" idx="0"/>
          </p:cNvCxnSpPr>
          <p:nvPr/>
        </p:nvCxnSpPr>
        <p:spPr>
          <a:xfrm flipH="1" flipV="1">
            <a:off x="8634883" y="1703090"/>
            <a:ext cx="960079" cy="4213468"/>
          </a:xfrm>
          <a:prstGeom prst="bentConnector4">
            <a:avLst>
              <a:gd name="adj1" fmla="val -23811"/>
              <a:gd name="adj2" fmla="val 105425"/>
            </a:avLst>
          </a:prstGeom>
          <a:ln w="3175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本框 313"/>
          <p:cNvSpPr txBox="1"/>
          <p:nvPr/>
        </p:nvSpPr>
        <p:spPr>
          <a:xfrm rot="16200000">
            <a:off x="8229551" y="3424743"/>
            <a:ext cx="116955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Submit block header</a:t>
            </a:r>
            <a:endParaRPr lang="zh-CN" altLang="en-US" sz="800" dirty="0"/>
          </a:p>
        </p:txBody>
      </p:sp>
      <p:sp>
        <p:nvSpPr>
          <p:cNvPr id="315" name="文本框 314"/>
          <p:cNvSpPr txBox="1"/>
          <p:nvPr/>
        </p:nvSpPr>
        <p:spPr>
          <a:xfrm>
            <a:off x="7245531" y="5963922"/>
            <a:ext cx="1073127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Sync block header</a:t>
            </a:r>
            <a:endParaRPr lang="zh-CN" altLang="en-US" sz="800" dirty="0"/>
          </a:p>
        </p:txBody>
      </p:sp>
      <p:sp>
        <p:nvSpPr>
          <p:cNvPr id="316" name="矩形 315"/>
          <p:cNvSpPr/>
          <p:nvPr/>
        </p:nvSpPr>
        <p:spPr>
          <a:xfrm rot="5400000">
            <a:off x="9641654" y="3740503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/>
              <a:t>Challenge</a:t>
            </a:r>
            <a:endParaRPr lang="zh-CN" altLang="en-US" sz="800" dirty="0"/>
          </a:p>
        </p:txBody>
      </p:sp>
      <p:sp>
        <p:nvSpPr>
          <p:cNvPr id="318" name="文本框 317"/>
          <p:cNvSpPr txBox="1"/>
          <p:nvPr/>
        </p:nvSpPr>
        <p:spPr>
          <a:xfrm>
            <a:off x="2829998" y="1412921"/>
            <a:ext cx="49120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Voting</a:t>
            </a:r>
            <a:endParaRPr lang="zh-CN" altLang="en-US" sz="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7321226" y="4384265"/>
            <a:ext cx="1073127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Sync block header</a:t>
            </a:r>
            <a:endParaRPr lang="zh-CN" altLang="en-US" sz="800" dirty="0"/>
          </a:p>
        </p:txBody>
      </p:sp>
      <p:sp>
        <p:nvSpPr>
          <p:cNvPr id="364" name="等腰三角形 363"/>
          <p:cNvSpPr/>
          <p:nvPr/>
        </p:nvSpPr>
        <p:spPr>
          <a:xfrm>
            <a:off x="2295458" y="1978623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5" name="等腰三角形 364"/>
          <p:cNvSpPr/>
          <p:nvPr/>
        </p:nvSpPr>
        <p:spPr>
          <a:xfrm>
            <a:off x="1913680" y="1564469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6" name="等腰三角形 365"/>
          <p:cNvSpPr/>
          <p:nvPr/>
        </p:nvSpPr>
        <p:spPr>
          <a:xfrm>
            <a:off x="2199430" y="2408374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7" name="文本框 366"/>
          <p:cNvSpPr txBox="1"/>
          <p:nvPr/>
        </p:nvSpPr>
        <p:spPr>
          <a:xfrm>
            <a:off x="1482862" y="1225603"/>
            <a:ext cx="1252963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Candidate Nodes</a:t>
            </a:r>
            <a:endParaRPr lang="zh-CN" altLang="en-US" sz="1000" b="1" dirty="0"/>
          </a:p>
        </p:txBody>
      </p:sp>
      <p:sp>
        <p:nvSpPr>
          <p:cNvPr id="368" name="矩形 367"/>
          <p:cNvSpPr/>
          <p:nvPr/>
        </p:nvSpPr>
        <p:spPr>
          <a:xfrm>
            <a:off x="1418064" y="1130446"/>
            <a:ext cx="1332834" cy="1603482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等腰三角形 368"/>
          <p:cNvSpPr/>
          <p:nvPr/>
        </p:nvSpPr>
        <p:spPr>
          <a:xfrm>
            <a:off x="1636542" y="2041395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1899598" y="2029554"/>
            <a:ext cx="42340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70C0"/>
                </a:solidFill>
              </a:rPr>
              <a:t>…..</a:t>
            </a:r>
            <a:endParaRPr lang="zh-CN" altLang="en-US" sz="1000" b="1" dirty="0">
              <a:solidFill>
                <a:srgbClr val="0070C0"/>
              </a:solidFill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6518174" y="1715564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372" name="直接箭头连接符 371"/>
          <p:cNvCxnSpPr>
            <a:endCxn id="371" idx="3"/>
          </p:cNvCxnSpPr>
          <p:nvPr/>
        </p:nvCxnSpPr>
        <p:spPr>
          <a:xfrm flipH="1">
            <a:off x="6724022" y="1752113"/>
            <a:ext cx="1290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857103" y="1710760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74" name="矩形 373"/>
          <p:cNvSpPr/>
          <p:nvPr/>
        </p:nvSpPr>
        <p:spPr>
          <a:xfrm>
            <a:off x="7196160" y="1715208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75" name="矩形 374"/>
          <p:cNvSpPr/>
          <p:nvPr/>
        </p:nvSpPr>
        <p:spPr>
          <a:xfrm>
            <a:off x="7510850" y="1710760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376" name="直接箭头连接符 375"/>
          <p:cNvCxnSpPr>
            <a:stCxn id="374" idx="1"/>
            <a:endCxn id="373" idx="3"/>
          </p:cNvCxnSpPr>
          <p:nvPr/>
        </p:nvCxnSpPr>
        <p:spPr>
          <a:xfrm flipH="1" flipV="1">
            <a:off x="7062951" y="1747309"/>
            <a:ext cx="133209" cy="4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直接箭头连接符 376"/>
          <p:cNvCxnSpPr>
            <a:stCxn id="375" idx="1"/>
            <a:endCxn id="374" idx="3"/>
          </p:cNvCxnSpPr>
          <p:nvPr/>
        </p:nvCxnSpPr>
        <p:spPr>
          <a:xfrm flipH="1">
            <a:off x="7402007" y="1747309"/>
            <a:ext cx="108844" cy="4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/>
          <p:nvPr/>
        </p:nvCxnSpPr>
        <p:spPr>
          <a:xfrm flipH="1">
            <a:off x="7714837" y="1751736"/>
            <a:ext cx="1290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7847919" y="1710382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0" name="矩形 379"/>
          <p:cNvSpPr/>
          <p:nvPr/>
        </p:nvSpPr>
        <p:spPr>
          <a:xfrm>
            <a:off x="8186975" y="1714831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381" name="直接箭头连接符 380"/>
          <p:cNvCxnSpPr>
            <a:stCxn id="380" idx="1"/>
            <a:endCxn id="379" idx="3"/>
          </p:cNvCxnSpPr>
          <p:nvPr/>
        </p:nvCxnSpPr>
        <p:spPr>
          <a:xfrm flipH="1" flipV="1">
            <a:off x="8053766" y="1746931"/>
            <a:ext cx="133209" cy="4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6601360" y="3289106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3" name="矩形 382"/>
          <p:cNvSpPr/>
          <p:nvPr/>
        </p:nvSpPr>
        <p:spPr>
          <a:xfrm>
            <a:off x="6940416" y="3289484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4" name="矩形 383"/>
          <p:cNvSpPr/>
          <p:nvPr/>
        </p:nvSpPr>
        <p:spPr>
          <a:xfrm>
            <a:off x="7255107" y="3285035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385" name="直接箭头连接符 384"/>
          <p:cNvCxnSpPr>
            <a:stCxn id="383" idx="1"/>
            <a:endCxn id="382" idx="3"/>
          </p:cNvCxnSpPr>
          <p:nvPr/>
        </p:nvCxnSpPr>
        <p:spPr>
          <a:xfrm flipH="1" flipV="1">
            <a:off x="6807207" y="3325655"/>
            <a:ext cx="133209" cy="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>
            <a:stCxn id="384" idx="1"/>
          </p:cNvCxnSpPr>
          <p:nvPr/>
        </p:nvCxnSpPr>
        <p:spPr>
          <a:xfrm flipH="1">
            <a:off x="7146264" y="3321585"/>
            <a:ext cx="108844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/>
          <p:nvPr/>
        </p:nvCxnSpPr>
        <p:spPr>
          <a:xfrm flipH="1">
            <a:off x="7459094" y="3326011"/>
            <a:ext cx="12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7592175" y="3284658"/>
            <a:ext cx="205848" cy="730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9" name="矩形 388"/>
          <p:cNvSpPr/>
          <p:nvPr/>
        </p:nvSpPr>
        <p:spPr>
          <a:xfrm>
            <a:off x="7931232" y="3289106"/>
            <a:ext cx="205848" cy="73099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390" name="直接箭头连接符 389"/>
          <p:cNvCxnSpPr>
            <a:stCxn id="389" idx="1"/>
            <a:endCxn id="388" idx="3"/>
          </p:cNvCxnSpPr>
          <p:nvPr/>
        </p:nvCxnSpPr>
        <p:spPr>
          <a:xfrm flipH="1" flipV="1">
            <a:off x="7798023" y="3321207"/>
            <a:ext cx="133209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6647634" y="5247315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397" name="矩形 396"/>
          <p:cNvSpPr/>
          <p:nvPr/>
        </p:nvSpPr>
        <p:spPr>
          <a:xfrm>
            <a:off x="6986691" y="5247694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sp>
        <p:nvSpPr>
          <p:cNvPr id="398" name="矩形 397"/>
          <p:cNvSpPr/>
          <p:nvPr/>
        </p:nvSpPr>
        <p:spPr>
          <a:xfrm>
            <a:off x="7301382" y="5243245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cxnSp>
        <p:nvCxnSpPr>
          <p:cNvPr id="399" name="直接箭头连接符 398"/>
          <p:cNvCxnSpPr>
            <a:stCxn id="397" idx="1"/>
            <a:endCxn id="396" idx="3"/>
          </p:cNvCxnSpPr>
          <p:nvPr/>
        </p:nvCxnSpPr>
        <p:spPr>
          <a:xfrm flipH="1" flipV="1">
            <a:off x="6853483" y="5293838"/>
            <a:ext cx="133209" cy="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>
            <a:stCxn id="398" idx="1"/>
            <a:endCxn id="397" idx="3"/>
          </p:cNvCxnSpPr>
          <p:nvPr/>
        </p:nvCxnSpPr>
        <p:spPr>
          <a:xfrm flipH="1">
            <a:off x="7192539" y="5289768"/>
            <a:ext cx="108844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/>
          <p:nvPr/>
        </p:nvCxnSpPr>
        <p:spPr>
          <a:xfrm flipH="1">
            <a:off x="7505369" y="5304168"/>
            <a:ext cx="12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7638450" y="5242867"/>
            <a:ext cx="205848" cy="930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7977506" y="5247317"/>
            <a:ext cx="205848" cy="93046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04" name="直接箭头连接符 403"/>
          <p:cNvCxnSpPr>
            <a:stCxn id="403" idx="1"/>
            <a:endCxn id="402" idx="3"/>
          </p:cNvCxnSpPr>
          <p:nvPr/>
        </p:nvCxnSpPr>
        <p:spPr>
          <a:xfrm flipH="1" flipV="1">
            <a:off x="7844297" y="5289390"/>
            <a:ext cx="133209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文本框 404"/>
          <p:cNvSpPr txBox="1"/>
          <p:nvPr/>
        </p:nvSpPr>
        <p:spPr>
          <a:xfrm>
            <a:off x="6444218" y="1450833"/>
            <a:ext cx="776383" cy="1521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Main Chain</a:t>
            </a:r>
            <a:endParaRPr lang="zh-CN" altLang="en-US" sz="800" b="1" dirty="0"/>
          </a:p>
        </p:txBody>
      </p:sp>
      <p:sp>
        <p:nvSpPr>
          <p:cNvPr id="406" name="文本框 405"/>
          <p:cNvSpPr txBox="1"/>
          <p:nvPr/>
        </p:nvSpPr>
        <p:spPr>
          <a:xfrm>
            <a:off x="6499448" y="3442916"/>
            <a:ext cx="1127006" cy="1521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800" b="1" dirty="0"/>
              <a:t>Child Chain1</a:t>
            </a:r>
            <a:endParaRPr lang="zh-CN" altLang="en-US" sz="800" b="1" dirty="0"/>
          </a:p>
        </p:txBody>
      </p:sp>
      <p:sp>
        <p:nvSpPr>
          <p:cNvPr id="408" name="文本框 407"/>
          <p:cNvSpPr txBox="1"/>
          <p:nvPr/>
        </p:nvSpPr>
        <p:spPr>
          <a:xfrm>
            <a:off x="6615011" y="4929770"/>
            <a:ext cx="93284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800" b="1" dirty="0"/>
              <a:t>Child ChainN</a:t>
            </a:r>
            <a:endParaRPr lang="zh-CN" altLang="en-US" sz="800" b="1" dirty="0"/>
          </a:p>
        </p:txBody>
      </p:sp>
      <p:sp>
        <p:nvSpPr>
          <p:cNvPr id="409" name="文本框 408"/>
          <p:cNvSpPr txBox="1"/>
          <p:nvPr/>
        </p:nvSpPr>
        <p:spPr>
          <a:xfrm>
            <a:off x="6615011" y="3918824"/>
            <a:ext cx="515199" cy="22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2E75B6"/>
                </a:solidFill>
              </a:rPr>
              <a:t>….</a:t>
            </a:r>
            <a:endParaRPr lang="zh-CN" altLang="en-US" sz="1500" dirty="0">
              <a:solidFill>
                <a:srgbClr val="2E75B6"/>
              </a:solidFill>
            </a:endParaRPr>
          </a:p>
        </p:txBody>
      </p:sp>
      <p:cxnSp>
        <p:nvCxnSpPr>
          <p:cNvPr id="410" name="直接连接符 409"/>
          <p:cNvCxnSpPr>
            <a:stCxn id="161" idx="3"/>
            <a:endCxn id="159" idx="5"/>
          </p:cNvCxnSpPr>
          <p:nvPr/>
        </p:nvCxnSpPr>
        <p:spPr>
          <a:xfrm flipH="1">
            <a:off x="3893404" y="5482002"/>
            <a:ext cx="929015" cy="91611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162" idx="0"/>
            <a:endCxn id="138" idx="4"/>
          </p:cNvCxnSpPr>
          <p:nvPr/>
        </p:nvCxnSpPr>
        <p:spPr>
          <a:xfrm flipV="1">
            <a:off x="4312067" y="4407898"/>
            <a:ext cx="40494" cy="197147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161" idx="3"/>
            <a:endCxn id="123" idx="1"/>
          </p:cNvCxnSpPr>
          <p:nvPr/>
        </p:nvCxnSpPr>
        <p:spPr>
          <a:xfrm>
            <a:off x="4822419" y="5482002"/>
            <a:ext cx="513405" cy="579234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122" idx="5"/>
            <a:endCxn id="159" idx="3"/>
          </p:cNvCxnSpPr>
          <p:nvPr/>
        </p:nvCxnSpPr>
        <p:spPr>
          <a:xfrm flipV="1">
            <a:off x="3474552" y="5665224"/>
            <a:ext cx="363988" cy="392943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71674" y="1096766"/>
            <a:ext cx="1890745" cy="1327606"/>
            <a:chOff x="4877653" y="1265640"/>
            <a:chExt cx="1890745" cy="1327606"/>
          </a:xfrm>
        </p:grpSpPr>
        <p:cxnSp>
          <p:nvCxnSpPr>
            <p:cNvPr id="119" name="直接连接符 118"/>
            <p:cNvCxnSpPr>
              <a:stCxn id="141" idx="5"/>
              <a:endCxn id="143" idx="3"/>
            </p:cNvCxnSpPr>
            <p:nvPr/>
          </p:nvCxnSpPr>
          <p:spPr>
            <a:xfrm flipV="1">
              <a:off x="5475708" y="1923841"/>
              <a:ext cx="241309" cy="299445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42" idx="1"/>
              <a:endCxn id="141" idx="5"/>
            </p:cNvCxnSpPr>
            <p:nvPr/>
          </p:nvCxnSpPr>
          <p:spPr>
            <a:xfrm flipH="1">
              <a:off x="5475708" y="2131675"/>
              <a:ext cx="733577" cy="91611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等腰三角形 140"/>
            <p:cNvSpPr/>
            <p:nvPr/>
          </p:nvSpPr>
          <p:spPr>
            <a:xfrm>
              <a:off x="5311116" y="2131675"/>
              <a:ext cx="219456" cy="183222"/>
            </a:xfrm>
            <a:prstGeom prst="triangle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2" name="等腰三角形 141"/>
            <p:cNvSpPr/>
            <p:nvPr/>
          </p:nvSpPr>
          <p:spPr>
            <a:xfrm>
              <a:off x="6154421" y="2040064"/>
              <a:ext cx="219456" cy="183222"/>
            </a:xfrm>
            <a:prstGeom prst="triangle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3" name="等腰三角形 142"/>
            <p:cNvSpPr/>
            <p:nvPr/>
          </p:nvSpPr>
          <p:spPr>
            <a:xfrm>
              <a:off x="5607289" y="1740619"/>
              <a:ext cx="219456" cy="183222"/>
            </a:xfrm>
            <a:prstGeom prst="triangle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44" name="直接连接符 143"/>
            <p:cNvCxnSpPr>
              <a:stCxn id="142" idx="1"/>
              <a:endCxn id="143" idx="3"/>
            </p:cNvCxnSpPr>
            <p:nvPr/>
          </p:nvCxnSpPr>
          <p:spPr>
            <a:xfrm flipH="1" flipV="1">
              <a:off x="5717017" y="1923841"/>
              <a:ext cx="492268" cy="207834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等腰三角形 144"/>
            <p:cNvSpPr/>
            <p:nvPr/>
          </p:nvSpPr>
          <p:spPr>
            <a:xfrm>
              <a:off x="5125452" y="1643703"/>
              <a:ext cx="219456" cy="183222"/>
            </a:xfrm>
            <a:prstGeom prst="triangle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6" name="等腰三角形 145"/>
            <p:cNvSpPr/>
            <p:nvPr/>
          </p:nvSpPr>
          <p:spPr>
            <a:xfrm>
              <a:off x="6370778" y="1615043"/>
              <a:ext cx="219456" cy="183222"/>
            </a:xfrm>
            <a:prstGeom prst="triangle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4877653" y="1265640"/>
              <a:ext cx="1890745" cy="1327606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315922" y="1356604"/>
              <a:ext cx="859990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Main Chain</a:t>
              </a:r>
              <a:endParaRPr lang="zh-CN" altLang="en-US" sz="1000" b="1" dirty="0"/>
            </a:p>
          </p:txBody>
        </p:sp>
        <p:cxnSp>
          <p:nvCxnSpPr>
            <p:cNvPr id="420" name="直接连接符 419"/>
            <p:cNvCxnSpPr>
              <a:stCxn id="143" idx="5"/>
              <a:endCxn id="146" idx="2"/>
            </p:cNvCxnSpPr>
            <p:nvPr/>
          </p:nvCxnSpPr>
          <p:spPr>
            <a:xfrm flipV="1">
              <a:off x="5771881" y="1798265"/>
              <a:ext cx="598897" cy="33965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143" idx="1"/>
              <a:endCxn id="145" idx="4"/>
            </p:cNvCxnSpPr>
            <p:nvPr/>
          </p:nvCxnSpPr>
          <p:spPr>
            <a:xfrm flipH="1" flipV="1">
              <a:off x="5344908" y="1826925"/>
              <a:ext cx="317245" cy="5305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直接箭头连接符 421"/>
          <p:cNvCxnSpPr>
            <a:stCxn id="382" idx="0"/>
            <a:endCxn id="373" idx="2"/>
          </p:cNvCxnSpPr>
          <p:nvPr/>
        </p:nvCxnSpPr>
        <p:spPr>
          <a:xfrm flipV="1">
            <a:off x="6704284" y="1783859"/>
            <a:ext cx="255743" cy="150524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83" idx="0"/>
            <a:endCxn id="374" idx="2"/>
          </p:cNvCxnSpPr>
          <p:nvPr/>
        </p:nvCxnSpPr>
        <p:spPr>
          <a:xfrm flipV="1">
            <a:off x="7043340" y="1788307"/>
            <a:ext cx="255744" cy="150117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箭头连接符 423"/>
          <p:cNvCxnSpPr>
            <a:stCxn id="384" idx="0"/>
            <a:endCxn id="375" idx="2"/>
          </p:cNvCxnSpPr>
          <p:nvPr/>
        </p:nvCxnSpPr>
        <p:spPr>
          <a:xfrm flipV="1">
            <a:off x="7358031" y="1783859"/>
            <a:ext cx="255743" cy="150117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388" idx="0"/>
            <a:endCxn id="379" idx="2"/>
          </p:cNvCxnSpPr>
          <p:nvPr/>
        </p:nvCxnSpPr>
        <p:spPr>
          <a:xfrm flipV="1">
            <a:off x="7695099" y="1783481"/>
            <a:ext cx="255744" cy="150117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5792295" y="1940554"/>
            <a:ext cx="1236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/>
              <a:t>Block Header </a:t>
            </a:r>
            <a:r>
              <a:rPr lang="en-US" altLang="zh-CN" sz="800" dirty="0"/>
              <a:t>R</a:t>
            </a:r>
            <a:r>
              <a:rPr lang="zh-CN" altLang="en-US" sz="800" dirty="0"/>
              <a:t>ecord </a:t>
            </a:r>
          </a:p>
        </p:txBody>
      </p:sp>
      <p:sp>
        <p:nvSpPr>
          <p:cNvPr id="427" name="矩形 426"/>
          <p:cNvSpPr/>
          <p:nvPr/>
        </p:nvSpPr>
        <p:spPr>
          <a:xfrm>
            <a:off x="8887041" y="1714831"/>
            <a:ext cx="205848" cy="73099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29" name="等腰三角形 428"/>
          <p:cNvSpPr/>
          <p:nvPr/>
        </p:nvSpPr>
        <p:spPr>
          <a:xfrm>
            <a:off x="1676681" y="2395351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396727" y="2493547"/>
            <a:ext cx="107083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Mapping </a:t>
            </a:r>
            <a:r>
              <a:rPr lang="en-US" altLang="zh-CN" sz="800" dirty="0" smtClean="0"/>
              <a:t>with </a:t>
            </a:r>
            <a:r>
              <a:rPr lang="en-US" altLang="zh-CN" sz="800" dirty="0"/>
              <a:t>VRF</a:t>
            </a:r>
            <a:endParaRPr lang="zh-CN" altLang="en-US" sz="800" dirty="0"/>
          </a:p>
        </p:txBody>
      </p:sp>
      <p:pic>
        <p:nvPicPr>
          <p:cNvPr id="289" name="图片 2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01" y="2503104"/>
            <a:ext cx="232427" cy="215987"/>
          </a:xfrm>
          <a:prstGeom prst="rect">
            <a:avLst/>
          </a:prstGeom>
        </p:spPr>
      </p:pic>
      <p:sp>
        <p:nvSpPr>
          <p:cNvPr id="431" name="矩形 430"/>
          <p:cNvSpPr/>
          <p:nvPr/>
        </p:nvSpPr>
        <p:spPr>
          <a:xfrm>
            <a:off x="3066589" y="2832550"/>
            <a:ext cx="2694308" cy="347536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箭头连接符 165"/>
          <p:cNvCxnSpPr>
            <a:stCxn id="431" idx="0"/>
            <a:endCxn id="147" idx="4"/>
          </p:cNvCxnSpPr>
          <p:nvPr/>
        </p:nvCxnSpPr>
        <p:spPr>
          <a:xfrm flipV="1">
            <a:off x="4413743" y="2424372"/>
            <a:ext cx="3304" cy="40817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等腰三角形 166"/>
          <p:cNvSpPr/>
          <p:nvPr/>
        </p:nvSpPr>
        <p:spPr>
          <a:xfrm>
            <a:off x="1668802" y="4624326"/>
            <a:ext cx="219456" cy="183222"/>
          </a:xfrm>
          <a:prstGeom prst="triangl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8" name="右箭头 167"/>
          <p:cNvSpPr/>
          <p:nvPr/>
        </p:nvSpPr>
        <p:spPr>
          <a:xfrm>
            <a:off x="2062355" y="4684777"/>
            <a:ext cx="499367" cy="121750"/>
          </a:xfrm>
          <a:prstGeom prst="rightArrow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2016558" y="4477189"/>
            <a:ext cx="676961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Pledge</a:t>
            </a:r>
          </a:p>
          <a:p>
            <a:endParaRPr lang="zh-CN" altLang="en-US" sz="800" dirty="0"/>
          </a:p>
        </p:txBody>
      </p:sp>
      <p:cxnSp>
        <p:nvCxnSpPr>
          <p:cNvPr id="171" name="肘形连接符 170"/>
          <p:cNvCxnSpPr>
            <a:stCxn id="402" idx="2"/>
            <a:endCxn id="202" idx="1"/>
          </p:cNvCxnSpPr>
          <p:nvPr/>
        </p:nvCxnSpPr>
        <p:spPr>
          <a:xfrm rot="16200000" flipH="1">
            <a:off x="7772849" y="5304437"/>
            <a:ext cx="580645" cy="643595"/>
          </a:xfrm>
          <a:prstGeom prst="bentConnector2">
            <a:avLst/>
          </a:prstGeom>
          <a:ln w="317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403" idx="0"/>
            <a:endCxn id="286" idx="1"/>
          </p:cNvCxnSpPr>
          <p:nvPr/>
        </p:nvCxnSpPr>
        <p:spPr>
          <a:xfrm rot="5400000" flipH="1" flipV="1">
            <a:off x="7902697" y="4797542"/>
            <a:ext cx="627509" cy="272042"/>
          </a:xfrm>
          <a:prstGeom prst="bentConnector2">
            <a:avLst/>
          </a:prstGeom>
          <a:ln w="317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8398877" y="1744444"/>
            <a:ext cx="1290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8531959" y="1703090"/>
            <a:ext cx="205848" cy="73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196" name="直接箭头连接符 195"/>
          <p:cNvCxnSpPr>
            <a:endCxn id="193" idx="3"/>
          </p:cNvCxnSpPr>
          <p:nvPr/>
        </p:nvCxnSpPr>
        <p:spPr>
          <a:xfrm flipH="1" flipV="1">
            <a:off x="8737806" y="1739639"/>
            <a:ext cx="133209" cy="4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endCxn id="284" idx="0"/>
          </p:cNvCxnSpPr>
          <p:nvPr/>
        </p:nvCxnSpPr>
        <p:spPr>
          <a:xfrm flipH="1">
            <a:off x="8924100" y="1780638"/>
            <a:ext cx="49839" cy="2580094"/>
          </a:xfrm>
          <a:prstGeom prst="straightConnector1">
            <a:avLst/>
          </a:prstGeom>
          <a:ln w="3175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466878" y="4239040"/>
            <a:ext cx="591282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Nodes</a:t>
            </a:r>
            <a:endParaRPr lang="zh-CN" altLang="en-US" sz="1000" b="1" dirty="0"/>
          </a:p>
        </p:txBody>
      </p:sp>
      <p:cxnSp>
        <p:nvCxnSpPr>
          <p:cNvPr id="210" name="直接连接符 209"/>
          <p:cNvCxnSpPr>
            <a:stCxn id="138" idx="0"/>
            <a:endCxn id="153" idx="4"/>
          </p:cNvCxnSpPr>
          <p:nvPr/>
        </p:nvCxnSpPr>
        <p:spPr>
          <a:xfrm flipH="1" flipV="1">
            <a:off x="4268011" y="3654825"/>
            <a:ext cx="84550" cy="154999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多链框架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86395" y="1070610"/>
            <a:ext cx="9066811" cy="5623214"/>
            <a:chOff x="1724660" y="819149"/>
            <a:chExt cx="8670287" cy="5313684"/>
          </a:xfrm>
        </p:grpSpPr>
        <p:sp>
          <p:nvSpPr>
            <p:cNvPr id="69" name="矩形 68"/>
            <p:cNvSpPr/>
            <p:nvPr/>
          </p:nvSpPr>
          <p:spPr>
            <a:xfrm>
              <a:off x="4109719" y="1242694"/>
              <a:ext cx="1455419" cy="3310258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60109" y="1310639"/>
              <a:ext cx="1501549" cy="232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Main Chain Validators</a:t>
              </a:r>
              <a:endParaRPr lang="zh-CN" altLang="en-US" sz="1000" dirty="0" smtClean="0"/>
            </a:p>
          </p:txBody>
        </p:sp>
        <p:cxnSp>
          <p:nvCxnSpPr>
            <p:cNvPr id="71" name="直接连接符 70"/>
            <p:cNvCxnSpPr>
              <a:stCxn id="263" idx="1"/>
              <a:endCxn id="209" idx="3"/>
            </p:cNvCxnSpPr>
            <p:nvPr/>
          </p:nvCxnSpPr>
          <p:spPr>
            <a:xfrm flipH="1" flipV="1">
              <a:off x="5381623" y="2528571"/>
              <a:ext cx="956309" cy="313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13" idx="3"/>
              <a:endCxn id="250" idx="1"/>
            </p:cNvCxnSpPr>
            <p:nvPr/>
          </p:nvCxnSpPr>
          <p:spPr>
            <a:xfrm>
              <a:off x="5367653" y="3089911"/>
              <a:ext cx="926464" cy="4387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11" idx="3"/>
              <a:endCxn id="235" idx="1"/>
            </p:cNvCxnSpPr>
            <p:nvPr/>
          </p:nvCxnSpPr>
          <p:spPr>
            <a:xfrm>
              <a:off x="5351778" y="3656966"/>
              <a:ext cx="942974" cy="549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274" idx="1"/>
              <a:endCxn id="207" idx="3"/>
            </p:cNvCxnSpPr>
            <p:nvPr/>
          </p:nvCxnSpPr>
          <p:spPr>
            <a:xfrm flipH="1" flipV="1">
              <a:off x="5379718" y="1965960"/>
              <a:ext cx="918210" cy="54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3895723" y="819784"/>
              <a:ext cx="1751329" cy="5245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350383" y="876299"/>
              <a:ext cx="782320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 smtClean="0">
                  <a:sym typeface="+mn-ea"/>
                </a:rPr>
                <a:t>BU Nodes</a:t>
              </a:r>
              <a:endParaRPr lang="en-US" altLang="zh-CN" sz="1000" b="1" dirty="0" smtClean="0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097653" y="4646932"/>
              <a:ext cx="1633854" cy="235586"/>
              <a:chOff x="5165" y="7513"/>
              <a:chExt cx="2573" cy="371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5165" y="7546"/>
                <a:ext cx="2231" cy="33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5196" y="7513"/>
                <a:ext cx="2542" cy="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Child Reserve </a:t>
                </a:r>
                <a:r>
                  <a:rPr lang="en-US" altLang="zh-CN" sz="1000" dirty="0"/>
                  <a:t>V</a:t>
                </a:r>
                <a:r>
                  <a:rPr lang="en-US" altLang="zh-CN" sz="1000" dirty="0" smtClean="0"/>
                  <a:t>alidators</a:t>
                </a:r>
                <a:endParaRPr lang="zh-CN" altLang="en-US" sz="10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100194" y="5001262"/>
              <a:ext cx="1409064" cy="245110"/>
              <a:chOff x="6457" y="8206"/>
              <a:chExt cx="2219" cy="386"/>
            </a:xfrm>
          </p:grpSpPr>
          <p:sp>
            <p:nvSpPr>
              <p:cNvPr id="281" name="矩形 280"/>
              <p:cNvSpPr/>
              <p:nvPr/>
            </p:nvSpPr>
            <p:spPr>
              <a:xfrm>
                <a:off x="6457" y="8206"/>
                <a:ext cx="2219" cy="3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6637" y="8206"/>
                <a:ext cx="180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000" dirty="0" smtClean="0">
                    <a:sym typeface="+mn-ea"/>
                  </a:rPr>
                  <a:t>Collector</a:t>
                </a:r>
                <a:r>
                  <a:rPr lang="en-US" altLang="zh-CN" sz="1000" dirty="0" smtClean="0"/>
                  <a:t> Nodes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242047" y="1965960"/>
              <a:ext cx="1785619" cy="384175"/>
              <a:chOff x="4461" y="3656"/>
              <a:chExt cx="2204" cy="670"/>
            </a:xfrm>
          </p:grpSpPr>
          <p:grpSp>
            <p:nvGrpSpPr>
              <p:cNvPr id="272" name="组合 271"/>
              <p:cNvGrpSpPr/>
              <p:nvPr/>
            </p:nvGrpSpPr>
            <p:grpSpPr>
              <a:xfrm>
                <a:off x="4530" y="3656"/>
                <a:ext cx="2135" cy="184"/>
                <a:chOff x="4530" y="3656"/>
                <a:chExt cx="2135" cy="184"/>
              </a:xfrm>
            </p:grpSpPr>
            <p:sp>
              <p:nvSpPr>
                <p:cNvPr id="274" name="矩形 273"/>
                <p:cNvSpPr/>
                <p:nvPr/>
              </p:nvSpPr>
              <p:spPr>
                <a:xfrm>
                  <a:off x="4530" y="3663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1</a:t>
                  </a:r>
                  <a:endParaRPr lang="zh-CN" altLang="en-US" sz="800" dirty="0"/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515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2</a:t>
                  </a:r>
                  <a:endParaRPr lang="zh-CN" altLang="en-US" sz="800" dirty="0"/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761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3</a:t>
                  </a:r>
                  <a:endParaRPr lang="zh-CN" altLang="en-US" sz="800" dirty="0"/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6394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4</a:t>
                  </a:r>
                  <a:endParaRPr lang="zh-CN" altLang="en-US" sz="800" dirty="0"/>
                </a:p>
              </p:txBody>
            </p:sp>
            <p:cxnSp>
              <p:nvCxnSpPr>
                <p:cNvPr id="278" name="直接箭头连接符 277"/>
                <p:cNvCxnSpPr>
                  <a:stCxn id="275" idx="1"/>
                  <a:endCxn id="274" idx="3"/>
                </p:cNvCxnSpPr>
                <p:nvPr/>
              </p:nvCxnSpPr>
              <p:spPr>
                <a:xfrm flipH="1">
                  <a:off x="4801" y="3745"/>
                  <a:ext cx="357" cy="7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箭头连接符 278"/>
                <p:cNvCxnSpPr>
                  <a:stCxn id="276" idx="1"/>
                  <a:endCxn id="275" idx="3"/>
                </p:cNvCxnSpPr>
                <p:nvPr/>
              </p:nvCxnSpPr>
              <p:spPr>
                <a:xfrm flipH="1">
                  <a:off x="5430" y="3745"/>
                  <a:ext cx="33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/>
                <p:cNvCxnSpPr>
                  <a:stCxn id="277" idx="1"/>
                  <a:endCxn id="276" idx="3"/>
                </p:cNvCxnSpPr>
                <p:nvPr/>
              </p:nvCxnSpPr>
              <p:spPr>
                <a:xfrm flipH="1">
                  <a:off x="6032" y="3745"/>
                  <a:ext cx="362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文本框 272"/>
              <p:cNvSpPr txBox="1"/>
              <p:nvPr/>
            </p:nvSpPr>
            <p:spPr>
              <a:xfrm>
                <a:off x="4461" y="3898"/>
                <a:ext cx="1729" cy="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ym typeface="+mn-ea"/>
                  </a:rPr>
                  <a:t>Child Chain </a:t>
                </a:r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6256017" y="2525396"/>
              <a:ext cx="2310128" cy="367029"/>
              <a:chOff x="4429" y="3199"/>
              <a:chExt cx="2851" cy="641"/>
            </a:xfrm>
          </p:grpSpPr>
          <p:grpSp>
            <p:nvGrpSpPr>
              <p:cNvPr id="261" name="组合 260"/>
              <p:cNvGrpSpPr/>
              <p:nvPr/>
            </p:nvGrpSpPr>
            <p:grpSpPr>
              <a:xfrm>
                <a:off x="4530" y="3656"/>
                <a:ext cx="2750" cy="184"/>
                <a:chOff x="4530" y="3656"/>
                <a:chExt cx="2750" cy="184"/>
              </a:xfrm>
            </p:grpSpPr>
            <p:sp>
              <p:nvSpPr>
                <p:cNvPr id="263" name="矩形 262"/>
                <p:cNvSpPr/>
                <p:nvPr/>
              </p:nvSpPr>
              <p:spPr>
                <a:xfrm>
                  <a:off x="4530" y="3663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1</a:t>
                  </a:r>
                  <a:endParaRPr lang="zh-CN" altLang="en-US" sz="800" dirty="0"/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>
                  <a:off x="515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2</a:t>
                  </a:r>
                  <a:endParaRPr lang="zh-CN" altLang="en-US" sz="800" dirty="0"/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5761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3</a:t>
                  </a:r>
                  <a:endParaRPr lang="zh-CN" altLang="en-US" sz="800" dirty="0"/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6394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4</a:t>
                  </a:r>
                  <a:endParaRPr lang="zh-CN" altLang="en-US" sz="800" dirty="0"/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700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5</a:t>
                  </a:r>
                  <a:endParaRPr lang="zh-CN" altLang="en-US" sz="800" dirty="0"/>
                </a:p>
              </p:txBody>
            </p:sp>
            <p:cxnSp>
              <p:nvCxnSpPr>
                <p:cNvPr id="268" name="直接箭头连接符 267"/>
                <p:cNvCxnSpPr>
                  <a:stCxn id="264" idx="1"/>
                  <a:endCxn id="263" idx="3"/>
                </p:cNvCxnSpPr>
                <p:nvPr/>
              </p:nvCxnSpPr>
              <p:spPr>
                <a:xfrm flipH="1">
                  <a:off x="4801" y="3745"/>
                  <a:ext cx="357" cy="7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箭头连接符 268"/>
                <p:cNvCxnSpPr>
                  <a:stCxn id="265" idx="1"/>
                  <a:endCxn id="264" idx="3"/>
                </p:cNvCxnSpPr>
                <p:nvPr/>
              </p:nvCxnSpPr>
              <p:spPr>
                <a:xfrm flipH="1">
                  <a:off x="5430" y="3745"/>
                  <a:ext cx="33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接箭头连接符 269"/>
                <p:cNvCxnSpPr>
                  <a:stCxn id="266" idx="1"/>
                  <a:endCxn id="265" idx="3"/>
                </p:cNvCxnSpPr>
                <p:nvPr/>
              </p:nvCxnSpPr>
              <p:spPr>
                <a:xfrm flipH="1">
                  <a:off x="6032" y="3745"/>
                  <a:ext cx="362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箭头连接符 270"/>
                <p:cNvCxnSpPr>
                  <a:stCxn id="267" idx="1"/>
                  <a:endCxn id="266" idx="3"/>
                </p:cNvCxnSpPr>
                <p:nvPr/>
              </p:nvCxnSpPr>
              <p:spPr>
                <a:xfrm flipH="1">
                  <a:off x="6665" y="3745"/>
                  <a:ext cx="344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2" name="文本框 261"/>
              <p:cNvSpPr txBox="1"/>
              <p:nvPr/>
            </p:nvSpPr>
            <p:spPr>
              <a:xfrm>
                <a:off x="4429" y="3199"/>
                <a:ext cx="1729" cy="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ym typeface="+mn-ea"/>
                  </a:rPr>
                  <a:t>Child Chain</a:t>
                </a:r>
                <a:r>
                  <a:rPr lang="en-US" altLang="zh-CN" sz="1000" dirty="0" smtClean="0"/>
                  <a:t> 2</a:t>
                </a:r>
                <a:endParaRPr lang="zh-CN" altLang="en-US" sz="10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6199502" y="3237866"/>
              <a:ext cx="2886073" cy="341631"/>
              <a:chOff x="4413" y="3244"/>
              <a:chExt cx="3561" cy="596"/>
            </a:xfrm>
          </p:grpSpPr>
          <p:grpSp>
            <p:nvGrpSpPr>
              <p:cNvPr id="248" name="组合 247"/>
              <p:cNvGrpSpPr/>
              <p:nvPr/>
            </p:nvGrpSpPr>
            <p:grpSpPr>
              <a:xfrm>
                <a:off x="4530" y="3648"/>
                <a:ext cx="3444" cy="192"/>
                <a:chOff x="4530" y="3648"/>
                <a:chExt cx="3444" cy="192"/>
              </a:xfrm>
            </p:grpSpPr>
            <p:sp>
              <p:nvSpPr>
                <p:cNvPr id="250" name="矩形 249"/>
                <p:cNvSpPr/>
                <p:nvPr/>
              </p:nvSpPr>
              <p:spPr>
                <a:xfrm>
                  <a:off x="4530" y="3663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1</a:t>
                  </a:r>
                  <a:endParaRPr lang="zh-CN" altLang="en-US" sz="800" dirty="0"/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>
                  <a:off x="515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2</a:t>
                  </a:r>
                  <a:endParaRPr lang="zh-CN" altLang="en-US" sz="800" dirty="0"/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5761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3</a:t>
                  </a:r>
                  <a:endParaRPr lang="zh-CN" altLang="en-US" sz="800" dirty="0"/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6394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4</a:t>
                  </a:r>
                  <a:endParaRPr lang="zh-CN" altLang="en-US" sz="800" dirty="0"/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>
                  <a:off x="700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5</a:t>
                  </a:r>
                  <a:endParaRPr lang="zh-CN" altLang="en-US" sz="800" dirty="0"/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>
                  <a:off x="7703" y="3648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6</a:t>
                  </a:r>
                  <a:endParaRPr lang="zh-CN" altLang="en-US" sz="800" dirty="0"/>
                </a:p>
              </p:txBody>
            </p:sp>
            <p:cxnSp>
              <p:nvCxnSpPr>
                <p:cNvPr id="256" name="直接箭头连接符 255"/>
                <p:cNvCxnSpPr>
                  <a:stCxn id="251" idx="1"/>
                  <a:endCxn id="250" idx="3"/>
                </p:cNvCxnSpPr>
                <p:nvPr/>
              </p:nvCxnSpPr>
              <p:spPr>
                <a:xfrm flipH="1">
                  <a:off x="4801" y="3745"/>
                  <a:ext cx="357" cy="7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箭头连接符 256"/>
                <p:cNvCxnSpPr>
                  <a:stCxn id="252" idx="1"/>
                  <a:endCxn id="251" idx="3"/>
                </p:cNvCxnSpPr>
                <p:nvPr/>
              </p:nvCxnSpPr>
              <p:spPr>
                <a:xfrm flipH="1">
                  <a:off x="5430" y="3745"/>
                  <a:ext cx="33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箭头连接符 257"/>
                <p:cNvCxnSpPr>
                  <a:stCxn id="253" idx="1"/>
                  <a:endCxn id="252" idx="3"/>
                </p:cNvCxnSpPr>
                <p:nvPr/>
              </p:nvCxnSpPr>
              <p:spPr>
                <a:xfrm flipH="1">
                  <a:off x="6032" y="3745"/>
                  <a:ext cx="362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箭头连接符 258"/>
                <p:cNvCxnSpPr>
                  <a:stCxn id="254" idx="1"/>
                  <a:endCxn id="253" idx="3"/>
                </p:cNvCxnSpPr>
                <p:nvPr/>
              </p:nvCxnSpPr>
              <p:spPr>
                <a:xfrm flipH="1">
                  <a:off x="6665" y="3745"/>
                  <a:ext cx="344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箭头连接符 259"/>
                <p:cNvCxnSpPr>
                  <a:stCxn id="255" idx="1"/>
                  <a:endCxn id="254" idx="3"/>
                </p:cNvCxnSpPr>
                <p:nvPr/>
              </p:nvCxnSpPr>
              <p:spPr>
                <a:xfrm flipH="1">
                  <a:off x="7280" y="3737"/>
                  <a:ext cx="423" cy="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文本框 248"/>
              <p:cNvSpPr txBox="1"/>
              <p:nvPr/>
            </p:nvSpPr>
            <p:spPr>
              <a:xfrm>
                <a:off x="4413" y="3244"/>
                <a:ext cx="1729" cy="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ym typeface="+mn-ea"/>
                  </a:rPr>
                  <a:t>Child Chain </a:t>
                </a:r>
                <a:r>
                  <a:rPr lang="en-US" altLang="zh-CN" sz="1000" dirty="0" smtClean="0"/>
                  <a:t>3</a:t>
                </a:r>
                <a:endParaRPr lang="zh-CN" altLang="en-US" sz="10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6212837" y="3916681"/>
              <a:ext cx="3427093" cy="339725"/>
              <a:chOff x="4429" y="3246"/>
              <a:chExt cx="4229" cy="593"/>
            </a:xfrm>
          </p:grpSpPr>
          <p:grpSp>
            <p:nvGrpSpPr>
              <p:cNvPr id="233" name="组合 232"/>
              <p:cNvGrpSpPr/>
              <p:nvPr/>
            </p:nvGrpSpPr>
            <p:grpSpPr>
              <a:xfrm>
                <a:off x="4530" y="3648"/>
                <a:ext cx="4128" cy="191"/>
                <a:chOff x="4530" y="3648"/>
                <a:chExt cx="4128" cy="191"/>
              </a:xfrm>
            </p:grpSpPr>
            <p:sp>
              <p:nvSpPr>
                <p:cNvPr id="235" name="矩形 234"/>
                <p:cNvSpPr/>
                <p:nvPr/>
              </p:nvSpPr>
              <p:spPr>
                <a:xfrm>
                  <a:off x="4530" y="3663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1</a:t>
                  </a:r>
                  <a:endParaRPr lang="zh-CN" altLang="en-US" sz="800" dirty="0"/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>
                  <a:off x="515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2</a:t>
                  </a:r>
                  <a:endParaRPr lang="zh-CN" altLang="en-US" sz="800" dirty="0"/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5761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3</a:t>
                  </a:r>
                  <a:endParaRPr lang="zh-CN" altLang="en-US" sz="800" dirty="0"/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>
                  <a:off x="6394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4</a:t>
                  </a:r>
                  <a:endParaRPr lang="zh-CN" altLang="en-US" sz="800" dirty="0"/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>
                  <a:off x="700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5</a:t>
                  </a:r>
                  <a:endParaRPr lang="zh-CN" altLang="en-US" sz="800" dirty="0"/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7703" y="3648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6</a:t>
                  </a:r>
                  <a:endParaRPr lang="zh-CN" altLang="en-US" sz="800" dirty="0"/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>
                  <a:off x="8388" y="3648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7</a:t>
                  </a:r>
                  <a:endParaRPr lang="zh-CN" altLang="en-US" sz="800" dirty="0"/>
                </a:p>
              </p:txBody>
            </p:sp>
            <p:cxnSp>
              <p:nvCxnSpPr>
                <p:cNvPr id="242" name="直接箭头连接符 241"/>
                <p:cNvCxnSpPr>
                  <a:stCxn id="236" idx="1"/>
                  <a:endCxn id="235" idx="3"/>
                </p:cNvCxnSpPr>
                <p:nvPr/>
              </p:nvCxnSpPr>
              <p:spPr>
                <a:xfrm flipH="1">
                  <a:off x="4801" y="3745"/>
                  <a:ext cx="357" cy="7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/>
                <p:cNvCxnSpPr>
                  <a:stCxn id="237" idx="1"/>
                  <a:endCxn id="236" idx="3"/>
                </p:cNvCxnSpPr>
                <p:nvPr/>
              </p:nvCxnSpPr>
              <p:spPr>
                <a:xfrm flipH="1">
                  <a:off x="5430" y="3745"/>
                  <a:ext cx="33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箭头连接符 243"/>
                <p:cNvCxnSpPr>
                  <a:stCxn id="238" idx="1"/>
                  <a:endCxn id="237" idx="3"/>
                </p:cNvCxnSpPr>
                <p:nvPr/>
              </p:nvCxnSpPr>
              <p:spPr>
                <a:xfrm flipH="1">
                  <a:off x="6032" y="3745"/>
                  <a:ext cx="362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/>
                <p:cNvCxnSpPr>
                  <a:stCxn id="239" idx="1"/>
                  <a:endCxn id="238" idx="3"/>
                </p:cNvCxnSpPr>
                <p:nvPr/>
              </p:nvCxnSpPr>
              <p:spPr>
                <a:xfrm flipH="1">
                  <a:off x="6665" y="3745"/>
                  <a:ext cx="344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245"/>
                <p:cNvCxnSpPr>
                  <a:stCxn id="240" idx="1"/>
                  <a:endCxn id="239" idx="3"/>
                </p:cNvCxnSpPr>
                <p:nvPr/>
              </p:nvCxnSpPr>
              <p:spPr>
                <a:xfrm flipH="1">
                  <a:off x="7280" y="3737"/>
                  <a:ext cx="423" cy="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箭头连接符 246"/>
                <p:cNvCxnSpPr>
                  <a:stCxn id="241" idx="1"/>
                  <a:endCxn id="240" idx="3"/>
                </p:cNvCxnSpPr>
                <p:nvPr/>
              </p:nvCxnSpPr>
              <p:spPr>
                <a:xfrm flipH="1">
                  <a:off x="7975" y="3737"/>
                  <a:ext cx="413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文本框 233"/>
              <p:cNvSpPr txBox="1"/>
              <p:nvPr/>
            </p:nvSpPr>
            <p:spPr>
              <a:xfrm>
                <a:off x="4429" y="3246"/>
                <a:ext cx="1729" cy="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ym typeface="+mn-ea"/>
                  </a:rPr>
                  <a:t>Child Chain</a:t>
                </a:r>
                <a:r>
                  <a:rPr lang="en-US" altLang="zh-CN" sz="1000" dirty="0" smtClean="0"/>
                  <a:t> </a:t>
                </a:r>
                <a:r>
                  <a:rPr lang="en-US" sz="1000" dirty="0" smtClean="0"/>
                  <a:t>4</a:t>
                </a:r>
                <a:endParaRPr lang="en-US" sz="1000" dirty="0"/>
              </a:p>
            </p:txBody>
          </p:sp>
        </p:grpSp>
        <p:cxnSp>
          <p:nvCxnSpPr>
            <p:cNvPr id="96" name="直接连接符 95"/>
            <p:cNvCxnSpPr>
              <a:stCxn id="70" idx="3"/>
              <a:endCxn id="220" idx="1"/>
            </p:cNvCxnSpPr>
            <p:nvPr/>
          </p:nvCxnSpPr>
          <p:spPr>
            <a:xfrm>
              <a:off x="5661658" y="1426973"/>
              <a:ext cx="641583" cy="5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6199502" y="1127124"/>
              <a:ext cx="3964938" cy="356870"/>
              <a:chOff x="8845" y="1204"/>
              <a:chExt cx="6244" cy="551"/>
            </a:xfrm>
          </p:grpSpPr>
          <p:grpSp>
            <p:nvGrpSpPr>
              <p:cNvPr id="215" name="组合 214"/>
              <p:cNvGrpSpPr/>
              <p:nvPr/>
            </p:nvGrpSpPr>
            <p:grpSpPr>
              <a:xfrm>
                <a:off x="8845" y="1204"/>
                <a:ext cx="5432" cy="551"/>
                <a:chOff x="4402" y="3228"/>
                <a:chExt cx="4256" cy="611"/>
              </a:xfrm>
            </p:grpSpPr>
            <p:grpSp>
              <p:nvGrpSpPr>
                <p:cNvPr id="218" name="组合 217"/>
                <p:cNvGrpSpPr/>
                <p:nvPr/>
              </p:nvGrpSpPr>
              <p:grpSpPr>
                <a:xfrm>
                  <a:off x="4530" y="3648"/>
                  <a:ext cx="4128" cy="191"/>
                  <a:chOff x="4530" y="3648"/>
                  <a:chExt cx="4128" cy="191"/>
                </a:xfrm>
              </p:grpSpPr>
              <p:sp>
                <p:nvSpPr>
                  <p:cNvPr id="220" name="矩形 219"/>
                  <p:cNvSpPr/>
                  <p:nvPr/>
                </p:nvSpPr>
                <p:spPr>
                  <a:xfrm>
                    <a:off x="4530" y="3663"/>
                    <a:ext cx="271" cy="17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 smtClean="0"/>
                      <a:t>1</a:t>
                    </a:r>
                    <a:endParaRPr lang="zh-CN" altLang="en-US" sz="800" dirty="0"/>
                  </a:p>
                </p:txBody>
              </p:sp>
              <p:sp>
                <p:nvSpPr>
                  <p:cNvPr id="221" name="矩形 220"/>
                  <p:cNvSpPr/>
                  <p:nvPr/>
                </p:nvSpPr>
                <p:spPr>
                  <a:xfrm>
                    <a:off x="5159" y="3656"/>
                    <a:ext cx="271" cy="17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 smtClean="0"/>
                      <a:t>2</a:t>
                    </a:r>
                    <a:endParaRPr lang="zh-CN" altLang="en-US" sz="800" dirty="0"/>
                  </a:p>
                </p:txBody>
              </p:sp>
              <p:sp>
                <p:nvSpPr>
                  <p:cNvPr id="222" name="矩形 221"/>
                  <p:cNvSpPr/>
                  <p:nvPr/>
                </p:nvSpPr>
                <p:spPr>
                  <a:xfrm>
                    <a:off x="5761" y="3656"/>
                    <a:ext cx="271" cy="17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3</a:t>
                    </a:r>
                    <a:endParaRPr lang="zh-CN" altLang="en-US" sz="800" dirty="0"/>
                  </a:p>
                </p:txBody>
              </p:sp>
              <p:sp>
                <p:nvSpPr>
                  <p:cNvPr id="223" name="矩形 222"/>
                  <p:cNvSpPr/>
                  <p:nvPr/>
                </p:nvSpPr>
                <p:spPr>
                  <a:xfrm>
                    <a:off x="6394" y="3656"/>
                    <a:ext cx="271" cy="17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4</a:t>
                    </a:r>
                    <a:endParaRPr lang="zh-CN" altLang="en-US" sz="800" dirty="0"/>
                  </a:p>
                </p:txBody>
              </p:sp>
              <p:sp>
                <p:nvSpPr>
                  <p:cNvPr id="224" name="矩形 223"/>
                  <p:cNvSpPr/>
                  <p:nvPr/>
                </p:nvSpPr>
                <p:spPr>
                  <a:xfrm>
                    <a:off x="7009" y="3656"/>
                    <a:ext cx="271" cy="17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5</a:t>
                    </a:r>
                    <a:endParaRPr lang="zh-CN" altLang="en-US" sz="800" dirty="0"/>
                  </a:p>
                </p:txBody>
              </p:sp>
              <p:sp>
                <p:nvSpPr>
                  <p:cNvPr id="225" name="矩形 224"/>
                  <p:cNvSpPr/>
                  <p:nvPr/>
                </p:nvSpPr>
                <p:spPr>
                  <a:xfrm>
                    <a:off x="7703" y="3648"/>
                    <a:ext cx="271" cy="17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6</a:t>
                    </a:r>
                    <a:endParaRPr lang="zh-CN" altLang="en-US" sz="800" dirty="0"/>
                  </a:p>
                </p:txBody>
              </p:sp>
              <p:sp>
                <p:nvSpPr>
                  <p:cNvPr id="226" name="矩形 225"/>
                  <p:cNvSpPr/>
                  <p:nvPr/>
                </p:nvSpPr>
                <p:spPr>
                  <a:xfrm>
                    <a:off x="8388" y="3648"/>
                    <a:ext cx="271" cy="17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7</a:t>
                    </a:r>
                    <a:endParaRPr lang="zh-CN" altLang="en-US" sz="800" dirty="0"/>
                  </a:p>
                </p:txBody>
              </p:sp>
              <p:cxnSp>
                <p:nvCxnSpPr>
                  <p:cNvPr id="227" name="直接箭头连接符 226"/>
                  <p:cNvCxnSpPr>
                    <a:stCxn id="221" idx="1"/>
                    <a:endCxn id="220" idx="3"/>
                  </p:cNvCxnSpPr>
                  <p:nvPr/>
                </p:nvCxnSpPr>
                <p:spPr>
                  <a:xfrm flipH="1">
                    <a:off x="4801" y="3745"/>
                    <a:ext cx="357" cy="7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箭头连接符 227"/>
                  <p:cNvCxnSpPr>
                    <a:stCxn id="222" idx="1"/>
                    <a:endCxn id="221" idx="3"/>
                  </p:cNvCxnSpPr>
                  <p:nvPr/>
                </p:nvCxnSpPr>
                <p:spPr>
                  <a:xfrm flipH="1">
                    <a:off x="5430" y="3745"/>
                    <a:ext cx="331" cy="0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箭头连接符 228"/>
                  <p:cNvCxnSpPr>
                    <a:stCxn id="223" idx="1"/>
                    <a:endCxn id="222" idx="3"/>
                  </p:cNvCxnSpPr>
                  <p:nvPr/>
                </p:nvCxnSpPr>
                <p:spPr>
                  <a:xfrm flipH="1">
                    <a:off x="6032" y="3745"/>
                    <a:ext cx="362" cy="0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箭头连接符 229"/>
                  <p:cNvCxnSpPr>
                    <a:stCxn id="224" idx="1"/>
                    <a:endCxn id="223" idx="3"/>
                  </p:cNvCxnSpPr>
                  <p:nvPr/>
                </p:nvCxnSpPr>
                <p:spPr>
                  <a:xfrm flipH="1">
                    <a:off x="6665" y="3745"/>
                    <a:ext cx="344" cy="0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箭头连接符 230"/>
                  <p:cNvCxnSpPr>
                    <a:stCxn id="225" idx="1"/>
                    <a:endCxn id="224" idx="3"/>
                  </p:cNvCxnSpPr>
                  <p:nvPr/>
                </p:nvCxnSpPr>
                <p:spPr>
                  <a:xfrm flipH="1">
                    <a:off x="7280" y="3737"/>
                    <a:ext cx="423" cy="8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箭头连接符 231"/>
                  <p:cNvCxnSpPr>
                    <a:stCxn id="226" idx="1"/>
                    <a:endCxn id="225" idx="3"/>
                  </p:cNvCxnSpPr>
                  <p:nvPr/>
                </p:nvCxnSpPr>
                <p:spPr>
                  <a:xfrm flipH="1">
                    <a:off x="7975" y="3737"/>
                    <a:ext cx="413" cy="0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9" name="文本框 218"/>
                <p:cNvSpPr txBox="1"/>
                <p:nvPr/>
              </p:nvSpPr>
              <p:spPr>
                <a:xfrm>
                  <a:off x="4402" y="3228"/>
                  <a:ext cx="1729" cy="4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/>
                    <a:t>Main Chain</a:t>
                  </a:r>
                  <a:endParaRPr lang="zh-CN" altLang="en-US" sz="1000" dirty="0"/>
                </a:p>
              </p:txBody>
            </p:sp>
          </p:grpSp>
          <p:sp>
            <p:nvSpPr>
              <p:cNvPr id="216" name="矩形 215"/>
              <p:cNvSpPr/>
              <p:nvPr/>
            </p:nvSpPr>
            <p:spPr>
              <a:xfrm>
                <a:off x="14743" y="1593"/>
                <a:ext cx="346" cy="1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8</a:t>
                </a:r>
              </a:p>
            </p:txBody>
          </p:sp>
          <p:cxnSp>
            <p:nvCxnSpPr>
              <p:cNvPr id="217" name="直接箭头连接符 216"/>
              <p:cNvCxnSpPr>
                <a:stCxn id="216" idx="1"/>
                <a:endCxn id="226" idx="3"/>
              </p:cNvCxnSpPr>
              <p:nvPr/>
            </p:nvCxnSpPr>
            <p:spPr>
              <a:xfrm flipH="1" flipV="1">
                <a:off x="14278" y="1663"/>
                <a:ext cx="465" cy="1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/>
            <p:cNvSpPr txBox="1"/>
            <p:nvPr/>
          </p:nvSpPr>
          <p:spPr>
            <a:xfrm>
              <a:off x="7673336" y="1542415"/>
              <a:ext cx="1067434" cy="213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/>
                <a:t>Block Header </a:t>
              </a:r>
              <a:r>
                <a:rPr lang="en-US" altLang="zh-CN" sz="800" dirty="0"/>
                <a:t>R</a:t>
              </a:r>
              <a:r>
                <a:rPr lang="zh-CN" altLang="en-US" sz="800" dirty="0"/>
                <a:t>ecord </a:t>
              </a:r>
            </a:p>
          </p:txBody>
        </p:sp>
        <p:cxnSp>
          <p:nvCxnSpPr>
            <p:cNvPr id="102" name="直接箭头连接符 101"/>
            <p:cNvCxnSpPr>
              <a:stCxn id="277" idx="0"/>
              <a:endCxn id="216" idx="2"/>
            </p:cNvCxnSpPr>
            <p:nvPr/>
          </p:nvCxnSpPr>
          <p:spPr>
            <a:xfrm flipV="1">
              <a:off x="7917811" y="1482725"/>
              <a:ext cx="2136774" cy="48323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5989318" y="819149"/>
              <a:ext cx="4405629" cy="5090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663812" y="882649"/>
              <a:ext cx="1014730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 smtClean="0">
                  <a:sym typeface="+mn-ea"/>
                </a:rPr>
                <a:t>BU Chains</a:t>
              </a:r>
              <a:endParaRPr lang="en-US" altLang="zh-CN" sz="1000" b="1" dirty="0" smtClean="0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258309" y="2880360"/>
              <a:ext cx="1109345" cy="419101"/>
              <a:chOff x="3977" y="7666"/>
              <a:chExt cx="1658" cy="56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977" y="7666"/>
                <a:ext cx="1658" cy="56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文本框 213"/>
              <p:cNvSpPr txBox="1"/>
              <p:nvPr/>
            </p:nvSpPr>
            <p:spPr>
              <a:xfrm>
                <a:off x="4065" y="7761"/>
                <a:ext cx="1536" cy="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ym typeface="+mn-ea"/>
                  </a:rPr>
                  <a:t>Child Vaildators</a:t>
                </a:r>
                <a:endParaRPr lang="en-US" altLang="zh-CN" sz="1000" dirty="0" smtClean="0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4242434" y="3447416"/>
              <a:ext cx="1109345" cy="419101"/>
              <a:chOff x="3977" y="7666"/>
              <a:chExt cx="1658" cy="561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3977" y="7666"/>
                <a:ext cx="1658" cy="56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4085" y="7761"/>
                <a:ext cx="1539" cy="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ym typeface="+mn-ea"/>
                  </a:rPr>
                  <a:t>Child Vaildators</a:t>
                </a:r>
                <a:endParaRPr lang="en-US" altLang="zh-CN" sz="1000" dirty="0" smtClean="0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4272278" y="2319020"/>
              <a:ext cx="1109345" cy="419101"/>
              <a:chOff x="3977" y="7666"/>
              <a:chExt cx="1658" cy="561"/>
            </a:xfrm>
          </p:grpSpPr>
          <p:sp>
            <p:nvSpPr>
              <p:cNvPr id="209" name="矩形 208"/>
              <p:cNvSpPr/>
              <p:nvPr/>
            </p:nvSpPr>
            <p:spPr>
              <a:xfrm>
                <a:off x="3977" y="7666"/>
                <a:ext cx="1658" cy="56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4066" y="7782"/>
                <a:ext cx="1548" cy="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ym typeface="+mn-ea"/>
                  </a:rPr>
                  <a:t>Child Vaildators</a:t>
                </a:r>
                <a:endParaRPr lang="en-US" altLang="zh-CN" sz="1000" dirty="0" smtClean="0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4270373" y="1756410"/>
              <a:ext cx="1109345" cy="419101"/>
              <a:chOff x="3977" y="7666"/>
              <a:chExt cx="1658" cy="561"/>
            </a:xfrm>
          </p:grpSpPr>
          <p:sp>
            <p:nvSpPr>
              <p:cNvPr id="207" name="矩形 206"/>
              <p:cNvSpPr/>
              <p:nvPr/>
            </p:nvSpPr>
            <p:spPr>
              <a:xfrm>
                <a:off x="3977" y="7666"/>
                <a:ext cx="1658" cy="56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4075" y="7761"/>
                <a:ext cx="1546" cy="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ym typeface="+mn-ea"/>
                  </a:rPr>
                  <a:t>Child Vaildators</a:t>
                </a:r>
                <a:endParaRPr lang="en-US" altLang="zh-CN" sz="1000" dirty="0" smtClean="0"/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4250055" y="3987801"/>
              <a:ext cx="1173481" cy="419101"/>
              <a:chOff x="3977" y="7666"/>
              <a:chExt cx="1754" cy="561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3977" y="7666"/>
                <a:ext cx="1658" cy="56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4065" y="7761"/>
                <a:ext cx="1666" cy="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000" dirty="0" smtClean="0">
                    <a:sym typeface="+mn-ea"/>
                  </a:rPr>
                  <a:t>Other Vaildators</a:t>
                </a:r>
                <a:endParaRPr lang="en-US" altLang="zh-CN" sz="1000" dirty="0" smtClean="0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731010" y="882649"/>
              <a:ext cx="1765934" cy="975360"/>
              <a:chOff x="1570" y="2024"/>
              <a:chExt cx="2781" cy="1695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1570" y="2024"/>
                <a:ext cx="2781" cy="16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1818" y="2072"/>
                <a:ext cx="2443" cy="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ym typeface="+mn-ea"/>
                  </a:rPr>
                  <a:t>Validators Manager</a:t>
                </a:r>
                <a:endParaRPr lang="en-US" altLang="zh-CN" sz="1000" dirty="0" smtClean="0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818" y="2458"/>
                <a:ext cx="1079" cy="52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ym typeface="+mn-ea"/>
                  </a:rPr>
                  <a:t>Pledge</a:t>
                </a: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3095" y="2458"/>
                <a:ext cx="1079" cy="52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ym typeface="+mn-ea"/>
                  </a:rPr>
                  <a:t>Vote</a:t>
                </a: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818" y="3117"/>
                <a:ext cx="1079" cy="52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Withdraw</a:t>
                </a:r>
                <a:endParaRPr lang="en-US" altLang="zh-CN" sz="1000" dirty="0">
                  <a:sym typeface="+mn-ea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095" y="3117"/>
                <a:ext cx="1079" cy="52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ym typeface="+mn-ea"/>
                  </a:rPr>
                  <a:t>Abolish</a:t>
                </a:r>
              </a:p>
            </p:txBody>
          </p:sp>
        </p:grpSp>
        <p:sp>
          <p:nvSpPr>
            <p:cNvPr id="123" name="文本框 122"/>
            <p:cNvSpPr txBox="1"/>
            <p:nvPr/>
          </p:nvSpPr>
          <p:spPr>
            <a:xfrm>
              <a:off x="1882140" y="2062481"/>
              <a:ext cx="1551304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>
                  <a:sym typeface="+mn-ea"/>
                </a:rPr>
                <a:t>Child Chain </a:t>
              </a:r>
              <a:r>
                <a:rPr lang="en-US" altLang="zh-CN" sz="1000" dirty="0">
                  <a:sym typeface="+mn-ea"/>
                </a:rPr>
                <a:t>Manager</a:t>
              </a:r>
              <a:endParaRPr lang="en-US" altLang="zh-CN" sz="1000" dirty="0" smtClean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88489" y="2351405"/>
              <a:ext cx="685165" cy="1790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ym typeface="+mn-ea"/>
                </a:rPr>
                <a:t>Create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888489" y="2590801"/>
              <a:ext cx="685165" cy="187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W</a:t>
              </a:r>
              <a:r>
                <a:rPr lang="en-US" altLang="zh-CN" sz="1000" dirty="0" smtClean="0"/>
                <a:t>ithdraw</a:t>
              </a:r>
              <a:endParaRPr lang="en-US" altLang="zh-CN" sz="1000" dirty="0">
                <a:sym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699384" y="2577466"/>
              <a:ext cx="685165" cy="215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ym typeface="+mn-ea"/>
                </a:rPr>
                <a:t>Abolish</a:t>
              </a:r>
              <a:endParaRPr lang="zh-CN" altLang="en-US" sz="10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724660" y="1969135"/>
              <a:ext cx="1772284" cy="168656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699384" y="2350135"/>
              <a:ext cx="685165" cy="157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ym typeface="+mn-ea"/>
                </a:rPr>
                <a:t>Bidding</a:t>
              </a: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flipH="1">
              <a:off x="3490594" y="1680210"/>
              <a:ext cx="626745" cy="3175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3490594" y="2525396"/>
              <a:ext cx="626745" cy="3175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/>
            <p:cNvGrpSpPr/>
            <p:nvPr/>
          </p:nvGrpSpPr>
          <p:grpSpPr>
            <a:xfrm>
              <a:off x="6199504" y="4914902"/>
              <a:ext cx="3627753" cy="723266"/>
              <a:chOff x="9186" y="7695"/>
              <a:chExt cx="4059" cy="1139"/>
            </a:xfrm>
          </p:grpSpPr>
          <p:sp>
            <p:nvSpPr>
              <p:cNvPr id="195" name="文本框 194"/>
              <p:cNvSpPr txBox="1"/>
              <p:nvPr/>
            </p:nvSpPr>
            <p:spPr>
              <a:xfrm>
                <a:off x="10449" y="7695"/>
                <a:ext cx="1279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>
                    <a:sym typeface="+mn-ea"/>
                  </a:rPr>
                  <a:t>Consensus</a:t>
                </a: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9186" y="7695"/>
                <a:ext cx="4059" cy="113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9321" y="8205"/>
                <a:ext cx="1824" cy="4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ym typeface="+mn-ea"/>
                  </a:rPr>
                  <a:t>Main Chain: DPOS +BFT</a:t>
                </a: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1312" y="8205"/>
                <a:ext cx="1824" cy="4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ym typeface="+mn-ea"/>
                  </a:rPr>
                  <a:t>Child </a:t>
                </a:r>
                <a:r>
                  <a:rPr lang="en-US" altLang="zh-CN" sz="1000" dirty="0" smtClean="0">
                    <a:sym typeface="+mn-ea"/>
                  </a:rPr>
                  <a:t>Chain: DPOS + BFT</a:t>
                </a: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724661" y="3742692"/>
              <a:ext cx="1772919" cy="2390141"/>
              <a:chOff x="2706" y="5430"/>
              <a:chExt cx="2792" cy="3764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2706" y="5430"/>
                <a:ext cx="2791" cy="2193"/>
                <a:chOff x="2129" y="5230"/>
                <a:chExt cx="2791" cy="2912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2129" y="5230"/>
                  <a:ext cx="2791" cy="291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9" name="组合 188"/>
                <p:cNvGrpSpPr/>
                <p:nvPr/>
              </p:nvGrpSpPr>
              <p:grpSpPr>
                <a:xfrm>
                  <a:off x="2244" y="5230"/>
                  <a:ext cx="2586" cy="2745"/>
                  <a:chOff x="2244" y="5230"/>
                  <a:chExt cx="2586" cy="2745"/>
                </a:xfrm>
              </p:grpSpPr>
              <p:sp>
                <p:nvSpPr>
                  <p:cNvPr id="190" name="文本框 189"/>
                  <p:cNvSpPr txBox="1"/>
                  <p:nvPr/>
                </p:nvSpPr>
                <p:spPr>
                  <a:xfrm>
                    <a:off x="2244" y="5230"/>
                    <a:ext cx="2586" cy="5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sym typeface="+mn-ea"/>
                      </a:rPr>
                      <a:t>Child </a:t>
                    </a:r>
                    <a:r>
                      <a:rPr lang="en-US" altLang="zh-CN" sz="1000" dirty="0" smtClean="0"/>
                      <a:t>Chain Asset</a:t>
                    </a:r>
                  </a:p>
                </p:txBody>
              </p:sp>
              <p:sp>
                <p:nvSpPr>
                  <p:cNvPr id="191" name="矩形 190"/>
                  <p:cNvSpPr/>
                  <p:nvPr/>
                </p:nvSpPr>
                <p:spPr>
                  <a:xfrm>
                    <a:off x="2397" y="5764"/>
                    <a:ext cx="2111" cy="45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>
                        <a:sym typeface="+mn-ea"/>
                      </a:rPr>
                      <a:t>Child </a:t>
                    </a:r>
                    <a:r>
                      <a:rPr lang="en-US" altLang="zh-CN" sz="1000" dirty="0">
                        <a:sym typeface="+mn-ea"/>
                      </a:rPr>
                      <a:t>Native Token</a:t>
                    </a:r>
                  </a:p>
                </p:txBody>
              </p:sp>
              <p:sp>
                <p:nvSpPr>
                  <p:cNvPr id="192" name="矩形 191"/>
                  <p:cNvSpPr/>
                  <p:nvPr/>
                </p:nvSpPr>
                <p:spPr>
                  <a:xfrm>
                    <a:off x="2397" y="6312"/>
                    <a:ext cx="2112" cy="45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>
                        <a:sym typeface="+mn-ea"/>
                      </a:rPr>
                      <a:t>BU Asset</a:t>
                    </a:r>
                  </a:p>
                </p:txBody>
              </p:sp>
              <p:sp>
                <p:nvSpPr>
                  <p:cNvPr id="193" name="矩形 192"/>
                  <p:cNvSpPr/>
                  <p:nvPr/>
                </p:nvSpPr>
                <p:spPr>
                  <a:xfrm>
                    <a:off x="2387" y="7453"/>
                    <a:ext cx="2120" cy="522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>
                        <a:sym typeface="+mn-ea"/>
                      </a:rPr>
                      <a:t>BU </a:t>
                    </a:r>
                    <a:r>
                      <a:rPr lang="en-US" altLang="zh-CN" sz="1000" dirty="0" smtClean="0">
                        <a:sym typeface="+mn-ea"/>
                      </a:rPr>
                      <a:t>Transfer Receipt</a:t>
                    </a:r>
                    <a:endParaRPr lang="en-US" altLang="zh-CN" sz="1000" dirty="0">
                      <a:sym typeface="+mn-ea"/>
                    </a:endParaRPr>
                  </a:p>
                </p:txBody>
              </p:sp>
              <p:sp>
                <p:nvSpPr>
                  <p:cNvPr id="194" name="矩形 193"/>
                  <p:cNvSpPr/>
                  <p:nvPr/>
                </p:nvSpPr>
                <p:spPr>
                  <a:xfrm>
                    <a:off x="2387" y="6865"/>
                    <a:ext cx="2112" cy="45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smtClean="0">
                        <a:sym typeface="+mn-ea"/>
                      </a:rPr>
                      <a:t>Child Other Token</a:t>
                    </a:r>
                    <a:endParaRPr lang="en-US" altLang="zh-CN" sz="1000" dirty="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182" name="组合 181"/>
              <p:cNvGrpSpPr/>
              <p:nvPr/>
            </p:nvGrpSpPr>
            <p:grpSpPr>
              <a:xfrm>
                <a:off x="2716" y="7738"/>
                <a:ext cx="2782" cy="1456"/>
                <a:chOff x="2139" y="7693"/>
                <a:chExt cx="2791" cy="1456"/>
              </a:xfrm>
            </p:grpSpPr>
            <p:grpSp>
              <p:nvGrpSpPr>
                <p:cNvPr id="183" name="组合 182"/>
                <p:cNvGrpSpPr/>
                <p:nvPr/>
              </p:nvGrpSpPr>
              <p:grpSpPr>
                <a:xfrm>
                  <a:off x="2139" y="7693"/>
                  <a:ext cx="2791" cy="1456"/>
                  <a:chOff x="2139" y="3208"/>
                  <a:chExt cx="2791" cy="1832"/>
                </a:xfrm>
              </p:grpSpPr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2217" y="3228"/>
                    <a:ext cx="2443" cy="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 smtClean="0">
                        <a:sym typeface="+mn-ea"/>
                      </a:rPr>
                      <a:t>Reword</a:t>
                    </a:r>
                    <a:endParaRPr lang="en-US" altLang="zh-CN" sz="1000" dirty="0" smtClean="0"/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2139" y="3208"/>
                    <a:ext cx="2791" cy="183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4" name="矩形 183"/>
                <p:cNvSpPr/>
                <p:nvPr/>
              </p:nvSpPr>
              <p:spPr>
                <a:xfrm>
                  <a:off x="2388" y="8137"/>
                  <a:ext cx="2121" cy="39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>
                      <a:sym typeface="+mn-ea"/>
                    </a:rPr>
                    <a:t>BU </a:t>
                  </a: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>
                  <a:off x="2397" y="8634"/>
                  <a:ext cx="2111" cy="39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ym typeface="+mn-ea"/>
                    </a:rPr>
                    <a:t>Child Native Token</a:t>
                  </a:r>
                </a:p>
              </p:txBody>
            </p:sp>
          </p:grpSp>
        </p:grpSp>
        <p:cxnSp>
          <p:nvCxnSpPr>
            <p:cNvPr id="134" name="直接箭头连接符 133"/>
            <p:cNvCxnSpPr>
              <a:stCxn id="276" idx="0"/>
              <a:endCxn id="225" idx="2"/>
            </p:cNvCxnSpPr>
            <p:nvPr/>
          </p:nvCxnSpPr>
          <p:spPr>
            <a:xfrm flipV="1">
              <a:off x="7405642" y="1475686"/>
              <a:ext cx="1579246" cy="49022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275" idx="0"/>
              <a:endCxn id="223" idx="2"/>
            </p:cNvCxnSpPr>
            <p:nvPr/>
          </p:nvCxnSpPr>
          <p:spPr>
            <a:xfrm flipV="1">
              <a:off x="6917965" y="1480822"/>
              <a:ext cx="1005840" cy="48514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274" idx="0"/>
              <a:endCxn id="221" idx="2"/>
            </p:cNvCxnSpPr>
            <p:nvPr/>
          </p:nvCxnSpPr>
          <p:spPr>
            <a:xfrm flipV="1">
              <a:off x="6407614" y="1480969"/>
              <a:ext cx="514985" cy="48895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>
              <a:off x="1888492" y="2841759"/>
              <a:ext cx="685165" cy="187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ym typeface="+mn-ea"/>
                </a:rPr>
                <a:t>Cost</a:t>
              </a:r>
              <a:endParaRPr lang="en-US" altLang="zh-CN" sz="1000" dirty="0">
                <a:sym typeface="+mn-ea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894841" y="3138510"/>
              <a:ext cx="685165" cy="187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ym typeface="+mn-ea"/>
                </a:rPr>
                <a:t>Record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699387" y="3140606"/>
              <a:ext cx="685165" cy="187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ym typeface="+mn-ea"/>
                </a:rPr>
                <a:t>Reword</a:t>
              </a: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4100197" y="5321940"/>
              <a:ext cx="1409066" cy="263525"/>
              <a:chOff x="6457" y="8206"/>
              <a:chExt cx="2219" cy="415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6457" y="8206"/>
                <a:ext cx="2219" cy="3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6615" y="8235"/>
                <a:ext cx="180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000" dirty="0" smtClean="0">
                    <a:sym typeface="+mn-ea"/>
                  </a:rPr>
                  <a:t>Observer </a:t>
                </a:r>
                <a:r>
                  <a:rPr lang="en-US" altLang="zh-CN" sz="1000" dirty="0" smtClean="0"/>
                  <a:t>Nodes</a:t>
                </a:r>
              </a:p>
            </p:txBody>
          </p:sp>
        </p:grpSp>
        <p:sp>
          <p:nvSpPr>
            <p:cNvPr id="173" name="矩形 172"/>
            <p:cNvSpPr/>
            <p:nvPr/>
          </p:nvSpPr>
          <p:spPr>
            <a:xfrm>
              <a:off x="1893579" y="3417311"/>
              <a:ext cx="685165" cy="187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ym typeface="+mn-ea"/>
                </a:rPr>
                <a:t>M</a:t>
              </a:r>
              <a:r>
                <a:rPr lang="zh-CN" altLang="en-US" sz="1000" dirty="0">
                  <a:sym typeface="+mn-ea"/>
                </a:rPr>
                <a:t>anage</a:t>
              </a:r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4098924" y="5671822"/>
              <a:ext cx="1409064" cy="263525"/>
              <a:chOff x="6457" y="8206"/>
              <a:chExt cx="2219" cy="415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6457" y="8206"/>
                <a:ext cx="2219" cy="3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6615" y="8235"/>
                <a:ext cx="180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000" dirty="0" smtClean="0">
                    <a:sym typeface="+mn-ea"/>
                  </a:rPr>
                  <a:t>Normal </a:t>
                </a:r>
                <a:r>
                  <a:rPr lang="en-US" altLang="zh-CN" sz="1000" dirty="0" smtClean="0"/>
                  <a:t>Nodes</a:t>
                </a:r>
              </a:p>
            </p:txBody>
          </p:sp>
        </p:grpSp>
        <p:sp>
          <p:nvSpPr>
            <p:cNvPr id="175" name="矩形 174"/>
            <p:cNvSpPr/>
            <p:nvPr/>
          </p:nvSpPr>
          <p:spPr>
            <a:xfrm>
              <a:off x="2708791" y="3417310"/>
              <a:ext cx="685165" cy="1879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ym typeface="+mn-ea"/>
                </a:rPr>
                <a:t>Lock BU</a:t>
              </a:r>
            </a:p>
          </p:txBody>
        </p:sp>
        <p:cxnSp>
          <p:nvCxnSpPr>
            <p:cNvPr id="176" name="直接箭头连接符 175"/>
            <p:cNvCxnSpPr>
              <a:stCxn id="211" idx="1"/>
              <a:endCxn id="188" idx="3"/>
            </p:cNvCxnSpPr>
            <p:nvPr/>
          </p:nvCxnSpPr>
          <p:spPr>
            <a:xfrm flipH="1">
              <a:off x="3496945" y="3656965"/>
              <a:ext cx="745490" cy="78232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矩形 284"/>
          <p:cNvSpPr/>
          <p:nvPr/>
        </p:nvSpPr>
        <p:spPr>
          <a:xfrm>
            <a:off x="2305697" y="3232290"/>
            <a:ext cx="716500" cy="1988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</a:t>
            </a:r>
            <a:r>
              <a:rPr lang="en-US" altLang="zh-CN" sz="1000" dirty="0" smtClean="0"/>
              <a:t>ledge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3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多链框架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775138" y="1812515"/>
            <a:ext cx="1521981" cy="2962011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62112" y="1445918"/>
            <a:ext cx="1570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Main Chain Validators</a:t>
            </a:r>
            <a:endParaRPr lang="zh-CN" altLang="en-US" sz="1000" dirty="0" smtClean="0"/>
          </a:p>
        </p:txBody>
      </p:sp>
      <p:cxnSp>
        <p:nvCxnSpPr>
          <p:cNvPr id="71" name="直接连接符 70"/>
          <p:cNvCxnSpPr>
            <a:stCxn id="263" idx="1"/>
            <a:endCxn id="209" idx="3"/>
          </p:cNvCxnSpPr>
          <p:nvPr/>
        </p:nvCxnSpPr>
        <p:spPr>
          <a:xfrm flipH="1" flipV="1">
            <a:off x="5105211" y="2742641"/>
            <a:ext cx="1005359" cy="468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3" idx="3"/>
            <a:endCxn id="250" idx="1"/>
          </p:cNvCxnSpPr>
          <p:nvPr/>
        </p:nvCxnSpPr>
        <p:spPr>
          <a:xfrm>
            <a:off x="5090603" y="3336680"/>
            <a:ext cx="974446" cy="601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11" idx="3"/>
            <a:endCxn id="235" idx="1"/>
          </p:cNvCxnSpPr>
          <p:nvPr/>
        </p:nvCxnSpPr>
        <p:spPr>
          <a:xfrm>
            <a:off x="5074002" y="3936767"/>
            <a:ext cx="991423" cy="7182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4" idx="1"/>
            <a:endCxn id="207" idx="3"/>
          </p:cNvCxnSpPr>
          <p:nvPr/>
        </p:nvCxnSpPr>
        <p:spPr>
          <a:xfrm flipH="1" flipV="1">
            <a:off x="5103219" y="2147258"/>
            <a:ext cx="965618" cy="19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604874" y="1071283"/>
            <a:ext cx="1831424" cy="520994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056415" y="1097036"/>
            <a:ext cx="103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sym typeface="+mn-ea"/>
              </a:rPr>
              <a:t>BU Nodes</a:t>
            </a:r>
            <a:endParaRPr lang="en-US" altLang="zh-CN" sz="1200" b="1" dirty="0"/>
          </a:p>
        </p:txBody>
      </p:sp>
      <p:grpSp>
        <p:nvGrpSpPr>
          <p:cNvPr id="78" name="组合 77"/>
          <p:cNvGrpSpPr/>
          <p:nvPr/>
        </p:nvGrpSpPr>
        <p:grpSpPr>
          <a:xfrm>
            <a:off x="3783166" y="4891633"/>
            <a:ext cx="1473506" cy="251324"/>
            <a:chOff x="6473" y="7723"/>
            <a:chExt cx="2219" cy="374"/>
          </a:xfrm>
        </p:grpSpPr>
        <p:sp>
          <p:nvSpPr>
            <p:cNvPr id="281" name="矩形 280"/>
            <p:cNvSpPr/>
            <p:nvPr/>
          </p:nvSpPr>
          <p:spPr>
            <a:xfrm>
              <a:off x="6473" y="7723"/>
              <a:ext cx="2219" cy="37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文本框 281"/>
            <p:cNvSpPr txBox="1"/>
            <p:nvPr/>
          </p:nvSpPr>
          <p:spPr>
            <a:xfrm>
              <a:off x="6653" y="7723"/>
              <a:ext cx="1802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ym typeface="+mn-ea"/>
                </a:rPr>
                <a:t>Proposer </a:t>
              </a:r>
              <a:r>
                <a:rPr lang="en-US" altLang="zh-CN" sz="1000" dirty="0" smtClean="0"/>
                <a:t>Nodes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010379" y="2284219"/>
            <a:ext cx="1867282" cy="362257"/>
            <a:chOff x="4461" y="3656"/>
            <a:chExt cx="2204" cy="597"/>
          </a:xfrm>
        </p:grpSpPr>
        <p:grpSp>
          <p:nvGrpSpPr>
            <p:cNvPr id="272" name="组合 271"/>
            <p:cNvGrpSpPr/>
            <p:nvPr/>
          </p:nvGrpSpPr>
          <p:grpSpPr>
            <a:xfrm>
              <a:off x="4530" y="3656"/>
              <a:ext cx="2135" cy="184"/>
              <a:chOff x="4530" y="3656"/>
              <a:chExt cx="2135" cy="184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4530" y="3663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5159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2</a:t>
                </a:r>
                <a:endParaRPr lang="zh-CN" altLang="en-US" sz="800" dirty="0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5761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6394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  <p:cxnSp>
            <p:nvCxnSpPr>
              <p:cNvPr id="278" name="直接箭头连接符 277"/>
              <p:cNvCxnSpPr>
                <a:stCxn id="275" idx="1"/>
                <a:endCxn id="274" idx="3"/>
              </p:cNvCxnSpPr>
              <p:nvPr/>
            </p:nvCxnSpPr>
            <p:spPr>
              <a:xfrm flipH="1">
                <a:off x="4801" y="3745"/>
                <a:ext cx="357" cy="7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/>
              <p:cNvCxnSpPr>
                <a:stCxn id="276" idx="1"/>
                <a:endCxn id="275" idx="3"/>
              </p:cNvCxnSpPr>
              <p:nvPr/>
            </p:nvCxnSpPr>
            <p:spPr>
              <a:xfrm flipH="1">
                <a:off x="5430" y="3745"/>
                <a:ext cx="331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/>
              <p:cNvCxnSpPr>
                <a:stCxn id="277" idx="1"/>
                <a:endCxn id="276" idx="3"/>
              </p:cNvCxnSpPr>
              <p:nvPr/>
            </p:nvCxnSpPr>
            <p:spPr>
              <a:xfrm flipH="1">
                <a:off x="6032" y="3745"/>
                <a:ext cx="362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文本框 272"/>
            <p:cNvSpPr txBox="1"/>
            <p:nvPr/>
          </p:nvSpPr>
          <p:spPr>
            <a:xfrm>
              <a:off x="4461" y="3898"/>
              <a:ext cx="1729" cy="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ym typeface="+mn-ea"/>
                </a:rPr>
                <a:t>Child Chain </a:t>
              </a:r>
              <a:r>
                <a:rPr lang="en-US" altLang="zh-CN" sz="800" dirty="0"/>
                <a:t>1</a:t>
              </a:r>
              <a:endParaRPr lang="zh-CN" altLang="en-US" sz="800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024988" y="2876248"/>
            <a:ext cx="2415779" cy="388409"/>
            <a:chOff x="4429" y="3199"/>
            <a:chExt cx="2851" cy="641"/>
          </a:xfrm>
        </p:grpSpPr>
        <p:grpSp>
          <p:nvGrpSpPr>
            <p:cNvPr id="261" name="组合 260"/>
            <p:cNvGrpSpPr/>
            <p:nvPr/>
          </p:nvGrpSpPr>
          <p:grpSpPr>
            <a:xfrm>
              <a:off x="4530" y="3656"/>
              <a:ext cx="2750" cy="184"/>
              <a:chOff x="4530" y="3656"/>
              <a:chExt cx="2750" cy="184"/>
            </a:xfrm>
          </p:grpSpPr>
          <p:sp>
            <p:nvSpPr>
              <p:cNvPr id="263" name="矩形 262"/>
              <p:cNvSpPr/>
              <p:nvPr/>
            </p:nvSpPr>
            <p:spPr>
              <a:xfrm>
                <a:off x="4530" y="3663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1</a:t>
                </a:r>
                <a:endParaRPr lang="zh-CN" altLang="en-US" sz="800" dirty="0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159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2</a:t>
                </a:r>
                <a:endParaRPr lang="zh-CN" altLang="en-US" sz="800" dirty="0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5761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6394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7009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5</a:t>
                </a:r>
                <a:endParaRPr lang="zh-CN" altLang="en-US" sz="800" dirty="0"/>
              </a:p>
            </p:txBody>
          </p:sp>
          <p:cxnSp>
            <p:nvCxnSpPr>
              <p:cNvPr id="268" name="直接箭头连接符 267"/>
              <p:cNvCxnSpPr>
                <a:stCxn id="264" idx="1"/>
                <a:endCxn id="263" idx="3"/>
              </p:cNvCxnSpPr>
              <p:nvPr/>
            </p:nvCxnSpPr>
            <p:spPr>
              <a:xfrm flipH="1">
                <a:off x="4801" y="3745"/>
                <a:ext cx="357" cy="7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/>
              <p:cNvCxnSpPr>
                <a:stCxn id="265" idx="1"/>
                <a:endCxn id="264" idx="3"/>
              </p:cNvCxnSpPr>
              <p:nvPr/>
            </p:nvCxnSpPr>
            <p:spPr>
              <a:xfrm flipH="1">
                <a:off x="5430" y="3745"/>
                <a:ext cx="331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/>
              <p:cNvCxnSpPr>
                <a:stCxn id="266" idx="1"/>
                <a:endCxn id="265" idx="3"/>
              </p:cNvCxnSpPr>
              <p:nvPr/>
            </p:nvCxnSpPr>
            <p:spPr>
              <a:xfrm flipH="1">
                <a:off x="6032" y="3745"/>
                <a:ext cx="362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/>
              <p:cNvCxnSpPr>
                <a:stCxn id="267" idx="1"/>
                <a:endCxn id="266" idx="3"/>
              </p:cNvCxnSpPr>
              <p:nvPr/>
            </p:nvCxnSpPr>
            <p:spPr>
              <a:xfrm flipH="1">
                <a:off x="6665" y="3745"/>
                <a:ext cx="344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文本框 261"/>
            <p:cNvSpPr txBox="1"/>
            <p:nvPr/>
          </p:nvSpPr>
          <p:spPr>
            <a:xfrm>
              <a:off x="4429" y="3199"/>
              <a:ext cx="1729" cy="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ym typeface="+mn-ea"/>
                </a:rPr>
                <a:t>Child Chain</a:t>
              </a:r>
              <a:r>
                <a:rPr lang="en-US" altLang="zh-CN" sz="800" dirty="0" smtClean="0"/>
                <a:t> 2</a:t>
              </a:r>
              <a:endParaRPr lang="zh-CN" altLang="en-US" sz="8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65888" y="3630227"/>
            <a:ext cx="3018064" cy="361533"/>
            <a:chOff x="4413" y="3244"/>
            <a:chExt cx="3561" cy="596"/>
          </a:xfrm>
        </p:grpSpPr>
        <p:grpSp>
          <p:nvGrpSpPr>
            <p:cNvPr id="248" name="组合 247"/>
            <p:cNvGrpSpPr/>
            <p:nvPr/>
          </p:nvGrpSpPr>
          <p:grpSpPr>
            <a:xfrm>
              <a:off x="4530" y="3648"/>
              <a:ext cx="3444" cy="192"/>
              <a:chOff x="4530" y="3648"/>
              <a:chExt cx="3444" cy="192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4530" y="3663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159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2</a:t>
                </a:r>
                <a:endParaRPr lang="zh-CN" altLang="en-US" sz="800" dirty="0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5761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6394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7009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5</a:t>
                </a:r>
                <a:endParaRPr lang="zh-CN" altLang="en-US" sz="800" dirty="0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7703" y="3648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6</a:t>
                </a:r>
                <a:endParaRPr lang="zh-CN" altLang="en-US" sz="800" dirty="0"/>
              </a:p>
            </p:txBody>
          </p:sp>
          <p:cxnSp>
            <p:nvCxnSpPr>
              <p:cNvPr id="256" name="直接箭头连接符 255"/>
              <p:cNvCxnSpPr>
                <a:stCxn id="251" idx="1"/>
                <a:endCxn id="250" idx="3"/>
              </p:cNvCxnSpPr>
              <p:nvPr/>
            </p:nvCxnSpPr>
            <p:spPr>
              <a:xfrm flipH="1">
                <a:off x="4801" y="3745"/>
                <a:ext cx="357" cy="7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箭头连接符 256"/>
              <p:cNvCxnSpPr>
                <a:stCxn id="252" idx="1"/>
                <a:endCxn id="251" idx="3"/>
              </p:cNvCxnSpPr>
              <p:nvPr/>
            </p:nvCxnSpPr>
            <p:spPr>
              <a:xfrm flipH="1">
                <a:off x="5430" y="3745"/>
                <a:ext cx="331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箭头连接符 257"/>
              <p:cNvCxnSpPr>
                <a:stCxn id="253" idx="1"/>
                <a:endCxn id="252" idx="3"/>
              </p:cNvCxnSpPr>
              <p:nvPr/>
            </p:nvCxnSpPr>
            <p:spPr>
              <a:xfrm flipH="1">
                <a:off x="6032" y="3745"/>
                <a:ext cx="362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/>
              <p:cNvCxnSpPr>
                <a:stCxn id="254" idx="1"/>
                <a:endCxn id="253" idx="3"/>
              </p:cNvCxnSpPr>
              <p:nvPr/>
            </p:nvCxnSpPr>
            <p:spPr>
              <a:xfrm flipH="1">
                <a:off x="6665" y="3745"/>
                <a:ext cx="344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/>
              <p:cNvCxnSpPr>
                <a:stCxn id="255" idx="1"/>
                <a:endCxn id="254" idx="3"/>
              </p:cNvCxnSpPr>
              <p:nvPr/>
            </p:nvCxnSpPr>
            <p:spPr>
              <a:xfrm flipH="1">
                <a:off x="7280" y="3737"/>
                <a:ext cx="423" cy="8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文本框 248"/>
            <p:cNvSpPr txBox="1"/>
            <p:nvPr/>
          </p:nvSpPr>
          <p:spPr>
            <a:xfrm>
              <a:off x="4413" y="3244"/>
              <a:ext cx="1729" cy="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ym typeface="+mn-ea"/>
                </a:rPr>
                <a:t>Child Chain </a:t>
              </a:r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979833" y="4348578"/>
            <a:ext cx="3583827" cy="359514"/>
            <a:chOff x="4429" y="3246"/>
            <a:chExt cx="4229" cy="593"/>
          </a:xfrm>
        </p:grpSpPr>
        <p:grpSp>
          <p:nvGrpSpPr>
            <p:cNvPr id="233" name="组合 232"/>
            <p:cNvGrpSpPr/>
            <p:nvPr/>
          </p:nvGrpSpPr>
          <p:grpSpPr>
            <a:xfrm>
              <a:off x="4530" y="3648"/>
              <a:ext cx="4128" cy="191"/>
              <a:chOff x="4530" y="3648"/>
              <a:chExt cx="4128" cy="191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4530" y="3663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159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2</a:t>
                </a:r>
                <a:endParaRPr lang="zh-CN" altLang="en-US" sz="800" dirty="0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5761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6394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7009" y="3656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5</a:t>
                </a:r>
                <a:endParaRPr lang="zh-CN" altLang="en-US" sz="800" dirty="0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7703" y="3648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6</a:t>
                </a:r>
                <a:endParaRPr lang="zh-CN" altLang="en-US" sz="800" dirty="0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8388" y="3648"/>
                <a:ext cx="271" cy="1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7</a:t>
                </a:r>
                <a:endParaRPr lang="zh-CN" altLang="en-US" sz="800" dirty="0"/>
              </a:p>
            </p:txBody>
          </p:sp>
          <p:cxnSp>
            <p:nvCxnSpPr>
              <p:cNvPr id="242" name="直接箭头连接符 241"/>
              <p:cNvCxnSpPr>
                <a:stCxn id="236" idx="1"/>
                <a:endCxn id="235" idx="3"/>
              </p:cNvCxnSpPr>
              <p:nvPr/>
            </p:nvCxnSpPr>
            <p:spPr>
              <a:xfrm flipH="1">
                <a:off x="4801" y="3745"/>
                <a:ext cx="357" cy="7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/>
              <p:cNvCxnSpPr>
                <a:stCxn id="237" idx="1"/>
                <a:endCxn id="236" idx="3"/>
              </p:cNvCxnSpPr>
              <p:nvPr/>
            </p:nvCxnSpPr>
            <p:spPr>
              <a:xfrm flipH="1">
                <a:off x="5430" y="3745"/>
                <a:ext cx="331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/>
              <p:cNvCxnSpPr>
                <a:stCxn id="238" idx="1"/>
                <a:endCxn id="237" idx="3"/>
              </p:cNvCxnSpPr>
              <p:nvPr/>
            </p:nvCxnSpPr>
            <p:spPr>
              <a:xfrm flipH="1">
                <a:off x="6032" y="3745"/>
                <a:ext cx="362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箭头连接符 244"/>
              <p:cNvCxnSpPr>
                <a:stCxn id="239" idx="1"/>
                <a:endCxn id="238" idx="3"/>
              </p:cNvCxnSpPr>
              <p:nvPr/>
            </p:nvCxnSpPr>
            <p:spPr>
              <a:xfrm flipH="1">
                <a:off x="6665" y="3745"/>
                <a:ext cx="344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箭头连接符 245"/>
              <p:cNvCxnSpPr>
                <a:stCxn id="240" idx="1"/>
                <a:endCxn id="239" idx="3"/>
              </p:cNvCxnSpPr>
              <p:nvPr/>
            </p:nvCxnSpPr>
            <p:spPr>
              <a:xfrm flipH="1">
                <a:off x="7280" y="3737"/>
                <a:ext cx="423" cy="8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箭头连接符 246"/>
              <p:cNvCxnSpPr>
                <a:stCxn id="241" idx="1"/>
                <a:endCxn id="240" idx="3"/>
              </p:cNvCxnSpPr>
              <p:nvPr/>
            </p:nvCxnSpPr>
            <p:spPr>
              <a:xfrm flipH="1">
                <a:off x="7975" y="3737"/>
                <a:ext cx="413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文本框 233"/>
            <p:cNvSpPr txBox="1"/>
            <p:nvPr/>
          </p:nvSpPr>
          <p:spPr>
            <a:xfrm>
              <a:off x="4429" y="3246"/>
              <a:ext cx="1729" cy="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ym typeface="+mn-ea"/>
                </a:rPr>
                <a:t>Child Chain</a:t>
              </a:r>
              <a:r>
                <a:rPr lang="en-US" altLang="zh-CN" sz="800" dirty="0"/>
                <a:t> N</a:t>
              </a:r>
              <a:endParaRPr lang="en-US" sz="800" dirty="0"/>
            </a:p>
          </p:txBody>
        </p:sp>
      </p:grpSp>
      <p:cxnSp>
        <p:nvCxnSpPr>
          <p:cNvPr id="96" name="直接连接符 95"/>
          <p:cNvCxnSpPr>
            <a:endCxn id="220" idx="1"/>
          </p:cNvCxnSpPr>
          <p:nvPr/>
        </p:nvCxnSpPr>
        <p:spPr>
          <a:xfrm>
            <a:off x="5301932" y="1583416"/>
            <a:ext cx="772438" cy="13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5965888" y="1396525"/>
            <a:ext cx="4146269" cy="379029"/>
            <a:chOff x="8845" y="1204"/>
            <a:chExt cx="6244" cy="553"/>
          </a:xfrm>
        </p:grpSpPr>
        <p:grpSp>
          <p:nvGrpSpPr>
            <p:cNvPr id="215" name="组合 214"/>
            <p:cNvGrpSpPr/>
            <p:nvPr/>
          </p:nvGrpSpPr>
          <p:grpSpPr>
            <a:xfrm>
              <a:off x="8845" y="1204"/>
              <a:ext cx="5432" cy="553"/>
              <a:chOff x="4402" y="3226"/>
              <a:chExt cx="4256" cy="613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530" y="3648"/>
                <a:ext cx="4128" cy="191"/>
                <a:chOff x="4530" y="3648"/>
                <a:chExt cx="4128" cy="191"/>
              </a:xfrm>
            </p:grpSpPr>
            <p:sp>
              <p:nvSpPr>
                <p:cNvPr id="220" name="矩形 219"/>
                <p:cNvSpPr/>
                <p:nvPr/>
              </p:nvSpPr>
              <p:spPr>
                <a:xfrm>
                  <a:off x="4530" y="3663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1</a:t>
                  </a:r>
                  <a:endParaRPr lang="zh-CN" altLang="en-US" sz="8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15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/>
                    <a:t>2</a:t>
                  </a:r>
                  <a:endParaRPr lang="zh-CN" altLang="en-US" sz="800" dirty="0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761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3</a:t>
                  </a:r>
                  <a:endParaRPr lang="zh-CN" altLang="en-US" sz="8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394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4</a:t>
                  </a:r>
                  <a:endParaRPr lang="zh-CN" altLang="en-US" sz="8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7009" y="3656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5</a:t>
                  </a:r>
                  <a:endParaRPr lang="zh-CN" altLang="en-US" sz="800" dirty="0"/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7703" y="3648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6</a:t>
                  </a:r>
                  <a:endParaRPr lang="zh-CN" altLang="en-US" sz="800" dirty="0"/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>
                  <a:off x="8388" y="3648"/>
                  <a:ext cx="271" cy="17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7</a:t>
                  </a:r>
                  <a:endParaRPr lang="zh-CN" altLang="en-US" sz="800" dirty="0"/>
                </a:p>
              </p:txBody>
            </p:sp>
            <p:cxnSp>
              <p:nvCxnSpPr>
                <p:cNvPr id="227" name="直接箭头连接符 226"/>
                <p:cNvCxnSpPr>
                  <a:stCxn id="221" idx="1"/>
                  <a:endCxn id="220" idx="3"/>
                </p:cNvCxnSpPr>
                <p:nvPr/>
              </p:nvCxnSpPr>
              <p:spPr>
                <a:xfrm flipH="1">
                  <a:off x="4801" y="3745"/>
                  <a:ext cx="357" cy="7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箭头连接符 227"/>
                <p:cNvCxnSpPr>
                  <a:stCxn id="222" idx="1"/>
                  <a:endCxn id="221" idx="3"/>
                </p:cNvCxnSpPr>
                <p:nvPr/>
              </p:nvCxnSpPr>
              <p:spPr>
                <a:xfrm flipH="1">
                  <a:off x="5430" y="3745"/>
                  <a:ext cx="33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箭头连接符 228"/>
                <p:cNvCxnSpPr>
                  <a:stCxn id="223" idx="1"/>
                  <a:endCxn id="222" idx="3"/>
                </p:cNvCxnSpPr>
                <p:nvPr/>
              </p:nvCxnSpPr>
              <p:spPr>
                <a:xfrm flipH="1">
                  <a:off x="6032" y="3745"/>
                  <a:ext cx="362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箭头连接符 229"/>
                <p:cNvCxnSpPr>
                  <a:stCxn id="224" idx="1"/>
                  <a:endCxn id="223" idx="3"/>
                </p:cNvCxnSpPr>
                <p:nvPr/>
              </p:nvCxnSpPr>
              <p:spPr>
                <a:xfrm flipH="1">
                  <a:off x="6665" y="3745"/>
                  <a:ext cx="344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箭头连接符 230"/>
                <p:cNvCxnSpPr>
                  <a:stCxn id="225" idx="1"/>
                  <a:endCxn id="224" idx="3"/>
                </p:cNvCxnSpPr>
                <p:nvPr/>
              </p:nvCxnSpPr>
              <p:spPr>
                <a:xfrm flipH="1">
                  <a:off x="7280" y="3737"/>
                  <a:ext cx="423" cy="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箭头连接符 231"/>
                <p:cNvCxnSpPr>
                  <a:stCxn id="226" idx="1"/>
                  <a:endCxn id="225" idx="3"/>
                </p:cNvCxnSpPr>
                <p:nvPr/>
              </p:nvCxnSpPr>
              <p:spPr>
                <a:xfrm flipH="1">
                  <a:off x="7975" y="3737"/>
                  <a:ext cx="413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文本框 218"/>
              <p:cNvSpPr txBox="1"/>
              <p:nvPr/>
            </p:nvSpPr>
            <p:spPr>
              <a:xfrm>
                <a:off x="4402" y="3226"/>
                <a:ext cx="1729" cy="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Main Chain</a:t>
                </a:r>
                <a:endParaRPr lang="zh-CN" altLang="en-US" sz="800" dirty="0"/>
              </a:p>
            </p:txBody>
          </p:sp>
        </p:grpSp>
        <p:sp>
          <p:nvSpPr>
            <p:cNvPr id="216" name="矩形 215"/>
            <p:cNvSpPr/>
            <p:nvPr/>
          </p:nvSpPr>
          <p:spPr>
            <a:xfrm>
              <a:off x="14743" y="1593"/>
              <a:ext cx="346" cy="16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</a:p>
          </p:txBody>
        </p:sp>
        <p:cxnSp>
          <p:nvCxnSpPr>
            <p:cNvPr id="217" name="直接箭头连接符 216"/>
            <p:cNvCxnSpPr>
              <a:stCxn id="216" idx="1"/>
              <a:endCxn id="226" idx="3"/>
            </p:cNvCxnSpPr>
            <p:nvPr/>
          </p:nvCxnSpPr>
          <p:spPr>
            <a:xfrm flipH="1" flipV="1">
              <a:off x="14278" y="1663"/>
              <a:ext cx="465" cy="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8448255" y="1990620"/>
            <a:ext cx="1116252" cy="22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/>
              <a:t>Block Header </a:t>
            </a:r>
            <a:r>
              <a:rPr lang="en-US" altLang="zh-CN" sz="800" dirty="0"/>
              <a:t>R</a:t>
            </a:r>
            <a:r>
              <a:rPr lang="zh-CN" altLang="en-US" sz="800" dirty="0"/>
              <a:t>ecord </a:t>
            </a:r>
          </a:p>
        </p:txBody>
      </p:sp>
      <p:cxnSp>
        <p:nvCxnSpPr>
          <p:cNvPr id="102" name="直接箭头连接符 101"/>
          <p:cNvCxnSpPr>
            <a:stCxn id="277" idx="0"/>
            <a:endCxn id="225" idx="2"/>
          </p:cNvCxnSpPr>
          <p:nvPr/>
        </p:nvCxnSpPr>
        <p:spPr>
          <a:xfrm flipV="1">
            <a:off x="7762862" y="1766898"/>
            <a:ext cx="1115547" cy="51732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5746091" y="1070611"/>
            <a:ext cx="4607115" cy="52106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97166" y="1137809"/>
            <a:ext cx="1061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sym typeface="+mn-ea"/>
              </a:rPr>
              <a:t>BU Chains</a:t>
            </a:r>
            <a:endParaRPr lang="en-US" altLang="zh-CN" sz="1200" b="1" dirty="0"/>
          </a:p>
        </p:txBody>
      </p:sp>
      <p:grpSp>
        <p:nvGrpSpPr>
          <p:cNvPr id="110" name="组合 109"/>
          <p:cNvGrpSpPr/>
          <p:nvPr/>
        </p:nvGrpSpPr>
        <p:grpSpPr>
          <a:xfrm>
            <a:off x="3930524" y="3114923"/>
            <a:ext cx="1160079" cy="443514"/>
            <a:chOff x="3977" y="7666"/>
            <a:chExt cx="1658" cy="561"/>
          </a:xfrm>
        </p:grpSpPr>
        <p:sp>
          <p:nvSpPr>
            <p:cNvPr id="213" name="矩形 212"/>
            <p:cNvSpPr/>
            <p:nvPr/>
          </p:nvSpPr>
          <p:spPr>
            <a:xfrm>
              <a:off x="3977" y="7666"/>
              <a:ext cx="1658" cy="56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4065" y="7761"/>
              <a:ext cx="1536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ym typeface="+mn-ea"/>
                </a:rPr>
                <a:t>Child Vaildators</a:t>
              </a:r>
              <a:endParaRPr lang="en-US" altLang="zh-CN" sz="1000" dirty="0" smtClean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913923" y="3715010"/>
            <a:ext cx="1160079" cy="443514"/>
            <a:chOff x="3977" y="7666"/>
            <a:chExt cx="1658" cy="561"/>
          </a:xfrm>
        </p:grpSpPr>
        <p:sp>
          <p:nvSpPr>
            <p:cNvPr id="211" name="矩形 210"/>
            <p:cNvSpPr/>
            <p:nvPr/>
          </p:nvSpPr>
          <p:spPr>
            <a:xfrm>
              <a:off x="3977" y="7666"/>
              <a:ext cx="1658" cy="56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4085" y="7761"/>
              <a:ext cx="1539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ym typeface="+mn-ea"/>
                </a:rPr>
                <a:t>Child Vaildators</a:t>
              </a:r>
              <a:endParaRPr lang="en-US" altLang="zh-CN" sz="1000" dirty="0" smtClean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945132" y="2520884"/>
            <a:ext cx="1160079" cy="443514"/>
            <a:chOff x="3977" y="7666"/>
            <a:chExt cx="1658" cy="561"/>
          </a:xfrm>
        </p:grpSpPr>
        <p:sp>
          <p:nvSpPr>
            <p:cNvPr id="209" name="矩形 208"/>
            <p:cNvSpPr/>
            <p:nvPr/>
          </p:nvSpPr>
          <p:spPr>
            <a:xfrm>
              <a:off x="3977" y="7666"/>
              <a:ext cx="1658" cy="56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4066" y="7782"/>
              <a:ext cx="1548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ym typeface="+mn-ea"/>
                </a:rPr>
                <a:t>Child Vaildators</a:t>
              </a:r>
              <a:endParaRPr lang="en-US" altLang="zh-CN" sz="1000" dirty="0" smtClean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943140" y="1925501"/>
            <a:ext cx="1160079" cy="443514"/>
            <a:chOff x="3977" y="7666"/>
            <a:chExt cx="1658" cy="561"/>
          </a:xfrm>
        </p:grpSpPr>
        <p:sp>
          <p:nvSpPr>
            <p:cNvPr id="207" name="矩形 206"/>
            <p:cNvSpPr/>
            <p:nvPr/>
          </p:nvSpPr>
          <p:spPr>
            <a:xfrm>
              <a:off x="3977" y="7666"/>
              <a:ext cx="1658" cy="56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4075" y="7761"/>
              <a:ext cx="1546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ym typeface="+mn-ea"/>
                </a:rPr>
                <a:t>Child Vaildators</a:t>
              </a:r>
              <a:endParaRPr lang="en-US" altLang="zh-CN" sz="1000" dirty="0" smtClean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3921893" y="4286874"/>
            <a:ext cx="1227149" cy="360858"/>
            <a:chOff x="3977" y="7666"/>
            <a:chExt cx="1754" cy="561"/>
          </a:xfrm>
        </p:grpSpPr>
        <p:sp>
          <p:nvSpPr>
            <p:cNvPr id="205" name="矩形 204"/>
            <p:cNvSpPr/>
            <p:nvPr/>
          </p:nvSpPr>
          <p:spPr>
            <a:xfrm>
              <a:off x="3977" y="7666"/>
              <a:ext cx="1658" cy="56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4065" y="7761"/>
              <a:ext cx="1666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>
                  <a:sym typeface="+mn-ea"/>
                </a:rPr>
                <a:t>Other Vaildators</a:t>
              </a:r>
              <a:endParaRPr lang="en-US" altLang="zh-CN" sz="1000" dirty="0" smtClean="0"/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1637905" y="1106219"/>
            <a:ext cx="14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ym typeface="+mn-ea"/>
              </a:rPr>
              <a:t>Consensus</a:t>
            </a:r>
            <a:endParaRPr lang="en-US" altLang="zh-CN" sz="1200" b="1" dirty="0" smtClean="0"/>
          </a:p>
        </p:txBody>
      </p:sp>
      <p:sp>
        <p:nvSpPr>
          <p:cNvPr id="127" name="矩形 126"/>
          <p:cNvSpPr/>
          <p:nvPr/>
        </p:nvSpPr>
        <p:spPr>
          <a:xfrm>
            <a:off x="1552291" y="1666730"/>
            <a:ext cx="1610865" cy="3276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ym typeface="+mn-ea"/>
              </a:rPr>
              <a:t>DPOS </a:t>
            </a:r>
            <a:r>
              <a:rPr lang="en-US" altLang="zh-CN" sz="1000" dirty="0">
                <a:sym typeface="+mn-ea"/>
              </a:rPr>
              <a:t>+</a:t>
            </a:r>
            <a:r>
              <a:rPr lang="en-US" altLang="zh-CN" sz="1000" dirty="0" smtClean="0">
                <a:sym typeface="+mn-ea"/>
              </a:rPr>
              <a:t>BFT</a:t>
            </a:r>
            <a:endParaRPr lang="en-US" altLang="zh-CN" sz="1000" dirty="0">
              <a:sym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395687" y="1069947"/>
            <a:ext cx="1853337" cy="158790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65" idx="1"/>
            <a:endCxn id="127" idx="3"/>
          </p:cNvCxnSpPr>
          <p:nvPr/>
        </p:nvCxnSpPr>
        <p:spPr>
          <a:xfrm flipH="1">
            <a:off x="3163156" y="1579606"/>
            <a:ext cx="616795" cy="250934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1386590" y="2906237"/>
            <a:ext cx="1853337" cy="183626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1469595" y="2967042"/>
            <a:ext cx="1717209" cy="1625758"/>
            <a:chOff x="2254" y="5230"/>
            <a:chExt cx="2586" cy="2308"/>
          </a:xfrm>
        </p:grpSpPr>
        <p:sp>
          <p:nvSpPr>
            <p:cNvPr id="190" name="文本框 189"/>
            <p:cNvSpPr txBox="1"/>
            <p:nvPr/>
          </p:nvSpPr>
          <p:spPr>
            <a:xfrm>
              <a:off x="2254" y="5230"/>
              <a:ext cx="2586" cy="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ym typeface="+mn-ea"/>
                </a:rPr>
                <a:t>Scalable Ledger</a:t>
              </a:r>
              <a:endParaRPr lang="en-US" altLang="zh-CN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397" y="5742"/>
              <a:ext cx="2255" cy="4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Independence</a:t>
              </a:r>
              <a:endParaRPr lang="en-US" altLang="zh-CN" sz="1000" dirty="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397" y="6373"/>
              <a:ext cx="2255" cy="4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Prevent </a:t>
              </a:r>
              <a:r>
                <a:rPr lang="en-US" altLang="zh-CN" sz="1000" dirty="0" smtClean="0"/>
                <a:t>Replay Attacks</a:t>
              </a:r>
              <a:endParaRPr lang="en-US" altLang="zh-CN" sz="1000" dirty="0">
                <a:sym typeface="+mn-ea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388" y="7079"/>
              <a:ext cx="2246" cy="4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ym typeface="+mn-ea"/>
                </a:rPr>
                <a:t>Auditability</a:t>
              </a:r>
              <a:endParaRPr lang="en-US" altLang="zh-CN" sz="1000" dirty="0">
                <a:sym typeface="+mn-ea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416356" y="4911494"/>
            <a:ext cx="1847361" cy="1347502"/>
            <a:chOff x="2139" y="3207"/>
            <a:chExt cx="2791" cy="1832"/>
          </a:xfrm>
        </p:grpSpPr>
        <p:sp>
          <p:nvSpPr>
            <p:cNvPr id="186" name="文本框 185"/>
            <p:cNvSpPr txBox="1"/>
            <p:nvPr/>
          </p:nvSpPr>
          <p:spPr>
            <a:xfrm>
              <a:off x="2235" y="3309"/>
              <a:ext cx="2443" cy="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ym typeface="+mn-ea"/>
                </a:rPr>
                <a:t>Reword</a:t>
              </a:r>
              <a:endParaRPr lang="en-US" altLang="zh-CN" sz="1200" b="1" dirty="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139" y="3207"/>
              <a:ext cx="2791" cy="18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矩形 183"/>
          <p:cNvSpPr/>
          <p:nvPr/>
        </p:nvSpPr>
        <p:spPr>
          <a:xfrm>
            <a:off x="1580506" y="5342415"/>
            <a:ext cx="1469505" cy="3118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ym typeface="+mn-ea"/>
              </a:rPr>
              <a:t>Consensus </a:t>
            </a:r>
            <a:endParaRPr lang="en-US" altLang="zh-CN" sz="1000" dirty="0">
              <a:sym typeface="+mn-ea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580507" y="5770040"/>
            <a:ext cx="1469504" cy="3118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ym typeface="+mn-ea"/>
              </a:rPr>
              <a:t>Proposal</a:t>
            </a:r>
            <a:endParaRPr lang="en-US" altLang="zh-CN" sz="1000" dirty="0">
              <a:sym typeface="+mn-ea"/>
            </a:endParaRPr>
          </a:p>
        </p:txBody>
      </p:sp>
      <p:cxnSp>
        <p:nvCxnSpPr>
          <p:cNvPr id="134" name="直接箭头连接符 133"/>
          <p:cNvCxnSpPr>
            <a:stCxn id="276" idx="0"/>
            <a:endCxn id="224" idx="2"/>
          </p:cNvCxnSpPr>
          <p:nvPr/>
        </p:nvCxnSpPr>
        <p:spPr>
          <a:xfrm flipV="1">
            <a:off x="7226569" y="1771845"/>
            <a:ext cx="1063658" cy="51237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275" idx="0"/>
            <a:endCxn id="223" idx="2"/>
          </p:cNvCxnSpPr>
          <p:nvPr/>
        </p:nvCxnSpPr>
        <p:spPr>
          <a:xfrm flipV="1">
            <a:off x="6717209" y="1770826"/>
            <a:ext cx="1051841" cy="51340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274" idx="0"/>
            <a:endCxn id="222" idx="2"/>
          </p:cNvCxnSpPr>
          <p:nvPr/>
        </p:nvCxnSpPr>
        <p:spPr>
          <a:xfrm flipV="1">
            <a:off x="6183636" y="1771845"/>
            <a:ext cx="1048879" cy="51662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3783169" y="5230987"/>
            <a:ext cx="1473508" cy="265436"/>
            <a:chOff x="6473" y="7723"/>
            <a:chExt cx="2219" cy="395"/>
          </a:xfrm>
        </p:grpSpPr>
        <p:sp>
          <p:nvSpPr>
            <p:cNvPr id="179" name="矩形 178"/>
            <p:cNvSpPr/>
            <p:nvPr/>
          </p:nvSpPr>
          <p:spPr>
            <a:xfrm>
              <a:off x="6473" y="7723"/>
              <a:ext cx="2219" cy="37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6631" y="7752"/>
              <a:ext cx="1802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ym typeface="+mn-ea"/>
                </a:rPr>
                <a:t>Challenger </a:t>
              </a:r>
              <a:r>
                <a:rPr lang="en-US" altLang="zh-CN" sz="1000" dirty="0" smtClean="0"/>
                <a:t>Nodes</a:t>
              </a: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3783166" y="5925967"/>
            <a:ext cx="1473506" cy="278876"/>
            <a:chOff x="6473" y="7723"/>
            <a:chExt cx="2219" cy="415"/>
          </a:xfrm>
        </p:grpSpPr>
        <p:sp>
          <p:nvSpPr>
            <p:cNvPr id="177" name="矩形 176"/>
            <p:cNvSpPr/>
            <p:nvPr/>
          </p:nvSpPr>
          <p:spPr>
            <a:xfrm>
              <a:off x="6473" y="7723"/>
              <a:ext cx="2219" cy="37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6631" y="7752"/>
              <a:ext cx="180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>
                  <a:sym typeface="+mn-ea"/>
                </a:rPr>
                <a:t>Normal </a:t>
              </a:r>
              <a:r>
                <a:rPr lang="en-US" altLang="zh-CN" sz="1000" dirty="0" smtClean="0"/>
                <a:t>Nodes</a:t>
              </a:r>
            </a:p>
          </p:txBody>
        </p:sp>
      </p:grpSp>
      <p:cxnSp>
        <p:nvCxnSpPr>
          <p:cNvPr id="176" name="直接箭头连接符 175"/>
          <p:cNvCxnSpPr>
            <a:endCxn id="188" idx="3"/>
          </p:cNvCxnSpPr>
          <p:nvPr/>
        </p:nvCxnSpPr>
        <p:spPr>
          <a:xfrm flipH="1" flipV="1">
            <a:off x="3239927" y="3824371"/>
            <a:ext cx="364947" cy="21199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3779951" y="1426453"/>
            <a:ext cx="1521981" cy="306306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1557891" y="2234179"/>
            <a:ext cx="1610865" cy="3165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ym typeface="+mn-ea"/>
              </a:rPr>
              <a:t>POS + VRF </a:t>
            </a:r>
            <a:r>
              <a:rPr lang="en-US" altLang="zh-CN" sz="1000" dirty="0">
                <a:sym typeface="+mn-ea"/>
              </a:rPr>
              <a:t>+ BFT</a:t>
            </a:r>
          </a:p>
        </p:txBody>
      </p:sp>
      <p:sp>
        <p:nvSpPr>
          <p:cNvPr id="20" name="矩形 19"/>
          <p:cNvSpPr/>
          <p:nvPr/>
        </p:nvSpPr>
        <p:spPr>
          <a:xfrm>
            <a:off x="1963127" y="2062629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ym typeface="+mn-ea"/>
              </a:rPr>
              <a:t>Child Chain</a:t>
            </a:r>
          </a:p>
        </p:txBody>
      </p:sp>
      <p:sp>
        <p:nvSpPr>
          <p:cNvPr id="21" name="矩形 20"/>
          <p:cNvSpPr/>
          <p:nvPr/>
        </p:nvSpPr>
        <p:spPr>
          <a:xfrm>
            <a:off x="2004904" y="1456009"/>
            <a:ext cx="7056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ym typeface="+mn-ea"/>
              </a:rPr>
              <a:t>Main Chain</a:t>
            </a:r>
          </a:p>
        </p:txBody>
      </p:sp>
      <p:cxnSp>
        <p:nvCxnSpPr>
          <p:cNvPr id="289" name="直接箭头连接符 288"/>
          <p:cNvCxnSpPr>
            <a:endCxn id="288" idx="3"/>
          </p:cNvCxnSpPr>
          <p:nvPr/>
        </p:nvCxnSpPr>
        <p:spPr>
          <a:xfrm flipH="1" flipV="1">
            <a:off x="3168756" y="2392432"/>
            <a:ext cx="611111" cy="3437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endCxn id="187" idx="3"/>
          </p:cNvCxnSpPr>
          <p:nvPr/>
        </p:nvCxnSpPr>
        <p:spPr>
          <a:xfrm flipH="1" flipV="1">
            <a:off x="3263717" y="5585245"/>
            <a:ext cx="341157" cy="18033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本框 290"/>
          <p:cNvSpPr txBox="1"/>
          <p:nvPr/>
        </p:nvSpPr>
        <p:spPr>
          <a:xfrm>
            <a:off x="5979833" y="4982225"/>
            <a:ext cx="515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92D050"/>
                </a:solidFill>
              </a:rPr>
              <a:t>….</a:t>
            </a:r>
            <a:endParaRPr lang="zh-CN" altLang="en-US" sz="1500" dirty="0">
              <a:solidFill>
                <a:srgbClr val="92D050"/>
              </a:solidFill>
            </a:endParaRPr>
          </a:p>
        </p:txBody>
      </p:sp>
      <p:sp>
        <p:nvSpPr>
          <p:cNvPr id="292" name="文本框 408"/>
          <p:cNvSpPr txBox="1"/>
          <p:nvPr/>
        </p:nvSpPr>
        <p:spPr>
          <a:xfrm>
            <a:off x="5976252" y="5369638"/>
            <a:ext cx="515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srgbClr val="92D050"/>
                </a:solidFill>
              </a:rPr>
              <a:t>….</a:t>
            </a:r>
            <a:endParaRPr lang="zh-CN" altLang="en-US" sz="1500" dirty="0">
              <a:solidFill>
                <a:srgbClr val="92D050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3783166" y="5566929"/>
            <a:ext cx="1473506" cy="265436"/>
            <a:chOff x="6473" y="7723"/>
            <a:chExt cx="2219" cy="395"/>
          </a:xfrm>
        </p:grpSpPr>
        <p:sp>
          <p:nvSpPr>
            <p:cNvPr id="139" name="矩形 138"/>
            <p:cNvSpPr/>
            <p:nvPr/>
          </p:nvSpPr>
          <p:spPr>
            <a:xfrm>
              <a:off x="6473" y="7723"/>
              <a:ext cx="2219" cy="37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6631" y="7752"/>
              <a:ext cx="1802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ym typeface="+mn-ea"/>
                </a:rPr>
                <a:t>Archive </a:t>
              </a:r>
              <a:r>
                <a:rPr lang="en-US" altLang="zh-CN" sz="1000" dirty="0" smtClean="0"/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70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VRF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3437948" y="2805105"/>
            <a:ext cx="409904" cy="217565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SK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312192" y="2807328"/>
            <a:ext cx="865322" cy="635947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Entropy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8" name="六边形 197"/>
          <p:cNvSpPr/>
          <p:nvPr/>
        </p:nvSpPr>
        <p:spPr>
          <a:xfrm>
            <a:off x="5637841" y="2910658"/>
            <a:ext cx="802142" cy="464218"/>
          </a:xfrm>
          <a:prstGeom prst="hexagon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Proof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4551100" y="2313017"/>
            <a:ext cx="46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Sign</a:t>
            </a:r>
            <a:endParaRPr lang="zh-CN" altLang="en-US" sz="1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6413898" y="2795096"/>
            <a:ext cx="46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Hash</a:t>
            </a:r>
            <a:endParaRPr lang="zh-CN" altLang="en-US" sz="1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425336" y="3220375"/>
            <a:ext cx="422332" cy="217565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PK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2" name="右箭头 201"/>
          <p:cNvSpPr/>
          <p:nvPr/>
        </p:nvSpPr>
        <p:spPr>
          <a:xfrm>
            <a:off x="3869602" y="2938311"/>
            <a:ext cx="435128" cy="174664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3" name="右箭头 202"/>
          <p:cNvSpPr/>
          <p:nvPr/>
        </p:nvSpPr>
        <p:spPr>
          <a:xfrm>
            <a:off x="5216223" y="2898046"/>
            <a:ext cx="435128" cy="202317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" name="右箭头 203"/>
          <p:cNvSpPr/>
          <p:nvPr/>
        </p:nvSpPr>
        <p:spPr>
          <a:xfrm rot="10800000">
            <a:off x="3858946" y="3169339"/>
            <a:ext cx="435128" cy="176987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" name="右箭头 204"/>
          <p:cNvSpPr/>
          <p:nvPr/>
        </p:nvSpPr>
        <p:spPr>
          <a:xfrm>
            <a:off x="6450366" y="3037139"/>
            <a:ext cx="407337" cy="210675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506241" y="3711659"/>
            <a:ext cx="568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Verify</a:t>
            </a:r>
            <a:endParaRPr lang="zh-CN" altLang="en-US" sz="1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" name="右箭头 206"/>
          <p:cNvSpPr/>
          <p:nvPr/>
        </p:nvSpPr>
        <p:spPr>
          <a:xfrm rot="10800000">
            <a:off x="5205567" y="3169729"/>
            <a:ext cx="435128" cy="202317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8" name="右大括号 207"/>
          <p:cNvSpPr/>
          <p:nvPr/>
        </p:nvSpPr>
        <p:spPr>
          <a:xfrm rot="16200000">
            <a:off x="4627574" y="2022147"/>
            <a:ext cx="217564" cy="1358416"/>
          </a:xfrm>
          <a:prstGeom prst="rightBrace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9" name="右大括号 208"/>
          <p:cNvSpPr/>
          <p:nvPr/>
        </p:nvSpPr>
        <p:spPr>
          <a:xfrm rot="5400000">
            <a:off x="4660551" y="2882323"/>
            <a:ext cx="164222" cy="1358416"/>
          </a:xfrm>
          <a:prstGeom prst="rightBrace">
            <a:avLst>
              <a:gd name="adj1" fmla="val 8332"/>
              <a:gd name="adj2" fmla="val 50000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0" name="右大括号 209"/>
          <p:cNvSpPr/>
          <p:nvPr/>
        </p:nvSpPr>
        <p:spPr>
          <a:xfrm rot="10800000">
            <a:off x="3185335" y="2868697"/>
            <a:ext cx="217564" cy="506178"/>
          </a:xfrm>
          <a:prstGeom prst="rightBrace">
            <a:avLst>
              <a:gd name="adj1" fmla="val 8333"/>
              <a:gd name="adj2" fmla="val 52492"/>
            </a:avLst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2593890" y="2984673"/>
            <a:ext cx="726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Key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pair</a:t>
            </a:r>
            <a:endParaRPr lang="zh-CN" altLang="en-US" sz="1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862627" y="2997285"/>
            <a:ext cx="705029" cy="28206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Random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11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82499" y="2893833"/>
            <a:ext cx="1808824" cy="111651"/>
            <a:chOff x="4530" y="3656"/>
            <a:chExt cx="2135" cy="184"/>
          </a:xfrm>
        </p:grpSpPr>
        <p:sp>
          <p:nvSpPr>
            <p:cNvPr id="6" name="矩形 5"/>
            <p:cNvSpPr/>
            <p:nvPr/>
          </p:nvSpPr>
          <p:spPr>
            <a:xfrm>
              <a:off x="4530" y="3663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1</a:t>
              </a:r>
              <a:endParaRPr lang="zh-CN" altLang="en-US" sz="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159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2</a:t>
              </a:r>
              <a:endParaRPr lang="zh-CN" altLang="en-US" sz="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761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394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cxnSp>
          <p:nvCxnSpPr>
            <p:cNvPr id="10" name="直接箭头连接符 9"/>
            <p:cNvCxnSpPr>
              <a:stCxn id="7" idx="1"/>
              <a:endCxn id="6" idx="3"/>
            </p:cNvCxnSpPr>
            <p:nvPr/>
          </p:nvCxnSpPr>
          <p:spPr>
            <a:xfrm flipH="1">
              <a:off x="4801" y="3745"/>
              <a:ext cx="357" cy="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1"/>
              <a:endCxn id="7" idx="3"/>
            </p:cNvCxnSpPr>
            <p:nvPr/>
          </p:nvCxnSpPr>
          <p:spPr>
            <a:xfrm flipH="1">
              <a:off x="5430" y="3745"/>
              <a:ext cx="33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1"/>
              <a:endCxn id="8" idx="3"/>
            </p:cNvCxnSpPr>
            <p:nvPr/>
          </p:nvCxnSpPr>
          <p:spPr>
            <a:xfrm flipH="1">
              <a:off x="6032" y="3745"/>
              <a:ext cx="36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775131" y="3223950"/>
            <a:ext cx="2330197" cy="111493"/>
            <a:chOff x="4530" y="3656"/>
            <a:chExt cx="2750" cy="184"/>
          </a:xfrm>
        </p:grpSpPr>
        <p:sp>
          <p:nvSpPr>
            <p:cNvPr id="16" name="矩形 15"/>
            <p:cNvSpPr/>
            <p:nvPr/>
          </p:nvSpPr>
          <p:spPr>
            <a:xfrm>
              <a:off x="4530" y="3663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1</a:t>
              </a:r>
              <a:endParaRPr lang="zh-CN" altLang="en-US" sz="8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159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2</a:t>
              </a:r>
              <a:endParaRPr lang="zh-CN" altLang="en-US" sz="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61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94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09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cxnSp>
          <p:nvCxnSpPr>
            <p:cNvPr id="21" name="直接箭头连接符 20"/>
            <p:cNvCxnSpPr>
              <a:stCxn id="17" idx="1"/>
              <a:endCxn id="16" idx="3"/>
            </p:cNvCxnSpPr>
            <p:nvPr/>
          </p:nvCxnSpPr>
          <p:spPr>
            <a:xfrm flipH="1">
              <a:off x="4801" y="3745"/>
              <a:ext cx="357" cy="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1"/>
              <a:endCxn id="17" idx="3"/>
            </p:cNvCxnSpPr>
            <p:nvPr/>
          </p:nvCxnSpPr>
          <p:spPr>
            <a:xfrm flipH="1">
              <a:off x="5430" y="3745"/>
              <a:ext cx="33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8" idx="3"/>
            </p:cNvCxnSpPr>
            <p:nvPr/>
          </p:nvCxnSpPr>
          <p:spPr>
            <a:xfrm flipH="1">
              <a:off x="6032" y="3745"/>
              <a:ext cx="36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1"/>
              <a:endCxn id="19" idx="3"/>
            </p:cNvCxnSpPr>
            <p:nvPr/>
          </p:nvCxnSpPr>
          <p:spPr>
            <a:xfrm flipH="1">
              <a:off x="6665" y="3745"/>
              <a:ext cx="34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783263" y="3513302"/>
            <a:ext cx="2918903" cy="116467"/>
            <a:chOff x="4530" y="3648"/>
            <a:chExt cx="3444" cy="192"/>
          </a:xfrm>
        </p:grpSpPr>
        <p:sp>
          <p:nvSpPr>
            <p:cNvPr id="28" name="矩形 27"/>
            <p:cNvSpPr/>
            <p:nvPr/>
          </p:nvSpPr>
          <p:spPr>
            <a:xfrm>
              <a:off x="4530" y="3663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1</a:t>
              </a:r>
              <a:endParaRPr lang="zh-CN" altLang="en-US" sz="8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159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2</a:t>
              </a:r>
              <a:endParaRPr lang="zh-CN" altLang="en-US" sz="8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61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94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09" y="3656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5</a:t>
              </a:r>
              <a:endParaRPr lang="zh-CN" altLang="en-US" sz="8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03" y="3648"/>
              <a:ext cx="271" cy="1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6</a:t>
              </a:r>
              <a:endParaRPr lang="zh-CN" altLang="en-US" sz="800" dirty="0"/>
            </a:p>
          </p:txBody>
        </p:sp>
        <p:cxnSp>
          <p:nvCxnSpPr>
            <p:cNvPr id="34" name="直接箭头连接符 33"/>
            <p:cNvCxnSpPr>
              <a:stCxn id="29" idx="1"/>
              <a:endCxn id="28" idx="3"/>
            </p:cNvCxnSpPr>
            <p:nvPr/>
          </p:nvCxnSpPr>
          <p:spPr>
            <a:xfrm flipH="1">
              <a:off x="4801" y="3745"/>
              <a:ext cx="357" cy="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0" idx="1"/>
              <a:endCxn id="29" idx="3"/>
            </p:cNvCxnSpPr>
            <p:nvPr/>
          </p:nvCxnSpPr>
          <p:spPr>
            <a:xfrm flipH="1">
              <a:off x="5430" y="3745"/>
              <a:ext cx="33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1" idx="1"/>
              <a:endCxn id="30" idx="3"/>
            </p:cNvCxnSpPr>
            <p:nvPr/>
          </p:nvCxnSpPr>
          <p:spPr>
            <a:xfrm flipH="1">
              <a:off x="6032" y="3745"/>
              <a:ext cx="36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2" idx="1"/>
              <a:endCxn id="31" idx="3"/>
            </p:cNvCxnSpPr>
            <p:nvPr/>
          </p:nvCxnSpPr>
          <p:spPr>
            <a:xfrm flipH="1">
              <a:off x="6665" y="3745"/>
              <a:ext cx="34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3" idx="1"/>
              <a:endCxn id="32" idx="3"/>
            </p:cNvCxnSpPr>
            <p:nvPr/>
          </p:nvCxnSpPr>
          <p:spPr>
            <a:xfrm flipH="1">
              <a:off x="7280" y="3737"/>
              <a:ext cx="423" cy="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780232" y="2157352"/>
            <a:ext cx="4038031" cy="119260"/>
            <a:chOff x="9008" y="1579"/>
            <a:chExt cx="6081" cy="174"/>
          </a:xfrm>
        </p:grpSpPr>
        <p:grpSp>
          <p:nvGrpSpPr>
            <p:cNvPr id="59" name="组合 58"/>
            <p:cNvGrpSpPr/>
            <p:nvPr/>
          </p:nvGrpSpPr>
          <p:grpSpPr>
            <a:xfrm>
              <a:off x="9008" y="1579"/>
              <a:ext cx="5268" cy="172"/>
              <a:chOff x="4530" y="3648"/>
              <a:chExt cx="4128" cy="19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530" y="3663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59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2</a:t>
                </a:r>
                <a:endParaRPr lang="zh-CN" altLang="en-US" sz="8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761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3</a:t>
                </a:r>
                <a:endParaRPr lang="zh-CN" altLang="en-US" sz="8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394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009" y="3656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5</a:t>
                </a:r>
                <a:endParaRPr lang="zh-CN" altLang="en-US" sz="800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703" y="3648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6</a:t>
                </a:r>
                <a:endParaRPr lang="zh-CN" altLang="en-US" sz="8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388" y="3648"/>
                <a:ext cx="271" cy="1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7</a:t>
                </a:r>
                <a:endParaRPr lang="zh-CN" altLang="en-US" sz="800" dirty="0"/>
              </a:p>
            </p:txBody>
          </p:sp>
          <p:cxnSp>
            <p:nvCxnSpPr>
              <p:cNvPr id="68" name="直接箭头连接符 67"/>
              <p:cNvCxnSpPr>
                <a:stCxn id="62" idx="1"/>
                <a:endCxn id="61" idx="3"/>
              </p:cNvCxnSpPr>
              <p:nvPr/>
            </p:nvCxnSpPr>
            <p:spPr>
              <a:xfrm flipH="1">
                <a:off x="4801" y="3745"/>
                <a:ext cx="357" cy="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stCxn id="63" idx="1"/>
                <a:endCxn id="62" idx="3"/>
              </p:cNvCxnSpPr>
              <p:nvPr/>
            </p:nvCxnSpPr>
            <p:spPr>
              <a:xfrm flipH="1">
                <a:off x="5430" y="3745"/>
                <a:ext cx="33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>
                <a:stCxn id="64" idx="1"/>
                <a:endCxn id="63" idx="3"/>
              </p:cNvCxnSpPr>
              <p:nvPr/>
            </p:nvCxnSpPr>
            <p:spPr>
              <a:xfrm flipH="1">
                <a:off x="6032" y="3745"/>
                <a:ext cx="36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65" idx="1"/>
                <a:endCxn id="64" idx="3"/>
              </p:cNvCxnSpPr>
              <p:nvPr/>
            </p:nvCxnSpPr>
            <p:spPr>
              <a:xfrm flipH="1">
                <a:off x="6665" y="3745"/>
                <a:ext cx="34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6" idx="1"/>
                <a:endCxn id="65" idx="3"/>
              </p:cNvCxnSpPr>
              <p:nvPr/>
            </p:nvCxnSpPr>
            <p:spPr>
              <a:xfrm flipH="1">
                <a:off x="7280" y="3737"/>
                <a:ext cx="423" cy="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67" idx="1"/>
                <a:endCxn id="66" idx="3"/>
              </p:cNvCxnSpPr>
              <p:nvPr/>
            </p:nvCxnSpPr>
            <p:spPr>
              <a:xfrm flipH="1">
                <a:off x="7975" y="3737"/>
                <a:ext cx="413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14743" y="1593"/>
              <a:ext cx="346" cy="16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8</a:t>
              </a:r>
            </a:p>
          </p:txBody>
        </p:sp>
        <p:cxnSp>
          <p:nvCxnSpPr>
            <p:cNvPr id="58" name="直接箭头连接符 57"/>
            <p:cNvCxnSpPr>
              <a:stCxn id="57" idx="1"/>
              <a:endCxn id="67" idx="3"/>
            </p:cNvCxnSpPr>
            <p:nvPr/>
          </p:nvCxnSpPr>
          <p:spPr>
            <a:xfrm flipH="1" flipV="1">
              <a:off x="14278" y="1663"/>
              <a:ext cx="465" cy="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2671993" y="1680213"/>
            <a:ext cx="4258198" cy="211260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911023" y="1858520"/>
            <a:ext cx="1551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ym typeface="+mn-ea"/>
              </a:rPr>
              <a:t>双层多态主子链</a:t>
            </a:r>
            <a:endParaRPr lang="en-US" altLang="zh-CN" sz="800" b="1" dirty="0"/>
          </a:p>
        </p:txBody>
      </p:sp>
      <p:cxnSp>
        <p:nvCxnSpPr>
          <p:cNvPr id="82" name="直接箭头连接符 81"/>
          <p:cNvCxnSpPr>
            <a:stCxn id="8" idx="0"/>
            <a:endCxn id="66" idx="2"/>
          </p:cNvCxnSpPr>
          <p:nvPr/>
        </p:nvCxnSpPr>
        <p:spPr>
          <a:xfrm flipV="1">
            <a:off x="3940230" y="2269334"/>
            <a:ext cx="1644283" cy="62449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" idx="0"/>
            <a:endCxn id="64" idx="2"/>
          </p:cNvCxnSpPr>
          <p:nvPr/>
        </p:nvCxnSpPr>
        <p:spPr>
          <a:xfrm flipV="1">
            <a:off x="3430201" y="2274279"/>
            <a:ext cx="1044901" cy="61954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" idx="0"/>
            <a:endCxn id="62" idx="2"/>
          </p:cNvCxnSpPr>
          <p:nvPr/>
        </p:nvCxnSpPr>
        <p:spPr>
          <a:xfrm flipV="1">
            <a:off x="2897297" y="2274279"/>
            <a:ext cx="531111" cy="623795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000558" y="1680214"/>
            <a:ext cx="2042835" cy="21126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3367510" y="4032232"/>
            <a:ext cx="1210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 b="1" dirty="0"/>
              <a:t>高扩展的多链账本体系</a:t>
            </a:r>
            <a:endParaRPr lang="zh-CN" altLang="en-US" sz="800" b="1" dirty="0"/>
          </a:p>
        </p:txBody>
      </p:sp>
      <p:sp>
        <p:nvSpPr>
          <p:cNvPr id="88" name="矩形 87"/>
          <p:cNvSpPr/>
          <p:nvPr/>
        </p:nvSpPr>
        <p:spPr>
          <a:xfrm>
            <a:off x="2671993" y="4823810"/>
            <a:ext cx="6366906" cy="68096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109484" y="4867383"/>
            <a:ext cx="1267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 b="1" dirty="0"/>
              <a:t>安全的</a:t>
            </a:r>
            <a:r>
              <a:rPr lang="en-US" altLang="zh-CN" sz="800" b="1" dirty="0"/>
              <a:t> Firework </a:t>
            </a:r>
            <a:r>
              <a:rPr lang="zh-CN" altLang="zh-CN" sz="800" b="1" dirty="0"/>
              <a:t>共识</a:t>
            </a:r>
            <a:endParaRPr lang="zh-CN" altLang="en-US" sz="800" b="1" dirty="0"/>
          </a:p>
        </p:txBody>
      </p:sp>
      <p:sp>
        <p:nvSpPr>
          <p:cNvPr id="90" name="矩形 89"/>
          <p:cNvSpPr/>
          <p:nvPr/>
        </p:nvSpPr>
        <p:spPr>
          <a:xfrm>
            <a:off x="2671994" y="3952461"/>
            <a:ext cx="3159520" cy="66302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7506467" y="1808037"/>
            <a:ext cx="107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挑战</a:t>
            </a:r>
            <a:r>
              <a:rPr lang="zh-CN" altLang="en-US" sz="800" b="1" dirty="0" smtClean="0"/>
              <a:t>者机制</a:t>
            </a:r>
            <a:endParaRPr lang="zh-CN" altLang="en-US" sz="800" b="1" dirty="0"/>
          </a:p>
        </p:txBody>
      </p:sp>
      <p:sp>
        <p:nvSpPr>
          <p:cNvPr id="92" name="矩形 91"/>
          <p:cNvSpPr/>
          <p:nvPr/>
        </p:nvSpPr>
        <p:spPr>
          <a:xfrm>
            <a:off x="5969541" y="3952461"/>
            <a:ext cx="3073852" cy="66302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7196885" y="4028723"/>
            <a:ext cx="1267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/>
              <a:t>激励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1851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Firework</a:t>
            </a:r>
            <a:endParaRPr lang="zh-CN" altLang="en-US" dirty="0"/>
          </a:p>
        </p:txBody>
      </p:sp>
      <p:pic>
        <p:nvPicPr>
          <p:cNvPr id="182" name="图片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2484020" y="1161435"/>
            <a:ext cx="7025739" cy="4936666"/>
          </a:xfrm>
          <a:prstGeom prst="rect">
            <a:avLst/>
          </a:prstGeom>
        </p:spPr>
      </p:pic>
      <p:sp>
        <p:nvSpPr>
          <p:cNvPr id="183" name="文本框 182"/>
          <p:cNvSpPr txBox="1"/>
          <p:nvPr/>
        </p:nvSpPr>
        <p:spPr>
          <a:xfrm>
            <a:off x="7964739" y="4653980"/>
            <a:ext cx="61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VRF</a:t>
            </a:r>
            <a:endParaRPr lang="zh-CN" altLang="en-US" sz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4" name="图片 1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5" y="4688965"/>
            <a:ext cx="260436" cy="2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000"/>
    </mc:Choice>
    <mc:Fallback xmlns="">
      <p:transition advTm="1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轻默克尔树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34169" y="4532004"/>
            <a:ext cx="529013" cy="307777"/>
            <a:chOff x="4430970" y="1449310"/>
            <a:chExt cx="678859" cy="467194"/>
          </a:xfrm>
        </p:grpSpPr>
        <p:sp>
          <p:nvSpPr>
            <p:cNvPr id="5" name="矩形 4"/>
            <p:cNvSpPr/>
            <p:nvPr/>
          </p:nvSpPr>
          <p:spPr>
            <a:xfrm>
              <a:off x="4430970" y="1527663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04707" y="1449310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</a:t>
              </a:r>
              <a:r>
                <a:rPr lang="en-US" altLang="zh-CN" sz="8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R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0x1001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77744" y="5088225"/>
            <a:ext cx="529013" cy="307777"/>
            <a:chOff x="4430970" y="1462044"/>
            <a:chExt cx="678859" cy="467194"/>
          </a:xfrm>
        </p:grpSpPr>
        <p:sp>
          <p:nvSpPr>
            <p:cNvPr id="8" name="矩形 7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A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0x1002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4080" y="5067342"/>
            <a:ext cx="529013" cy="307777"/>
            <a:chOff x="4430970" y="1462044"/>
            <a:chExt cx="678859" cy="467194"/>
          </a:xfrm>
        </p:grpSpPr>
        <p:sp>
          <p:nvSpPr>
            <p:cNvPr id="11" name="矩形 10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5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B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0x1003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50752" y="5621526"/>
            <a:ext cx="529013" cy="307777"/>
            <a:chOff x="4430970" y="1462044"/>
            <a:chExt cx="678859" cy="467194"/>
          </a:xfrm>
        </p:grpSpPr>
        <p:sp>
          <p:nvSpPr>
            <p:cNvPr id="14" name="矩形 13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C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0x1004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54495" y="5634641"/>
            <a:ext cx="529013" cy="307777"/>
            <a:chOff x="4430970" y="1462044"/>
            <a:chExt cx="678859" cy="467194"/>
          </a:xfrm>
        </p:grpSpPr>
        <p:sp>
          <p:nvSpPr>
            <p:cNvPr id="17" name="矩形 16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D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0x1005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cxnSp>
        <p:nvCxnSpPr>
          <p:cNvPr id="25" name="直接连接符 24"/>
          <p:cNvCxnSpPr>
            <a:cxnSpLocks/>
            <a:stCxn id="6" idx="2"/>
            <a:endCxn id="9" idx="0"/>
          </p:cNvCxnSpPr>
          <p:nvPr/>
        </p:nvCxnSpPr>
        <p:spPr>
          <a:xfrm flipH="1">
            <a:off x="2274908" y="4839781"/>
            <a:ext cx="648036" cy="2484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/>
            <a:stCxn id="6" idx="2"/>
            <a:endCxn id="12" idx="0"/>
          </p:cNvCxnSpPr>
          <p:nvPr/>
        </p:nvCxnSpPr>
        <p:spPr>
          <a:xfrm>
            <a:off x="2922944" y="4839781"/>
            <a:ext cx="728302" cy="22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5" idx="0"/>
            <a:endCxn id="9" idx="2"/>
          </p:cNvCxnSpPr>
          <p:nvPr/>
        </p:nvCxnSpPr>
        <p:spPr>
          <a:xfrm flipV="1">
            <a:off x="1747916" y="5396002"/>
            <a:ext cx="526992" cy="225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  <a:stCxn id="18" idx="0"/>
            <a:endCxn id="31" idx="0"/>
          </p:cNvCxnSpPr>
          <p:nvPr/>
        </p:nvCxnSpPr>
        <p:spPr>
          <a:xfrm flipH="1" flipV="1">
            <a:off x="2220329" y="5394983"/>
            <a:ext cx="431330" cy="239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2031816" y="5394983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2697806" y="489328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56712" y="4251946"/>
            <a:ext cx="179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State Merkle Tree </a:t>
            </a:r>
            <a:r>
              <a:rPr lang="en-US" altLang="zh-CN" sz="1000" b="1" dirty="0" smtClean="0">
                <a:solidFill>
                  <a:prstClr val="black"/>
                </a:solidFill>
              </a:rPr>
              <a:t>S’n</a:t>
            </a:r>
            <a:endParaRPr lang="zh-CN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863597" y="4251945"/>
            <a:ext cx="179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State Merkle Tree </a:t>
            </a:r>
            <a:r>
              <a:rPr lang="en-US" altLang="zh-CN" sz="1000" b="1" dirty="0" smtClean="0">
                <a:solidFill>
                  <a:prstClr val="black"/>
                </a:solidFill>
              </a:rPr>
              <a:t>S’n+1</a:t>
            </a:r>
            <a:endParaRPr lang="zh-CN" altLang="en-US" sz="1000" b="1" dirty="0">
              <a:solidFill>
                <a:prstClr val="black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243311" y="4549241"/>
            <a:ext cx="529013" cy="307777"/>
            <a:chOff x="4430970" y="1449310"/>
            <a:chExt cx="678859" cy="467194"/>
          </a:xfrm>
        </p:grpSpPr>
        <p:sp>
          <p:nvSpPr>
            <p:cNvPr id="70" name="矩形 69"/>
            <p:cNvSpPr/>
            <p:nvPr/>
          </p:nvSpPr>
          <p:spPr>
            <a:xfrm>
              <a:off x="4430970" y="1527663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04707" y="1449310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</a:t>
              </a:r>
              <a:r>
                <a:rPr lang="en-US" altLang="zh-CN" sz="8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R’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0x2001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586886" y="5105462"/>
            <a:ext cx="529013" cy="307777"/>
            <a:chOff x="4430970" y="1462044"/>
            <a:chExt cx="678859" cy="467194"/>
          </a:xfrm>
        </p:grpSpPr>
        <p:sp>
          <p:nvSpPr>
            <p:cNvPr id="73" name="矩形 72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A’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0x2002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963222" y="5084579"/>
            <a:ext cx="529013" cy="307777"/>
            <a:chOff x="4430970" y="1462044"/>
            <a:chExt cx="678859" cy="467194"/>
          </a:xfrm>
        </p:grpSpPr>
        <p:sp>
          <p:nvSpPr>
            <p:cNvPr id="76" name="矩形 75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5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B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0x1003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059894" y="5638763"/>
            <a:ext cx="529013" cy="307777"/>
            <a:chOff x="4430970" y="1462044"/>
            <a:chExt cx="678859" cy="467194"/>
          </a:xfrm>
        </p:grpSpPr>
        <p:sp>
          <p:nvSpPr>
            <p:cNvPr id="79" name="矩形 78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C’</a:t>
              </a:r>
              <a:endParaRPr lang="en-US" altLang="zh-CN" sz="800" b="1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  <a:p>
              <a:r>
                <a:rPr lang="en-US" altLang="zh-CN" sz="600" spc="3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0x2004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963637" y="5651878"/>
            <a:ext cx="529013" cy="307777"/>
            <a:chOff x="4430970" y="1462044"/>
            <a:chExt cx="678859" cy="467194"/>
          </a:xfrm>
        </p:grpSpPr>
        <p:sp>
          <p:nvSpPr>
            <p:cNvPr id="82" name="矩形 81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D’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0x2005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cxnSp>
        <p:nvCxnSpPr>
          <p:cNvPr id="90" name="直接连接符 89"/>
          <p:cNvCxnSpPr>
            <a:cxnSpLocks/>
            <a:stCxn id="71" idx="2"/>
            <a:endCxn id="74" idx="0"/>
          </p:cNvCxnSpPr>
          <p:nvPr/>
        </p:nvCxnSpPr>
        <p:spPr>
          <a:xfrm flipH="1">
            <a:off x="5884050" y="4857018"/>
            <a:ext cx="648036" cy="2484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cxnSpLocks/>
            <a:stCxn id="71" idx="2"/>
            <a:endCxn id="77" idx="0"/>
          </p:cNvCxnSpPr>
          <p:nvPr/>
        </p:nvCxnSpPr>
        <p:spPr>
          <a:xfrm>
            <a:off x="6532086" y="4857018"/>
            <a:ext cx="728302" cy="22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  <a:stCxn id="80" idx="0"/>
            <a:endCxn id="74" idx="2"/>
          </p:cNvCxnSpPr>
          <p:nvPr/>
        </p:nvCxnSpPr>
        <p:spPr>
          <a:xfrm flipV="1">
            <a:off x="5357058" y="5413239"/>
            <a:ext cx="526992" cy="225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cxnSpLocks/>
            <a:stCxn id="83" idx="0"/>
            <a:endCxn id="74" idx="2"/>
          </p:cNvCxnSpPr>
          <p:nvPr/>
        </p:nvCxnSpPr>
        <p:spPr>
          <a:xfrm flipH="1" flipV="1">
            <a:off x="5884050" y="5413239"/>
            <a:ext cx="376751" cy="238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5640958" y="5412220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6306948" y="491051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48637" y="4670684"/>
            <a:ext cx="134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Consensus </a:t>
            </a:r>
            <a:r>
              <a:rPr lang="en-US" altLang="zh-CN" sz="1000" b="1" dirty="0" smtClean="0">
                <a:solidFill>
                  <a:prstClr val="black"/>
                </a:solidFill>
              </a:rPr>
              <a:t>Cn(C,D)</a:t>
            </a:r>
            <a:endParaRPr lang="zh-CN" altLang="en-US" sz="1000" b="1" dirty="0">
              <a:solidFill>
                <a:prstClr val="black"/>
              </a:solidFill>
            </a:endParaRPr>
          </a:p>
        </p:txBody>
      </p:sp>
      <p:sp>
        <p:nvSpPr>
          <p:cNvPr id="102" name="AutoShape 2" descr="Group free icon">
            <a:extLst>
              <a:ext uri="{FF2B5EF4-FFF2-40B4-BE49-F238E27FC236}">
                <a16:creationId xmlns="" xmlns:a16="http://schemas.microsoft.com/office/drawing/2014/main" id="{DBDC2CD6-232F-4EC1-84B1-E217AC31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5941" y="27525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367950" y="1623810"/>
            <a:ext cx="529013" cy="307777"/>
            <a:chOff x="4430970" y="1449310"/>
            <a:chExt cx="678859" cy="467194"/>
          </a:xfrm>
        </p:grpSpPr>
        <p:sp>
          <p:nvSpPr>
            <p:cNvPr id="104" name="矩形 103"/>
            <p:cNvSpPr/>
            <p:nvPr/>
          </p:nvSpPr>
          <p:spPr>
            <a:xfrm>
              <a:off x="4430970" y="1527663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04707" y="1449310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</a:t>
              </a:r>
              <a:r>
                <a:rPr lang="en-US" altLang="zh-CN" sz="8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R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0x1001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11525" y="2180031"/>
            <a:ext cx="529013" cy="307777"/>
            <a:chOff x="4430970" y="1462044"/>
            <a:chExt cx="678859" cy="467194"/>
          </a:xfrm>
        </p:grpSpPr>
        <p:sp>
          <p:nvSpPr>
            <p:cNvPr id="107" name="矩形 106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A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0x1002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087861" y="2159148"/>
            <a:ext cx="529013" cy="307777"/>
            <a:chOff x="4430970" y="1462044"/>
            <a:chExt cx="678859" cy="467194"/>
          </a:xfrm>
        </p:grpSpPr>
        <p:sp>
          <p:nvSpPr>
            <p:cNvPr id="110" name="矩形 109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5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B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0x1003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1184533" y="2713332"/>
            <a:ext cx="529013" cy="307777"/>
            <a:chOff x="4430970" y="1462044"/>
            <a:chExt cx="678859" cy="467194"/>
          </a:xfrm>
        </p:grpSpPr>
        <p:sp>
          <p:nvSpPr>
            <p:cNvPr id="113" name="矩形 112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C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0x1004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088276" y="2726447"/>
            <a:ext cx="529013" cy="307777"/>
            <a:chOff x="4430970" y="1462044"/>
            <a:chExt cx="678859" cy="467194"/>
          </a:xfrm>
        </p:grpSpPr>
        <p:sp>
          <p:nvSpPr>
            <p:cNvPr id="116" name="矩形 115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D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0x1005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769000" y="2727385"/>
            <a:ext cx="529013" cy="307777"/>
            <a:chOff x="4430970" y="1462044"/>
            <a:chExt cx="678859" cy="467194"/>
          </a:xfrm>
        </p:grpSpPr>
        <p:sp>
          <p:nvSpPr>
            <p:cNvPr id="119" name="矩形 118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8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0x1006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726273" y="2734257"/>
            <a:ext cx="529013" cy="307777"/>
            <a:chOff x="4430970" y="1462044"/>
            <a:chExt cx="678859" cy="467194"/>
          </a:xfrm>
        </p:grpSpPr>
        <p:sp>
          <p:nvSpPr>
            <p:cNvPr id="122" name="矩形 121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F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0x1007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cxnSp>
        <p:nvCxnSpPr>
          <p:cNvPr id="124" name="直接连接符 123"/>
          <p:cNvCxnSpPr>
            <a:cxnSpLocks/>
            <a:stCxn id="105" idx="2"/>
            <a:endCxn id="108" idx="0"/>
          </p:cNvCxnSpPr>
          <p:nvPr/>
        </p:nvCxnSpPr>
        <p:spPr>
          <a:xfrm flipH="1">
            <a:off x="2008689" y="1931587"/>
            <a:ext cx="648036" cy="2484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cxnSpLocks/>
            <a:stCxn id="105" idx="2"/>
            <a:endCxn id="111" idx="0"/>
          </p:cNvCxnSpPr>
          <p:nvPr/>
        </p:nvCxnSpPr>
        <p:spPr>
          <a:xfrm>
            <a:off x="2656725" y="1931587"/>
            <a:ext cx="728302" cy="22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cxnSpLocks/>
            <a:stCxn id="114" idx="0"/>
            <a:endCxn id="108" idx="2"/>
          </p:cNvCxnSpPr>
          <p:nvPr/>
        </p:nvCxnSpPr>
        <p:spPr>
          <a:xfrm flipV="1">
            <a:off x="1481697" y="2487808"/>
            <a:ext cx="526992" cy="225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cxnSpLocks/>
            <a:stCxn id="117" idx="0"/>
            <a:endCxn id="130" idx="0"/>
          </p:cNvCxnSpPr>
          <p:nvPr/>
        </p:nvCxnSpPr>
        <p:spPr>
          <a:xfrm flipH="1" flipV="1">
            <a:off x="1954110" y="2486789"/>
            <a:ext cx="431330" cy="239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cxnSpLocks/>
            <a:stCxn id="120" idx="0"/>
            <a:endCxn id="111" idx="2"/>
          </p:cNvCxnSpPr>
          <p:nvPr/>
        </p:nvCxnSpPr>
        <p:spPr>
          <a:xfrm flipV="1">
            <a:off x="3066163" y="2466925"/>
            <a:ext cx="318864" cy="260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cxnSpLocks/>
            <a:stCxn id="123" idx="0"/>
            <a:endCxn id="111" idx="2"/>
          </p:cNvCxnSpPr>
          <p:nvPr/>
        </p:nvCxnSpPr>
        <p:spPr>
          <a:xfrm flipH="1" flipV="1">
            <a:off x="3385027" y="2466925"/>
            <a:ext cx="638410" cy="267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1765597" y="248678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2431587" y="1985088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3242801" y="2539961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890493" y="1343752"/>
            <a:ext cx="179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State Merkle Tree </a:t>
            </a:r>
            <a:r>
              <a:rPr lang="en-US" altLang="zh-CN" sz="1000" b="1" dirty="0" smtClean="0">
                <a:solidFill>
                  <a:prstClr val="black"/>
                </a:solidFill>
              </a:rPr>
              <a:t>Sn</a:t>
            </a:r>
            <a:endParaRPr lang="zh-CN" altLang="en-US" sz="1000" b="1" dirty="0">
              <a:solidFill>
                <a:prstClr val="black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597378" y="1343751"/>
            <a:ext cx="179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State Merkle Tree </a:t>
            </a:r>
            <a:r>
              <a:rPr lang="en-US" altLang="zh-CN" sz="1000" b="1" dirty="0" smtClean="0">
                <a:solidFill>
                  <a:prstClr val="black"/>
                </a:solidFill>
              </a:rPr>
              <a:t>Sn+1</a:t>
            </a:r>
            <a:endParaRPr lang="zh-CN" altLang="en-US" sz="1000" b="1" dirty="0">
              <a:solidFill>
                <a:prstClr val="black"/>
              </a:solidFill>
            </a:endParaRPr>
          </a:p>
        </p:txBody>
      </p:sp>
      <p:sp>
        <p:nvSpPr>
          <p:cNvPr id="135" name="AutoShape 2" descr="Group free icon">
            <a:extLst>
              <a:ext uri="{FF2B5EF4-FFF2-40B4-BE49-F238E27FC236}">
                <a16:creationId xmlns="" xmlns:a16="http://schemas.microsoft.com/office/drawing/2014/main" id="{DBDC2CD6-232F-4EC1-84B1-E217AC31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5083" y="27697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977092" y="1641047"/>
            <a:ext cx="529013" cy="307777"/>
            <a:chOff x="4430970" y="1449310"/>
            <a:chExt cx="678859" cy="467194"/>
          </a:xfrm>
        </p:grpSpPr>
        <p:sp>
          <p:nvSpPr>
            <p:cNvPr id="137" name="矩形 136"/>
            <p:cNvSpPr/>
            <p:nvPr/>
          </p:nvSpPr>
          <p:spPr>
            <a:xfrm>
              <a:off x="4430970" y="1527663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04707" y="1449310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</a:t>
              </a:r>
              <a:r>
                <a:rPr lang="en-US" altLang="zh-CN" sz="8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R’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0x2001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5320667" y="2197268"/>
            <a:ext cx="529013" cy="307777"/>
            <a:chOff x="4430970" y="1462044"/>
            <a:chExt cx="678859" cy="467194"/>
          </a:xfrm>
        </p:grpSpPr>
        <p:sp>
          <p:nvSpPr>
            <p:cNvPr id="140" name="矩形 139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A’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0x2002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697003" y="2176385"/>
            <a:ext cx="529013" cy="307777"/>
            <a:chOff x="4430970" y="1462044"/>
            <a:chExt cx="678859" cy="467194"/>
          </a:xfrm>
        </p:grpSpPr>
        <p:sp>
          <p:nvSpPr>
            <p:cNvPr id="143" name="矩形 142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5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B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0x1003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793675" y="2730569"/>
            <a:ext cx="529013" cy="307777"/>
            <a:chOff x="4430970" y="1462044"/>
            <a:chExt cx="678859" cy="467194"/>
          </a:xfrm>
        </p:grpSpPr>
        <p:sp>
          <p:nvSpPr>
            <p:cNvPr id="146" name="矩形 145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C’</a:t>
              </a:r>
              <a:endParaRPr lang="en-US" altLang="zh-CN" sz="800" b="1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  <a:p>
              <a:r>
                <a:rPr lang="en-US" altLang="zh-CN" sz="600" spc="3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0x2004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697418" y="2743684"/>
            <a:ext cx="529013" cy="307777"/>
            <a:chOff x="4430970" y="1462044"/>
            <a:chExt cx="678859" cy="467194"/>
          </a:xfrm>
        </p:grpSpPr>
        <p:sp>
          <p:nvSpPr>
            <p:cNvPr id="149" name="矩形 148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D’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0x2005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378142" y="2744622"/>
            <a:ext cx="529013" cy="307777"/>
            <a:chOff x="4430970" y="1462044"/>
            <a:chExt cx="678859" cy="467194"/>
          </a:xfrm>
        </p:grpSpPr>
        <p:sp>
          <p:nvSpPr>
            <p:cNvPr id="152" name="矩形 151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7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0x1006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35415" y="2751494"/>
            <a:ext cx="529013" cy="307777"/>
            <a:chOff x="4430970" y="1462044"/>
            <a:chExt cx="678859" cy="467194"/>
          </a:xfrm>
        </p:grpSpPr>
        <p:sp>
          <p:nvSpPr>
            <p:cNvPr id="155" name="矩形 154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F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0x1007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cxnSp>
        <p:nvCxnSpPr>
          <p:cNvPr id="157" name="直接连接符 156"/>
          <p:cNvCxnSpPr>
            <a:cxnSpLocks/>
            <a:stCxn id="138" idx="2"/>
            <a:endCxn id="141" idx="0"/>
          </p:cNvCxnSpPr>
          <p:nvPr/>
        </p:nvCxnSpPr>
        <p:spPr>
          <a:xfrm flipH="1">
            <a:off x="5617831" y="1948824"/>
            <a:ext cx="648036" cy="2484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cxnSpLocks/>
            <a:stCxn id="138" idx="2"/>
            <a:endCxn id="144" idx="0"/>
          </p:cNvCxnSpPr>
          <p:nvPr/>
        </p:nvCxnSpPr>
        <p:spPr>
          <a:xfrm>
            <a:off x="6265867" y="1948824"/>
            <a:ext cx="728302" cy="22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cxnSpLocks/>
            <a:stCxn id="147" idx="0"/>
            <a:endCxn id="141" idx="2"/>
          </p:cNvCxnSpPr>
          <p:nvPr/>
        </p:nvCxnSpPr>
        <p:spPr>
          <a:xfrm flipV="1">
            <a:off x="5090839" y="2505045"/>
            <a:ext cx="526992" cy="225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cxnSpLocks/>
            <a:stCxn id="150" idx="0"/>
            <a:endCxn id="141" idx="2"/>
          </p:cNvCxnSpPr>
          <p:nvPr/>
        </p:nvCxnSpPr>
        <p:spPr>
          <a:xfrm flipH="1" flipV="1">
            <a:off x="5617831" y="2505045"/>
            <a:ext cx="376751" cy="238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cxnSpLocks/>
            <a:stCxn id="153" idx="0"/>
            <a:endCxn id="144" idx="2"/>
          </p:cNvCxnSpPr>
          <p:nvPr/>
        </p:nvCxnSpPr>
        <p:spPr>
          <a:xfrm flipV="1">
            <a:off x="6675305" y="2484162"/>
            <a:ext cx="318864" cy="260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cxnSpLocks/>
            <a:stCxn id="156" idx="0"/>
            <a:endCxn id="144" idx="2"/>
          </p:cNvCxnSpPr>
          <p:nvPr/>
        </p:nvCxnSpPr>
        <p:spPr>
          <a:xfrm flipH="1" flipV="1">
            <a:off x="6994169" y="2484162"/>
            <a:ext cx="638410" cy="267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5374739" y="250402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6040729" y="2002325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6851943" y="2557198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66" name="右箭头 165"/>
          <p:cNvSpPr/>
          <p:nvPr/>
        </p:nvSpPr>
        <p:spPr>
          <a:xfrm>
            <a:off x="4147935" y="2068349"/>
            <a:ext cx="1027293" cy="2560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006851" y="1770511"/>
            <a:ext cx="1332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Consensus </a:t>
            </a:r>
            <a:r>
              <a:rPr lang="en-US" altLang="zh-CN" sz="1000" b="1" dirty="0" smtClean="0">
                <a:solidFill>
                  <a:prstClr val="black"/>
                </a:solidFill>
              </a:rPr>
              <a:t>Cn(C,D)</a:t>
            </a:r>
            <a:endParaRPr lang="zh-CN" altLang="en-US" sz="1000" b="1" dirty="0">
              <a:solidFill>
                <a:prstClr val="black"/>
              </a:solidFill>
            </a:endParaRPr>
          </a:p>
        </p:txBody>
      </p:sp>
      <p:sp>
        <p:nvSpPr>
          <p:cNvPr id="168" name="右箭头 167"/>
          <p:cNvSpPr/>
          <p:nvPr/>
        </p:nvSpPr>
        <p:spPr>
          <a:xfrm>
            <a:off x="4122403" y="4965186"/>
            <a:ext cx="1027293" cy="2560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9" name="AutoShape 2" descr="Group free icon">
            <a:extLst>
              <a:ext uri="{FF2B5EF4-FFF2-40B4-BE49-F238E27FC236}">
                <a16:creationId xmlns="" xmlns:a16="http://schemas.microsoft.com/office/drawing/2014/main" id="{DBDC2CD6-232F-4EC1-84B1-E217AC31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9401" y="5673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3012460" y="5648004"/>
            <a:ext cx="529013" cy="307777"/>
            <a:chOff x="4430970" y="1462044"/>
            <a:chExt cx="678859" cy="467194"/>
          </a:xfrm>
        </p:grpSpPr>
        <p:sp>
          <p:nvSpPr>
            <p:cNvPr id="171" name="矩形 170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8" cy="467194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0x1006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3969733" y="5654876"/>
            <a:ext cx="529013" cy="307777"/>
            <a:chOff x="4430970" y="1462044"/>
            <a:chExt cx="678859" cy="467194"/>
          </a:xfrm>
        </p:grpSpPr>
        <p:sp>
          <p:nvSpPr>
            <p:cNvPr id="174" name="矩形 173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F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0x1007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cxnSp>
        <p:nvCxnSpPr>
          <p:cNvPr id="176" name="直接连接符 175"/>
          <p:cNvCxnSpPr>
            <a:cxnSpLocks/>
            <a:stCxn id="172" idx="0"/>
          </p:cNvCxnSpPr>
          <p:nvPr/>
        </p:nvCxnSpPr>
        <p:spPr>
          <a:xfrm flipV="1">
            <a:off x="3309623" y="5387544"/>
            <a:ext cx="318864" cy="260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cxnSpLocks/>
            <a:stCxn id="175" idx="0"/>
          </p:cNvCxnSpPr>
          <p:nvPr/>
        </p:nvCxnSpPr>
        <p:spPr>
          <a:xfrm flipH="1" flipV="1">
            <a:off x="3628487" y="5387544"/>
            <a:ext cx="638410" cy="267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3486261" y="5460580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轻节点演算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36C57FB4-602C-45C4-B6FE-6622C4EAD09B}"/>
              </a:ext>
            </a:extLst>
          </p:cNvPr>
          <p:cNvCxnSpPr>
            <a:cxnSpLocks/>
          </p:cNvCxnSpPr>
          <p:nvPr/>
        </p:nvCxnSpPr>
        <p:spPr>
          <a:xfrm flipH="1">
            <a:off x="1997150" y="2650382"/>
            <a:ext cx="4" cy="395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8">
            <a:extLst>
              <a:ext uri="{FF2B5EF4-FFF2-40B4-BE49-F238E27FC236}">
                <a16:creationId xmlns="" xmlns:a16="http://schemas.microsoft.com/office/drawing/2014/main" id="{5DDCAF35-9C31-48F7-BF58-2A8615BE46CE}"/>
              </a:ext>
            </a:extLst>
          </p:cNvPr>
          <p:cNvSpPr/>
          <p:nvPr/>
        </p:nvSpPr>
        <p:spPr>
          <a:xfrm>
            <a:off x="1541793" y="1025673"/>
            <a:ext cx="1661161" cy="853970"/>
          </a:xfrm>
          <a:custGeom>
            <a:avLst/>
            <a:gdLst/>
            <a:ahLst/>
            <a:cxnLst/>
            <a:rect l="l" t="t" r="r" b="b"/>
            <a:pathLst>
              <a:path w="2700654" h="3295015">
                <a:moveTo>
                  <a:pt x="94892" y="0"/>
                </a:moveTo>
                <a:lnTo>
                  <a:pt x="57967" y="7460"/>
                </a:lnTo>
                <a:lnTo>
                  <a:pt x="27803" y="27803"/>
                </a:lnTo>
                <a:lnTo>
                  <a:pt x="7460" y="57967"/>
                </a:lnTo>
                <a:lnTo>
                  <a:pt x="0" y="94892"/>
                </a:lnTo>
                <a:lnTo>
                  <a:pt x="0" y="2539189"/>
                </a:lnTo>
                <a:lnTo>
                  <a:pt x="7460" y="2576111"/>
                </a:lnTo>
                <a:lnTo>
                  <a:pt x="27803" y="2606274"/>
                </a:lnTo>
                <a:lnTo>
                  <a:pt x="57967" y="2626616"/>
                </a:lnTo>
                <a:lnTo>
                  <a:pt x="94892" y="2634076"/>
                </a:lnTo>
                <a:lnTo>
                  <a:pt x="572298" y="2634076"/>
                </a:lnTo>
                <a:lnTo>
                  <a:pt x="761756" y="3294402"/>
                </a:lnTo>
                <a:lnTo>
                  <a:pt x="951541" y="2634076"/>
                </a:lnTo>
                <a:lnTo>
                  <a:pt x="2605281" y="2634076"/>
                </a:lnTo>
                <a:lnTo>
                  <a:pt x="2642209" y="2626616"/>
                </a:lnTo>
                <a:lnTo>
                  <a:pt x="2672375" y="2606274"/>
                </a:lnTo>
                <a:lnTo>
                  <a:pt x="2692718" y="2576111"/>
                </a:lnTo>
                <a:lnTo>
                  <a:pt x="2700179" y="2539189"/>
                </a:lnTo>
                <a:lnTo>
                  <a:pt x="2700179" y="94892"/>
                </a:lnTo>
                <a:lnTo>
                  <a:pt x="2692718" y="57967"/>
                </a:lnTo>
                <a:lnTo>
                  <a:pt x="2672375" y="27803"/>
                </a:lnTo>
                <a:lnTo>
                  <a:pt x="2642209" y="7460"/>
                </a:lnTo>
                <a:lnTo>
                  <a:pt x="2605281" y="0"/>
                </a:lnTo>
                <a:lnTo>
                  <a:pt x="94892" y="0"/>
                </a:lnTo>
                <a:close/>
              </a:path>
            </a:pathLst>
          </a:custGeom>
          <a:ln w="10470">
            <a:solidFill>
              <a:srgbClr val="165AB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781740A-3CEB-405B-B28A-36E960C84E64}"/>
              </a:ext>
            </a:extLst>
          </p:cNvPr>
          <p:cNvSpPr/>
          <p:nvPr/>
        </p:nvSpPr>
        <p:spPr>
          <a:xfrm>
            <a:off x="1421228" y="993951"/>
            <a:ext cx="1828374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166FA4"/>
                </a:solidFill>
                <a:cs typeface="Arial"/>
              </a:rPr>
              <a:t>Light</a:t>
            </a:r>
            <a:r>
              <a:rPr lang="en-US" altLang="zh-CN" sz="1050" b="1" spc="-40" dirty="0" smtClean="0">
                <a:solidFill>
                  <a:srgbClr val="166FA4"/>
                </a:solidFill>
                <a:cs typeface="Arial"/>
              </a:rPr>
              <a:t> </a:t>
            </a:r>
            <a:r>
              <a:rPr lang="en-US" altLang="zh-CN" sz="1050" b="1" spc="5" dirty="0">
                <a:solidFill>
                  <a:srgbClr val="166FA4"/>
                </a:solidFill>
                <a:cs typeface="Arial"/>
              </a:rPr>
              <a:t>Client</a:t>
            </a:r>
            <a:endParaRPr lang="en-US" altLang="zh-CN" sz="1050" dirty="0">
              <a:solidFill>
                <a:prstClr val="black"/>
              </a:solidFill>
              <a:cs typeface="Arial"/>
            </a:endParaRPr>
          </a:p>
          <a:p>
            <a:pPr algn="ctr"/>
            <a:endParaRPr lang="en-US" sz="1050" spc="20" dirty="0">
              <a:solidFill>
                <a:prstClr val="black"/>
              </a:solidFill>
              <a:cs typeface="Arial"/>
            </a:endParaRPr>
          </a:p>
          <a:p>
            <a:pPr algn="ctr"/>
            <a:r>
              <a:rPr lang="en-US" sz="1050" spc="20" dirty="0">
                <a:solidFill>
                  <a:prstClr val="black"/>
                </a:solidFill>
                <a:cs typeface="Arial"/>
              </a:rPr>
              <a:t>Only </a:t>
            </a:r>
            <a:r>
              <a:rPr lang="en-US" sz="1050" spc="15" dirty="0">
                <a:solidFill>
                  <a:prstClr val="black"/>
                </a:solidFill>
                <a:cs typeface="Arial"/>
              </a:rPr>
              <a:t>store state root </a:t>
            </a:r>
            <a:r>
              <a:rPr lang="en-US" sz="1050" spc="15" dirty="0" smtClean="0">
                <a:solidFill>
                  <a:prstClr val="black"/>
                </a:solidFill>
                <a:cs typeface="Arial"/>
              </a:rPr>
              <a:t>hash.</a:t>
            </a:r>
            <a:endParaRPr lang="en-US" sz="1050" spc="15" dirty="0">
              <a:solidFill>
                <a:prstClr val="black"/>
              </a:solidFill>
              <a:cs typeface="Arial"/>
            </a:endParaRPr>
          </a:p>
          <a:p>
            <a:pPr marL="630555">
              <a:spcBef>
                <a:spcPts val="15"/>
              </a:spcBef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="" xmlns:a16="http://schemas.microsoft.com/office/drawing/2014/main" id="{364938DA-8D9F-455A-936E-4D537B1A2463}"/>
              </a:ext>
            </a:extLst>
          </p:cNvPr>
          <p:cNvSpPr/>
          <p:nvPr/>
        </p:nvSpPr>
        <p:spPr>
          <a:xfrm>
            <a:off x="6921907" y="958294"/>
            <a:ext cx="1401721" cy="893115"/>
          </a:xfrm>
          <a:custGeom>
            <a:avLst/>
            <a:gdLst/>
            <a:ahLst/>
            <a:cxnLst/>
            <a:rect l="l" t="t" r="r" b="b"/>
            <a:pathLst>
              <a:path w="2700654" h="3295015">
                <a:moveTo>
                  <a:pt x="94892" y="0"/>
                </a:moveTo>
                <a:lnTo>
                  <a:pt x="57967" y="7460"/>
                </a:lnTo>
                <a:lnTo>
                  <a:pt x="27803" y="27803"/>
                </a:lnTo>
                <a:lnTo>
                  <a:pt x="7460" y="57967"/>
                </a:lnTo>
                <a:lnTo>
                  <a:pt x="0" y="94892"/>
                </a:lnTo>
                <a:lnTo>
                  <a:pt x="0" y="2539189"/>
                </a:lnTo>
                <a:lnTo>
                  <a:pt x="7460" y="2576111"/>
                </a:lnTo>
                <a:lnTo>
                  <a:pt x="27803" y="2606274"/>
                </a:lnTo>
                <a:lnTo>
                  <a:pt x="57967" y="2626616"/>
                </a:lnTo>
                <a:lnTo>
                  <a:pt x="94892" y="2634076"/>
                </a:lnTo>
                <a:lnTo>
                  <a:pt x="572298" y="2634076"/>
                </a:lnTo>
                <a:lnTo>
                  <a:pt x="761756" y="3294402"/>
                </a:lnTo>
                <a:lnTo>
                  <a:pt x="951541" y="2634076"/>
                </a:lnTo>
                <a:lnTo>
                  <a:pt x="2605281" y="2634076"/>
                </a:lnTo>
                <a:lnTo>
                  <a:pt x="2642209" y="2626616"/>
                </a:lnTo>
                <a:lnTo>
                  <a:pt x="2672375" y="2606274"/>
                </a:lnTo>
                <a:lnTo>
                  <a:pt x="2692718" y="2576111"/>
                </a:lnTo>
                <a:lnTo>
                  <a:pt x="2700179" y="2539189"/>
                </a:lnTo>
                <a:lnTo>
                  <a:pt x="2700179" y="94892"/>
                </a:lnTo>
                <a:lnTo>
                  <a:pt x="2692718" y="57967"/>
                </a:lnTo>
                <a:lnTo>
                  <a:pt x="2672375" y="27803"/>
                </a:lnTo>
                <a:lnTo>
                  <a:pt x="2642209" y="7460"/>
                </a:lnTo>
                <a:lnTo>
                  <a:pt x="2605281" y="0"/>
                </a:lnTo>
                <a:lnTo>
                  <a:pt x="94892" y="0"/>
                </a:lnTo>
                <a:close/>
              </a:path>
            </a:pathLst>
          </a:custGeom>
          <a:ln w="10470">
            <a:solidFill>
              <a:srgbClr val="165AB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D6C6D4-3426-4A35-B40E-6F6F41BB4572}"/>
              </a:ext>
            </a:extLst>
          </p:cNvPr>
          <p:cNvSpPr/>
          <p:nvPr/>
        </p:nvSpPr>
        <p:spPr>
          <a:xfrm>
            <a:off x="6961756" y="913339"/>
            <a:ext cx="1361872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5"/>
              </a:spcBef>
            </a:pPr>
            <a:r>
              <a:rPr lang="en-US" sz="1400" b="1" spc="5" dirty="0">
                <a:solidFill>
                  <a:srgbClr val="166FA4"/>
                </a:solidFill>
                <a:cs typeface="Arial"/>
              </a:rPr>
              <a:t>Obsever </a:t>
            </a:r>
          </a:p>
          <a:p>
            <a:pPr algn="ctr">
              <a:spcBef>
                <a:spcPts val="15"/>
              </a:spcBef>
            </a:pPr>
            <a:r>
              <a:rPr lang="en-US" sz="1050" dirty="0">
                <a:solidFill>
                  <a:prstClr val="black"/>
                </a:solidFill>
                <a:cs typeface="Arial"/>
              </a:rPr>
              <a:t>Provided </a:t>
            </a:r>
            <a:r>
              <a:rPr lang="en-US" sz="1050" dirty="0" smtClean="0">
                <a:solidFill>
                  <a:prstClr val="black"/>
                </a:solidFill>
                <a:cs typeface="Arial"/>
              </a:rPr>
              <a:t>light merkel tree.</a:t>
            </a:r>
            <a:endParaRPr lang="en-US" sz="1050" dirty="0">
              <a:solidFill>
                <a:prstClr val="black"/>
              </a:solidFill>
              <a:cs typeface="Arial"/>
            </a:endParaRPr>
          </a:p>
          <a:p>
            <a:pPr algn="ctr">
              <a:spcBef>
                <a:spcPts val="15"/>
              </a:spcBef>
            </a:pPr>
            <a:r>
              <a:rPr lang="en-US" sz="1050" dirty="0">
                <a:solidFill>
                  <a:prstClr val="black"/>
                </a:solidFill>
                <a:cs typeface="Arial"/>
              </a:rPr>
              <a:t>Store full state</a:t>
            </a:r>
          </a:p>
          <a:p>
            <a:pPr marL="630555">
              <a:spcBef>
                <a:spcPts val="15"/>
              </a:spcBef>
            </a:pP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37403310-A7AA-4B38-B8CB-AD8F113428EE}"/>
              </a:ext>
            </a:extLst>
          </p:cNvPr>
          <p:cNvCxnSpPr>
            <a:cxnSpLocks/>
          </p:cNvCxnSpPr>
          <p:nvPr/>
        </p:nvCxnSpPr>
        <p:spPr>
          <a:xfrm flipH="1">
            <a:off x="7415148" y="2592015"/>
            <a:ext cx="1" cy="401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FAD5FBBE-0B3B-406F-9E01-1A711DD99CEC}"/>
              </a:ext>
            </a:extLst>
          </p:cNvPr>
          <p:cNvCxnSpPr/>
          <p:nvPr/>
        </p:nvCxnSpPr>
        <p:spPr>
          <a:xfrm>
            <a:off x="1997151" y="3113765"/>
            <a:ext cx="33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26566917-B4B2-4066-828A-5E9E63EB7002}"/>
              </a:ext>
            </a:extLst>
          </p:cNvPr>
          <p:cNvCxnSpPr/>
          <p:nvPr/>
        </p:nvCxnSpPr>
        <p:spPr>
          <a:xfrm flipH="1">
            <a:off x="2328592" y="3113765"/>
            <a:ext cx="2667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DD43F4E4-73E8-4939-8EEA-4404B4150E17}"/>
              </a:ext>
            </a:extLst>
          </p:cNvPr>
          <p:cNvCxnSpPr/>
          <p:nvPr/>
        </p:nvCxnSpPr>
        <p:spPr>
          <a:xfrm flipH="1">
            <a:off x="1997152" y="3420522"/>
            <a:ext cx="331440" cy="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F9B128E2-4FFF-48C1-AEA9-D8C4E8F6D4B7}"/>
              </a:ext>
            </a:extLst>
          </p:cNvPr>
          <p:cNvCxnSpPr>
            <a:cxnSpLocks/>
          </p:cNvCxnSpPr>
          <p:nvPr/>
        </p:nvCxnSpPr>
        <p:spPr>
          <a:xfrm>
            <a:off x="1997151" y="3860573"/>
            <a:ext cx="541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128CAB2-28AB-47DA-9998-046B7A76D3F1}"/>
              </a:ext>
            </a:extLst>
          </p:cNvPr>
          <p:cNvSpPr/>
          <p:nvPr/>
        </p:nvSpPr>
        <p:spPr>
          <a:xfrm>
            <a:off x="3908496" y="3598963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Get </a:t>
            </a:r>
            <a:r>
              <a:rPr lang="en-US" altLang="zh-CN" sz="1100" dirty="0" smtClean="0">
                <a:solidFill>
                  <a:prstClr val="black"/>
                </a:solidFill>
              </a:rPr>
              <a:t>data for {C,D</a:t>
            </a:r>
            <a:r>
              <a:rPr lang="en-US" altLang="zh-CN" sz="1100" dirty="0">
                <a:solidFill>
                  <a:prstClr val="black"/>
                </a:solidFill>
              </a:rPr>
              <a:t>}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5769E2D5-1272-4CD9-9533-696E083DD064}"/>
              </a:ext>
            </a:extLst>
          </p:cNvPr>
          <p:cNvCxnSpPr>
            <a:cxnSpLocks/>
          </p:cNvCxnSpPr>
          <p:nvPr/>
        </p:nvCxnSpPr>
        <p:spPr>
          <a:xfrm flipH="1">
            <a:off x="2009157" y="4584107"/>
            <a:ext cx="5426100" cy="2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4EEA16C7-C928-4A22-851D-6C327AE75BFE}"/>
              </a:ext>
            </a:extLst>
          </p:cNvPr>
          <p:cNvSpPr/>
          <p:nvPr/>
        </p:nvSpPr>
        <p:spPr>
          <a:xfrm>
            <a:off x="3497955" y="4225876"/>
            <a:ext cx="32704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Reply </a:t>
            </a:r>
            <a:r>
              <a:rPr lang="en-US" sz="1100" dirty="0" smtClean="0">
                <a:solidFill>
                  <a:prstClr val="black"/>
                </a:solidFill>
              </a:rPr>
              <a:t>light merkel tree: </a:t>
            </a:r>
            <a:r>
              <a:rPr lang="en-US" sz="1100" dirty="0">
                <a:solidFill>
                  <a:prstClr val="black"/>
                </a:solidFill>
              </a:rPr>
              <a:t>{R, A, C, D, B</a:t>
            </a:r>
            <a:r>
              <a:rPr lang="en-US" sz="1100" dirty="0" smtClean="0">
                <a:solidFill>
                  <a:prstClr val="black"/>
                </a:solidFill>
              </a:rPr>
              <a:t>}</a:t>
            </a:r>
            <a:r>
              <a:rPr lang="zh-CN" altLang="en-US" sz="1100" dirty="0" smtClean="0">
                <a:solidFill>
                  <a:prstClr val="black"/>
                </a:solidFill>
              </a:rPr>
              <a:t>）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20262" y="4769293"/>
            <a:ext cx="334108" cy="307800"/>
            <a:chOff x="2151101" y="4861675"/>
            <a:chExt cx="334108" cy="307800"/>
          </a:xfrm>
        </p:grpSpPr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ED2270F8-18C4-450B-9D73-1A7370F89646}"/>
                </a:ext>
              </a:extLst>
            </p:cNvPr>
            <p:cNvCxnSpPr/>
            <p:nvPr/>
          </p:nvCxnSpPr>
          <p:spPr>
            <a:xfrm>
              <a:off x="2151101" y="4861675"/>
              <a:ext cx="334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535C0BB2-4327-4872-B42D-0583C921361E}"/>
                </a:ext>
              </a:extLst>
            </p:cNvPr>
            <p:cNvCxnSpPr/>
            <p:nvPr/>
          </p:nvCxnSpPr>
          <p:spPr>
            <a:xfrm flipH="1">
              <a:off x="2482542" y="4861675"/>
              <a:ext cx="2667" cy="30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="" xmlns:a16="http://schemas.microsoft.com/office/drawing/2014/main" id="{D18A6FF1-CAFC-41D9-A2C9-9D63DE466F02}"/>
                </a:ext>
              </a:extLst>
            </p:cNvPr>
            <p:cNvCxnSpPr/>
            <p:nvPr/>
          </p:nvCxnSpPr>
          <p:spPr>
            <a:xfrm flipH="1">
              <a:off x="2151102" y="5168432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1162760" y="3117032"/>
            <a:ext cx="841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Process </a:t>
            </a:r>
            <a:r>
              <a:rPr lang="en-US" altLang="zh-CN" sz="1100" dirty="0">
                <a:solidFill>
                  <a:srgbClr val="0065B0">
                    <a:lumMod val="75000"/>
                  </a:srgbClr>
                </a:solidFill>
              </a:rPr>
              <a:t>tx</a:t>
            </a:r>
            <a:endParaRPr lang="zh-CN" altLang="en-US" sz="1100" dirty="0">
              <a:solidFill>
                <a:srgbClr val="0065B0">
                  <a:lumMod val="75000"/>
                </a:srgbClr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5365CF93-F805-4AC5-BA6B-53E7E1459898}"/>
              </a:ext>
            </a:extLst>
          </p:cNvPr>
          <p:cNvCxnSpPr/>
          <p:nvPr/>
        </p:nvCxnSpPr>
        <p:spPr>
          <a:xfrm flipH="1">
            <a:off x="7753016" y="5366806"/>
            <a:ext cx="2667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427652" y="5360503"/>
            <a:ext cx="334108" cy="307800"/>
            <a:chOff x="7565046" y="4860631"/>
            <a:chExt cx="334108" cy="307800"/>
          </a:xfrm>
        </p:grpSpPr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BEE700E7-B45D-4F7F-9A83-D73464488321}"/>
                </a:ext>
              </a:extLst>
            </p:cNvPr>
            <p:cNvCxnSpPr/>
            <p:nvPr/>
          </p:nvCxnSpPr>
          <p:spPr>
            <a:xfrm>
              <a:off x="7565046" y="4860631"/>
              <a:ext cx="334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="" xmlns:a16="http://schemas.microsoft.com/office/drawing/2014/main" id="{2B59A663-60F6-4709-A594-2DB95283FC0F}"/>
                </a:ext>
              </a:extLst>
            </p:cNvPr>
            <p:cNvCxnSpPr/>
            <p:nvPr/>
          </p:nvCxnSpPr>
          <p:spPr>
            <a:xfrm flipH="1">
              <a:off x="7565047" y="5167388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>
            <a:extLst>
              <a:ext uri="{FF2B5EF4-FFF2-40B4-BE49-F238E27FC236}">
                <a16:creationId xmlns="" xmlns:a16="http://schemas.microsoft.com/office/drawing/2014/main" id="{AA9BF15F-7B36-47D2-B384-A9C48A9A8912}"/>
              </a:ext>
            </a:extLst>
          </p:cNvPr>
          <p:cNvCxnSpPr>
            <a:cxnSpLocks/>
          </p:cNvCxnSpPr>
          <p:nvPr/>
        </p:nvCxnSpPr>
        <p:spPr>
          <a:xfrm>
            <a:off x="2544384" y="5452924"/>
            <a:ext cx="1789775" cy="2254"/>
          </a:xfrm>
          <a:prstGeom prst="straightConnector1">
            <a:avLst/>
          </a:prstGeom>
          <a:ln>
            <a:solidFill>
              <a:srgbClr val="00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C94310CA-B837-4365-BB42-415E2090DC9E}"/>
              </a:ext>
            </a:extLst>
          </p:cNvPr>
          <p:cNvCxnSpPr>
            <a:cxnSpLocks/>
          </p:cNvCxnSpPr>
          <p:nvPr/>
        </p:nvCxnSpPr>
        <p:spPr>
          <a:xfrm flipH="1">
            <a:off x="5090671" y="5440148"/>
            <a:ext cx="2168024" cy="15031"/>
          </a:xfrm>
          <a:prstGeom prst="straightConnector1">
            <a:avLst/>
          </a:prstGeom>
          <a:ln>
            <a:solidFill>
              <a:srgbClr val="00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2" descr="Group free icon">
            <a:extLst>
              <a:ext uri="{FF2B5EF4-FFF2-40B4-BE49-F238E27FC236}">
                <a16:creationId xmlns="" xmlns:a16="http://schemas.microsoft.com/office/drawing/2014/main" id="{DBDC2CD6-232F-4EC1-84B1-E217AC31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1087" y="27152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FF5ADC38-536A-4385-8666-B2DC1316DF9D}"/>
              </a:ext>
            </a:extLst>
          </p:cNvPr>
          <p:cNvSpPr/>
          <p:nvPr/>
        </p:nvSpPr>
        <p:spPr>
          <a:xfrm>
            <a:off x="595348" y="4762421"/>
            <a:ext cx="1481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</a:rPr>
              <a:t>Verify </a:t>
            </a:r>
            <a:r>
              <a:rPr lang="en-US" altLang="zh-CN" sz="1100" dirty="0">
                <a:solidFill>
                  <a:prstClr val="black"/>
                </a:solidFill>
              </a:rPr>
              <a:t>{R, A, C, D, B}</a:t>
            </a:r>
            <a:endParaRPr lang="zh-CN" altLang="en-US" sz="1050" spc="30" dirty="0">
              <a:solidFill>
                <a:srgbClr val="27C7CF"/>
              </a:solidFill>
              <a:cs typeface="Arial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BC32F4C8-A6CD-421A-995E-7FB6C80F4E7E}"/>
              </a:ext>
            </a:extLst>
          </p:cNvPr>
          <p:cNvSpPr/>
          <p:nvPr/>
        </p:nvSpPr>
        <p:spPr>
          <a:xfrm>
            <a:off x="4249706" y="5023179"/>
            <a:ext cx="992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Same Result</a:t>
            </a:r>
            <a:endParaRPr lang="zh-CN" altLang="en-US" sz="1050" spc="30" dirty="0">
              <a:solidFill>
                <a:srgbClr val="27C7CF"/>
              </a:solidFill>
              <a:cs typeface="Arial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BC32F4C8-A6CD-421A-995E-7FB6C80F4E7E}"/>
              </a:ext>
            </a:extLst>
          </p:cNvPr>
          <p:cNvSpPr/>
          <p:nvPr/>
        </p:nvSpPr>
        <p:spPr>
          <a:xfrm>
            <a:off x="7803104" y="5381615"/>
            <a:ext cx="989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Excecute </a:t>
            </a:r>
            <a:r>
              <a:rPr lang="en-US" altLang="zh-CN" sz="1050" spc="30" dirty="0">
                <a:solidFill>
                  <a:srgbClr val="0065B0">
                    <a:lumMod val="75000"/>
                  </a:srgbClr>
                </a:solidFill>
                <a:cs typeface="Arial"/>
              </a:rPr>
              <a:t>tx</a:t>
            </a:r>
            <a:r>
              <a:rPr lang="en-US" sz="105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050" dirty="0">
                <a:solidFill>
                  <a:prstClr val="black"/>
                </a:solidFill>
              </a:rPr>
              <a:t> </a:t>
            </a:r>
            <a:endParaRPr lang="zh-CN" altLang="en-US" sz="1050" spc="30" dirty="0">
              <a:solidFill>
                <a:srgbClr val="27C7CF"/>
              </a:solidFill>
              <a:cs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="" xmlns:a16="http://schemas.microsoft.com/office/drawing/2014/main" id="{FAD5FBBE-0B3B-406F-9E01-1A711DD99CEC}"/>
              </a:ext>
            </a:extLst>
          </p:cNvPr>
          <p:cNvCxnSpPr/>
          <p:nvPr/>
        </p:nvCxnSpPr>
        <p:spPr>
          <a:xfrm>
            <a:off x="7425092" y="3120675"/>
            <a:ext cx="33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="" xmlns:a16="http://schemas.microsoft.com/office/drawing/2014/main" id="{26566917-B4B2-4066-828A-5E9E63EB7002}"/>
              </a:ext>
            </a:extLst>
          </p:cNvPr>
          <p:cNvCxnSpPr/>
          <p:nvPr/>
        </p:nvCxnSpPr>
        <p:spPr>
          <a:xfrm flipH="1">
            <a:off x="7756533" y="3120675"/>
            <a:ext cx="2667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="" xmlns:a16="http://schemas.microsoft.com/office/drawing/2014/main" id="{DD43F4E4-73E8-4939-8EEA-4404B4150E17}"/>
              </a:ext>
            </a:extLst>
          </p:cNvPr>
          <p:cNvCxnSpPr/>
          <p:nvPr/>
        </p:nvCxnSpPr>
        <p:spPr>
          <a:xfrm flipH="1">
            <a:off x="7425093" y="3427432"/>
            <a:ext cx="331440" cy="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7803492" y="3162573"/>
            <a:ext cx="8447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Process </a:t>
            </a:r>
            <a:r>
              <a:rPr lang="en-US" altLang="zh-CN" sz="1050" spc="30" dirty="0" err="1">
                <a:solidFill>
                  <a:srgbClr val="0065B0">
                    <a:lumMod val="75000"/>
                  </a:srgbClr>
                </a:solidFill>
                <a:cs typeface="Arial"/>
              </a:rPr>
              <a:t>tx</a:t>
            </a:r>
            <a:endParaRPr lang="zh-CN" altLang="en-US" sz="1050" spc="30" dirty="0">
              <a:solidFill>
                <a:srgbClr val="0065B0">
                  <a:lumMod val="75000"/>
                </a:srgbClr>
              </a:solidFill>
              <a:cs typeface="Arial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22952" y="1892556"/>
            <a:ext cx="780390" cy="760266"/>
            <a:chOff x="295585" y="3098051"/>
            <a:chExt cx="893688" cy="893688"/>
          </a:xfrm>
        </p:grpSpPr>
        <p:sp>
          <p:nvSpPr>
            <p:cNvPr id="119" name="Oval 457"/>
            <p:cNvSpPr>
              <a:spLocks noChangeArrowheads="1"/>
            </p:cNvSpPr>
            <p:nvPr/>
          </p:nvSpPr>
          <p:spPr bwMode="auto">
            <a:xfrm>
              <a:off x="295585" y="3098051"/>
              <a:ext cx="893688" cy="893688"/>
            </a:xfrm>
            <a:prstGeom prst="ellipse">
              <a:avLst/>
            </a:prstGeom>
            <a:solidFill>
              <a:srgbClr val="A1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458"/>
            <p:cNvSpPr/>
            <p:nvPr/>
          </p:nvSpPr>
          <p:spPr bwMode="auto">
            <a:xfrm>
              <a:off x="547126" y="3268288"/>
              <a:ext cx="384147" cy="575225"/>
            </a:xfrm>
            <a:custGeom>
              <a:avLst/>
              <a:gdLst>
                <a:gd name="T0" fmla="*/ 36 w 36"/>
                <a:gd name="T1" fmla="*/ 51 h 54"/>
                <a:gd name="T2" fmla="*/ 33 w 36"/>
                <a:gd name="T3" fmla="*/ 54 h 54"/>
                <a:gd name="T4" fmla="*/ 4 w 36"/>
                <a:gd name="T5" fmla="*/ 54 h 54"/>
                <a:gd name="T6" fmla="*/ 0 w 36"/>
                <a:gd name="T7" fmla="*/ 51 h 54"/>
                <a:gd name="T8" fmla="*/ 0 w 36"/>
                <a:gd name="T9" fmla="*/ 3 h 54"/>
                <a:gd name="T10" fmla="*/ 4 w 36"/>
                <a:gd name="T11" fmla="*/ 0 h 54"/>
                <a:gd name="T12" fmla="*/ 33 w 36"/>
                <a:gd name="T13" fmla="*/ 0 h 54"/>
                <a:gd name="T14" fmla="*/ 36 w 36"/>
                <a:gd name="T15" fmla="*/ 3 h 54"/>
                <a:gd name="T16" fmla="*/ 36 w 36"/>
                <a:gd name="T17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36" y="51"/>
                  </a:moveTo>
                  <a:cubicBezTo>
                    <a:pt x="36" y="53"/>
                    <a:pt x="34" y="54"/>
                    <a:pt x="3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6" y="2"/>
                    <a:pt x="36" y="3"/>
                  </a:cubicBezTo>
                  <a:lnTo>
                    <a:pt x="36" y="51"/>
                  </a:lnTo>
                  <a:close/>
                </a:path>
              </a:pathLst>
            </a:cu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459"/>
            <p:cNvSpPr/>
            <p:nvPr/>
          </p:nvSpPr>
          <p:spPr bwMode="auto">
            <a:xfrm>
              <a:off x="598078" y="3385688"/>
              <a:ext cx="276665" cy="394098"/>
            </a:xfrm>
            <a:custGeom>
              <a:avLst/>
              <a:gdLst>
                <a:gd name="T0" fmla="*/ 26 w 26"/>
                <a:gd name="T1" fmla="*/ 34 h 37"/>
                <a:gd name="T2" fmla="*/ 23 w 26"/>
                <a:gd name="T3" fmla="*/ 37 h 37"/>
                <a:gd name="T4" fmla="*/ 3 w 26"/>
                <a:gd name="T5" fmla="*/ 37 h 37"/>
                <a:gd name="T6" fmla="*/ 0 w 26"/>
                <a:gd name="T7" fmla="*/ 34 h 37"/>
                <a:gd name="T8" fmla="*/ 0 w 26"/>
                <a:gd name="T9" fmla="*/ 2 h 37"/>
                <a:gd name="T10" fmla="*/ 3 w 26"/>
                <a:gd name="T11" fmla="*/ 0 h 37"/>
                <a:gd name="T12" fmla="*/ 23 w 26"/>
                <a:gd name="T13" fmla="*/ 0 h 37"/>
                <a:gd name="T14" fmla="*/ 26 w 26"/>
                <a:gd name="T15" fmla="*/ 2 h 37"/>
                <a:gd name="T16" fmla="*/ 26 w 26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7">
                  <a:moveTo>
                    <a:pt x="26" y="34"/>
                  </a:moveTo>
                  <a:cubicBezTo>
                    <a:pt x="26" y="36"/>
                    <a:pt x="25" y="37"/>
                    <a:pt x="2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" y="37"/>
                    <a:pt x="0" y="36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1"/>
                    <a:pt x="26" y="2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Oval 460"/>
            <p:cNvSpPr>
              <a:spLocks noChangeArrowheads="1"/>
            </p:cNvSpPr>
            <p:nvPr/>
          </p:nvSpPr>
          <p:spPr bwMode="auto">
            <a:xfrm>
              <a:off x="719833" y="3779786"/>
              <a:ext cx="41798" cy="41798"/>
            </a:xfrm>
            <a:prstGeom prst="ellipse">
              <a:avLst/>
            </a:prstGeom>
            <a:solidFill>
              <a:srgbClr val="A1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467"/>
            <p:cNvSpPr/>
            <p:nvPr/>
          </p:nvSpPr>
          <p:spPr bwMode="auto">
            <a:xfrm>
              <a:off x="666093" y="3640458"/>
              <a:ext cx="149280" cy="63693"/>
            </a:xfrm>
            <a:custGeom>
              <a:avLst/>
              <a:gdLst>
                <a:gd name="T0" fmla="*/ 0 w 14"/>
                <a:gd name="T1" fmla="*/ 6 h 6"/>
                <a:gd name="T2" fmla="*/ 14 w 14"/>
                <a:gd name="T3" fmla="*/ 6 h 6"/>
                <a:gd name="T4" fmla="*/ 14 w 14"/>
                <a:gd name="T5" fmla="*/ 0 h 6"/>
                <a:gd name="T6" fmla="*/ 0 w 14"/>
                <a:gd name="T7" fmla="*/ 0 h 6"/>
                <a:gd name="T8" fmla="*/ 0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0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3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052414" y="1882203"/>
            <a:ext cx="776177" cy="712063"/>
            <a:chOff x="2698393" y="5346747"/>
            <a:chExt cx="883736" cy="893688"/>
          </a:xfrm>
        </p:grpSpPr>
        <p:sp>
          <p:nvSpPr>
            <p:cNvPr id="130" name="Oval 427"/>
            <p:cNvSpPr>
              <a:spLocks noChangeArrowheads="1"/>
            </p:cNvSpPr>
            <p:nvPr/>
          </p:nvSpPr>
          <p:spPr bwMode="auto">
            <a:xfrm>
              <a:off x="2698393" y="5346747"/>
              <a:ext cx="883736" cy="893688"/>
            </a:xfrm>
            <a:prstGeom prst="ellipse">
              <a:avLst/>
            </a:prstGeom>
            <a:solidFill>
              <a:srgbClr val="DC59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428"/>
            <p:cNvSpPr/>
            <p:nvPr/>
          </p:nvSpPr>
          <p:spPr bwMode="auto">
            <a:xfrm>
              <a:off x="2933260" y="6005568"/>
              <a:ext cx="83597" cy="43789"/>
            </a:xfrm>
            <a:custGeom>
              <a:avLst/>
              <a:gdLst>
                <a:gd name="T0" fmla="*/ 8 w 8"/>
                <a:gd name="T1" fmla="*/ 3 h 4"/>
                <a:gd name="T2" fmla="*/ 6 w 8"/>
                <a:gd name="T3" fmla="*/ 4 h 4"/>
                <a:gd name="T4" fmla="*/ 1 w 8"/>
                <a:gd name="T5" fmla="*/ 4 h 4"/>
                <a:gd name="T6" fmla="*/ 0 w 8"/>
                <a:gd name="T7" fmla="*/ 3 h 4"/>
                <a:gd name="T8" fmla="*/ 0 w 8"/>
                <a:gd name="T9" fmla="*/ 1 h 4"/>
                <a:gd name="T10" fmla="*/ 1 w 8"/>
                <a:gd name="T11" fmla="*/ 0 h 4"/>
                <a:gd name="T12" fmla="*/ 6 w 8"/>
                <a:gd name="T13" fmla="*/ 0 h 4"/>
                <a:gd name="T14" fmla="*/ 8 w 8"/>
                <a:gd name="T15" fmla="*/ 1 h 4"/>
                <a:gd name="T16" fmla="*/ 8 w 8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3"/>
                  </a:moveTo>
                  <a:cubicBezTo>
                    <a:pt x="8" y="4"/>
                    <a:pt x="7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429"/>
            <p:cNvSpPr/>
            <p:nvPr/>
          </p:nvSpPr>
          <p:spPr bwMode="auto">
            <a:xfrm>
              <a:off x="3263666" y="6005568"/>
              <a:ext cx="83597" cy="43789"/>
            </a:xfrm>
            <a:custGeom>
              <a:avLst/>
              <a:gdLst>
                <a:gd name="T0" fmla="*/ 8 w 8"/>
                <a:gd name="T1" fmla="*/ 3 h 4"/>
                <a:gd name="T2" fmla="*/ 6 w 8"/>
                <a:gd name="T3" fmla="*/ 4 h 4"/>
                <a:gd name="T4" fmla="*/ 1 w 8"/>
                <a:gd name="T5" fmla="*/ 4 h 4"/>
                <a:gd name="T6" fmla="*/ 0 w 8"/>
                <a:gd name="T7" fmla="*/ 3 h 4"/>
                <a:gd name="T8" fmla="*/ 0 w 8"/>
                <a:gd name="T9" fmla="*/ 1 h 4"/>
                <a:gd name="T10" fmla="*/ 1 w 8"/>
                <a:gd name="T11" fmla="*/ 0 h 4"/>
                <a:gd name="T12" fmla="*/ 6 w 8"/>
                <a:gd name="T13" fmla="*/ 0 h 4"/>
                <a:gd name="T14" fmla="*/ 8 w 8"/>
                <a:gd name="T15" fmla="*/ 1 h 4"/>
                <a:gd name="T16" fmla="*/ 8 w 8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3"/>
                  </a:moveTo>
                  <a:cubicBezTo>
                    <a:pt x="8" y="4"/>
                    <a:pt x="7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430"/>
            <p:cNvSpPr>
              <a:spLocks noChangeArrowheads="1"/>
            </p:cNvSpPr>
            <p:nvPr/>
          </p:nvSpPr>
          <p:spPr bwMode="auto">
            <a:xfrm>
              <a:off x="2965106" y="5665210"/>
              <a:ext cx="31846" cy="256761"/>
            </a:xfrm>
            <a:prstGeom prst="rect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431"/>
            <p:cNvSpPr>
              <a:spLocks noChangeArrowheads="1"/>
            </p:cNvSpPr>
            <p:nvPr/>
          </p:nvSpPr>
          <p:spPr bwMode="auto">
            <a:xfrm>
              <a:off x="3124338" y="5665210"/>
              <a:ext cx="31846" cy="256761"/>
            </a:xfrm>
            <a:prstGeom prst="rect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432"/>
            <p:cNvSpPr>
              <a:spLocks noChangeArrowheads="1"/>
            </p:cNvSpPr>
            <p:nvPr/>
          </p:nvSpPr>
          <p:spPr bwMode="auto">
            <a:xfrm>
              <a:off x="3273618" y="5665210"/>
              <a:ext cx="41798" cy="256761"/>
            </a:xfrm>
            <a:prstGeom prst="rect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433"/>
            <p:cNvSpPr/>
            <p:nvPr/>
          </p:nvSpPr>
          <p:spPr bwMode="auto">
            <a:xfrm>
              <a:off x="2901413" y="5537825"/>
              <a:ext cx="477695" cy="149280"/>
            </a:xfrm>
            <a:custGeom>
              <a:avLst/>
              <a:gdLst>
                <a:gd name="T0" fmla="*/ 45 w 45"/>
                <a:gd name="T1" fmla="*/ 12 h 14"/>
                <a:gd name="T2" fmla="*/ 43 w 45"/>
                <a:gd name="T3" fmla="*/ 14 h 14"/>
                <a:gd name="T4" fmla="*/ 2 w 45"/>
                <a:gd name="T5" fmla="*/ 14 h 14"/>
                <a:gd name="T6" fmla="*/ 0 w 45"/>
                <a:gd name="T7" fmla="*/ 12 h 14"/>
                <a:gd name="T8" fmla="*/ 0 w 45"/>
                <a:gd name="T9" fmla="*/ 2 h 14"/>
                <a:gd name="T10" fmla="*/ 2 w 45"/>
                <a:gd name="T11" fmla="*/ 0 h 14"/>
                <a:gd name="T12" fmla="*/ 43 w 45"/>
                <a:gd name="T13" fmla="*/ 0 h 14"/>
                <a:gd name="T14" fmla="*/ 45 w 45"/>
                <a:gd name="T15" fmla="*/ 2 h 14"/>
                <a:gd name="T16" fmla="*/ 45 w 4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4">
                  <a:moveTo>
                    <a:pt x="45" y="12"/>
                  </a:moveTo>
                  <a:cubicBezTo>
                    <a:pt x="45" y="13"/>
                    <a:pt x="44" y="14"/>
                    <a:pt x="4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12"/>
                  </a:lnTo>
                  <a:close/>
                </a:path>
              </a:pathLst>
            </a:custGeom>
            <a:solidFill>
              <a:srgbClr val="2FA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434"/>
            <p:cNvSpPr/>
            <p:nvPr/>
          </p:nvSpPr>
          <p:spPr bwMode="auto">
            <a:xfrm>
              <a:off x="2911365" y="5547777"/>
              <a:ext cx="447839" cy="129376"/>
            </a:xfrm>
            <a:custGeom>
              <a:avLst/>
              <a:gdLst>
                <a:gd name="T0" fmla="*/ 42 w 42"/>
                <a:gd name="T1" fmla="*/ 10 h 12"/>
                <a:gd name="T2" fmla="*/ 40 w 42"/>
                <a:gd name="T3" fmla="*/ 12 h 12"/>
                <a:gd name="T4" fmla="*/ 2 w 42"/>
                <a:gd name="T5" fmla="*/ 12 h 12"/>
                <a:gd name="T6" fmla="*/ 0 w 42"/>
                <a:gd name="T7" fmla="*/ 10 h 12"/>
                <a:gd name="T8" fmla="*/ 0 w 42"/>
                <a:gd name="T9" fmla="*/ 2 h 12"/>
                <a:gd name="T10" fmla="*/ 2 w 42"/>
                <a:gd name="T11" fmla="*/ 0 h 12"/>
                <a:gd name="T12" fmla="*/ 40 w 42"/>
                <a:gd name="T13" fmla="*/ 0 h 12"/>
                <a:gd name="T14" fmla="*/ 42 w 42"/>
                <a:gd name="T15" fmla="*/ 2 h 12"/>
                <a:gd name="T16" fmla="*/ 42 w 42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2" y="10"/>
                  </a:moveTo>
                  <a:cubicBezTo>
                    <a:pt x="42" y="11"/>
                    <a:pt x="41" y="12"/>
                    <a:pt x="4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lnTo>
                    <a:pt x="42" y="10"/>
                  </a:lnTo>
                  <a:close/>
                </a:path>
              </a:pathLst>
            </a:custGeom>
            <a:solidFill>
              <a:srgbClr val="A1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Oval 435"/>
            <p:cNvSpPr>
              <a:spLocks noChangeArrowheads="1"/>
            </p:cNvSpPr>
            <p:nvPr/>
          </p:nvSpPr>
          <p:spPr bwMode="auto">
            <a:xfrm>
              <a:off x="2943212" y="5569671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Oval 436"/>
            <p:cNvSpPr>
              <a:spLocks noChangeArrowheads="1"/>
            </p:cNvSpPr>
            <p:nvPr/>
          </p:nvSpPr>
          <p:spPr bwMode="auto">
            <a:xfrm>
              <a:off x="2953164" y="5579623"/>
              <a:ext cx="63693" cy="6568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Oval 437"/>
            <p:cNvSpPr>
              <a:spLocks noChangeArrowheads="1"/>
            </p:cNvSpPr>
            <p:nvPr/>
          </p:nvSpPr>
          <p:spPr bwMode="auto">
            <a:xfrm>
              <a:off x="3092491" y="5569671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Oval 438"/>
            <p:cNvSpPr>
              <a:spLocks noChangeArrowheads="1"/>
            </p:cNvSpPr>
            <p:nvPr/>
          </p:nvSpPr>
          <p:spPr bwMode="auto">
            <a:xfrm>
              <a:off x="3102443" y="5579623"/>
              <a:ext cx="63693" cy="6568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Oval 439"/>
            <p:cNvSpPr>
              <a:spLocks noChangeArrowheads="1"/>
            </p:cNvSpPr>
            <p:nvPr/>
          </p:nvSpPr>
          <p:spPr bwMode="auto">
            <a:xfrm>
              <a:off x="3251723" y="5569671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Oval 440"/>
            <p:cNvSpPr>
              <a:spLocks noChangeArrowheads="1"/>
            </p:cNvSpPr>
            <p:nvPr/>
          </p:nvSpPr>
          <p:spPr bwMode="auto">
            <a:xfrm>
              <a:off x="3263666" y="5579623"/>
              <a:ext cx="63693" cy="6568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441"/>
            <p:cNvSpPr/>
            <p:nvPr/>
          </p:nvSpPr>
          <p:spPr bwMode="auto">
            <a:xfrm>
              <a:off x="2901413" y="5708999"/>
              <a:ext cx="477695" cy="149280"/>
            </a:xfrm>
            <a:custGeom>
              <a:avLst/>
              <a:gdLst>
                <a:gd name="T0" fmla="*/ 45 w 45"/>
                <a:gd name="T1" fmla="*/ 12 h 14"/>
                <a:gd name="T2" fmla="*/ 43 w 45"/>
                <a:gd name="T3" fmla="*/ 14 h 14"/>
                <a:gd name="T4" fmla="*/ 2 w 45"/>
                <a:gd name="T5" fmla="*/ 14 h 14"/>
                <a:gd name="T6" fmla="*/ 0 w 45"/>
                <a:gd name="T7" fmla="*/ 12 h 14"/>
                <a:gd name="T8" fmla="*/ 0 w 45"/>
                <a:gd name="T9" fmla="*/ 2 h 14"/>
                <a:gd name="T10" fmla="*/ 2 w 45"/>
                <a:gd name="T11" fmla="*/ 0 h 14"/>
                <a:gd name="T12" fmla="*/ 43 w 45"/>
                <a:gd name="T13" fmla="*/ 0 h 14"/>
                <a:gd name="T14" fmla="*/ 45 w 45"/>
                <a:gd name="T15" fmla="*/ 2 h 14"/>
                <a:gd name="T16" fmla="*/ 45 w 4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4">
                  <a:moveTo>
                    <a:pt x="45" y="12"/>
                  </a:moveTo>
                  <a:cubicBezTo>
                    <a:pt x="45" y="13"/>
                    <a:pt x="44" y="14"/>
                    <a:pt x="4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12"/>
                  </a:lnTo>
                  <a:close/>
                </a:path>
              </a:pathLst>
            </a:custGeom>
            <a:solidFill>
              <a:srgbClr val="2FA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442"/>
            <p:cNvSpPr/>
            <p:nvPr/>
          </p:nvSpPr>
          <p:spPr bwMode="auto">
            <a:xfrm>
              <a:off x="2911365" y="5718951"/>
              <a:ext cx="447839" cy="127385"/>
            </a:xfrm>
            <a:custGeom>
              <a:avLst/>
              <a:gdLst>
                <a:gd name="T0" fmla="*/ 42 w 42"/>
                <a:gd name="T1" fmla="*/ 10 h 12"/>
                <a:gd name="T2" fmla="*/ 40 w 42"/>
                <a:gd name="T3" fmla="*/ 12 h 12"/>
                <a:gd name="T4" fmla="*/ 2 w 42"/>
                <a:gd name="T5" fmla="*/ 12 h 12"/>
                <a:gd name="T6" fmla="*/ 0 w 42"/>
                <a:gd name="T7" fmla="*/ 10 h 12"/>
                <a:gd name="T8" fmla="*/ 0 w 42"/>
                <a:gd name="T9" fmla="*/ 2 h 12"/>
                <a:gd name="T10" fmla="*/ 2 w 42"/>
                <a:gd name="T11" fmla="*/ 0 h 12"/>
                <a:gd name="T12" fmla="*/ 40 w 42"/>
                <a:gd name="T13" fmla="*/ 0 h 12"/>
                <a:gd name="T14" fmla="*/ 42 w 42"/>
                <a:gd name="T15" fmla="*/ 2 h 12"/>
                <a:gd name="T16" fmla="*/ 42 w 42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2" y="10"/>
                  </a:moveTo>
                  <a:cubicBezTo>
                    <a:pt x="42" y="11"/>
                    <a:pt x="41" y="12"/>
                    <a:pt x="4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lnTo>
                    <a:pt x="42" y="10"/>
                  </a:lnTo>
                  <a:close/>
                </a:path>
              </a:pathLst>
            </a:custGeom>
            <a:solidFill>
              <a:srgbClr val="A1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Oval 443"/>
            <p:cNvSpPr>
              <a:spLocks noChangeArrowheads="1"/>
            </p:cNvSpPr>
            <p:nvPr/>
          </p:nvSpPr>
          <p:spPr bwMode="auto">
            <a:xfrm>
              <a:off x="2943212" y="5740845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Oval 444"/>
            <p:cNvSpPr>
              <a:spLocks noChangeArrowheads="1"/>
            </p:cNvSpPr>
            <p:nvPr/>
          </p:nvSpPr>
          <p:spPr bwMode="auto">
            <a:xfrm>
              <a:off x="2953164" y="5750797"/>
              <a:ext cx="63693" cy="6369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Oval 445"/>
            <p:cNvSpPr>
              <a:spLocks noChangeArrowheads="1"/>
            </p:cNvSpPr>
            <p:nvPr/>
          </p:nvSpPr>
          <p:spPr bwMode="auto">
            <a:xfrm>
              <a:off x="3092491" y="5740845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Oval 446"/>
            <p:cNvSpPr>
              <a:spLocks noChangeArrowheads="1"/>
            </p:cNvSpPr>
            <p:nvPr/>
          </p:nvSpPr>
          <p:spPr bwMode="auto">
            <a:xfrm>
              <a:off x="3102443" y="5750797"/>
              <a:ext cx="63693" cy="6369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Oval 447"/>
            <p:cNvSpPr>
              <a:spLocks noChangeArrowheads="1"/>
            </p:cNvSpPr>
            <p:nvPr/>
          </p:nvSpPr>
          <p:spPr bwMode="auto">
            <a:xfrm>
              <a:off x="3251723" y="5740845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Oval 448"/>
            <p:cNvSpPr>
              <a:spLocks noChangeArrowheads="1"/>
            </p:cNvSpPr>
            <p:nvPr/>
          </p:nvSpPr>
          <p:spPr bwMode="auto">
            <a:xfrm>
              <a:off x="3263666" y="5750797"/>
              <a:ext cx="63693" cy="6369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449"/>
            <p:cNvSpPr/>
            <p:nvPr/>
          </p:nvSpPr>
          <p:spPr bwMode="auto">
            <a:xfrm>
              <a:off x="2901413" y="5878183"/>
              <a:ext cx="477695" cy="149280"/>
            </a:xfrm>
            <a:custGeom>
              <a:avLst/>
              <a:gdLst>
                <a:gd name="T0" fmla="*/ 45 w 45"/>
                <a:gd name="T1" fmla="*/ 12 h 14"/>
                <a:gd name="T2" fmla="*/ 43 w 45"/>
                <a:gd name="T3" fmla="*/ 14 h 14"/>
                <a:gd name="T4" fmla="*/ 2 w 45"/>
                <a:gd name="T5" fmla="*/ 14 h 14"/>
                <a:gd name="T6" fmla="*/ 0 w 45"/>
                <a:gd name="T7" fmla="*/ 12 h 14"/>
                <a:gd name="T8" fmla="*/ 0 w 45"/>
                <a:gd name="T9" fmla="*/ 2 h 14"/>
                <a:gd name="T10" fmla="*/ 2 w 45"/>
                <a:gd name="T11" fmla="*/ 0 h 14"/>
                <a:gd name="T12" fmla="*/ 43 w 45"/>
                <a:gd name="T13" fmla="*/ 0 h 14"/>
                <a:gd name="T14" fmla="*/ 45 w 45"/>
                <a:gd name="T15" fmla="*/ 2 h 14"/>
                <a:gd name="T16" fmla="*/ 45 w 4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4">
                  <a:moveTo>
                    <a:pt x="45" y="12"/>
                  </a:moveTo>
                  <a:cubicBezTo>
                    <a:pt x="45" y="13"/>
                    <a:pt x="44" y="14"/>
                    <a:pt x="4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12"/>
                  </a:lnTo>
                  <a:close/>
                </a:path>
              </a:pathLst>
            </a:custGeom>
            <a:solidFill>
              <a:srgbClr val="2FA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450"/>
            <p:cNvSpPr/>
            <p:nvPr/>
          </p:nvSpPr>
          <p:spPr bwMode="auto">
            <a:xfrm>
              <a:off x="2911365" y="5890125"/>
              <a:ext cx="447839" cy="127385"/>
            </a:xfrm>
            <a:custGeom>
              <a:avLst/>
              <a:gdLst>
                <a:gd name="T0" fmla="*/ 42 w 42"/>
                <a:gd name="T1" fmla="*/ 10 h 12"/>
                <a:gd name="T2" fmla="*/ 40 w 42"/>
                <a:gd name="T3" fmla="*/ 12 h 12"/>
                <a:gd name="T4" fmla="*/ 2 w 42"/>
                <a:gd name="T5" fmla="*/ 12 h 12"/>
                <a:gd name="T6" fmla="*/ 0 w 42"/>
                <a:gd name="T7" fmla="*/ 10 h 12"/>
                <a:gd name="T8" fmla="*/ 0 w 42"/>
                <a:gd name="T9" fmla="*/ 2 h 12"/>
                <a:gd name="T10" fmla="*/ 2 w 42"/>
                <a:gd name="T11" fmla="*/ 0 h 12"/>
                <a:gd name="T12" fmla="*/ 40 w 42"/>
                <a:gd name="T13" fmla="*/ 0 h 12"/>
                <a:gd name="T14" fmla="*/ 42 w 42"/>
                <a:gd name="T15" fmla="*/ 2 h 12"/>
                <a:gd name="T16" fmla="*/ 42 w 42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2" y="10"/>
                  </a:moveTo>
                  <a:cubicBezTo>
                    <a:pt x="42" y="11"/>
                    <a:pt x="41" y="12"/>
                    <a:pt x="4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lnTo>
                    <a:pt x="42" y="10"/>
                  </a:lnTo>
                  <a:close/>
                </a:path>
              </a:pathLst>
            </a:custGeom>
            <a:solidFill>
              <a:srgbClr val="A1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Oval 451"/>
            <p:cNvSpPr>
              <a:spLocks noChangeArrowheads="1"/>
            </p:cNvSpPr>
            <p:nvPr/>
          </p:nvSpPr>
          <p:spPr bwMode="auto">
            <a:xfrm>
              <a:off x="2943212" y="5910029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Oval 452"/>
            <p:cNvSpPr>
              <a:spLocks noChangeArrowheads="1"/>
            </p:cNvSpPr>
            <p:nvPr/>
          </p:nvSpPr>
          <p:spPr bwMode="auto">
            <a:xfrm>
              <a:off x="2953164" y="5921972"/>
              <a:ext cx="63693" cy="6369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Oval 453"/>
            <p:cNvSpPr>
              <a:spLocks noChangeArrowheads="1"/>
            </p:cNvSpPr>
            <p:nvPr/>
          </p:nvSpPr>
          <p:spPr bwMode="auto">
            <a:xfrm>
              <a:off x="3092491" y="5910029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Oval 454"/>
            <p:cNvSpPr>
              <a:spLocks noChangeArrowheads="1"/>
            </p:cNvSpPr>
            <p:nvPr/>
          </p:nvSpPr>
          <p:spPr bwMode="auto">
            <a:xfrm>
              <a:off x="3102443" y="5921972"/>
              <a:ext cx="63693" cy="6369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Oval 455"/>
            <p:cNvSpPr>
              <a:spLocks noChangeArrowheads="1"/>
            </p:cNvSpPr>
            <p:nvPr/>
          </p:nvSpPr>
          <p:spPr bwMode="auto">
            <a:xfrm>
              <a:off x="3251723" y="5910029"/>
              <a:ext cx="85587" cy="85587"/>
            </a:xfrm>
            <a:prstGeom prst="ellipse">
              <a:avLst/>
            </a:pr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Oval 456"/>
            <p:cNvSpPr>
              <a:spLocks noChangeArrowheads="1"/>
            </p:cNvSpPr>
            <p:nvPr/>
          </p:nvSpPr>
          <p:spPr bwMode="auto">
            <a:xfrm>
              <a:off x="3263666" y="5921972"/>
              <a:ext cx="63693" cy="63693"/>
            </a:xfrm>
            <a:prstGeom prst="ellipse">
              <a:avLst/>
            </a:prstGeom>
            <a:solidFill>
              <a:srgbClr val="324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613096" y="1586488"/>
            <a:ext cx="529013" cy="307777"/>
            <a:chOff x="4430970" y="1449310"/>
            <a:chExt cx="678859" cy="467194"/>
          </a:xfrm>
        </p:grpSpPr>
        <p:sp>
          <p:nvSpPr>
            <p:cNvPr id="46" name="矩形 45"/>
            <p:cNvSpPr/>
            <p:nvPr/>
          </p:nvSpPr>
          <p:spPr>
            <a:xfrm>
              <a:off x="4430970" y="1527663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04707" y="1449310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</a:t>
              </a:r>
              <a:r>
                <a:rPr lang="en-US" altLang="zh-CN" sz="8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R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0x1001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3956671" y="2142709"/>
            <a:ext cx="529013" cy="307777"/>
            <a:chOff x="4430970" y="1462044"/>
            <a:chExt cx="678859" cy="467194"/>
          </a:xfrm>
        </p:grpSpPr>
        <p:sp>
          <p:nvSpPr>
            <p:cNvPr id="167" name="矩形 166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A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0x1002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333007" y="2121826"/>
            <a:ext cx="529013" cy="307777"/>
            <a:chOff x="4430970" y="1462044"/>
            <a:chExt cx="678859" cy="467194"/>
          </a:xfrm>
        </p:grpSpPr>
        <p:sp>
          <p:nvSpPr>
            <p:cNvPr id="176" name="矩形 175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5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B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0x1003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3429679" y="2676010"/>
            <a:ext cx="529013" cy="307777"/>
            <a:chOff x="4430970" y="1462044"/>
            <a:chExt cx="678859" cy="467194"/>
          </a:xfrm>
        </p:grpSpPr>
        <p:sp>
          <p:nvSpPr>
            <p:cNvPr id="182" name="矩形 181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C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0x1004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333422" y="2689125"/>
            <a:ext cx="529013" cy="307777"/>
            <a:chOff x="4430970" y="1462044"/>
            <a:chExt cx="678859" cy="467194"/>
          </a:xfrm>
        </p:grpSpPr>
        <p:sp>
          <p:nvSpPr>
            <p:cNvPr id="185" name="矩形 184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D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0x1005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5014146" y="2690063"/>
            <a:ext cx="529013" cy="307777"/>
            <a:chOff x="4430970" y="1462044"/>
            <a:chExt cx="678859" cy="467194"/>
          </a:xfrm>
        </p:grpSpPr>
        <p:sp>
          <p:nvSpPr>
            <p:cNvPr id="188" name="矩形 187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8" cy="4671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0x1006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971419" y="2696935"/>
            <a:ext cx="529013" cy="307777"/>
            <a:chOff x="4430970" y="1462044"/>
            <a:chExt cx="678859" cy="467194"/>
          </a:xfrm>
        </p:grpSpPr>
        <p:sp>
          <p:nvSpPr>
            <p:cNvPr id="191" name="矩形 190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F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0x1007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cxnSp>
        <p:nvCxnSpPr>
          <p:cNvPr id="56" name="直接连接符 55"/>
          <p:cNvCxnSpPr>
            <a:cxnSpLocks/>
            <a:stCxn id="160" idx="2"/>
            <a:endCxn id="168" idx="0"/>
          </p:cNvCxnSpPr>
          <p:nvPr/>
        </p:nvCxnSpPr>
        <p:spPr>
          <a:xfrm flipH="1">
            <a:off x="4253835" y="1894265"/>
            <a:ext cx="648036" cy="2484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cxnSpLocks/>
            <a:stCxn id="160" idx="2"/>
            <a:endCxn id="177" idx="0"/>
          </p:cNvCxnSpPr>
          <p:nvPr/>
        </p:nvCxnSpPr>
        <p:spPr>
          <a:xfrm>
            <a:off x="4901871" y="1894265"/>
            <a:ext cx="728302" cy="22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cxnSpLocks/>
            <a:stCxn id="183" idx="0"/>
            <a:endCxn id="168" idx="2"/>
          </p:cNvCxnSpPr>
          <p:nvPr/>
        </p:nvCxnSpPr>
        <p:spPr>
          <a:xfrm flipV="1">
            <a:off x="3726843" y="2450486"/>
            <a:ext cx="526992" cy="225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cxnSpLocks/>
            <a:stCxn id="186" idx="0"/>
            <a:endCxn id="211" idx="0"/>
          </p:cNvCxnSpPr>
          <p:nvPr/>
        </p:nvCxnSpPr>
        <p:spPr>
          <a:xfrm flipH="1" flipV="1">
            <a:off x="4199256" y="2449467"/>
            <a:ext cx="431330" cy="239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cxnSpLocks/>
            <a:stCxn id="189" idx="0"/>
            <a:endCxn id="177" idx="2"/>
          </p:cNvCxnSpPr>
          <p:nvPr/>
        </p:nvCxnSpPr>
        <p:spPr>
          <a:xfrm flipV="1">
            <a:off x="5311309" y="2429603"/>
            <a:ext cx="318864" cy="260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cxnSpLocks/>
            <a:stCxn id="192" idx="0"/>
            <a:endCxn id="177" idx="2"/>
          </p:cNvCxnSpPr>
          <p:nvPr/>
        </p:nvCxnSpPr>
        <p:spPr>
          <a:xfrm flipH="1" flipV="1">
            <a:off x="5630173" y="2429603"/>
            <a:ext cx="638410" cy="267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4010743" y="2449467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4676733" y="194776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5487947" y="250263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="" xmlns:a16="http://schemas.microsoft.com/office/drawing/2014/main" id="{9492D1CB-EE41-46C1-926C-6528C654B16A}"/>
              </a:ext>
            </a:extLst>
          </p:cNvPr>
          <p:cNvCxnSpPr>
            <a:cxnSpLocks/>
          </p:cNvCxnSpPr>
          <p:nvPr/>
        </p:nvCxnSpPr>
        <p:spPr>
          <a:xfrm>
            <a:off x="4940132" y="3052464"/>
            <a:ext cx="0" cy="5162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AutoShape 2" descr="Group free icon">
            <a:extLst>
              <a:ext uri="{FF2B5EF4-FFF2-40B4-BE49-F238E27FC236}">
                <a16:creationId xmlns="" xmlns:a16="http://schemas.microsoft.com/office/drawing/2014/main" id="{DBDC2CD6-232F-4EC1-84B1-E217AC31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5469" y="64663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86" name="组合 285"/>
          <p:cNvGrpSpPr/>
          <p:nvPr/>
        </p:nvGrpSpPr>
        <p:grpSpPr>
          <a:xfrm>
            <a:off x="4427478" y="5337631"/>
            <a:ext cx="529013" cy="307777"/>
            <a:chOff x="4430970" y="1449310"/>
            <a:chExt cx="678859" cy="467194"/>
          </a:xfrm>
        </p:grpSpPr>
        <p:sp>
          <p:nvSpPr>
            <p:cNvPr id="287" name="矩形 286"/>
            <p:cNvSpPr/>
            <p:nvPr/>
          </p:nvSpPr>
          <p:spPr>
            <a:xfrm>
              <a:off x="4430970" y="1527663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04707" y="1449310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</a:t>
              </a:r>
              <a:r>
                <a:rPr lang="en-US" altLang="zh-CN" sz="8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R’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0x2001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3771053" y="5893852"/>
            <a:ext cx="529013" cy="307777"/>
            <a:chOff x="4430970" y="1462044"/>
            <a:chExt cx="678859" cy="467194"/>
          </a:xfrm>
        </p:grpSpPr>
        <p:sp>
          <p:nvSpPr>
            <p:cNvPr id="290" name="矩形 289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A’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0x2002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5147389" y="5872969"/>
            <a:ext cx="529013" cy="307777"/>
            <a:chOff x="4430970" y="1462044"/>
            <a:chExt cx="678859" cy="467194"/>
          </a:xfrm>
        </p:grpSpPr>
        <p:sp>
          <p:nvSpPr>
            <p:cNvPr id="293" name="矩形 292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5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B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0x1003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3244061" y="6427153"/>
            <a:ext cx="529013" cy="307777"/>
            <a:chOff x="4430970" y="1462044"/>
            <a:chExt cx="678859" cy="467194"/>
          </a:xfrm>
        </p:grpSpPr>
        <p:sp>
          <p:nvSpPr>
            <p:cNvPr id="296" name="矩形 295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C’</a:t>
              </a:r>
              <a:endParaRPr lang="en-US" altLang="zh-CN" sz="800" b="1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  <a:p>
              <a:r>
                <a:rPr lang="en-US" altLang="zh-CN" sz="600" spc="3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0x2004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4147804" y="6440268"/>
            <a:ext cx="529013" cy="307777"/>
            <a:chOff x="4430970" y="1462044"/>
            <a:chExt cx="678859" cy="467194"/>
          </a:xfrm>
        </p:grpSpPr>
        <p:sp>
          <p:nvSpPr>
            <p:cNvPr id="299" name="矩形 298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矩形 299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D’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0x2005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828528" y="6441206"/>
            <a:ext cx="529013" cy="307777"/>
            <a:chOff x="4430970" y="1462044"/>
            <a:chExt cx="678859" cy="467194"/>
          </a:xfrm>
        </p:grpSpPr>
        <p:sp>
          <p:nvSpPr>
            <p:cNvPr id="302" name="矩形 301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7" cy="4671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0x1006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5785801" y="6448078"/>
            <a:ext cx="529013" cy="307777"/>
            <a:chOff x="4430970" y="1462044"/>
            <a:chExt cx="678859" cy="467194"/>
          </a:xfrm>
        </p:grpSpPr>
        <p:sp>
          <p:nvSpPr>
            <p:cNvPr id="305" name="矩形 304"/>
            <p:cNvSpPr/>
            <p:nvPr/>
          </p:nvSpPr>
          <p:spPr>
            <a:xfrm>
              <a:off x="4430970" y="1540397"/>
              <a:ext cx="678859" cy="3190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="" xmlns:a16="http://schemas.microsoft.com/office/drawing/2014/main" id="{CC02CD9C-C299-4D82-B8D0-804160804E6D}"/>
                </a:ext>
              </a:extLst>
            </p:cNvPr>
            <p:cNvSpPr/>
            <p:nvPr/>
          </p:nvSpPr>
          <p:spPr>
            <a:xfrm>
              <a:off x="4515472" y="1462044"/>
              <a:ext cx="593669" cy="4671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0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    </a:t>
              </a:r>
              <a:r>
                <a:rPr lang="en-US" altLang="zh-CN" sz="800" b="1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F</a:t>
              </a:r>
            </a:p>
            <a:p>
              <a:r>
                <a:rPr lang="en-US" altLang="zh-CN" sz="600" spc="30" dirty="0">
                  <a:solidFill>
                    <a:prstClr val="black">
                      <a:lumMod val="95000"/>
                      <a:lumOff val="5000"/>
                    </a:prstClr>
                  </a:solidFill>
                  <a:cs typeface="Arial"/>
                </a:rPr>
                <a:t>0x1007</a:t>
              </a:r>
              <a:endParaRPr lang="zh-CN" altLang="en-US" sz="600" spc="30" dirty="0">
                <a:solidFill>
                  <a:prstClr val="black">
                    <a:lumMod val="95000"/>
                    <a:lumOff val="5000"/>
                  </a:prstClr>
                </a:solidFill>
                <a:cs typeface="Arial"/>
              </a:endParaRPr>
            </a:p>
          </p:txBody>
        </p:sp>
      </p:grpSp>
      <p:cxnSp>
        <p:nvCxnSpPr>
          <p:cNvPr id="307" name="直接连接符 306"/>
          <p:cNvCxnSpPr>
            <a:cxnSpLocks/>
            <a:stCxn id="288" idx="2"/>
            <a:endCxn id="291" idx="0"/>
          </p:cNvCxnSpPr>
          <p:nvPr/>
        </p:nvCxnSpPr>
        <p:spPr>
          <a:xfrm flipH="1">
            <a:off x="4068217" y="5645408"/>
            <a:ext cx="648036" cy="2484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cxnSpLocks/>
            <a:stCxn id="288" idx="2"/>
            <a:endCxn id="294" idx="0"/>
          </p:cNvCxnSpPr>
          <p:nvPr/>
        </p:nvCxnSpPr>
        <p:spPr>
          <a:xfrm>
            <a:off x="4716253" y="5645408"/>
            <a:ext cx="728302" cy="22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cxnSpLocks/>
            <a:stCxn id="297" idx="0"/>
            <a:endCxn id="291" idx="2"/>
          </p:cNvCxnSpPr>
          <p:nvPr/>
        </p:nvCxnSpPr>
        <p:spPr>
          <a:xfrm flipV="1">
            <a:off x="3541225" y="6201629"/>
            <a:ext cx="526992" cy="225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cxnSpLocks/>
            <a:stCxn id="300" idx="0"/>
            <a:endCxn id="291" idx="2"/>
          </p:cNvCxnSpPr>
          <p:nvPr/>
        </p:nvCxnSpPr>
        <p:spPr>
          <a:xfrm flipH="1" flipV="1">
            <a:off x="4068217" y="6201629"/>
            <a:ext cx="376751" cy="238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cxnSpLocks/>
            <a:stCxn id="303" idx="0"/>
            <a:endCxn id="294" idx="2"/>
          </p:cNvCxnSpPr>
          <p:nvPr/>
        </p:nvCxnSpPr>
        <p:spPr>
          <a:xfrm flipV="1">
            <a:off x="5125691" y="6180746"/>
            <a:ext cx="318864" cy="260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cxnSpLocks/>
            <a:stCxn id="306" idx="0"/>
            <a:endCxn id="294" idx="2"/>
          </p:cNvCxnSpPr>
          <p:nvPr/>
        </p:nvCxnSpPr>
        <p:spPr>
          <a:xfrm flipH="1" flipV="1">
            <a:off x="5444555" y="6180746"/>
            <a:ext cx="638410" cy="267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 312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3825125" y="6200610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4491115" y="569890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5302329" y="625378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dirty="0">
                <a:solidFill>
                  <a:prstClr val="black"/>
                </a:solidFill>
              </a:rPr>
              <a:t>0...15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5639" y="1306430"/>
            <a:ext cx="1799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State Merkle Tree </a:t>
            </a:r>
            <a:r>
              <a:rPr lang="en-US" altLang="zh-CN" sz="1000" b="1" dirty="0">
                <a:solidFill>
                  <a:prstClr val="black"/>
                </a:solidFill>
              </a:rPr>
              <a:t>Sn</a:t>
            </a:r>
            <a:endParaRPr lang="zh-CN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61" name="直接连接符 160">
            <a:extLst>
              <a:ext uri="{FF2B5EF4-FFF2-40B4-BE49-F238E27FC236}">
                <a16:creationId xmlns="" xmlns:a16="http://schemas.microsoft.com/office/drawing/2014/main" id="{5365CF93-F805-4AC5-BA6B-53E7E1459898}"/>
              </a:ext>
            </a:extLst>
          </p:cNvPr>
          <p:cNvCxnSpPr/>
          <p:nvPr/>
        </p:nvCxnSpPr>
        <p:spPr>
          <a:xfrm flipH="1">
            <a:off x="7751208" y="4067287"/>
            <a:ext cx="2667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组合 161"/>
          <p:cNvGrpSpPr/>
          <p:nvPr/>
        </p:nvGrpSpPr>
        <p:grpSpPr>
          <a:xfrm>
            <a:off x="7410604" y="4060984"/>
            <a:ext cx="334108" cy="307800"/>
            <a:chOff x="7565046" y="4860631"/>
            <a:chExt cx="334108" cy="307800"/>
          </a:xfrm>
        </p:grpSpPr>
        <p:cxnSp>
          <p:nvCxnSpPr>
            <p:cNvPr id="163" name="直接连接符 162">
              <a:extLst>
                <a:ext uri="{FF2B5EF4-FFF2-40B4-BE49-F238E27FC236}">
                  <a16:creationId xmlns="" xmlns:a16="http://schemas.microsoft.com/office/drawing/2014/main" id="{BEE700E7-B45D-4F7F-9A83-D73464488321}"/>
                </a:ext>
              </a:extLst>
            </p:cNvPr>
            <p:cNvCxnSpPr/>
            <p:nvPr/>
          </p:nvCxnSpPr>
          <p:spPr>
            <a:xfrm>
              <a:off x="7565046" y="4860631"/>
              <a:ext cx="334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="" xmlns:a16="http://schemas.microsoft.com/office/drawing/2014/main" id="{2B59A663-60F6-4709-A594-2DB95283FC0F}"/>
                </a:ext>
              </a:extLst>
            </p:cNvPr>
            <p:cNvCxnSpPr/>
            <p:nvPr/>
          </p:nvCxnSpPr>
          <p:spPr>
            <a:xfrm flipH="1">
              <a:off x="7565047" y="5167388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矩形 164">
            <a:extLst>
              <a:ext uri="{FF2B5EF4-FFF2-40B4-BE49-F238E27FC236}">
                <a16:creationId xmlns="" xmlns:a16="http://schemas.microsoft.com/office/drawing/2014/main" id="{CC02CD9C-C299-4D82-B8D0-804160804E6D}"/>
              </a:ext>
            </a:extLst>
          </p:cNvPr>
          <p:cNvSpPr/>
          <p:nvPr/>
        </p:nvSpPr>
        <p:spPr>
          <a:xfrm>
            <a:off x="7774717" y="4067555"/>
            <a:ext cx="1205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P</a:t>
            </a:r>
            <a:r>
              <a:rPr lang="en-US" altLang="zh-CN" sz="1100" dirty="0" smtClean="0">
                <a:solidFill>
                  <a:prstClr val="black"/>
                </a:solidFill>
              </a:rPr>
              <a:t>re-execution </a:t>
            </a:r>
            <a:r>
              <a:rPr lang="en-US" altLang="zh-CN" sz="1050" spc="30" dirty="0" smtClean="0">
                <a:solidFill>
                  <a:srgbClr val="0065B0">
                    <a:lumMod val="75000"/>
                  </a:srgbClr>
                </a:solidFill>
                <a:cs typeface="Arial"/>
              </a:rPr>
              <a:t>tx</a:t>
            </a:r>
            <a:endParaRPr lang="zh-CN" altLang="en-US" sz="1050" spc="30" dirty="0">
              <a:solidFill>
                <a:srgbClr val="0065B0">
                  <a:lumMod val="75000"/>
                </a:srgbClr>
              </a:solidFill>
              <a:cs typeface="Arial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276" y="5316193"/>
            <a:ext cx="334108" cy="307800"/>
            <a:chOff x="2151101" y="4861675"/>
            <a:chExt cx="334108" cy="307800"/>
          </a:xfrm>
        </p:grpSpPr>
        <p:cxnSp>
          <p:nvCxnSpPr>
            <p:cNvPr id="178" name="直接连接符 177">
              <a:extLst>
                <a:ext uri="{FF2B5EF4-FFF2-40B4-BE49-F238E27FC236}">
                  <a16:creationId xmlns="" xmlns:a16="http://schemas.microsoft.com/office/drawing/2014/main" id="{ED2270F8-18C4-450B-9D73-1A7370F89646}"/>
                </a:ext>
              </a:extLst>
            </p:cNvPr>
            <p:cNvCxnSpPr/>
            <p:nvPr/>
          </p:nvCxnSpPr>
          <p:spPr>
            <a:xfrm>
              <a:off x="2151101" y="4861675"/>
              <a:ext cx="334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="" xmlns:a16="http://schemas.microsoft.com/office/drawing/2014/main" id="{535C0BB2-4327-4872-B42D-0583C921361E}"/>
                </a:ext>
              </a:extLst>
            </p:cNvPr>
            <p:cNvCxnSpPr/>
            <p:nvPr/>
          </p:nvCxnSpPr>
          <p:spPr>
            <a:xfrm flipH="1">
              <a:off x="2482542" y="4861675"/>
              <a:ext cx="2667" cy="30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="" xmlns:a16="http://schemas.microsoft.com/office/drawing/2014/main" id="{D18A6FF1-CAFC-41D9-A2C9-9D63DE466F02}"/>
                </a:ext>
              </a:extLst>
            </p:cNvPr>
            <p:cNvCxnSpPr/>
            <p:nvPr/>
          </p:nvCxnSpPr>
          <p:spPr>
            <a:xfrm flipH="1">
              <a:off x="2151102" y="5168432"/>
              <a:ext cx="331440" cy="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矩形 193">
            <a:extLst>
              <a:ext uri="{FF2B5EF4-FFF2-40B4-BE49-F238E27FC236}">
                <a16:creationId xmlns="" xmlns:a16="http://schemas.microsoft.com/office/drawing/2014/main" id="{FF5ADC38-536A-4385-8666-B2DC1316DF9D}"/>
              </a:ext>
            </a:extLst>
          </p:cNvPr>
          <p:cNvSpPr/>
          <p:nvPr/>
        </p:nvSpPr>
        <p:spPr>
          <a:xfrm>
            <a:off x="1081835" y="5316193"/>
            <a:ext cx="9153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black"/>
                </a:solidFill>
              </a:rPr>
              <a:t>Excecute </a:t>
            </a:r>
            <a:r>
              <a:rPr lang="en-US" altLang="zh-CN" sz="1050" spc="30" dirty="0" smtClean="0">
                <a:solidFill>
                  <a:srgbClr val="0065B0">
                    <a:lumMod val="75000"/>
                  </a:srgbClr>
                </a:solidFill>
                <a:cs typeface="Arial"/>
              </a:rPr>
              <a:t>tx</a:t>
            </a:r>
            <a:endParaRPr lang="zh-CN" altLang="en-US" sz="1050" spc="30" dirty="0">
              <a:solidFill>
                <a:srgbClr val="27C7CF"/>
              </a:solidFill>
              <a:cs typeface="Arial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2453675" y="3170355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1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195" name="流程图: 联系 194"/>
          <p:cNvSpPr/>
          <p:nvPr/>
        </p:nvSpPr>
        <p:spPr>
          <a:xfrm>
            <a:off x="7103976" y="3157897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1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197" name="流程图: 联系 196"/>
          <p:cNvSpPr/>
          <p:nvPr/>
        </p:nvSpPr>
        <p:spPr>
          <a:xfrm>
            <a:off x="3290479" y="3619326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2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198" name="流程图: 联系 197"/>
          <p:cNvSpPr/>
          <p:nvPr/>
        </p:nvSpPr>
        <p:spPr>
          <a:xfrm>
            <a:off x="7103975" y="4149844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3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199" name="流程图: 联系 198"/>
          <p:cNvSpPr/>
          <p:nvPr/>
        </p:nvSpPr>
        <p:spPr>
          <a:xfrm>
            <a:off x="3261108" y="4300176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4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00" name="流程图: 联系 199"/>
          <p:cNvSpPr/>
          <p:nvPr/>
        </p:nvSpPr>
        <p:spPr>
          <a:xfrm>
            <a:off x="2439422" y="4824601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</a:rPr>
              <a:t>5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02" name="流程图: 联系 201"/>
          <p:cNvSpPr/>
          <p:nvPr/>
        </p:nvSpPr>
        <p:spPr>
          <a:xfrm>
            <a:off x="2401535" y="5499385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6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03" name="流程图: 联系 202"/>
          <p:cNvSpPr/>
          <p:nvPr/>
        </p:nvSpPr>
        <p:spPr>
          <a:xfrm>
            <a:off x="7003964" y="5594649"/>
            <a:ext cx="178163" cy="172685"/>
          </a:xfrm>
          <a:prstGeom prst="flowChartConnector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solidFill>
                  <a:prstClr val="black"/>
                </a:solidFill>
              </a:rPr>
              <a:t>6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7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theme/theme1.xml><?xml version="1.0" encoding="utf-8"?>
<a:theme xmlns:a="http://schemas.openxmlformats.org/drawingml/2006/main" name="2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2081</Words>
  <Application>Microsoft Office PowerPoint</Application>
  <PresentationFormat>宽屏</PresentationFormat>
  <Paragraphs>624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Impact</vt:lpstr>
      <vt:lpstr>2_Office 主题​​</vt:lpstr>
      <vt:lpstr>横向扩展区块链</vt:lpstr>
      <vt:lpstr>多链框架</vt:lpstr>
      <vt:lpstr>多链框架</vt:lpstr>
      <vt:lpstr>多链框架</vt:lpstr>
      <vt:lpstr>VRF</vt:lpstr>
      <vt:lpstr>PowerPoint 演示文稿</vt:lpstr>
      <vt:lpstr>Firework</vt:lpstr>
      <vt:lpstr>轻默克尔树</vt:lpstr>
      <vt:lpstr>轻节点演算</vt:lpstr>
      <vt:lpstr>扩容方案</vt:lpstr>
      <vt:lpstr>PowerPoint 演示文稿</vt:lpstr>
      <vt:lpstr>Internal Channel</vt:lpstr>
      <vt:lpstr>Multi Channel</vt:lpstr>
      <vt:lpstr>Relay Chain</vt:lpstr>
      <vt:lpstr>Relay Chain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808</cp:revision>
  <dcterms:created xsi:type="dcterms:W3CDTF">2019-03-13T06:21:53Z</dcterms:created>
  <dcterms:modified xsi:type="dcterms:W3CDTF">2019-05-28T03:16:10Z</dcterms:modified>
</cp:coreProperties>
</file>