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</p:sldMasterIdLst>
  <p:notesMasterIdLst>
    <p:notesMasterId r:id="rId7"/>
  </p:notesMasterIdLst>
  <p:sldIdLst>
    <p:sldId id="294" r:id="rId3"/>
    <p:sldId id="469" r:id="rId4"/>
    <p:sldId id="472" r:id="rId5"/>
    <p:sldId id="47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胡 楠" initials="胡" lastIdx="1" clrIdx="0"/>
  <p:cmAuthor id="2" name="Administrator" initials="A" lastIdx="1" clrIdx="1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9900"/>
    <a:srgbClr val="008000"/>
    <a:srgbClr val="1F5675"/>
    <a:srgbClr val="56B399"/>
    <a:srgbClr val="A452BE"/>
    <a:srgbClr val="225048"/>
    <a:srgbClr val="F8F8F8"/>
    <a:srgbClr val="17B298"/>
    <a:srgbClr val="5A8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6791" autoAdjust="0"/>
  </p:normalViewPr>
  <p:slideViewPr>
    <p:cSldViewPr snapToGrid="0">
      <p:cViewPr varScale="1">
        <p:scale>
          <a:sx n="128" d="100"/>
          <a:sy n="128" d="100"/>
        </p:scale>
        <p:origin x="173" y="7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8F71A-C5A8-45E4-8B20-676DBB236EC6}" type="datetimeFigureOut">
              <a:rPr lang="zh-CN" altLang="en-US" smtClean="0"/>
              <a:t>2019/6/20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E2C82-87D2-4E67-A8A4-1885775A3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539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26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Cross</a:t>
            </a:r>
            <a:r>
              <a:rPr lang="en-US" altLang="zh-CN" baseline="0" dirty="0" smtClean="0"/>
              <a:t> asset manager contract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E2C82-87D2-4E67-A8A4-1885775A342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86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E2C82-87D2-4E67-A8A4-1885775A342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280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E2C82-87D2-4E67-A8A4-1885775A342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47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63344"/>
            <a:ext cx="28448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2019/6/20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15587" y="6363344"/>
            <a:ext cx="3860800" cy="365125"/>
          </a:xfrm>
        </p:spPr>
        <p:txBody>
          <a:bodyPr vert="horz" lIns="76618" tIns="38309" rIns="76618" bIns="38309" rtlCol="0" anchor="ctr"/>
          <a:lstStyle>
            <a:lvl1pPr>
              <a:defRPr lang="en-US" altLang="zh-CN" smtClean="0">
                <a:solidFill>
                  <a:prstClr val="white">
                    <a:lumMod val="65000"/>
                  </a:prstClr>
                </a:solidFill>
                <a:latin typeface="Calibri" panose="020F0502020204030204"/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64764" y="6351789"/>
            <a:ext cx="1850728" cy="376667"/>
          </a:xfrm>
        </p:spPr>
        <p:txBody>
          <a:bodyPr vert="horz" lIns="102156" tIns="51076" rIns="102156" bIns="51076" rtlCol="0" anchor="ctr"/>
          <a:lstStyle>
            <a:lvl1pPr algn="r">
              <a:defRPr lang="zh-CN" altLang="en-US" smtClean="0"/>
            </a:lvl1pPr>
          </a:lstStyle>
          <a:p>
            <a:fld id="{0C913308-F349-4B6D-A68A-DD1791B4A57B}" type="slidenum">
              <a:rPr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9303" y="356659"/>
            <a:ext cx="7863029" cy="440676"/>
          </a:xfrm>
        </p:spPr>
        <p:txBody>
          <a:bodyPr vert="horz" lIns="68580" tIns="34290" rIns="68580" bIns="34290" rtlCol="0" anchor="ctr">
            <a:noAutofit/>
          </a:bodyPr>
          <a:lstStyle>
            <a:lvl1pPr algn="l">
              <a:defRPr lang="zh-CN" altLang="en-US" sz="2400" b="1" i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defTabSz="685165">
              <a:lnSpc>
                <a:spcPct val="90000"/>
              </a:lnSpc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1CCE-4C69-481E-8A82-8C3A41A945F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2019/6/20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88020"/>
            <a:ext cx="3860800" cy="365125"/>
          </a:xfrm>
        </p:spPr>
        <p:txBody>
          <a:bodyPr/>
          <a:lstStyle>
            <a:lvl1pPr>
              <a:defRPr sz="1400"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936427" y="6383249"/>
            <a:ext cx="1632181" cy="406233"/>
          </a:xfrm>
        </p:spPr>
        <p:txBody>
          <a:bodyPr/>
          <a:lstStyle>
            <a:lvl1pPr algn="ctr">
              <a:defRPr sz="1865">
                <a:latin typeface="Impact" panose="020B0806030902050204" pitchFamily="34" charset="0"/>
              </a:defRPr>
            </a:lvl1pPr>
          </a:lstStyle>
          <a:p>
            <a:fld id="{FCC3A858-5ED0-4B4A-8756-97846365D73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1270838" y="872083"/>
            <a:ext cx="10479237" cy="1"/>
          </a:xfrm>
          <a:prstGeom prst="line">
            <a:avLst/>
          </a:prstGeom>
          <a:ln w="15875" cmpd="sng">
            <a:solidFill>
              <a:srgbClr val="0CA48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527435" y="331259"/>
            <a:ext cx="528000" cy="528000"/>
            <a:chOff x="406574" y="236732"/>
            <a:chExt cx="612048" cy="593261"/>
          </a:xfrm>
        </p:grpSpPr>
        <p:sp>
          <p:nvSpPr>
            <p:cNvPr id="15" name="矩形 14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CA4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rgbClr val="0CA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等腰三角形 4"/>
          <p:cNvSpPr/>
          <p:nvPr userDrawn="1"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8"/>
          <p:cNvSpPr/>
          <p:nvPr userDrawn="1"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9"/>
          <p:cNvSpPr/>
          <p:nvPr userDrawn="1"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12"/>
          <p:cNvSpPr/>
          <p:nvPr userDrawn="1"/>
        </p:nvSpPr>
        <p:spPr>
          <a:xfrm rot="16200000">
            <a:off x="11505882" y="47478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13"/>
          <p:cNvSpPr/>
          <p:nvPr userDrawn="1"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14"/>
          <p:cNvSpPr/>
          <p:nvPr userDrawn="1"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等腰三角形 15"/>
          <p:cNvSpPr/>
          <p:nvPr userDrawn="1"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等腰三角形 17"/>
          <p:cNvSpPr/>
          <p:nvPr userDrawn="1"/>
        </p:nvSpPr>
        <p:spPr>
          <a:xfrm rot="16200000">
            <a:off x="10870588" y="115288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等腰三角形 18"/>
          <p:cNvSpPr/>
          <p:nvPr userDrawn="1"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等腰三角形 19"/>
          <p:cNvSpPr/>
          <p:nvPr userDrawn="1"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等腰三角形 21"/>
          <p:cNvSpPr/>
          <p:nvPr userDrawn="1"/>
        </p:nvSpPr>
        <p:spPr>
          <a:xfrm rot="5400000">
            <a:off x="10235292" y="415947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等腰三角形 26"/>
          <p:cNvSpPr/>
          <p:nvPr userDrawn="1"/>
        </p:nvSpPr>
        <p:spPr>
          <a:xfrm rot="5400000">
            <a:off x="-33693" y="476804"/>
            <a:ext cx="488554" cy="421167"/>
          </a:xfrm>
          <a:prstGeom prst="triangle">
            <a:avLst/>
          </a:prstGeom>
          <a:solidFill>
            <a:srgbClr val="82A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27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等腰三角形 4"/>
          <p:cNvSpPr/>
          <p:nvPr userDrawn="1"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8"/>
          <p:cNvSpPr/>
          <p:nvPr userDrawn="1"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9"/>
          <p:cNvSpPr/>
          <p:nvPr userDrawn="1"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12"/>
          <p:cNvSpPr/>
          <p:nvPr userDrawn="1"/>
        </p:nvSpPr>
        <p:spPr>
          <a:xfrm rot="16200000">
            <a:off x="11505882" y="47478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13"/>
          <p:cNvSpPr/>
          <p:nvPr userDrawn="1"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14"/>
          <p:cNvSpPr/>
          <p:nvPr userDrawn="1"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等腰三角形 15"/>
          <p:cNvSpPr/>
          <p:nvPr userDrawn="1"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等腰三角形 17"/>
          <p:cNvSpPr/>
          <p:nvPr userDrawn="1"/>
        </p:nvSpPr>
        <p:spPr>
          <a:xfrm rot="16200000">
            <a:off x="10870588" y="115288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等腰三角形 18"/>
          <p:cNvSpPr/>
          <p:nvPr userDrawn="1"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等腰三角形 19"/>
          <p:cNvSpPr/>
          <p:nvPr userDrawn="1"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等腰三角形 21"/>
          <p:cNvSpPr/>
          <p:nvPr userDrawn="1"/>
        </p:nvSpPr>
        <p:spPr>
          <a:xfrm rot="5400000">
            <a:off x="10235292" y="415947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02156" tIns="51076" rIns="102156" bIns="51076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17"/>
            <a:ext cx="10972800" cy="4525963"/>
          </a:xfrm>
          <a:prstGeom prst="rect">
            <a:avLst/>
          </a:prstGeom>
        </p:spPr>
        <p:txBody>
          <a:bodyPr vert="horz" lIns="102156" tIns="51076" rIns="102156" bIns="51076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l">
              <a:defRPr sz="17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2019/6/20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ctr">
              <a:defRPr sz="17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r">
              <a:defRPr sz="17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xStyles>
    <p:titleStyle>
      <a:lvl1pPr algn="ctr" defTabSz="1363980" rtl="0" eaLnBrk="1" latinLnBrk="0" hangingPunct="1">
        <a:spcBef>
          <a:spcPct val="0"/>
        </a:spcBef>
        <a:buNone/>
        <a:defRPr sz="66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1810" indent="-511810" algn="l" defTabSz="1363980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8710" indent="-426085" algn="l" defTabSz="1363980" rtl="0" eaLnBrk="1" latinLnBrk="0" hangingPunct="1">
        <a:spcBef>
          <a:spcPct val="20000"/>
        </a:spcBef>
        <a:buFont typeface="Arial" panose="020B0604020202020204" pitchFamily="34" charset="0"/>
        <a:buChar char="–"/>
        <a:defRPr sz="4135" kern="1200">
          <a:solidFill>
            <a:schemeClr val="tx1"/>
          </a:solidFill>
          <a:latin typeface="+mn-lt"/>
          <a:ea typeface="+mn-ea"/>
          <a:cs typeface="+mn-cs"/>
        </a:defRPr>
      </a:lvl2pPr>
      <a:lvl3pPr marL="1705610" indent="-340995" algn="l" defTabSz="13639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87600" indent="-340995" algn="l" defTabSz="136398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65" kern="1200">
          <a:solidFill>
            <a:schemeClr val="tx1"/>
          </a:solidFill>
          <a:latin typeface="+mn-lt"/>
          <a:ea typeface="+mn-ea"/>
          <a:cs typeface="+mn-cs"/>
        </a:defRPr>
      </a:lvl4pPr>
      <a:lvl5pPr marL="3069590" indent="-340995" algn="l" defTabSz="1363980" rtl="0" eaLnBrk="1" latinLnBrk="0" hangingPunct="1">
        <a:spcBef>
          <a:spcPct val="20000"/>
        </a:spcBef>
        <a:buFont typeface="Arial" panose="020B0604020202020204" pitchFamily="34" charset="0"/>
        <a:buChar char="»"/>
        <a:defRPr sz="3065" kern="1200">
          <a:solidFill>
            <a:schemeClr val="tx1"/>
          </a:solidFill>
          <a:latin typeface="+mn-lt"/>
          <a:ea typeface="+mn-ea"/>
          <a:cs typeface="+mn-cs"/>
        </a:defRPr>
      </a:lvl5pPr>
      <a:lvl6pPr marL="3751580" indent="-340995" algn="l" defTabSz="13639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65" kern="1200">
          <a:solidFill>
            <a:schemeClr val="tx1"/>
          </a:solidFill>
          <a:latin typeface="+mn-lt"/>
          <a:ea typeface="+mn-ea"/>
          <a:cs typeface="+mn-cs"/>
        </a:defRPr>
      </a:lvl6pPr>
      <a:lvl7pPr marL="4434205" indent="-340995" algn="l" defTabSz="13639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65" kern="1200">
          <a:solidFill>
            <a:schemeClr val="tx1"/>
          </a:solidFill>
          <a:latin typeface="+mn-lt"/>
          <a:ea typeface="+mn-ea"/>
          <a:cs typeface="+mn-cs"/>
        </a:defRPr>
      </a:lvl7pPr>
      <a:lvl8pPr marL="5116195" indent="-340995" algn="l" defTabSz="13639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65" kern="1200">
          <a:solidFill>
            <a:schemeClr val="tx1"/>
          </a:solidFill>
          <a:latin typeface="+mn-lt"/>
          <a:ea typeface="+mn-ea"/>
          <a:cs typeface="+mn-cs"/>
        </a:defRPr>
      </a:lvl8pPr>
      <a:lvl9pPr marL="5798185" indent="-340995" algn="l" defTabSz="13639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1pPr>
      <a:lvl2pPr marL="681990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2pPr>
      <a:lvl3pPr marL="1364615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3pPr>
      <a:lvl4pPr marL="2046605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28595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410585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4093210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775200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457190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6000" y="365125"/>
            <a:ext cx="11160000" cy="644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6000" y="1209675"/>
            <a:ext cx="11160000" cy="496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01867" y="6356350"/>
            <a:ext cx="474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F668F-848C-4CC0-8143-F2E483CC77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tx1"/>
          </a:solidFill>
          <a:latin typeface="造字工房悦圆（非商用）常规体" pitchFamily="50" charset="-122"/>
          <a:ea typeface="造字工房悦圆（非商用）常规体" pitchFamily="5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矩形 516"/>
          <p:cNvSpPr/>
          <p:nvPr/>
        </p:nvSpPr>
        <p:spPr>
          <a:xfrm>
            <a:off x="-10795" y="917"/>
            <a:ext cx="12192000" cy="73308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5" name="矩形 434"/>
          <p:cNvSpPr/>
          <p:nvPr/>
        </p:nvSpPr>
        <p:spPr>
          <a:xfrm>
            <a:off x="1568866" y="3217276"/>
            <a:ext cx="78136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 </a:t>
            </a:r>
            <a:r>
              <a:rPr lang="en-US" altLang="zh-CN" sz="4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asset </a:t>
            </a:r>
            <a:r>
              <a:rPr lang="en-US" altLang="zh-CN" sz="4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across </a:t>
            </a:r>
            <a:r>
              <a:rPr lang="en-US" altLang="zh-CN" sz="4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chain</a:t>
            </a:r>
            <a:endParaRPr lang="en-US" altLang="zh-CN" sz="4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3" name="组合 272"/>
          <p:cNvGrpSpPr/>
          <p:nvPr/>
        </p:nvGrpSpPr>
        <p:grpSpPr>
          <a:xfrm>
            <a:off x="5203760" y="-369459"/>
            <a:ext cx="6988240" cy="4421651"/>
            <a:chOff x="5203760" y="-369459"/>
            <a:chExt cx="6988240" cy="4421651"/>
          </a:xfrm>
        </p:grpSpPr>
        <p:sp>
          <p:nvSpPr>
            <p:cNvPr id="274" name="等腰三角形 273"/>
            <p:cNvSpPr/>
            <p:nvPr/>
          </p:nvSpPr>
          <p:spPr>
            <a:xfrm rot="16200000">
              <a:off x="11505882" y="-318635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6" name="等腰三角形 275"/>
            <p:cNvSpPr/>
            <p:nvPr/>
          </p:nvSpPr>
          <p:spPr>
            <a:xfrm rot="16200000">
              <a:off x="10235292" y="-318635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8" name="等腰三角形 277"/>
            <p:cNvSpPr/>
            <p:nvPr/>
          </p:nvSpPr>
          <p:spPr>
            <a:xfrm rot="5400000">
              <a:off x="10870586" y="-3186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6" name="等腰三角形 285"/>
            <p:cNvSpPr/>
            <p:nvPr/>
          </p:nvSpPr>
          <p:spPr>
            <a:xfrm rot="16200000">
              <a:off x="8964703" y="-3186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7" name="等腰三角形 286"/>
            <p:cNvSpPr/>
            <p:nvPr/>
          </p:nvSpPr>
          <p:spPr>
            <a:xfrm rot="5400000">
              <a:off x="9599997" y="-318635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8" name="等腰三角形 287"/>
            <p:cNvSpPr/>
            <p:nvPr/>
          </p:nvSpPr>
          <p:spPr>
            <a:xfrm rot="16200000">
              <a:off x="7694114" y="-3186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9" name="等腰三角形 288"/>
            <p:cNvSpPr/>
            <p:nvPr/>
          </p:nvSpPr>
          <p:spPr>
            <a:xfrm rot="5400000">
              <a:off x="8329408" y="-318635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0" name="等腰三角形 289"/>
            <p:cNvSpPr/>
            <p:nvPr/>
          </p:nvSpPr>
          <p:spPr>
            <a:xfrm rot="16200000">
              <a:off x="6423525" y="-3186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1" name="等腰三角形 290"/>
            <p:cNvSpPr/>
            <p:nvPr/>
          </p:nvSpPr>
          <p:spPr>
            <a:xfrm rot="5400000">
              <a:off x="7058819" y="-318635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2" name="等腰三角形 291"/>
            <p:cNvSpPr/>
            <p:nvPr/>
          </p:nvSpPr>
          <p:spPr>
            <a:xfrm rot="16200000">
              <a:off x="10870587" y="51509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3" name="等腰三角形 292"/>
            <p:cNvSpPr/>
            <p:nvPr/>
          </p:nvSpPr>
          <p:spPr>
            <a:xfrm rot="5400000">
              <a:off x="11505881" y="5150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4" name="等腰三角形 293"/>
            <p:cNvSpPr/>
            <p:nvPr/>
          </p:nvSpPr>
          <p:spPr>
            <a:xfrm rot="16200000">
              <a:off x="9599998" y="5150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5" name="等腰三角形 294"/>
            <p:cNvSpPr/>
            <p:nvPr/>
          </p:nvSpPr>
          <p:spPr>
            <a:xfrm rot="16200000">
              <a:off x="8329409" y="5150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6" name="等腰三角形 295"/>
            <p:cNvSpPr/>
            <p:nvPr/>
          </p:nvSpPr>
          <p:spPr>
            <a:xfrm rot="5400000">
              <a:off x="8964703" y="51509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7" name="等腰三角形 296"/>
            <p:cNvSpPr/>
            <p:nvPr/>
          </p:nvSpPr>
          <p:spPr>
            <a:xfrm rot="16200000">
              <a:off x="7058820" y="5150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8" name="等腰三角形 297"/>
            <p:cNvSpPr/>
            <p:nvPr/>
          </p:nvSpPr>
          <p:spPr>
            <a:xfrm rot="5400000">
              <a:off x="7694114" y="51509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9" name="等腰三角形 298"/>
            <p:cNvSpPr/>
            <p:nvPr/>
          </p:nvSpPr>
          <p:spPr>
            <a:xfrm rot="16200000">
              <a:off x="11505882" y="418307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0" name="等腰三角形 299"/>
            <p:cNvSpPr/>
            <p:nvPr/>
          </p:nvSpPr>
          <p:spPr>
            <a:xfrm rot="16200000">
              <a:off x="10235292" y="418307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1" name="等腰三角形 300"/>
            <p:cNvSpPr/>
            <p:nvPr/>
          </p:nvSpPr>
          <p:spPr>
            <a:xfrm rot="5400000">
              <a:off x="10870586" y="418307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2" name="等腰三角形 301"/>
            <p:cNvSpPr/>
            <p:nvPr/>
          </p:nvSpPr>
          <p:spPr>
            <a:xfrm rot="16200000">
              <a:off x="8964703" y="418307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3" name="等腰三角形 302"/>
            <p:cNvSpPr/>
            <p:nvPr/>
          </p:nvSpPr>
          <p:spPr>
            <a:xfrm rot="5400000">
              <a:off x="9599997" y="418307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4" name="等腰三角形 303"/>
            <p:cNvSpPr/>
            <p:nvPr/>
          </p:nvSpPr>
          <p:spPr>
            <a:xfrm rot="16200000">
              <a:off x="7694114" y="418307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5" name="等腰三角形 304"/>
            <p:cNvSpPr/>
            <p:nvPr/>
          </p:nvSpPr>
          <p:spPr>
            <a:xfrm rot="16200000">
              <a:off x="6423525" y="418307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6" name="等腰三角形 305"/>
            <p:cNvSpPr/>
            <p:nvPr/>
          </p:nvSpPr>
          <p:spPr>
            <a:xfrm rot="5400000">
              <a:off x="7058819" y="418307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7" name="等腰三角形 306"/>
            <p:cNvSpPr/>
            <p:nvPr/>
          </p:nvSpPr>
          <p:spPr>
            <a:xfrm rot="5400000">
              <a:off x="11505881" y="788451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8" name="等腰三角形 307"/>
            <p:cNvSpPr/>
            <p:nvPr/>
          </p:nvSpPr>
          <p:spPr>
            <a:xfrm rot="16200000">
              <a:off x="9599998" y="788451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9" name="等腰三角形 308"/>
            <p:cNvSpPr/>
            <p:nvPr/>
          </p:nvSpPr>
          <p:spPr>
            <a:xfrm rot="5400000">
              <a:off x="10235292" y="78845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0" name="等腰三角形 309"/>
            <p:cNvSpPr/>
            <p:nvPr/>
          </p:nvSpPr>
          <p:spPr>
            <a:xfrm rot="16200000">
              <a:off x="8329409" y="788451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1" name="等腰三角形 310"/>
            <p:cNvSpPr/>
            <p:nvPr/>
          </p:nvSpPr>
          <p:spPr>
            <a:xfrm rot="5400000">
              <a:off x="8964703" y="788451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2" name="等腰三角形 311"/>
            <p:cNvSpPr/>
            <p:nvPr/>
          </p:nvSpPr>
          <p:spPr>
            <a:xfrm rot="16200000">
              <a:off x="7058820" y="788451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3" name="等腰三角形 312"/>
            <p:cNvSpPr/>
            <p:nvPr/>
          </p:nvSpPr>
          <p:spPr>
            <a:xfrm rot="5400000">
              <a:off x="7694114" y="78845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4" name="等腰三角形 313"/>
            <p:cNvSpPr/>
            <p:nvPr/>
          </p:nvSpPr>
          <p:spPr>
            <a:xfrm rot="5400000">
              <a:off x="6423525" y="788451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5" name="等腰三角形 314"/>
            <p:cNvSpPr/>
            <p:nvPr/>
          </p:nvSpPr>
          <p:spPr>
            <a:xfrm rot="16200000">
              <a:off x="11505882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6" name="等腰三角形 315"/>
            <p:cNvSpPr/>
            <p:nvPr/>
          </p:nvSpPr>
          <p:spPr>
            <a:xfrm rot="16200000">
              <a:off x="10235292" y="1155249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7" name="等腰三角形 316"/>
            <p:cNvSpPr/>
            <p:nvPr/>
          </p:nvSpPr>
          <p:spPr>
            <a:xfrm rot="5400000">
              <a:off x="10870586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8" name="等腰三角形 317"/>
            <p:cNvSpPr/>
            <p:nvPr/>
          </p:nvSpPr>
          <p:spPr>
            <a:xfrm rot="16200000">
              <a:off x="8964703" y="1155249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9" name="等腰三角形 318"/>
            <p:cNvSpPr/>
            <p:nvPr/>
          </p:nvSpPr>
          <p:spPr>
            <a:xfrm rot="5400000">
              <a:off x="9599997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1" name="等腰三角形 320"/>
            <p:cNvSpPr/>
            <p:nvPr/>
          </p:nvSpPr>
          <p:spPr>
            <a:xfrm rot="16200000">
              <a:off x="7694114" y="1155249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4" name="等腰三角形 323"/>
            <p:cNvSpPr/>
            <p:nvPr/>
          </p:nvSpPr>
          <p:spPr>
            <a:xfrm rot="5400000">
              <a:off x="8329408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5" name="等腰三角形 324"/>
            <p:cNvSpPr/>
            <p:nvPr/>
          </p:nvSpPr>
          <p:spPr>
            <a:xfrm rot="16200000">
              <a:off x="6423525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6" name="等腰三角形 325"/>
            <p:cNvSpPr/>
            <p:nvPr/>
          </p:nvSpPr>
          <p:spPr>
            <a:xfrm rot="16200000">
              <a:off x="5152936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7" name="等腰三角形 326"/>
            <p:cNvSpPr/>
            <p:nvPr/>
          </p:nvSpPr>
          <p:spPr>
            <a:xfrm rot="16200000">
              <a:off x="10870587" y="1525393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8" name="等腰三角形 327"/>
            <p:cNvSpPr/>
            <p:nvPr/>
          </p:nvSpPr>
          <p:spPr>
            <a:xfrm rot="16200000">
              <a:off x="9599998" y="1525393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9" name="等腰三角形 328"/>
            <p:cNvSpPr/>
            <p:nvPr/>
          </p:nvSpPr>
          <p:spPr>
            <a:xfrm rot="5400000">
              <a:off x="10235292" y="152539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0" name="等腰三角形 329"/>
            <p:cNvSpPr/>
            <p:nvPr/>
          </p:nvSpPr>
          <p:spPr>
            <a:xfrm rot="16200000">
              <a:off x="8329409" y="1525393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1" name="等腰三角形 330"/>
            <p:cNvSpPr/>
            <p:nvPr/>
          </p:nvSpPr>
          <p:spPr>
            <a:xfrm rot="5400000">
              <a:off x="8964703" y="152539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2" name="等腰三角形 331"/>
            <p:cNvSpPr/>
            <p:nvPr/>
          </p:nvSpPr>
          <p:spPr>
            <a:xfrm rot="16200000">
              <a:off x="7058820" y="1525393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3" name="等腰三角形 332"/>
            <p:cNvSpPr/>
            <p:nvPr/>
          </p:nvSpPr>
          <p:spPr>
            <a:xfrm rot="5400000">
              <a:off x="7694114" y="152539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4" name="等腰三角形 333"/>
            <p:cNvSpPr/>
            <p:nvPr/>
          </p:nvSpPr>
          <p:spPr>
            <a:xfrm rot="16200000">
              <a:off x="11505882" y="189219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5" name="等腰三角形 334"/>
            <p:cNvSpPr/>
            <p:nvPr/>
          </p:nvSpPr>
          <p:spPr>
            <a:xfrm rot="16200000">
              <a:off x="10235292" y="1892191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6" name="等腰三角形 335"/>
            <p:cNvSpPr/>
            <p:nvPr/>
          </p:nvSpPr>
          <p:spPr>
            <a:xfrm rot="5400000">
              <a:off x="10870586" y="189219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7" name="等腰三角形 336"/>
            <p:cNvSpPr/>
            <p:nvPr/>
          </p:nvSpPr>
          <p:spPr>
            <a:xfrm rot="16200000">
              <a:off x="8964703" y="1892191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0" name="等腰三角形 339"/>
            <p:cNvSpPr/>
            <p:nvPr/>
          </p:nvSpPr>
          <p:spPr>
            <a:xfrm rot="5400000">
              <a:off x="9599997" y="189219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2" name="等腰三角形 341"/>
            <p:cNvSpPr/>
            <p:nvPr/>
          </p:nvSpPr>
          <p:spPr>
            <a:xfrm rot="5400000">
              <a:off x="8329408" y="189219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3" name="等腰三角形 342"/>
            <p:cNvSpPr/>
            <p:nvPr/>
          </p:nvSpPr>
          <p:spPr>
            <a:xfrm rot="16200000">
              <a:off x="10870587" y="2262335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4" name="等腰三角形 343"/>
            <p:cNvSpPr/>
            <p:nvPr/>
          </p:nvSpPr>
          <p:spPr>
            <a:xfrm rot="5400000">
              <a:off x="11505881" y="2262335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5" name="等腰三角形 344"/>
            <p:cNvSpPr/>
            <p:nvPr/>
          </p:nvSpPr>
          <p:spPr>
            <a:xfrm rot="16200000">
              <a:off x="9599998" y="22623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6" name="等腰三角形 345"/>
            <p:cNvSpPr/>
            <p:nvPr/>
          </p:nvSpPr>
          <p:spPr>
            <a:xfrm rot="5400000">
              <a:off x="10235292" y="2262335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7" name="等腰三角形 346"/>
            <p:cNvSpPr/>
            <p:nvPr/>
          </p:nvSpPr>
          <p:spPr>
            <a:xfrm rot="16200000">
              <a:off x="8329409" y="2262335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8" name="等腰三角形 347"/>
            <p:cNvSpPr/>
            <p:nvPr/>
          </p:nvSpPr>
          <p:spPr>
            <a:xfrm rot="5400000">
              <a:off x="8964703" y="22623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9" name="等腰三角形 348"/>
            <p:cNvSpPr/>
            <p:nvPr/>
          </p:nvSpPr>
          <p:spPr>
            <a:xfrm rot="16200000">
              <a:off x="11505882" y="262913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0" name="等腰三角形 349"/>
            <p:cNvSpPr/>
            <p:nvPr/>
          </p:nvSpPr>
          <p:spPr>
            <a:xfrm rot="16200000">
              <a:off x="10235292" y="262913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1" name="等腰三角形 350"/>
            <p:cNvSpPr/>
            <p:nvPr/>
          </p:nvSpPr>
          <p:spPr>
            <a:xfrm rot="5400000">
              <a:off x="10870586" y="2629133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2" name="等腰三角形 351"/>
            <p:cNvSpPr/>
            <p:nvPr/>
          </p:nvSpPr>
          <p:spPr>
            <a:xfrm rot="5400000">
              <a:off x="9599997" y="2629133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3" name="等腰三角形 352"/>
            <p:cNvSpPr/>
            <p:nvPr/>
          </p:nvSpPr>
          <p:spPr>
            <a:xfrm rot="16200000">
              <a:off x="9599998" y="2999277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4" name="等腰三角形 353"/>
            <p:cNvSpPr/>
            <p:nvPr/>
          </p:nvSpPr>
          <p:spPr>
            <a:xfrm rot="5400000">
              <a:off x="10235292" y="2999277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9" name="等腰三角形 358"/>
            <p:cNvSpPr/>
            <p:nvPr/>
          </p:nvSpPr>
          <p:spPr>
            <a:xfrm rot="16200000">
              <a:off x="11505882" y="3366075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0" name="等腰三角形 359"/>
            <p:cNvSpPr/>
            <p:nvPr/>
          </p:nvSpPr>
          <p:spPr>
            <a:xfrm rot="5400000">
              <a:off x="10870586" y="336607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1" name="等腰三角形 360"/>
            <p:cNvSpPr/>
            <p:nvPr/>
          </p:nvSpPr>
          <p:spPr>
            <a:xfrm rot="5400000">
              <a:off x="9599997" y="336607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62" name="组合 361"/>
          <p:cNvGrpSpPr/>
          <p:nvPr/>
        </p:nvGrpSpPr>
        <p:grpSpPr>
          <a:xfrm>
            <a:off x="-10549" y="3165604"/>
            <a:ext cx="3811767" cy="4051507"/>
            <a:chOff x="-10549" y="3165604"/>
            <a:chExt cx="3811767" cy="4051507"/>
          </a:xfrm>
        </p:grpSpPr>
        <p:sp>
          <p:nvSpPr>
            <p:cNvPr id="363" name="等腰三角形 362"/>
            <p:cNvSpPr/>
            <p:nvPr/>
          </p:nvSpPr>
          <p:spPr>
            <a:xfrm rot="5400000">
              <a:off x="-61373" y="6530994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4" name="等腰三角形 363"/>
            <p:cNvSpPr/>
            <p:nvPr/>
          </p:nvSpPr>
          <p:spPr>
            <a:xfrm rot="5400000">
              <a:off x="1209216" y="6530994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5" name="等腰三角形 364"/>
            <p:cNvSpPr/>
            <p:nvPr/>
          </p:nvSpPr>
          <p:spPr>
            <a:xfrm rot="16200000">
              <a:off x="573922" y="6530994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6" name="等腰三角形 365"/>
            <p:cNvSpPr/>
            <p:nvPr/>
          </p:nvSpPr>
          <p:spPr>
            <a:xfrm rot="5400000">
              <a:off x="2479805" y="6530994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7" name="等腰三角形 366"/>
            <p:cNvSpPr/>
            <p:nvPr/>
          </p:nvSpPr>
          <p:spPr>
            <a:xfrm rot="16200000">
              <a:off x="1844511" y="6530994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8" name="等腰三角形 367"/>
            <p:cNvSpPr/>
            <p:nvPr/>
          </p:nvSpPr>
          <p:spPr>
            <a:xfrm rot="5400000">
              <a:off x="573922" y="6164196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9" name="等腰三角形 368"/>
            <p:cNvSpPr/>
            <p:nvPr/>
          </p:nvSpPr>
          <p:spPr>
            <a:xfrm rot="16200000">
              <a:off x="-61372" y="6164196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0" name="等腰三角形 369"/>
            <p:cNvSpPr/>
            <p:nvPr/>
          </p:nvSpPr>
          <p:spPr>
            <a:xfrm rot="5400000">
              <a:off x="1844511" y="6164196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1" name="等腰三角形 370"/>
            <p:cNvSpPr/>
            <p:nvPr/>
          </p:nvSpPr>
          <p:spPr>
            <a:xfrm rot="16200000">
              <a:off x="1209217" y="6164196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2" name="等腰三角形 371"/>
            <p:cNvSpPr/>
            <p:nvPr/>
          </p:nvSpPr>
          <p:spPr>
            <a:xfrm rot="5400000">
              <a:off x="3115100" y="6164196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3" name="等腰三角形 372"/>
            <p:cNvSpPr/>
            <p:nvPr/>
          </p:nvSpPr>
          <p:spPr>
            <a:xfrm rot="5400000">
              <a:off x="-61373" y="5794052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4" name="等腰三角形 373"/>
            <p:cNvSpPr/>
            <p:nvPr/>
          </p:nvSpPr>
          <p:spPr>
            <a:xfrm rot="5400000">
              <a:off x="1209216" y="5794052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5" name="等腰三角形 374"/>
            <p:cNvSpPr/>
            <p:nvPr/>
          </p:nvSpPr>
          <p:spPr>
            <a:xfrm rot="16200000">
              <a:off x="573922" y="5794052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6" name="等腰三角形 375"/>
            <p:cNvSpPr/>
            <p:nvPr/>
          </p:nvSpPr>
          <p:spPr>
            <a:xfrm rot="5400000">
              <a:off x="2479805" y="5794052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7" name="等腰三角形 376"/>
            <p:cNvSpPr/>
            <p:nvPr/>
          </p:nvSpPr>
          <p:spPr>
            <a:xfrm rot="16200000">
              <a:off x="1844511" y="5794052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8" name="等腰三角形 377"/>
            <p:cNvSpPr/>
            <p:nvPr/>
          </p:nvSpPr>
          <p:spPr>
            <a:xfrm rot="5400000">
              <a:off x="573922" y="5427254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9" name="等腰三角形 378"/>
            <p:cNvSpPr/>
            <p:nvPr/>
          </p:nvSpPr>
          <p:spPr>
            <a:xfrm rot="16200000">
              <a:off x="-61372" y="5427254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0" name="等腰三角形 379"/>
            <p:cNvSpPr/>
            <p:nvPr/>
          </p:nvSpPr>
          <p:spPr>
            <a:xfrm rot="16200000">
              <a:off x="1209217" y="5427254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1" name="等腰三角形 380"/>
            <p:cNvSpPr/>
            <p:nvPr/>
          </p:nvSpPr>
          <p:spPr>
            <a:xfrm rot="5400000">
              <a:off x="-61373" y="5057110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2" name="等腰三角形 381"/>
            <p:cNvSpPr/>
            <p:nvPr/>
          </p:nvSpPr>
          <p:spPr>
            <a:xfrm rot="5400000">
              <a:off x="1209216" y="5057110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3" name="等腰三角形 382"/>
            <p:cNvSpPr/>
            <p:nvPr/>
          </p:nvSpPr>
          <p:spPr>
            <a:xfrm rot="16200000">
              <a:off x="573922" y="5057110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4" name="等腰三角形 383"/>
            <p:cNvSpPr/>
            <p:nvPr/>
          </p:nvSpPr>
          <p:spPr>
            <a:xfrm rot="5400000">
              <a:off x="573922" y="4690312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5" name="等腰三角形 384"/>
            <p:cNvSpPr/>
            <p:nvPr/>
          </p:nvSpPr>
          <p:spPr>
            <a:xfrm rot="16200000">
              <a:off x="-61372" y="4690312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6" name="等腰三角形 385"/>
            <p:cNvSpPr/>
            <p:nvPr/>
          </p:nvSpPr>
          <p:spPr>
            <a:xfrm rot="16200000">
              <a:off x="1209217" y="4690312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7" name="等腰三角形 386"/>
            <p:cNvSpPr/>
            <p:nvPr/>
          </p:nvSpPr>
          <p:spPr>
            <a:xfrm rot="5400000">
              <a:off x="-61373" y="4320168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8" name="等腰三角形 387"/>
            <p:cNvSpPr/>
            <p:nvPr/>
          </p:nvSpPr>
          <p:spPr>
            <a:xfrm rot="16200000">
              <a:off x="573922" y="4320168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9" name="等腰三角形 388"/>
            <p:cNvSpPr/>
            <p:nvPr/>
          </p:nvSpPr>
          <p:spPr>
            <a:xfrm rot="16200000">
              <a:off x="-61372" y="3953370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0" name="等腰三角形 389"/>
            <p:cNvSpPr/>
            <p:nvPr/>
          </p:nvSpPr>
          <p:spPr>
            <a:xfrm rot="5400000">
              <a:off x="-61373" y="3583226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1" name="等腰三角形 390"/>
            <p:cNvSpPr/>
            <p:nvPr/>
          </p:nvSpPr>
          <p:spPr>
            <a:xfrm rot="16200000">
              <a:off x="-61372" y="3216428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椭圆 86"/>
          <p:cNvSpPr/>
          <p:nvPr/>
        </p:nvSpPr>
        <p:spPr>
          <a:xfrm>
            <a:off x="2805719" y="4958026"/>
            <a:ext cx="4594198" cy="15376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r>
              <a:rPr lang="en-US" altLang="zh-CN" dirty="0" smtClean="0"/>
              <a:t>cheme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A858-5ED0-4B4A-8756-97846365D73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0" name="椭圆 339"/>
          <p:cNvSpPr/>
          <p:nvPr/>
        </p:nvSpPr>
        <p:spPr>
          <a:xfrm>
            <a:off x="2825274" y="1236490"/>
            <a:ext cx="4650610" cy="15865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1" name="矩形 340"/>
          <p:cNvSpPr/>
          <p:nvPr/>
        </p:nvSpPr>
        <p:spPr>
          <a:xfrm>
            <a:off x="4665148" y="1849981"/>
            <a:ext cx="876564" cy="33422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Comm</a:t>
            </a:r>
            <a:endParaRPr lang="zh-CN" altLang="en-US" sz="100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6" name="等腰三角形 345"/>
          <p:cNvSpPr/>
          <p:nvPr/>
        </p:nvSpPr>
        <p:spPr>
          <a:xfrm>
            <a:off x="3871527" y="3603220"/>
            <a:ext cx="386057" cy="262829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7" name="等腰三角形 346"/>
          <p:cNvSpPr/>
          <p:nvPr/>
        </p:nvSpPr>
        <p:spPr>
          <a:xfrm>
            <a:off x="5387112" y="3603220"/>
            <a:ext cx="360880" cy="262830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348" name="组合 347"/>
          <p:cNvGrpSpPr/>
          <p:nvPr/>
        </p:nvGrpSpPr>
        <p:grpSpPr>
          <a:xfrm>
            <a:off x="1760834" y="5410010"/>
            <a:ext cx="644525" cy="644526"/>
            <a:chOff x="907256" y="157162"/>
            <a:chExt cx="644525" cy="644526"/>
          </a:xfrm>
        </p:grpSpPr>
        <p:sp>
          <p:nvSpPr>
            <p:cNvPr id="378" name="Oval 66"/>
            <p:cNvSpPr>
              <a:spLocks noChangeArrowheads="1"/>
            </p:cNvSpPr>
            <p:nvPr/>
          </p:nvSpPr>
          <p:spPr bwMode="auto">
            <a:xfrm>
              <a:off x="907256" y="157162"/>
              <a:ext cx="644525" cy="644525"/>
            </a:xfrm>
            <a:prstGeom prst="ellipse">
              <a:avLst/>
            </a:prstGeom>
            <a:solidFill>
              <a:srgbClr val="50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79" name="Freeform 474"/>
            <p:cNvSpPr/>
            <p:nvPr/>
          </p:nvSpPr>
          <p:spPr bwMode="auto">
            <a:xfrm>
              <a:off x="1092993" y="288925"/>
              <a:ext cx="444500" cy="512763"/>
            </a:xfrm>
            <a:custGeom>
              <a:avLst/>
              <a:gdLst>
                <a:gd name="T0" fmla="*/ 0 w 57"/>
                <a:gd name="T1" fmla="*/ 46 h 66"/>
                <a:gd name="T2" fmla="*/ 0 w 57"/>
                <a:gd name="T3" fmla="*/ 44 h 66"/>
                <a:gd name="T4" fmla="*/ 0 w 57"/>
                <a:gd name="T5" fmla="*/ 42 h 66"/>
                <a:gd name="T6" fmla="*/ 0 w 57"/>
                <a:gd name="T7" fmla="*/ 39 h 66"/>
                <a:gd name="T8" fmla="*/ 1 w 57"/>
                <a:gd name="T9" fmla="*/ 37 h 66"/>
                <a:gd name="T10" fmla="*/ 2 w 57"/>
                <a:gd name="T11" fmla="*/ 35 h 66"/>
                <a:gd name="T12" fmla="*/ 4 w 57"/>
                <a:gd name="T13" fmla="*/ 33 h 66"/>
                <a:gd name="T14" fmla="*/ 6 w 57"/>
                <a:gd name="T15" fmla="*/ 31 h 66"/>
                <a:gd name="T16" fmla="*/ 6 w 57"/>
                <a:gd name="T17" fmla="*/ 31 h 66"/>
                <a:gd name="T18" fmla="*/ 6 w 57"/>
                <a:gd name="T19" fmla="*/ 31 h 66"/>
                <a:gd name="T20" fmla="*/ 6 w 57"/>
                <a:gd name="T21" fmla="*/ 31 h 66"/>
                <a:gd name="T22" fmla="*/ 6 w 57"/>
                <a:gd name="T23" fmla="*/ 31 h 66"/>
                <a:gd name="T24" fmla="*/ 7 w 57"/>
                <a:gd name="T25" fmla="*/ 31 h 66"/>
                <a:gd name="T26" fmla="*/ 7 w 57"/>
                <a:gd name="T27" fmla="*/ 31 h 66"/>
                <a:gd name="T28" fmla="*/ 7 w 57"/>
                <a:gd name="T29" fmla="*/ 31 h 66"/>
                <a:gd name="T30" fmla="*/ 7 w 57"/>
                <a:gd name="T31" fmla="*/ 31 h 66"/>
                <a:gd name="T32" fmla="*/ 10 w 57"/>
                <a:gd name="T33" fmla="*/ 30 h 66"/>
                <a:gd name="T34" fmla="*/ 10 w 57"/>
                <a:gd name="T35" fmla="*/ 30 h 66"/>
                <a:gd name="T36" fmla="*/ 10 w 57"/>
                <a:gd name="T37" fmla="*/ 30 h 66"/>
                <a:gd name="T38" fmla="*/ 10 w 57"/>
                <a:gd name="T39" fmla="*/ 30 h 66"/>
                <a:gd name="T40" fmla="*/ 10 w 57"/>
                <a:gd name="T41" fmla="*/ 30 h 66"/>
                <a:gd name="T42" fmla="*/ 10 w 57"/>
                <a:gd name="T43" fmla="*/ 30 h 66"/>
                <a:gd name="T44" fmla="*/ 11 w 57"/>
                <a:gd name="T45" fmla="*/ 30 h 66"/>
                <a:gd name="T46" fmla="*/ 11 w 57"/>
                <a:gd name="T47" fmla="*/ 30 h 66"/>
                <a:gd name="T48" fmla="*/ 11 w 57"/>
                <a:gd name="T49" fmla="*/ 30 h 66"/>
                <a:gd name="T50" fmla="*/ 11 w 57"/>
                <a:gd name="T51" fmla="*/ 30 h 66"/>
                <a:gd name="T52" fmla="*/ 11 w 57"/>
                <a:gd name="T53" fmla="*/ 30 h 66"/>
                <a:gd name="T54" fmla="*/ 11 w 57"/>
                <a:gd name="T55" fmla="*/ 29 h 66"/>
                <a:gd name="T56" fmla="*/ 11 w 57"/>
                <a:gd name="T57" fmla="*/ 29 h 66"/>
                <a:gd name="T58" fmla="*/ 11 w 57"/>
                <a:gd name="T59" fmla="*/ 29 h 66"/>
                <a:gd name="T60" fmla="*/ 11 w 57"/>
                <a:gd name="T61" fmla="*/ 29 h 66"/>
                <a:gd name="T62" fmla="*/ 11 w 57"/>
                <a:gd name="T63" fmla="*/ 29 h 66"/>
                <a:gd name="T64" fmla="*/ 10 w 57"/>
                <a:gd name="T65" fmla="*/ 25 h 66"/>
                <a:gd name="T66" fmla="*/ 6 w 57"/>
                <a:gd name="T67" fmla="*/ 18 h 66"/>
                <a:gd name="T68" fmla="*/ 5 w 57"/>
                <a:gd name="T69" fmla="*/ 10 h 66"/>
                <a:gd name="T70" fmla="*/ 7 w 57"/>
                <a:gd name="T71" fmla="*/ 5 h 66"/>
                <a:gd name="T72" fmla="*/ 11 w 57"/>
                <a:gd name="T73" fmla="*/ 2 h 66"/>
                <a:gd name="T74" fmla="*/ 14 w 57"/>
                <a:gd name="T75" fmla="*/ 0 h 66"/>
                <a:gd name="T76" fmla="*/ 16 w 57"/>
                <a:gd name="T77" fmla="*/ 0 h 66"/>
                <a:gd name="T78" fmla="*/ 17 w 57"/>
                <a:gd name="T79" fmla="*/ 1 h 66"/>
                <a:gd name="T80" fmla="*/ 17 w 57"/>
                <a:gd name="T81" fmla="*/ 1 h 66"/>
                <a:gd name="T82" fmla="*/ 18 w 57"/>
                <a:gd name="T83" fmla="*/ 0 h 66"/>
                <a:gd name="T84" fmla="*/ 19 w 57"/>
                <a:gd name="T85" fmla="*/ 0 h 66"/>
                <a:gd name="T86" fmla="*/ 20 w 57"/>
                <a:gd name="T87" fmla="*/ 0 h 66"/>
                <a:gd name="T88" fmla="*/ 21 w 57"/>
                <a:gd name="T89" fmla="*/ 0 h 66"/>
                <a:gd name="T90" fmla="*/ 23 w 57"/>
                <a:gd name="T91" fmla="*/ 1 h 66"/>
                <a:gd name="T92" fmla="*/ 24 w 57"/>
                <a:gd name="T93" fmla="*/ 2 h 66"/>
                <a:gd name="T94" fmla="*/ 25 w 57"/>
                <a:gd name="T95" fmla="*/ 3 h 66"/>
                <a:gd name="T96" fmla="*/ 26 w 57"/>
                <a:gd name="T97" fmla="*/ 4 h 66"/>
                <a:gd name="T98" fmla="*/ 27 w 57"/>
                <a:gd name="T99" fmla="*/ 5 h 66"/>
                <a:gd name="T100" fmla="*/ 27 w 57"/>
                <a:gd name="T101" fmla="*/ 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7" h="66">
                  <a:moveTo>
                    <a:pt x="19" y="66"/>
                  </a:move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1" y="48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7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2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4"/>
                    <a:pt x="2" y="34"/>
                  </a:cubicBezTo>
                  <a:cubicBezTo>
                    <a:pt x="2" y="34"/>
                    <a:pt x="2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5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6" y="32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9" y="25"/>
                    <a:pt x="9" y="25"/>
                  </a:cubicBezTo>
                  <a:cubicBezTo>
                    <a:pt x="9" y="24"/>
                    <a:pt x="8" y="24"/>
                    <a:pt x="8" y="23"/>
                  </a:cubicBezTo>
                  <a:cubicBezTo>
                    <a:pt x="8" y="22"/>
                    <a:pt x="7" y="22"/>
                    <a:pt x="7" y="21"/>
                  </a:cubicBezTo>
                  <a:cubicBezTo>
                    <a:pt x="7" y="21"/>
                    <a:pt x="7" y="20"/>
                    <a:pt x="6" y="20"/>
                  </a:cubicBezTo>
                  <a:cubicBezTo>
                    <a:pt x="6" y="19"/>
                    <a:pt x="6" y="19"/>
                    <a:pt x="6" y="18"/>
                  </a:cubicBezTo>
                  <a:cubicBezTo>
                    <a:pt x="6" y="18"/>
                    <a:pt x="6" y="17"/>
                    <a:pt x="5" y="17"/>
                  </a:cubicBezTo>
                  <a:cubicBezTo>
                    <a:pt x="5" y="16"/>
                    <a:pt x="5" y="16"/>
                    <a:pt x="5" y="15"/>
                  </a:cubicBezTo>
                  <a:cubicBezTo>
                    <a:pt x="5" y="15"/>
                    <a:pt x="5" y="14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11"/>
                    <a:pt x="5" y="10"/>
                    <a:pt x="5" y="10"/>
                  </a:cubicBezTo>
                  <a:cubicBezTo>
                    <a:pt x="5" y="10"/>
                    <a:pt x="5" y="9"/>
                    <a:pt x="6" y="9"/>
                  </a:cubicBezTo>
                  <a:cubicBezTo>
                    <a:pt x="6" y="9"/>
                    <a:pt x="6" y="8"/>
                    <a:pt x="6" y="8"/>
                  </a:cubicBezTo>
                  <a:cubicBezTo>
                    <a:pt x="6" y="8"/>
                    <a:pt x="6" y="7"/>
                    <a:pt x="6" y="7"/>
                  </a:cubicBezTo>
                  <a:cubicBezTo>
                    <a:pt x="6" y="7"/>
                    <a:pt x="7" y="6"/>
                    <a:pt x="7" y="6"/>
                  </a:cubicBezTo>
                  <a:cubicBezTo>
                    <a:pt x="7" y="6"/>
                    <a:pt x="7" y="5"/>
                    <a:pt x="7" y="5"/>
                  </a:cubicBezTo>
                  <a:cubicBezTo>
                    <a:pt x="8" y="5"/>
                    <a:pt x="8" y="5"/>
                    <a:pt x="8" y="4"/>
                  </a:cubicBezTo>
                  <a:cubicBezTo>
                    <a:pt x="8" y="4"/>
                    <a:pt x="8" y="4"/>
                    <a:pt x="9" y="4"/>
                  </a:cubicBezTo>
                  <a:cubicBezTo>
                    <a:pt x="9" y="4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2"/>
                    <a:pt x="10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5" y="2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2" y="53"/>
                    <a:pt x="37" y="65"/>
                    <a:pt x="19" y="66"/>
                  </a:cubicBezTo>
                  <a:close/>
                </a:path>
              </a:pathLst>
            </a:custGeom>
            <a:solidFill>
              <a:srgbClr val="40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0" name="Freeform 535"/>
            <p:cNvSpPr/>
            <p:nvPr/>
          </p:nvSpPr>
          <p:spPr bwMode="auto">
            <a:xfrm>
              <a:off x="1164431" y="412750"/>
              <a:ext cx="123825" cy="195263"/>
            </a:xfrm>
            <a:custGeom>
              <a:avLst/>
              <a:gdLst>
                <a:gd name="T0" fmla="*/ 3 w 16"/>
                <a:gd name="T1" fmla="*/ 0 h 25"/>
                <a:gd name="T2" fmla="*/ 13 w 16"/>
                <a:gd name="T3" fmla="*/ 0 h 25"/>
                <a:gd name="T4" fmla="*/ 15 w 16"/>
                <a:gd name="T5" fmla="*/ 13 h 25"/>
                <a:gd name="T6" fmla="*/ 16 w 16"/>
                <a:gd name="T7" fmla="*/ 15 h 25"/>
                <a:gd name="T8" fmla="*/ 16 w 16"/>
                <a:gd name="T9" fmla="*/ 15 h 25"/>
                <a:gd name="T10" fmla="*/ 14 w 16"/>
                <a:gd name="T11" fmla="*/ 17 h 25"/>
                <a:gd name="T12" fmla="*/ 8 w 16"/>
                <a:gd name="T13" fmla="*/ 25 h 25"/>
                <a:gd name="T14" fmla="*/ 3 w 16"/>
                <a:gd name="T15" fmla="*/ 17 h 25"/>
                <a:gd name="T16" fmla="*/ 0 w 16"/>
                <a:gd name="T17" fmla="*/ 15 h 25"/>
                <a:gd name="T18" fmla="*/ 0 w 16"/>
                <a:gd name="T19" fmla="*/ 15 h 25"/>
                <a:gd name="T20" fmla="*/ 2 w 16"/>
                <a:gd name="T21" fmla="*/ 13 h 25"/>
                <a:gd name="T22" fmla="*/ 3 w 16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5">
                  <a:moveTo>
                    <a:pt x="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2" y="14"/>
                    <a:pt x="2" y="1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E3C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1" name="Freeform 536"/>
            <p:cNvSpPr/>
            <p:nvPr/>
          </p:nvSpPr>
          <p:spPr bwMode="auto">
            <a:xfrm>
              <a:off x="1164431" y="428625"/>
              <a:ext cx="61912" cy="179388"/>
            </a:xfrm>
            <a:custGeom>
              <a:avLst/>
              <a:gdLst>
                <a:gd name="T0" fmla="*/ 8 w 8"/>
                <a:gd name="T1" fmla="*/ 23 h 23"/>
                <a:gd name="T2" fmla="*/ 8 w 8"/>
                <a:gd name="T3" fmla="*/ 23 h 23"/>
                <a:gd name="T4" fmla="*/ 3 w 8"/>
                <a:gd name="T5" fmla="*/ 15 h 23"/>
                <a:gd name="T6" fmla="*/ 0 w 8"/>
                <a:gd name="T7" fmla="*/ 13 h 23"/>
                <a:gd name="T8" fmla="*/ 0 w 8"/>
                <a:gd name="T9" fmla="*/ 13 h 23"/>
                <a:gd name="T10" fmla="*/ 2 w 8"/>
                <a:gd name="T11" fmla="*/ 11 h 23"/>
                <a:gd name="T12" fmla="*/ 3 w 8"/>
                <a:gd name="T13" fmla="*/ 0 h 23"/>
                <a:gd name="T14" fmla="*/ 8 w 8"/>
                <a:gd name="T15" fmla="*/ 0 h 23"/>
                <a:gd name="T16" fmla="*/ 8 w 8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2" y="12"/>
                    <a:pt x="2" y="1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D4C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2" name="Freeform 537"/>
            <p:cNvSpPr/>
            <p:nvPr/>
          </p:nvSpPr>
          <p:spPr bwMode="auto">
            <a:xfrm>
              <a:off x="1178718" y="484187"/>
              <a:ext cx="93662" cy="46038"/>
            </a:xfrm>
            <a:custGeom>
              <a:avLst/>
              <a:gdLst>
                <a:gd name="T0" fmla="*/ 0 w 12"/>
                <a:gd name="T1" fmla="*/ 0 h 6"/>
                <a:gd name="T2" fmla="*/ 12 w 12"/>
                <a:gd name="T3" fmla="*/ 0 h 6"/>
                <a:gd name="T4" fmla="*/ 12 w 12"/>
                <a:gd name="T5" fmla="*/ 1 h 6"/>
                <a:gd name="T6" fmla="*/ 12 w 12"/>
                <a:gd name="T7" fmla="*/ 2 h 6"/>
                <a:gd name="T8" fmla="*/ 6 w 12"/>
                <a:gd name="T9" fmla="*/ 6 h 6"/>
                <a:gd name="T10" fmla="*/ 1 w 12"/>
                <a:gd name="T11" fmla="*/ 2 h 6"/>
                <a:gd name="T12" fmla="*/ 0 w 12"/>
                <a:gd name="T13" fmla="*/ 1 h 6"/>
                <a:gd name="T14" fmla="*/ 0 w 12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2"/>
                  </a:cubicBezTo>
                  <a:cubicBezTo>
                    <a:pt x="10" y="4"/>
                    <a:pt x="8" y="6"/>
                    <a:pt x="6" y="6"/>
                  </a:cubicBezTo>
                  <a:cubicBezTo>
                    <a:pt x="4" y="6"/>
                    <a:pt x="2" y="4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B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3" name="Freeform 538"/>
            <p:cNvSpPr/>
            <p:nvPr/>
          </p:nvSpPr>
          <p:spPr bwMode="auto">
            <a:xfrm>
              <a:off x="1116806" y="522287"/>
              <a:ext cx="217487" cy="147638"/>
            </a:xfrm>
            <a:custGeom>
              <a:avLst/>
              <a:gdLst>
                <a:gd name="T0" fmla="*/ 4 w 28"/>
                <a:gd name="T1" fmla="*/ 1 h 19"/>
                <a:gd name="T2" fmla="*/ 7 w 28"/>
                <a:gd name="T3" fmla="*/ 0 h 19"/>
                <a:gd name="T4" fmla="*/ 10 w 28"/>
                <a:gd name="T5" fmla="*/ 2 h 19"/>
                <a:gd name="T6" fmla="*/ 11 w 28"/>
                <a:gd name="T7" fmla="*/ 3 h 19"/>
                <a:gd name="T8" fmla="*/ 14 w 28"/>
                <a:gd name="T9" fmla="*/ 10 h 19"/>
                <a:gd name="T10" fmla="*/ 17 w 28"/>
                <a:gd name="T11" fmla="*/ 2 h 19"/>
                <a:gd name="T12" fmla="*/ 18 w 28"/>
                <a:gd name="T13" fmla="*/ 1 h 19"/>
                <a:gd name="T14" fmla="*/ 21 w 28"/>
                <a:gd name="T15" fmla="*/ 0 h 19"/>
                <a:gd name="T16" fmla="*/ 24 w 28"/>
                <a:gd name="T17" fmla="*/ 1 h 19"/>
                <a:gd name="T18" fmla="*/ 25 w 28"/>
                <a:gd name="T19" fmla="*/ 1 h 19"/>
                <a:gd name="T20" fmla="*/ 28 w 28"/>
                <a:gd name="T21" fmla="*/ 19 h 19"/>
                <a:gd name="T22" fmla="*/ 0 w 28"/>
                <a:gd name="T23" fmla="*/ 19 h 19"/>
                <a:gd name="T24" fmla="*/ 3 w 28"/>
                <a:gd name="T25" fmla="*/ 2 h 19"/>
                <a:gd name="T26" fmla="*/ 4 w 28"/>
                <a:gd name="T27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19">
                  <a:moveTo>
                    <a:pt x="4" y="1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1" y="2"/>
                    <a:pt x="11" y="3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3" y="2"/>
                    <a:pt x="3" y="2"/>
                    <a:pt x="3" y="2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4" name="Freeform 539"/>
            <p:cNvSpPr/>
            <p:nvPr/>
          </p:nvSpPr>
          <p:spPr bwMode="auto">
            <a:xfrm>
              <a:off x="1092993" y="530225"/>
              <a:ext cx="273050" cy="139700"/>
            </a:xfrm>
            <a:custGeom>
              <a:avLst/>
              <a:gdLst>
                <a:gd name="T0" fmla="*/ 35 w 35"/>
                <a:gd name="T1" fmla="*/ 15 h 18"/>
                <a:gd name="T2" fmla="*/ 27 w 35"/>
                <a:gd name="T3" fmla="*/ 0 h 18"/>
                <a:gd name="T4" fmla="*/ 28 w 35"/>
                <a:gd name="T5" fmla="*/ 5 h 18"/>
                <a:gd name="T6" fmla="*/ 22 w 35"/>
                <a:gd name="T7" fmla="*/ 2 h 18"/>
                <a:gd name="T8" fmla="*/ 17 w 35"/>
                <a:gd name="T9" fmla="*/ 15 h 18"/>
                <a:gd name="T10" fmla="*/ 12 w 35"/>
                <a:gd name="T11" fmla="*/ 2 h 18"/>
                <a:gd name="T12" fmla="*/ 6 w 35"/>
                <a:gd name="T13" fmla="*/ 5 h 18"/>
                <a:gd name="T14" fmla="*/ 7 w 35"/>
                <a:gd name="T15" fmla="*/ 0 h 18"/>
                <a:gd name="T16" fmla="*/ 0 w 35"/>
                <a:gd name="T17" fmla="*/ 15 h 18"/>
                <a:gd name="T18" fmla="*/ 3 w 35"/>
                <a:gd name="T19" fmla="*/ 18 h 18"/>
                <a:gd name="T20" fmla="*/ 31 w 35"/>
                <a:gd name="T21" fmla="*/ 18 h 18"/>
                <a:gd name="T22" fmla="*/ 35 w 35"/>
                <a:gd name="T23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8">
                  <a:moveTo>
                    <a:pt x="35" y="15"/>
                  </a:moveTo>
                  <a:cubicBezTo>
                    <a:pt x="35" y="8"/>
                    <a:pt x="34" y="2"/>
                    <a:pt x="27" y="0"/>
                  </a:cubicBezTo>
                  <a:cubicBezTo>
                    <a:pt x="27" y="1"/>
                    <a:pt x="27" y="2"/>
                    <a:pt x="28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7"/>
                    <a:pt x="19" y="11"/>
                    <a:pt x="17" y="1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2"/>
                    <a:pt x="7" y="1"/>
                    <a:pt x="7" y="0"/>
                  </a:cubicBezTo>
                  <a:cubicBezTo>
                    <a:pt x="0" y="2"/>
                    <a:pt x="0" y="8"/>
                    <a:pt x="0" y="15"/>
                  </a:cubicBezTo>
                  <a:cubicBezTo>
                    <a:pt x="0" y="16"/>
                    <a:pt x="1" y="18"/>
                    <a:pt x="3" y="18"/>
                  </a:cubicBezTo>
                  <a:cubicBezTo>
                    <a:pt x="12" y="18"/>
                    <a:pt x="22" y="18"/>
                    <a:pt x="31" y="18"/>
                  </a:cubicBezTo>
                  <a:cubicBezTo>
                    <a:pt x="33" y="18"/>
                    <a:pt x="35" y="16"/>
                    <a:pt x="35" y="15"/>
                  </a:cubicBez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5" name="Freeform 540"/>
            <p:cNvSpPr/>
            <p:nvPr/>
          </p:nvSpPr>
          <p:spPr bwMode="auto">
            <a:xfrm>
              <a:off x="1070768" y="258762"/>
              <a:ext cx="295275" cy="225425"/>
            </a:xfrm>
            <a:custGeom>
              <a:avLst/>
              <a:gdLst>
                <a:gd name="T0" fmla="*/ 12 w 38"/>
                <a:gd name="T1" fmla="*/ 29 h 29"/>
                <a:gd name="T2" fmla="*/ 19 w 38"/>
                <a:gd name="T3" fmla="*/ 4 h 29"/>
                <a:gd name="T4" fmla="*/ 20 w 38"/>
                <a:gd name="T5" fmla="*/ 5 h 29"/>
                <a:gd name="T6" fmla="*/ 28 w 38"/>
                <a:gd name="T7" fmla="*/ 29 h 29"/>
                <a:gd name="T8" fmla="*/ 26 w 38"/>
                <a:gd name="T9" fmla="*/ 29 h 29"/>
                <a:gd name="T10" fmla="*/ 26 w 38"/>
                <a:gd name="T11" fmla="*/ 29 h 29"/>
                <a:gd name="T12" fmla="*/ 28 w 38"/>
                <a:gd name="T13" fmla="*/ 26 h 29"/>
                <a:gd name="T14" fmla="*/ 28 w 38"/>
                <a:gd name="T15" fmla="*/ 26 h 29"/>
                <a:gd name="T16" fmla="*/ 29 w 38"/>
                <a:gd name="T17" fmla="*/ 23 h 29"/>
                <a:gd name="T18" fmla="*/ 29 w 38"/>
                <a:gd name="T19" fmla="*/ 21 h 29"/>
                <a:gd name="T20" fmla="*/ 29 w 38"/>
                <a:gd name="T21" fmla="*/ 21 h 29"/>
                <a:gd name="T22" fmla="*/ 29 w 38"/>
                <a:gd name="T23" fmla="*/ 20 h 29"/>
                <a:gd name="T24" fmla="*/ 29 w 38"/>
                <a:gd name="T25" fmla="*/ 19 h 29"/>
                <a:gd name="T26" fmla="*/ 29 w 38"/>
                <a:gd name="T27" fmla="*/ 18 h 29"/>
                <a:gd name="T28" fmla="*/ 29 w 38"/>
                <a:gd name="T29" fmla="*/ 17 h 29"/>
                <a:gd name="T30" fmla="*/ 24 w 38"/>
                <a:gd name="T31" fmla="*/ 15 h 29"/>
                <a:gd name="T32" fmla="*/ 16 w 38"/>
                <a:gd name="T33" fmla="*/ 11 h 29"/>
                <a:gd name="T34" fmla="*/ 16 w 38"/>
                <a:gd name="T35" fmla="*/ 11 h 29"/>
                <a:gd name="T36" fmla="*/ 11 w 38"/>
                <a:gd name="T37" fmla="*/ 18 h 29"/>
                <a:gd name="T38" fmla="*/ 11 w 38"/>
                <a:gd name="T39" fmla="*/ 19 h 29"/>
                <a:gd name="T40" fmla="*/ 11 w 38"/>
                <a:gd name="T41" fmla="*/ 20 h 29"/>
                <a:gd name="T42" fmla="*/ 11 w 38"/>
                <a:gd name="T43" fmla="*/ 20 h 29"/>
                <a:gd name="T44" fmla="*/ 14 w 38"/>
                <a:gd name="T45" fmla="*/ 29 h 29"/>
                <a:gd name="T46" fmla="*/ 12 w 38"/>
                <a:gd name="T4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29">
                  <a:moveTo>
                    <a:pt x="12" y="29"/>
                  </a:moveTo>
                  <a:cubicBezTo>
                    <a:pt x="0" y="9"/>
                    <a:pt x="19" y="2"/>
                    <a:pt x="19" y="4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6" y="0"/>
                    <a:pt x="38" y="13"/>
                    <a:pt x="28" y="29"/>
                  </a:cubicBezTo>
                  <a:cubicBezTo>
                    <a:pt x="28" y="29"/>
                    <a:pt x="27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7" y="28"/>
                    <a:pt x="27" y="27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5"/>
                    <a:pt x="28" y="24"/>
                    <a:pt x="29" y="23"/>
                  </a:cubicBezTo>
                  <a:cubicBezTo>
                    <a:pt x="29" y="22"/>
                    <a:pt x="29" y="22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7"/>
                  </a:cubicBezTo>
                  <a:cubicBezTo>
                    <a:pt x="29" y="15"/>
                    <a:pt x="26" y="15"/>
                    <a:pt x="24" y="15"/>
                  </a:cubicBezTo>
                  <a:cubicBezTo>
                    <a:pt x="21" y="14"/>
                    <a:pt x="17" y="14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2"/>
                    <a:pt x="12" y="14"/>
                    <a:pt x="11" y="18"/>
                  </a:cubicBezTo>
                  <a:cubicBezTo>
                    <a:pt x="11" y="18"/>
                    <a:pt x="11" y="19"/>
                    <a:pt x="11" y="19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24"/>
                    <a:pt x="13" y="27"/>
                    <a:pt x="14" y="29"/>
                  </a:cubicBezTo>
                  <a:cubicBezTo>
                    <a:pt x="13" y="29"/>
                    <a:pt x="13" y="29"/>
                    <a:pt x="12" y="29"/>
                  </a:cubicBez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6" name="Freeform 541"/>
            <p:cNvSpPr/>
            <p:nvPr/>
          </p:nvSpPr>
          <p:spPr bwMode="auto">
            <a:xfrm>
              <a:off x="1156493" y="342900"/>
              <a:ext cx="139700" cy="171450"/>
            </a:xfrm>
            <a:custGeom>
              <a:avLst/>
              <a:gdLst>
                <a:gd name="T0" fmla="*/ 17 w 18"/>
                <a:gd name="T1" fmla="*/ 15 h 22"/>
                <a:gd name="T2" fmla="*/ 18 w 18"/>
                <a:gd name="T3" fmla="*/ 12 h 22"/>
                <a:gd name="T4" fmla="*/ 18 w 18"/>
                <a:gd name="T5" fmla="*/ 10 h 22"/>
                <a:gd name="T6" fmla="*/ 18 w 18"/>
                <a:gd name="T7" fmla="*/ 10 h 22"/>
                <a:gd name="T8" fmla="*/ 18 w 18"/>
                <a:gd name="T9" fmla="*/ 9 h 22"/>
                <a:gd name="T10" fmla="*/ 18 w 18"/>
                <a:gd name="T11" fmla="*/ 8 h 22"/>
                <a:gd name="T12" fmla="*/ 18 w 18"/>
                <a:gd name="T13" fmla="*/ 7 h 22"/>
                <a:gd name="T14" fmla="*/ 18 w 18"/>
                <a:gd name="T15" fmla="*/ 6 h 22"/>
                <a:gd name="T16" fmla="*/ 13 w 18"/>
                <a:gd name="T17" fmla="*/ 4 h 22"/>
                <a:gd name="T18" fmla="*/ 5 w 18"/>
                <a:gd name="T19" fmla="*/ 0 h 22"/>
                <a:gd name="T20" fmla="*/ 5 w 18"/>
                <a:gd name="T21" fmla="*/ 0 h 22"/>
                <a:gd name="T22" fmla="*/ 0 w 18"/>
                <a:gd name="T23" fmla="*/ 7 h 22"/>
                <a:gd name="T24" fmla="*/ 0 w 18"/>
                <a:gd name="T25" fmla="*/ 8 h 22"/>
                <a:gd name="T26" fmla="*/ 0 w 18"/>
                <a:gd name="T27" fmla="*/ 9 h 22"/>
                <a:gd name="T28" fmla="*/ 0 w 18"/>
                <a:gd name="T29" fmla="*/ 9 h 22"/>
                <a:gd name="T30" fmla="*/ 3 w 18"/>
                <a:gd name="T31" fmla="*/ 18 h 22"/>
                <a:gd name="T32" fmla="*/ 3 w 18"/>
                <a:gd name="T33" fmla="*/ 18 h 22"/>
                <a:gd name="T34" fmla="*/ 9 w 18"/>
                <a:gd name="T35" fmla="*/ 22 h 22"/>
                <a:gd name="T36" fmla="*/ 14 w 18"/>
                <a:gd name="T37" fmla="*/ 20 h 22"/>
                <a:gd name="T38" fmla="*/ 14 w 18"/>
                <a:gd name="T39" fmla="*/ 20 h 22"/>
                <a:gd name="T40" fmla="*/ 17 w 18"/>
                <a:gd name="T41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22">
                  <a:moveTo>
                    <a:pt x="17" y="15"/>
                  </a:moveTo>
                  <a:cubicBezTo>
                    <a:pt x="17" y="14"/>
                    <a:pt x="17" y="13"/>
                    <a:pt x="18" y="12"/>
                  </a:cubicBezTo>
                  <a:cubicBezTo>
                    <a:pt x="18" y="11"/>
                    <a:pt x="18" y="11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6"/>
                  </a:cubicBezTo>
                  <a:cubicBezTo>
                    <a:pt x="18" y="4"/>
                    <a:pt x="15" y="4"/>
                    <a:pt x="13" y="4"/>
                  </a:cubicBezTo>
                  <a:cubicBezTo>
                    <a:pt x="10" y="3"/>
                    <a:pt x="6" y="3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1" y="3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3"/>
                    <a:pt x="2" y="16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20"/>
                    <a:pt x="7" y="22"/>
                    <a:pt x="9" y="22"/>
                  </a:cubicBezTo>
                  <a:cubicBezTo>
                    <a:pt x="11" y="22"/>
                    <a:pt x="12" y="21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5" y="19"/>
                    <a:pt x="16" y="17"/>
                    <a:pt x="17" y="15"/>
                  </a:cubicBezTo>
                  <a:close/>
                </a:path>
              </a:pathLst>
            </a:custGeom>
            <a:solidFill>
              <a:srgbClr val="FFE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7" name="Freeform 542"/>
            <p:cNvSpPr/>
            <p:nvPr/>
          </p:nvSpPr>
          <p:spPr bwMode="auto">
            <a:xfrm>
              <a:off x="1156493" y="342900"/>
              <a:ext cx="69850" cy="171450"/>
            </a:xfrm>
            <a:custGeom>
              <a:avLst/>
              <a:gdLst>
                <a:gd name="T0" fmla="*/ 9 w 9"/>
                <a:gd name="T1" fmla="*/ 3 h 22"/>
                <a:gd name="T2" fmla="*/ 5 w 9"/>
                <a:gd name="T3" fmla="*/ 0 h 22"/>
                <a:gd name="T4" fmla="*/ 5 w 9"/>
                <a:gd name="T5" fmla="*/ 0 h 22"/>
                <a:gd name="T6" fmla="*/ 0 w 9"/>
                <a:gd name="T7" fmla="*/ 7 h 22"/>
                <a:gd name="T8" fmla="*/ 0 w 9"/>
                <a:gd name="T9" fmla="*/ 8 h 22"/>
                <a:gd name="T10" fmla="*/ 0 w 9"/>
                <a:gd name="T11" fmla="*/ 9 h 22"/>
                <a:gd name="T12" fmla="*/ 0 w 9"/>
                <a:gd name="T13" fmla="*/ 9 h 22"/>
                <a:gd name="T14" fmla="*/ 3 w 9"/>
                <a:gd name="T15" fmla="*/ 18 h 22"/>
                <a:gd name="T16" fmla="*/ 3 w 9"/>
                <a:gd name="T17" fmla="*/ 18 h 22"/>
                <a:gd name="T18" fmla="*/ 9 w 9"/>
                <a:gd name="T19" fmla="*/ 22 h 22"/>
                <a:gd name="T20" fmla="*/ 9 w 9"/>
                <a:gd name="T21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22">
                  <a:moveTo>
                    <a:pt x="9" y="3"/>
                  </a:moveTo>
                  <a:cubicBezTo>
                    <a:pt x="7" y="2"/>
                    <a:pt x="6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1" y="3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3"/>
                    <a:pt x="2" y="16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20"/>
                    <a:pt x="7" y="22"/>
                    <a:pt x="9" y="22"/>
                  </a:cubicBezTo>
                  <a:lnTo>
                    <a:pt x="9" y="3"/>
                  </a:lnTo>
                  <a:close/>
                </a:path>
              </a:pathLst>
            </a:custGeom>
            <a:solidFill>
              <a:srgbClr val="E8D6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55" name="文本框 94"/>
          <p:cNvSpPr txBox="1"/>
          <p:nvPr/>
        </p:nvSpPr>
        <p:spPr>
          <a:xfrm>
            <a:off x="987805" y="557933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Alice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58" name="矩形 357"/>
          <p:cNvSpPr/>
          <p:nvPr/>
        </p:nvSpPr>
        <p:spPr>
          <a:xfrm>
            <a:off x="3585236" y="3275917"/>
            <a:ext cx="3136827" cy="952237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62" name="文本框 128"/>
          <p:cNvSpPr txBox="1"/>
          <p:nvPr/>
        </p:nvSpPr>
        <p:spPr>
          <a:xfrm>
            <a:off x="1047677" y="177734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rPr>
              <a:t>Bob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91" name="文本框 128"/>
          <p:cNvSpPr txBox="1"/>
          <p:nvPr/>
        </p:nvSpPr>
        <p:spPr>
          <a:xfrm>
            <a:off x="9072332" y="3483152"/>
            <a:ext cx="11030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500" b="1" dirty="0" smtClea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rPr>
              <a:t>Notary</a:t>
            </a:r>
            <a:endParaRPr lang="zh-CN" altLang="en-US" sz="2500" b="1" dirty="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93" name="文本框 128"/>
          <p:cNvSpPr txBox="1"/>
          <p:nvPr/>
        </p:nvSpPr>
        <p:spPr>
          <a:xfrm>
            <a:off x="9250021" y="1753627"/>
            <a:ext cx="11865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B Chain</a:t>
            </a:r>
            <a:endParaRPr kumimoji="0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94" name="文本框 94"/>
          <p:cNvSpPr txBox="1"/>
          <p:nvPr/>
        </p:nvSpPr>
        <p:spPr>
          <a:xfrm>
            <a:off x="9297553" y="5624322"/>
            <a:ext cx="12009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500" b="1" dirty="0" smtClea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rPr>
              <a:t>A</a:t>
            </a:r>
            <a:r>
              <a:rPr lang="zh-CN" altLang="en-US" sz="2500" b="1" dirty="0" smtClea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r>
              <a:rPr lang="en-US" altLang="zh-CN" sz="2500" b="1" dirty="0" smtClea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rPr>
              <a:t>Chain</a:t>
            </a:r>
            <a:endParaRPr lang="zh-CN" altLang="en-US" sz="2500" b="1" dirty="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>
            <a:off x="5312569" y="4265722"/>
            <a:ext cx="0" cy="1295543"/>
          </a:xfrm>
          <a:prstGeom prst="straightConnector1">
            <a:avLst/>
          </a:prstGeom>
          <a:noFill/>
          <a:ln w="635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6" name="直接箭头连接符 85"/>
          <p:cNvCxnSpPr/>
          <p:nvPr/>
        </p:nvCxnSpPr>
        <p:spPr>
          <a:xfrm flipH="1" flipV="1">
            <a:off x="4858851" y="2176242"/>
            <a:ext cx="3878" cy="1092658"/>
          </a:xfrm>
          <a:prstGeom prst="straightConnector1">
            <a:avLst/>
          </a:prstGeom>
          <a:noFill/>
          <a:ln w="635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2" name="矩形 61"/>
          <p:cNvSpPr/>
          <p:nvPr/>
        </p:nvSpPr>
        <p:spPr>
          <a:xfrm>
            <a:off x="3155090" y="1868837"/>
            <a:ext cx="1217035" cy="30889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A-Asset Contact -01’</a:t>
            </a:r>
          </a:p>
        </p:txBody>
      </p:sp>
      <p:cxnSp>
        <p:nvCxnSpPr>
          <p:cNvPr id="71" name="直接箭头连接符 70"/>
          <p:cNvCxnSpPr/>
          <p:nvPr/>
        </p:nvCxnSpPr>
        <p:spPr>
          <a:xfrm>
            <a:off x="5228806" y="2184210"/>
            <a:ext cx="0" cy="1087096"/>
          </a:xfrm>
          <a:prstGeom prst="straightConnector1">
            <a:avLst/>
          </a:prstGeom>
          <a:noFill/>
          <a:ln w="635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4" name="直接箭头连接符 73"/>
          <p:cNvCxnSpPr/>
          <p:nvPr/>
        </p:nvCxnSpPr>
        <p:spPr>
          <a:xfrm flipV="1">
            <a:off x="4865764" y="4246229"/>
            <a:ext cx="0" cy="1295544"/>
          </a:xfrm>
          <a:prstGeom prst="straightConnector1">
            <a:avLst/>
          </a:prstGeom>
          <a:noFill/>
          <a:ln w="635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3" name="直接连接符 92"/>
          <p:cNvCxnSpPr>
            <a:stCxn id="341" idx="3"/>
            <a:endCxn id="78" idx="1"/>
          </p:cNvCxnSpPr>
          <p:nvPr/>
        </p:nvCxnSpPr>
        <p:spPr>
          <a:xfrm flipV="1">
            <a:off x="5541712" y="2012863"/>
            <a:ext cx="419690" cy="4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endCxn id="378" idx="6"/>
          </p:cNvCxnSpPr>
          <p:nvPr/>
        </p:nvCxnSpPr>
        <p:spPr>
          <a:xfrm flipH="1">
            <a:off x="2405359" y="5726869"/>
            <a:ext cx="1326831" cy="5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712298" y="5561265"/>
            <a:ext cx="876564" cy="33422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Comm</a:t>
            </a:r>
            <a:endParaRPr lang="zh-CN" altLang="en-US" sz="100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199730" y="5580121"/>
            <a:ext cx="1243090" cy="31537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A-Asset Contact -01</a:t>
            </a:r>
            <a:endParaRPr lang="zh-CN" altLang="en-US" sz="100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92" name="直接连接符 91"/>
          <p:cNvCxnSpPr>
            <a:stCxn id="91" idx="3"/>
            <a:endCxn id="88" idx="1"/>
          </p:cNvCxnSpPr>
          <p:nvPr/>
        </p:nvCxnSpPr>
        <p:spPr>
          <a:xfrm flipV="1">
            <a:off x="4442820" y="5728380"/>
            <a:ext cx="269478" cy="9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88" idx="3"/>
            <a:endCxn id="80" idx="1"/>
          </p:cNvCxnSpPr>
          <p:nvPr/>
        </p:nvCxnSpPr>
        <p:spPr>
          <a:xfrm flipV="1">
            <a:off x="5588862" y="5728379"/>
            <a:ext cx="37253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62" idx="1"/>
          </p:cNvCxnSpPr>
          <p:nvPr/>
        </p:nvCxnSpPr>
        <p:spPr>
          <a:xfrm flipH="1">
            <a:off x="2423858" y="2023286"/>
            <a:ext cx="731232" cy="995"/>
          </a:xfrm>
          <a:prstGeom prst="straightConnector1">
            <a:avLst/>
          </a:prstGeom>
          <a:noFill/>
          <a:ln w="6350" cap="flat" cmpd="sng" algn="ctr">
            <a:solidFill>
              <a:srgbClr val="002060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3" name="等腰三角形 102"/>
          <p:cNvSpPr/>
          <p:nvPr/>
        </p:nvSpPr>
        <p:spPr>
          <a:xfrm>
            <a:off x="4642443" y="3603220"/>
            <a:ext cx="386057" cy="262829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4" name="等腰三角形 103"/>
          <p:cNvSpPr/>
          <p:nvPr/>
        </p:nvSpPr>
        <p:spPr>
          <a:xfrm>
            <a:off x="6106604" y="3590265"/>
            <a:ext cx="386057" cy="262829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30" name="肘形连接符 29"/>
          <p:cNvCxnSpPr>
            <a:stCxn id="378" idx="4"/>
            <a:endCxn id="91" idx="2"/>
          </p:cNvCxnSpPr>
          <p:nvPr/>
        </p:nvCxnSpPr>
        <p:spPr>
          <a:xfrm rot="5400000" flipH="1" flipV="1">
            <a:off x="2872665" y="5105926"/>
            <a:ext cx="159041" cy="1738178"/>
          </a:xfrm>
          <a:prstGeom prst="bentConnector3">
            <a:avLst>
              <a:gd name="adj1" fmla="val -14373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肘形连接符 133"/>
          <p:cNvCxnSpPr>
            <a:stCxn id="378" idx="4"/>
            <a:endCxn id="88" idx="2"/>
          </p:cNvCxnSpPr>
          <p:nvPr/>
        </p:nvCxnSpPr>
        <p:spPr>
          <a:xfrm rot="5400000" flipH="1" flipV="1">
            <a:off x="3537317" y="4441273"/>
            <a:ext cx="159041" cy="3067483"/>
          </a:xfrm>
          <a:prstGeom prst="bentConnector3">
            <a:avLst>
              <a:gd name="adj1" fmla="val -33400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137"/>
          <p:cNvCxnSpPr>
            <a:stCxn id="88" idx="1"/>
            <a:endCxn id="88" idx="0"/>
          </p:cNvCxnSpPr>
          <p:nvPr/>
        </p:nvCxnSpPr>
        <p:spPr>
          <a:xfrm rot="10800000" flipH="1">
            <a:off x="4712298" y="5561266"/>
            <a:ext cx="438282" cy="167115"/>
          </a:xfrm>
          <a:prstGeom prst="bentConnector4">
            <a:avLst>
              <a:gd name="adj1" fmla="val -52158"/>
              <a:gd name="adj2" fmla="val 23679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341" idx="1"/>
            <a:endCxn id="62" idx="3"/>
          </p:cNvCxnSpPr>
          <p:nvPr/>
        </p:nvCxnSpPr>
        <p:spPr>
          <a:xfrm flipH="1">
            <a:off x="4372125" y="2017096"/>
            <a:ext cx="293023" cy="6190"/>
          </a:xfrm>
          <a:prstGeom prst="straightConnector1">
            <a:avLst/>
          </a:prstGeom>
          <a:noFill/>
          <a:ln w="635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67" name="组合 66"/>
          <p:cNvGrpSpPr/>
          <p:nvPr/>
        </p:nvGrpSpPr>
        <p:grpSpPr>
          <a:xfrm>
            <a:off x="1797514" y="1717918"/>
            <a:ext cx="644525" cy="644526"/>
            <a:chOff x="91281" y="157162"/>
            <a:chExt cx="644525" cy="644526"/>
          </a:xfrm>
        </p:grpSpPr>
        <p:sp>
          <p:nvSpPr>
            <p:cNvPr id="79" name="Oval 65"/>
            <p:cNvSpPr>
              <a:spLocks noChangeArrowheads="1"/>
            </p:cNvSpPr>
            <p:nvPr/>
          </p:nvSpPr>
          <p:spPr bwMode="auto">
            <a:xfrm>
              <a:off x="91281" y="157162"/>
              <a:ext cx="644525" cy="644525"/>
            </a:xfrm>
            <a:prstGeom prst="ellipse">
              <a:avLst/>
            </a:prstGeom>
            <a:solidFill>
              <a:srgbClr val="359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1" name="Freeform 473"/>
            <p:cNvSpPr/>
            <p:nvPr/>
          </p:nvSpPr>
          <p:spPr bwMode="auto">
            <a:xfrm>
              <a:off x="262731" y="288925"/>
              <a:ext cx="465137" cy="512763"/>
            </a:xfrm>
            <a:custGeom>
              <a:avLst/>
              <a:gdLst>
                <a:gd name="T0" fmla="*/ 0 w 60"/>
                <a:gd name="T1" fmla="*/ 45 h 66"/>
                <a:gd name="T2" fmla="*/ 0 w 60"/>
                <a:gd name="T3" fmla="*/ 44 h 66"/>
                <a:gd name="T4" fmla="*/ 0 w 60"/>
                <a:gd name="T5" fmla="*/ 42 h 66"/>
                <a:gd name="T6" fmla="*/ 0 w 60"/>
                <a:gd name="T7" fmla="*/ 41 h 66"/>
                <a:gd name="T8" fmla="*/ 0 w 60"/>
                <a:gd name="T9" fmla="*/ 40 h 66"/>
                <a:gd name="T10" fmla="*/ 2 w 60"/>
                <a:gd name="T11" fmla="*/ 35 h 66"/>
                <a:gd name="T12" fmla="*/ 8 w 60"/>
                <a:gd name="T13" fmla="*/ 32 h 66"/>
                <a:gd name="T14" fmla="*/ 13 w 60"/>
                <a:gd name="T15" fmla="*/ 30 h 66"/>
                <a:gd name="T16" fmla="*/ 13 w 60"/>
                <a:gd name="T17" fmla="*/ 30 h 66"/>
                <a:gd name="T18" fmla="*/ 13 w 60"/>
                <a:gd name="T19" fmla="*/ 30 h 66"/>
                <a:gd name="T20" fmla="*/ 13 w 60"/>
                <a:gd name="T21" fmla="*/ 30 h 66"/>
                <a:gd name="T22" fmla="*/ 13 w 60"/>
                <a:gd name="T23" fmla="*/ 29 h 66"/>
                <a:gd name="T24" fmla="*/ 13 w 60"/>
                <a:gd name="T25" fmla="*/ 25 h 66"/>
                <a:gd name="T26" fmla="*/ 13 w 60"/>
                <a:gd name="T27" fmla="*/ 25 h 66"/>
                <a:gd name="T28" fmla="*/ 12 w 60"/>
                <a:gd name="T29" fmla="*/ 24 h 66"/>
                <a:gd name="T30" fmla="*/ 11 w 60"/>
                <a:gd name="T31" fmla="*/ 23 h 66"/>
                <a:gd name="T32" fmla="*/ 11 w 60"/>
                <a:gd name="T33" fmla="*/ 23 h 66"/>
                <a:gd name="T34" fmla="*/ 11 w 60"/>
                <a:gd name="T35" fmla="*/ 23 h 66"/>
                <a:gd name="T36" fmla="*/ 11 w 60"/>
                <a:gd name="T37" fmla="*/ 22 h 66"/>
                <a:gd name="T38" fmla="*/ 11 w 60"/>
                <a:gd name="T39" fmla="*/ 22 h 66"/>
                <a:gd name="T40" fmla="*/ 11 w 60"/>
                <a:gd name="T41" fmla="*/ 22 h 66"/>
                <a:gd name="T42" fmla="*/ 11 w 60"/>
                <a:gd name="T43" fmla="*/ 22 h 66"/>
                <a:gd name="T44" fmla="*/ 11 w 60"/>
                <a:gd name="T45" fmla="*/ 22 h 66"/>
                <a:gd name="T46" fmla="*/ 11 w 60"/>
                <a:gd name="T47" fmla="*/ 22 h 66"/>
                <a:gd name="T48" fmla="*/ 11 w 60"/>
                <a:gd name="T49" fmla="*/ 22 h 66"/>
                <a:gd name="T50" fmla="*/ 11 w 60"/>
                <a:gd name="T51" fmla="*/ 22 h 66"/>
                <a:gd name="T52" fmla="*/ 11 w 60"/>
                <a:gd name="T53" fmla="*/ 22 h 66"/>
                <a:gd name="T54" fmla="*/ 11 w 60"/>
                <a:gd name="T55" fmla="*/ 22 h 66"/>
                <a:gd name="T56" fmla="*/ 11 w 60"/>
                <a:gd name="T57" fmla="*/ 22 h 66"/>
                <a:gd name="T58" fmla="*/ 11 w 60"/>
                <a:gd name="T59" fmla="*/ 22 h 66"/>
                <a:gd name="T60" fmla="*/ 11 w 60"/>
                <a:gd name="T61" fmla="*/ 21 h 66"/>
                <a:gd name="T62" fmla="*/ 10 w 60"/>
                <a:gd name="T63" fmla="*/ 21 h 66"/>
                <a:gd name="T64" fmla="*/ 10 w 60"/>
                <a:gd name="T65" fmla="*/ 21 h 66"/>
                <a:gd name="T66" fmla="*/ 10 w 60"/>
                <a:gd name="T67" fmla="*/ 20 h 66"/>
                <a:gd name="T68" fmla="*/ 10 w 60"/>
                <a:gd name="T69" fmla="*/ 20 h 66"/>
                <a:gd name="T70" fmla="*/ 10 w 60"/>
                <a:gd name="T71" fmla="*/ 20 h 66"/>
                <a:gd name="T72" fmla="*/ 10 w 60"/>
                <a:gd name="T73" fmla="*/ 20 h 66"/>
                <a:gd name="T74" fmla="*/ 10 w 60"/>
                <a:gd name="T75" fmla="*/ 20 h 66"/>
                <a:gd name="T76" fmla="*/ 10 w 60"/>
                <a:gd name="T77" fmla="*/ 20 h 66"/>
                <a:gd name="T78" fmla="*/ 10 w 60"/>
                <a:gd name="T79" fmla="*/ 19 h 66"/>
                <a:gd name="T80" fmla="*/ 10 w 60"/>
                <a:gd name="T81" fmla="*/ 19 h 66"/>
                <a:gd name="T82" fmla="*/ 10 w 60"/>
                <a:gd name="T83" fmla="*/ 19 h 66"/>
                <a:gd name="T84" fmla="*/ 10 w 60"/>
                <a:gd name="T85" fmla="*/ 19 h 66"/>
                <a:gd name="T86" fmla="*/ 10 w 60"/>
                <a:gd name="T87" fmla="*/ 19 h 66"/>
                <a:gd name="T88" fmla="*/ 10 w 60"/>
                <a:gd name="T89" fmla="*/ 18 h 66"/>
                <a:gd name="T90" fmla="*/ 10 w 60"/>
                <a:gd name="T91" fmla="*/ 18 h 66"/>
                <a:gd name="T92" fmla="*/ 10 w 60"/>
                <a:gd name="T93" fmla="*/ 18 h 66"/>
                <a:gd name="T94" fmla="*/ 10 w 60"/>
                <a:gd name="T95" fmla="*/ 18 h 66"/>
                <a:gd name="T96" fmla="*/ 10 w 60"/>
                <a:gd name="T97" fmla="*/ 18 h 66"/>
                <a:gd name="T98" fmla="*/ 9 w 60"/>
                <a:gd name="T99" fmla="*/ 17 h 66"/>
                <a:gd name="T100" fmla="*/ 9 w 60"/>
                <a:gd name="T101" fmla="*/ 16 h 66"/>
                <a:gd name="T102" fmla="*/ 9 w 60"/>
                <a:gd name="T103" fmla="*/ 15 h 66"/>
                <a:gd name="T104" fmla="*/ 9 w 60"/>
                <a:gd name="T105" fmla="*/ 15 h 66"/>
                <a:gd name="T106" fmla="*/ 9 w 60"/>
                <a:gd name="T107" fmla="*/ 14 h 66"/>
                <a:gd name="T108" fmla="*/ 9 w 60"/>
                <a:gd name="T109" fmla="*/ 14 h 66"/>
                <a:gd name="T110" fmla="*/ 9 w 60"/>
                <a:gd name="T111" fmla="*/ 14 h 66"/>
                <a:gd name="T112" fmla="*/ 9 w 60"/>
                <a:gd name="T113" fmla="*/ 14 h 66"/>
                <a:gd name="T114" fmla="*/ 9 w 60"/>
                <a:gd name="T115" fmla="*/ 14 h 66"/>
                <a:gd name="T116" fmla="*/ 10 w 60"/>
                <a:gd name="T117" fmla="*/ 6 h 66"/>
                <a:gd name="T118" fmla="*/ 15 w 60"/>
                <a:gd name="T119" fmla="*/ 1 h 66"/>
                <a:gd name="T120" fmla="*/ 27 w 60"/>
                <a:gd name="T121" fmla="*/ 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0" h="66">
                  <a:moveTo>
                    <a:pt x="19" y="66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3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2"/>
                    <a:pt x="6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9" y="32"/>
                    <a:pt x="9" y="32"/>
                    <a:pt x="9" y="31"/>
                  </a:cubicBezTo>
                  <a:cubicBezTo>
                    <a:pt x="9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11" y="2"/>
                    <a:pt x="11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6" y="0"/>
                    <a:pt x="16" y="0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8" y="0"/>
                    <a:pt x="18" y="0"/>
                    <a:pt x="19" y="0"/>
                  </a:cubicBezTo>
                  <a:cubicBezTo>
                    <a:pt x="19" y="0"/>
                    <a:pt x="19" y="0"/>
                    <a:pt x="20" y="0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21" y="0"/>
                    <a:pt x="21" y="0"/>
                    <a:pt x="22" y="0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4" y="0"/>
                    <a:pt x="24" y="0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3"/>
                    <a:pt x="28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55" y="52"/>
                    <a:pt x="39" y="66"/>
                    <a:pt x="20" y="66"/>
                  </a:cubicBezTo>
                  <a:cubicBezTo>
                    <a:pt x="19" y="66"/>
                    <a:pt x="19" y="66"/>
                    <a:pt x="19" y="66"/>
                  </a:cubicBezTo>
                  <a:close/>
                </a:path>
              </a:pathLst>
            </a:custGeom>
            <a:solidFill>
              <a:srgbClr val="368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2" name="Freeform 543"/>
            <p:cNvSpPr/>
            <p:nvPr/>
          </p:nvSpPr>
          <p:spPr bwMode="auto">
            <a:xfrm>
              <a:off x="346868" y="420687"/>
              <a:ext cx="141287" cy="147638"/>
            </a:xfrm>
            <a:custGeom>
              <a:avLst/>
              <a:gdLst>
                <a:gd name="T0" fmla="*/ 3 w 18"/>
                <a:gd name="T1" fmla="*/ 0 h 19"/>
                <a:gd name="T2" fmla="*/ 14 w 18"/>
                <a:gd name="T3" fmla="*/ 0 h 19"/>
                <a:gd name="T4" fmla="*/ 16 w 18"/>
                <a:gd name="T5" fmla="*/ 12 h 19"/>
                <a:gd name="T6" fmla="*/ 17 w 18"/>
                <a:gd name="T7" fmla="*/ 14 h 19"/>
                <a:gd name="T8" fmla="*/ 18 w 18"/>
                <a:gd name="T9" fmla="*/ 14 h 19"/>
                <a:gd name="T10" fmla="*/ 16 w 18"/>
                <a:gd name="T11" fmla="*/ 19 h 19"/>
                <a:gd name="T12" fmla="*/ 1 w 18"/>
                <a:gd name="T13" fmla="*/ 18 h 19"/>
                <a:gd name="T14" fmla="*/ 0 w 18"/>
                <a:gd name="T15" fmla="*/ 14 h 19"/>
                <a:gd name="T16" fmla="*/ 0 w 18"/>
                <a:gd name="T17" fmla="*/ 14 h 19"/>
                <a:gd name="T18" fmla="*/ 2 w 18"/>
                <a:gd name="T19" fmla="*/ 12 h 19"/>
                <a:gd name="T20" fmla="*/ 3 w 18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9">
                  <a:moveTo>
                    <a:pt x="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3"/>
                    <a:pt x="16" y="14"/>
                    <a:pt x="17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2" y="13"/>
                    <a:pt x="2" y="12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E3C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3" name="Freeform 544"/>
            <p:cNvSpPr/>
            <p:nvPr/>
          </p:nvSpPr>
          <p:spPr bwMode="auto">
            <a:xfrm>
              <a:off x="346868" y="444500"/>
              <a:ext cx="71437" cy="115888"/>
            </a:xfrm>
            <a:custGeom>
              <a:avLst/>
              <a:gdLst>
                <a:gd name="T0" fmla="*/ 9 w 9"/>
                <a:gd name="T1" fmla="*/ 15 h 15"/>
                <a:gd name="T2" fmla="*/ 1 w 9"/>
                <a:gd name="T3" fmla="*/ 15 h 15"/>
                <a:gd name="T4" fmla="*/ 0 w 9"/>
                <a:gd name="T5" fmla="*/ 11 h 15"/>
                <a:gd name="T6" fmla="*/ 0 w 9"/>
                <a:gd name="T7" fmla="*/ 11 h 15"/>
                <a:gd name="T8" fmla="*/ 2 w 9"/>
                <a:gd name="T9" fmla="*/ 9 h 15"/>
                <a:gd name="T10" fmla="*/ 3 w 9"/>
                <a:gd name="T11" fmla="*/ 0 h 15"/>
                <a:gd name="T12" fmla="*/ 9 w 9"/>
                <a:gd name="T13" fmla="*/ 0 h 15"/>
                <a:gd name="T14" fmla="*/ 9 w 9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9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0"/>
                    <a:pt x="2" y="9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9" y="15"/>
                  </a:lnTo>
                  <a:close/>
                </a:path>
              </a:pathLst>
            </a:custGeom>
            <a:solidFill>
              <a:srgbClr val="D4C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5" name="Freeform 545"/>
            <p:cNvSpPr/>
            <p:nvPr/>
          </p:nvSpPr>
          <p:spPr bwMode="auto">
            <a:xfrm>
              <a:off x="362743" y="420687"/>
              <a:ext cx="101600" cy="109538"/>
            </a:xfrm>
            <a:custGeom>
              <a:avLst/>
              <a:gdLst>
                <a:gd name="T0" fmla="*/ 1 w 13"/>
                <a:gd name="T1" fmla="*/ 0 h 14"/>
                <a:gd name="T2" fmla="*/ 12 w 13"/>
                <a:gd name="T3" fmla="*/ 0 h 14"/>
                <a:gd name="T4" fmla="*/ 13 w 13"/>
                <a:gd name="T5" fmla="*/ 9 h 14"/>
                <a:gd name="T6" fmla="*/ 13 w 13"/>
                <a:gd name="T7" fmla="*/ 10 h 14"/>
                <a:gd name="T8" fmla="*/ 7 w 13"/>
                <a:gd name="T9" fmla="*/ 14 h 14"/>
                <a:gd name="T10" fmla="*/ 1 w 13"/>
                <a:gd name="T11" fmla="*/ 10 h 14"/>
                <a:gd name="T12" fmla="*/ 0 w 13"/>
                <a:gd name="T13" fmla="*/ 9 h 14"/>
                <a:gd name="T14" fmla="*/ 1 w 13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4">
                  <a:moveTo>
                    <a:pt x="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2"/>
                    <a:pt x="9" y="14"/>
                    <a:pt x="7" y="14"/>
                  </a:cubicBezTo>
                  <a:cubicBezTo>
                    <a:pt x="5" y="14"/>
                    <a:pt x="3" y="12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CB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" name="Freeform 546"/>
            <p:cNvSpPr/>
            <p:nvPr/>
          </p:nvSpPr>
          <p:spPr bwMode="auto">
            <a:xfrm>
              <a:off x="324643" y="288925"/>
              <a:ext cx="185737" cy="217488"/>
            </a:xfrm>
            <a:custGeom>
              <a:avLst/>
              <a:gdLst>
                <a:gd name="T0" fmla="*/ 12 w 24"/>
                <a:gd name="T1" fmla="*/ 28 h 28"/>
                <a:gd name="T2" fmla="*/ 4 w 24"/>
                <a:gd name="T3" fmla="*/ 23 h 28"/>
                <a:gd name="T4" fmla="*/ 1 w 24"/>
                <a:gd name="T5" fmla="*/ 14 h 28"/>
                <a:gd name="T6" fmla="*/ 1 w 24"/>
                <a:gd name="T7" fmla="*/ 14 h 28"/>
                <a:gd name="T8" fmla="*/ 1 w 24"/>
                <a:gd name="T9" fmla="*/ 14 h 28"/>
                <a:gd name="T10" fmla="*/ 1 w 24"/>
                <a:gd name="T11" fmla="*/ 14 h 28"/>
                <a:gd name="T12" fmla="*/ 12 w 24"/>
                <a:gd name="T13" fmla="*/ 0 h 28"/>
                <a:gd name="T14" fmla="*/ 22 w 24"/>
                <a:gd name="T15" fmla="*/ 14 h 28"/>
                <a:gd name="T16" fmla="*/ 22 w 24"/>
                <a:gd name="T17" fmla="*/ 14 h 28"/>
                <a:gd name="T18" fmla="*/ 22 w 24"/>
                <a:gd name="T19" fmla="*/ 14 h 28"/>
                <a:gd name="T20" fmla="*/ 22 w 24"/>
                <a:gd name="T21" fmla="*/ 14 h 28"/>
                <a:gd name="T22" fmla="*/ 19 w 24"/>
                <a:gd name="T23" fmla="*/ 23 h 28"/>
                <a:gd name="T24" fmla="*/ 12 w 24"/>
                <a:gd name="T2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8">
                  <a:moveTo>
                    <a:pt x="12" y="28"/>
                  </a:moveTo>
                  <a:cubicBezTo>
                    <a:pt x="9" y="28"/>
                    <a:pt x="6" y="26"/>
                    <a:pt x="4" y="23"/>
                  </a:cubicBezTo>
                  <a:cubicBezTo>
                    <a:pt x="3" y="21"/>
                    <a:pt x="1" y="18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6"/>
                    <a:pt x="0" y="0"/>
                    <a:pt x="12" y="0"/>
                  </a:cubicBezTo>
                  <a:cubicBezTo>
                    <a:pt x="24" y="0"/>
                    <a:pt x="22" y="6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8"/>
                    <a:pt x="21" y="21"/>
                    <a:pt x="19" y="23"/>
                  </a:cubicBezTo>
                  <a:cubicBezTo>
                    <a:pt x="17" y="26"/>
                    <a:pt x="14" y="28"/>
                    <a:pt x="12" y="28"/>
                  </a:cubicBez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" name="Freeform 547"/>
            <p:cNvSpPr/>
            <p:nvPr/>
          </p:nvSpPr>
          <p:spPr bwMode="auto">
            <a:xfrm>
              <a:off x="262731" y="522287"/>
              <a:ext cx="309562" cy="147638"/>
            </a:xfrm>
            <a:custGeom>
              <a:avLst/>
              <a:gdLst>
                <a:gd name="T0" fmla="*/ 22 w 40"/>
                <a:gd name="T1" fmla="*/ 4 h 19"/>
                <a:gd name="T2" fmla="*/ 18 w 40"/>
                <a:gd name="T3" fmla="*/ 4 h 19"/>
                <a:gd name="T4" fmla="*/ 13 w 40"/>
                <a:gd name="T5" fmla="*/ 0 h 19"/>
                <a:gd name="T6" fmla="*/ 11 w 40"/>
                <a:gd name="T7" fmla="*/ 1 h 19"/>
                <a:gd name="T8" fmla="*/ 0 w 40"/>
                <a:gd name="T9" fmla="*/ 9 h 19"/>
                <a:gd name="T10" fmla="*/ 0 w 40"/>
                <a:gd name="T11" fmla="*/ 16 h 19"/>
                <a:gd name="T12" fmla="*/ 3 w 40"/>
                <a:gd name="T13" fmla="*/ 19 h 19"/>
                <a:gd name="T14" fmla="*/ 9 w 40"/>
                <a:gd name="T15" fmla="*/ 19 h 19"/>
                <a:gd name="T16" fmla="*/ 18 w 40"/>
                <a:gd name="T17" fmla="*/ 19 h 19"/>
                <a:gd name="T18" fmla="*/ 22 w 40"/>
                <a:gd name="T19" fmla="*/ 19 h 19"/>
                <a:gd name="T20" fmla="*/ 29 w 40"/>
                <a:gd name="T21" fmla="*/ 19 h 19"/>
                <a:gd name="T22" fmla="*/ 36 w 40"/>
                <a:gd name="T23" fmla="*/ 19 h 19"/>
                <a:gd name="T24" fmla="*/ 40 w 40"/>
                <a:gd name="T25" fmla="*/ 16 h 19"/>
                <a:gd name="T26" fmla="*/ 40 w 40"/>
                <a:gd name="T27" fmla="*/ 9 h 19"/>
                <a:gd name="T28" fmla="*/ 29 w 40"/>
                <a:gd name="T29" fmla="*/ 1 h 19"/>
                <a:gd name="T30" fmla="*/ 27 w 40"/>
                <a:gd name="T31" fmla="*/ 0 h 19"/>
                <a:gd name="T32" fmla="*/ 22 w 40"/>
                <a:gd name="T33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19">
                  <a:moveTo>
                    <a:pt x="22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5" y="2"/>
                    <a:pt x="0" y="5"/>
                    <a:pt x="0" y="9"/>
                  </a:cubicBezTo>
                  <a:cubicBezTo>
                    <a:pt x="0" y="12"/>
                    <a:pt x="0" y="14"/>
                    <a:pt x="0" y="16"/>
                  </a:cubicBezTo>
                  <a:cubicBezTo>
                    <a:pt x="0" y="17"/>
                    <a:pt x="1" y="19"/>
                    <a:pt x="3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8" y="19"/>
                    <a:pt x="40" y="17"/>
                    <a:pt x="40" y="16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5"/>
                    <a:pt x="35" y="2"/>
                    <a:pt x="29" y="1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2" y="4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6" name="Freeform 548"/>
            <p:cNvSpPr/>
            <p:nvPr/>
          </p:nvSpPr>
          <p:spPr bwMode="auto">
            <a:xfrm>
              <a:off x="346868" y="522287"/>
              <a:ext cx="141287" cy="147638"/>
            </a:xfrm>
            <a:custGeom>
              <a:avLst/>
              <a:gdLst>
                <a:gd name="T0" fmla="*/ 54 w 89"/>
                <a:gd name="T1" fmla="*/ 20 h 93"/>
                <a:gd name="T2" fmla="*/ 35 w 89"/>
                <a:gd name="T3" fmla="*/ 20 h 93"/>
                <a:gd name="T4" fmla="*/ 10 w 89"/>
                <a:gd name="T5" fmla="*/ 0 h 93"/>
                <a:gd name="T6" fmla="*/ 0 w 89"/>
                <a:gd name="T7" fmla="*/ 5 h 93"/>
                <a:gd name="T8" fmla="*/ 49 w 89"/>
                <a:gd name="T9" fmla="*/ 59 h 93"/>
                <a:gd name="T10" fmla="*/ 54 w 89"/>
                <a:gd name="T11" fmla="*/ 93 h 93"/>
                <a:gd name="T12" fmla="*/ 59 w 89"/>
                <a:gd name="T13" fmla="*/ 93 h 93"/>
                <a:gd name="T14" fmla="*/ 49 w 89"/>
                <a:gd name="T15" fmla="*/ 44 h 93"/>
                <a:gd name="T16" fmla="*/ 89 w 89"/>
                <a:gd name="T17" fmla="*/ 5 h 93"/>
                <a:gd name="T18" fmla="*/ 89 w 89"/>
                <a:gd name="T19" fmla="*/ 5 h 93"/>
                <a:gd name="T20" fmla="*/ 79 w 89"/>
                <a:gd name="T21" fmla="*/ 0 h 93"/>
                <a:gd name="T22" fmla="*/ 54 w 89"/>
                <a:gd name="T23" fmla="*/ 2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" h="93">
                  <a:moveTo>
                    <a:pt x="54" y="20"/>
                  </a:moveTo>
                  <a:lnTo>
                    <a:pt x="35" y="20"/>
                  </a:lnTo>
                  <a:lnTo>
                    <a:pt x="10" y="0"/>
                  </a:lnTo>
                  <a:lnTo>
                    <a:pt x="0" y="5"/>
                  </a:lnTo>
                  <a:lnTo>
                    <a:pt x="49" y="59"/>
                  </a:lnTo>
                  <a:lnTo>
                    <a:pt x="54" y="93"/>
                  </a:lnTo>
                  <a:lnTo>
                    <a:pt x="59" y="93"/>
                  </a:lnTo>
                  <a:lnTo>
                    <a:pt x="49" y="44"/>
                  </a:lnTo>
                  <a:lnTo>
                    <a:pt x="89" y="5"/>
                  </a:lnTo>
                  <a:lnTo>
                    <a:pt x="89" y="5"/>
                  </a:lnTo>
                  <a:lnTo>
                    <a:pt x="79" y="0"/>
                  </a:lnTo>
                  <a:lnTo>
                    <a:pt x="54" y="20"/>
                  </a:lnTo>
                  <a:close/>
                </a:path>
              </a:pathLst>
            </a:custGeom>
            <a:solidFill>
              <a:srgbClr val="DAE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8" name="Freeform 549"/>
            <p:cNvSpPr/>
            <p:nvPr/>
          </p:nvSpPr>
          <p:spPr bwMode="auto">
            <a:xfrm>
              <a:off x="332581" y="334962"/>
              <a:ext cx="161925" cy="179388"/>
            </a:xfrm>
            <a:custGeom>
              <a:avLst/>
              <a:gdLst>
                <a:gd name="T0" fmla="*/ 4 w 21"/>
                <a:gd name="T1" fmla="*/ 19 h 23"/>
                <a:gd name="T2" fmla="*/ 11 w 21"/>
                <a:gd name="T3" fmla="*/ 23 h 23"/>
                <a:gd name="T4" fmla="*/ 18 w 21"/>
                <a:gd name="T5" fmla="*/ 19 h 23"/>
                <a:gd name="T6" fmla="*/ 21 w 21"/>
                <a:gd name="T7" fmla="*/ 9 h 23"/>
                <a:gd name="T8" fmla="*/ 21 w 21"/>
                <a:gd name="T9" fmla="*/ 7 h 23"/>
                <a:gd name="T10" fmla="*/ 20 w 21"/>
                <a:gd name="T11" fmla="*/ 4 h 23"/>
                <a:gd name="T12" fmla="*/ 20 w 21"/>
                <a:gd name="T13" fmla="*/ 1 h 23"/>
                <a:gd name="T14" fmla="*/ 15 w 21"/>
                <a:gd name="T15" fmla="*/ 1 h 23"/>
                <a:gd name="T16" fmla="*/ 11 w 21"/>
                <a:gd name="T17" fmla="*/ 2 h 23"/>
                <a:gd name="T18" fmla="*/ 7 w 21"/>
                <a:gd name="T19" fmla="*/ 1 h 23"/>
                <a:gd name="T20" fmla="*/ 7 w 21"/>
                <a:gd name="T21" fmla="*/ 1 h 23"/>
                <a:gd name="T22" fmla="*/ 2 w 21"/>
                <a:gd name="T23" fmla="*/ 1 h 23"/>
                <a:gd name="T24" fmla="*/ 1 w 21"/>
                <a:gd name="T25" fmla="*/ 4 h 23"/>
                <a:gd name="T26" fmla="*/ 1 w 21"/>
                <a:gd name="T27" fmla="*/ 7 h 23"/>
                <a:gd name="T28" fmla="*/ 0 w 21"/>
                <a:gd name="T29" fmla="*/ 9 h 23"/>
                <a:gd name="T30" fmla="*/ 4 w 21"/>
                <a:gd name="T31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3">
                  <a:moveTo>
                    <a:pt x="4" y="19"/>
                  </a:moveTo>
                  <a:cubicBezTo>
                    <a:pt x="6" y="21"/>
                    <a:pt x="8" y="23"/>
                    <a:pt x="11" y="23"/>
                  </a:cubicBezTo>
                  <a:cubicBezTo>
                    <a:pt x="13" y="23"/>
                    <a:pt x="16" y="21"/>
                    <a:pt x="18" y="19"/>
                  </a:cubicBezTo>
                  <a:cubicBezTo>
                    <a:pt x="20" y="16"/>
                    <a:pt x="21" y="13"/>
                    <a:pt x="21" y="9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6"/>
                    <a:pt x="20" y="5"/>
                    <a:pt x="20" y="4"/>
                  </a:cubicBezTo>
                  <a:cubicBezTo>
                    <a:pt x="20" y="3"/>
                    <a:pt x="20" y="2"/>
                    <a:pt x="20" y="1"/>
                  </a:cubicBezTo>
                  <a:cubicBezTo>
                    <a:pt x="19" y="0"/>
                    <a:pt x="17" y="0"/>
                    <a:pt x="15" y="1"/>
                  </a:cubicBezTo>
                  <a:cubicBezTo>
                    <a:pt x="14" y="1"/>
                    <a:pt x="12" y="2"/>
                    <a:pt x="11" y="2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5"/>
                    <a:pt x="1" y="6"/>
                    <a:pt x="1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2" y="16"/>
                    <a:pt x="4" y="19"/>
                  </a:cubicBezTo>
                  <a:close/>
                </a:path>
              </a:pathLst>
            </a:custGeom>
            <a:solidFill>
              <a:srgbClr val="FFE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9" name="Freeform 550"/>
            <p:cNvSpPr/>
            <p:nvPr/>
          </p:nvSpPr>
          <p:spPr bwMode="auto">
            <a:xfrm>
              <a:off x="332581" y="334962"/>
              <a:ext cx="85725" cy="179388"/>
            </a:xfrm>
            <a:custGeom>
              <a:avLst/>
              <a:gdLst>
                <a:gd name="T0" fmla="*/ 4 w 11"/>
                <a:gd name="T1" fmla="*/ 19 h 23"/>
                <a:gd name="T2" fmla="*/ 11 w 11"/>
                <a:gd name="T3" fmla="*/ 23 h 23"/>
                <a:gd name="T4" fmla="*/ 11 w 11"/>
                <a:gd name="T5" fmla="*/ 2 h 23"/>
                <a:gd name="T6" fmla="*/ 7 w 11"/>
                <a:gd name="T7" fmla="*/ 1 h 23"/>
                <a:gd name="T8" fmla="*/ 7 w 11"/>
                <a:gd name="T9" fmla="*/ 1 h 23"/>
                <a:gd name="T10" fmla="*/ 2 w 11"/>
                <a:gd name="T11" fmla="*/ 1 h 23"/>
                <a:gd name="T12" fmla="*/ 1 w 11"/>
                <a:gd name="T13" fmla="*/ 4 h 23"/>
                <a:gd name="T14" fmla="*/ 1 w 11"/>
                <a:gd name="T15" fmla="*/ 7 h 23"/>
                <a:gd name="T16" fmla="*/ 0 w 11"/>
                <a:gd name="T17" fmla="*/ 9 h 23"/>
                <a:gd name="T18" fmla="*/ 4 w 11"/>
                <a:gd name="T1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3">
                  <a:moveTo>
                    <a:pt x="4" y="19"/>
                  </a:moveTo>
                  <a:cubicBezTo>
                    <a:pt x="6" y="21"/>
                    <a:pt x="8" y="23"/>
                    <a:pt x="11" y="2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5"/>
                    <a:pt x="1" y="6"/>
                    <a:pt x="1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2" y="16"/>
                    <a:pt x="4" y="19"/>
                  </a:cubicBezTo>
                  <a:close/>
                </a:path>
              </a:pathLst>
            </a:custGeom>
            <a:solidFill>
              <a:srgbClr val="E8D6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0" name="Freeform 551"/>
            <p:cNvSpPr/>
            <p:nvPr/>
          </p:nvSpPr>
          <p:spPr bwMode="auto">
            <a:xfrm>
              <a:off x="402431" y="554037"/>
              <a:ext cx="30162" cy="115888"/>
            </a:xfrm>
            <a:custGeom>
              <a:avLst/>
              <a:gdLst>
                <a:gd name="T0" fmla="*/ 0 w 4"/>
                <a:gd name="T1" fmla="*/ 15 h 15"/>
                <a:gd name="T2" fmla="*/ 4 w 4"/>
                <a:gd name="T3" fmla="*/ 15 h 15"/>
                <a:gd name="T4" fmla="*/ 3 w 4"/>
                <a:gd name="T5" fmla="*/ 4 h 15"/>
                <a:gd name="T6" fmla="*/ 3 w 4"/>
                <a:gd name="T7" fmla="*/ 3 h 15"/>
                <a:gd name="T8" fmla="*/ 4 w 4"/>
                <a:gd name="T9" fmla="*/ 0 h 15"/>
                <a:gd name="T10" fmla="*/ 4 w 4"/>
                <a:gd name="T11" fmla="*/ 0 h 15"/>
                <a:gd name="T12" fmla="*/ 4 w 4"/>
                <a:gd name="T13" fmla="*/ 0 h 15"/>
                <a:gd name="T14" fmla="*/ 0 w 4"/>
                <a:gd name="T15" fmla="*/ 0 h 15"/>
                <a:gd name="T16" fmla="*/ 0 w 4"/>
                <a:gd name="T17" fmla="*/ 0 h 15"/>
                <a:gd name="T18" fmla="*/ 0 w 4"/>
                <a:gd name="T19" fmla="*/ 0 h 15"/>
                <a:gd name="T20" fmla="*/ 1 w 4"/>
                <a:gd name="T21" fmla="*/ 3 h 15"/>
                <a:gd name="T22" fmla="*/ 1 w 4"/>
                <a:gd name="T23" fmla="*/ 4 h 15"/>
                <a:gd name="T24" fmla="*/ 0 w 4"/>
                <a:gd name="T2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15">
                  <a:moveTo>
                    <a:pt x="0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1"/>
                    <a:pt x="3" y="8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8"/>
                    <a:pt x="0" y="11"/>
                    <a:pt x="0" y="15"/>
                  </a:cubicBezTo>
                  <a:close/>
                </a:path>
              </a:pathLst>
            </a:custGeom>
            <a:solidFill>
              <a:srgbClr val="3D5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1" name="Freeform 552"/>
            <p:cNvSpPr/>
            <p:nvPr/>
          </p:nvSpPr>
          <p:spPr bwMode="auto">
            <a:xfrm>
              <a:off x="402431" y="554037"/>
              <a:ext cx="30162" cy="53975"/>
            </a:xfrm>
            <a:custGeom>
              <a:avLst/>
              <a:gdLst>
                <a:gd name="T0" fmla="*/ 3 w 4"/>
                <a:gd name="T1" fmla="*/ 4 h 7"/>
                <a:gd name="T2" fmla="*/ 3 w 4"/>
                <a:gd name="T3" fmla="*/ 3 h 7"/>
                <a:gd name="T4" fmla="*/ 4 w 4"/>
                <a:gd name="T5" fmla="*/ 0 h 7"/>
                <a:gd name="T6" fmla="*/ 4 w 4"/>
                <a:gd name="T7" fmla="*/ 0 h 7"/>
                <a:gd name="T8" fmla="*/ 4 w 4"/>
                <a:gd name="T9" fmla="*/ 0 h 7"/>
                <a:gd name="T10" fmla="*/ 0 w 4"/>
                <a:gd name="T11" fmla="*/ 0 h 7"/>
                <a:gd name="T12" fmla="*/ 0 w 4"/>
                <a:gd name="T13" fmla="*/ 0 h 7"/>
                <a:gd name="T14" fmla="*/ 0 w 4"/>
                <a:gd name="T15" fmla="*/ 0 h 7"/>
                <a:gd name="T16" fmla="*/ 1 w 4"/>
                <a:gd name="T17" fmla="*/ 3 h 7"/>
                <a:gd name="T18" fmla="*/ 1 w 4"/>
                <a:gd name="T19" fmla="*/ 4 h 7"/>
                <a:gd name="T20" fmla="*/ 1 w 4"/>
                <a:gd name="T21" fmla="*/ 5 h 7"/>
                <a:gd name="T22" fmla="*/ 3 w 4"/>
                <a:gd name="T23" fmla="*/ 7 h 7"/>
                <a:gd name="T24" fmla="*/ 3 w 4"/>
                <a:gd name="T2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7">
                  <a:moveTo>
                    <a:pt x="3" y="4"/>
                  </a:moveTo>
                  <a:cubicBezTo>
                    <a:pt x="3" y="4"/>
                    <a:pt x="3" y="3"/>
                    <a:pt x="3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3" y="7"/>
                    <a:pt x="3" y="7"/>
                    <a:pt x="3" y="7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2" name="Freeform 553"/>
            <p:cNvSpPr/>
            <p:nvPr/>
          </p:nvSpPr>
          <p:spPr bwMode="auto">
            <a:xfrm>
              <a:off x="346868" y="522287"/>
              <a:ext cx="71437" cy="61913"/>
            </a:xfrm>
            <a:custGeom>
              <a:avLst/>
              <a:gdLst>
                <a:gd name="T0" fmla="*/ 45 w 45"/>
                <a:gd name="T1" fmla="*/ 20 h 39"/>
                <a:gd name="T2" fmla="*/ 10 w 45"/>
                <a:gd name="T3" fmla="*/ 0 h 39"/>
                <a:gd name="T4" fmla="*/ 0 w 45"/>
                <a:gd name="T5" fmla="*/ 5 h 39"/>
                <a:gd name="T6" fmla="*/ 35 w 45"/>
                <a:gd name="T7" fmla="*/ 39 h 39"/>
                <a:gd name="T8" fmla="*/ 45 w 45"/>
                <a:gd name="T9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9">
                  <a:moveTo>
                    <a:pt x="45" y="20"/>
                  </a:moveTo>
                  <a:lnTo>
                    <a:pt x="10" y="0"/>
                  </a:lnTo>
                  <a:lnTo>
                    <a:pt x="0" y="5"/>
                  </a:lnTo>
                  <a:lnTo>
                    <a:pt x="35" y="39"/>
                  </a:lnTo>
                  <a:lnTo>
                    <a:pt x="45" y="2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5" name="Freeform 554"/>
            <p:cNvSpPr/>
            <p:nvPr/>
          </p:nvSpPr>
          <p:spPr bwMode="auto">
            <a:xfrm>
              <a:off x="418306" y="522287"/>
              <a:ext cx="69850" cy="61913"/>
            </a:xfrm>
            <a:custGeom>
              <a:avLst/>
              <a:gdLst>
                <a:gd name="T0" fmla="*/ 0 w 44"/>
                <a:gd name="T1" fmla="*/ 20 h 39"/>
                <a:gd name="T2" fmla="*/ 34 w 44"/>
                <a:gd name="T3" fmla="*/ 0 h 39"/>
                <a:gd name="T4" fmla="*/ 44 w 44"/>
                <a:gd name="T5" fmla="*/ 5 h 39"/>
                <a:gd name="T6" fmla="*/ 9 w 44"/>
                <a:gd name="T7" fmla="*/ 39 h 39"/>
                <a:gd name="T8" fmla="*/ 0 w 44"/>
                <a:gd name="T9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0" y="20"/>
                  </a:moveTo>
                  <a:lnTo>
                    <a:pt x="34" y="0"/>
                  </a:lnTo>
                  <a:lnTo>
                    <a:pt x="44" y="5"/>
                  </a:lnTo>
                  <a:lnTo>
                    <a:pt x="9" y="39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6" name="Freeform 555"/>
            <p:cNvSpPr>
              <a:spLocks noEditPoints="1"/>
            </p:cNvSpPr>
            <p:nvPr/>
          </p:nvSpPr>
          <p:spPr bwMode="auto">
            <a:xfrm>
              <a:off x="262731" y="530225"/>
              <a:ext cx="309562" cy="139700"/>
            </a:xfrm>
            <a:custGeom>
              <a:avLst/>
              <a:gdLst>
                <a:gd name="T0" fmla="*/ 0 w 40"/>
                <a:gd name="T1" fmla="*/ 8 h 18"/>
                <a:gd name="T2" fmla="*/ 0 w 40"/>
                <a:gd name="T3" fmla="*/ 15 h 18"/>
                <a:gd name="T4" fmla="*/ 3 w 40"/>
                <a:gd name="T5" fmla="*/ 18 h 18"/>
                <a:gd name="T6" fmla="*/ 19 w 40"/>
                <a:gd name="T7" fmla="*/ 18 h 18"/>
                <a:gd name="T8" fmla="*/ 18 w 40"/>
                <a:gd name="T9" fmla="*/ 16 h 18"/>
                <a:gd name="T10" fmla="*/ 11 w 40"/>
                <a:gd name="T11" fmla="*/ 0 h 18"/>
                <a:gd name="T12" fmla="*/ 0 w 40"/>
                <a:gd name="T13" fmla="*/ 8 h 18"/>
                <a:gd name="T14" fmla="*/ 20 w 40"/>
                <a:gd name="T15" fmla="*/ 18 h 18"/>
                <a:gd name="T16" fmla="*/ 36 w 40"/>
                <a:gd name="T17" fmla="*/ 18 h 18"/>
                <a:gd name="T18" fmla="*/ 40 w 40"/>
                <a:gd name="T19" fmla="*/ 15 h 18"/>
                <a:gd name="T20" fmla="*/ 40 w 40"/>
                <a:gd name="T21" fmla="*/ 8 h 18"/>
                <a:gd name="T22" fmla="*/ 29 w 40"/>
                <a:gd name="T23" fmla="*/ 0 h 18"/>
                <a:gd name="T24" fmla="*/ 22 w 40"/>
                <a:gd name="T25" fmla="*/ 15 h 18"/>
                <a:gd name="T26" fmla="*/ 20 w 40"/>
                <a:gd name="T2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18">
                  <a:moveTo>
                    <a:pt x="0" y="8"/>
                  </a:moveTo>
                  <a:cubicBezTo>
                    <a:pt x="0" y="11"/>
                    <a:pt x="0" y="13"/>
                    <a:pt x="0" y="15"/>
                  </a:cubicBezTo>
                  <a:cubicBezTo>
                    <a:pt x="0" y="16"/>
                    <a:pt x="1" y="18"/>
                    <a:pt x="3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5" y="10"/>
                    <a:pt x="13" y="7"/>
                    <a:pt x="11" y="0"/>
                  </a:cubicBezTo>
                  <a:cubicBezTo>
                    <a:pt x="5" y="1"/>
                    <a:pt x="0" y="4"/>
                    <a:pt x="0" y="8"/>
                  </a:cubicBezTo>
                  <a:close/>
                  <a:moveTo>
                    <a:pt x="20" y="18"/>
                  </a:moveTo>
                  <a:cubicBezTo>
                    <a:pt x="36" y="18"/>
                    <a:pt x="36" y="18"/>
                    <a:pt x="36" y="18"/>
                  </a:cubicBezTo>
                  <a:cubicBezTo>
                    <a:pt x="38" y="18"/>
                    <a:pt x="40" y="16"/>
                    <a:pt x="40" y="15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4"/>
                    <a:pt x="35" y="1"/>
                    <a:pt x="29" y="0"/>
                  </a:cubicBezTo>
                  <a:cubicBezTo>
                    <a:pt x="27" y="7"/>
                    <a:pt x="25" y="10"/>
                    <a:pt x="22" y="15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78" name="矩形 77"/>
          <p:cNvSpPr/>
          <p:nvPr/>
        </p:nvSpPr>
        <p:spPr>
          <a:xfrm>
            <a:off x="5961402" y="1858414"/>
            <a:ext cx="1217035" cy="30889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zh-CN" sz="1000" dirty="0" smtClea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B-Asset </a:t>
            </a:r>
            <a:r>
              <a:rPr lang="en-US" altLang="zh-CN" sz="100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Contact -</a:t>
            </a:r>
            <a:r>
              <a:rPr lang="en-US" altLang="zh-CN" sz="1000" dirty="0" smtClea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01</a:t>
            </a:r>
            <a:endParaRPr lang="en-US" altLang="zh-CN" sz="100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961401" y="5573930"/>
            <a:ext cx="1217035" cy="30889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B-Asset Contact -01’</a:t>
            </a:r>
          </a:p>
        </p:txBody>
      </p:sp>
    </p:spTree>
    <p:extLst>
      <p:ext uri="{BB962C8B-B14F-4D97-AF65-F5344CB8AC3E}">
        <p14:creationId xmlns:p14="http://schemas.microsoft.com/office/powerpoint/2010/main" val="355853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operation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991418" y="6662319"/>
            <a:ext cx="1632181" cy="406233"/>
          </a:xfrm>
        </p:spPr>
        <p:txBody>
          <a:bodyPr/>
          <a:lstStyle/>
          <a:p>
            <a:fld id="{FCC3A858-5ED0-4B4A-8756-97846365D73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0" name="灯片编号占位符 2"/>
          <p:cNvSpPr txBox="1">
            <a:spLocks/>
          </p:cNvSpPr>
          <p:nvPr/>
        </p:nvSpPr>
        <p:spPr>
          <a:xfrm>
            <a:off x="9991418" y="6662319"/>
            <a:ext cx="1632181" cy="406233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65" kern="1200">
                <a:solidFill>
                  <a:schemeClr val="tx1">
                    <a:tint val="75000"/>
                  </a:schemeClr>
                </a:solidFill>
                <a:latin typeface="Impact" panose="020B080603090205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C3A858-5ED0-4B4A-8756-97846365D73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0752" y="1063555"/>
            <a:ext cx="71806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"action": "transfer",</a:t>
            </a:r>
          </a:p>
          <a:p>
            <a:r>
              <a:rPr lang="zh-CN" altLang="en-US" dirty="0"/>
              <a:t>    "from": "a0027e87e0c7ab5064fadcff92a6489d461aeb5432554d",</a:t>
            </a:r>
          </a:p>
          <a:p>
            <a:r>
              <a:rPr lang="zh-CN" altLang="en-US" dirty="0"/>
              <a:t>    "to": "a00168babf35f0feac4854bb1fcc79d0235edfa87d0b60",</a:t>
            </a:r>
          </a:p>
          <a:p>
            <a:r>
              <a:rPr lang="zh-CN" altLang="en-US" dirty="0"/>
              <a:t>    "amount": 50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880752" y="3303795"/>
            <a:ext cx="838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"function": "sendCrossChain",</a:t>
            </a:r>
          </a:p>
          <a:p>
            <a:r>
              <a:rPr lang="zh-CN" altLang="en-US" dirty="0"/>
              <a:t>    "f_assets_addr": "a00230068c4eab8c26dd1cd140390fd09f9ffa9706845e",</a:t>
            </a:r>
          </a:p>
          <a:p>
            <a:r>
              <a:rPr lang="zh-CN" altLang="en-US" dirty="0"/>
              <a:t>    "from": "a0027e87e0c7ab5064fadcff92a6489d461aeb5432554d",</a:t>
            </a:r>
          </a:p>
          <a:p>
            <a:r>
              <a:rPr lang="zh-CN" altLang="en-US" dirty="0"/>
              <a:t>    "to": "a002b8467e03f6771c7e9dda09f9a7027b33fdf9a62386",</a:t>
            </a:r>
          </a:p>
          <a:p>
            <a:r>
              <a:rPr lang="zh-CN" altLang="en-US" dirty="0"/>
              <a:t>    "amount": 50,</a:t>
            </a:r>
          </a:p>
          <a:p>
            <a:r>
              <a:rPr lang="zh-CN" altLang="en-US" dirty="0"/>
              <a:t>    "t_assets_addr": "a002121795274745cfa2d56577b15781c5fb5627458bc2",</a:t>
            </a:r>
          </a:p>
          <a:p>
            <a:r>
              <a:rPr lang="zh-CN" altLang="en-US" dirty="0"/>
              <a:t>    "seq": 5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715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Notary </a:t>
            </a:r>
            <a:r>
              <a:rPr lang="en-US" altLang="zh-CN" dirty="0"/>
              <a:t>operation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991418" y="6662319"/>
            <a:ext cx="1632181" cy="406233"/>
          </a:xfrm>
        </p:spPr>
        <p:txBody>
          <a:bodyPr/>
          <a:lstStyle/>
          <a:p>
            <a:fld id="{FCC3A858-5ED0-4B4A-8756-97846365D73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0" name="灯片编号占位符 2"/>
          <p:cNvSpPr txBox="1">
            <a:spLocks/>
          </p:cNvSpPr>
          <p:nvPr/>
        </p:nvSpPr>
        <p:spPr>
          <a:xfrm>
            <a:off x="9991418" y="6662319"/>
            <a:ext cx="1632181" cy="406233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65" kern="1200">
                <a:solidFill>
                  <a:schemeClr val="tx1">
                    <a:tint val="75000"/>
                  </a:schemeClr>
                </a:solidFill>
                <a:latin typeface="Impact" panose="020B080603090205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C3A858-5ED0-4B4A-8756-97846365D73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16082" y="2392073"/>
            <a:ext cx="88213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"proposal": {</a:t>
            </a:r>
          </a:p>
          <a:p>
            <a:r>
              <a:rPr lang="zh-CN" altLang="en-US" dirty="0"/>
              <a:t>    "seq": 1,</a:t>
            </a:r>
          </a:p>
          <a:p>
            <a:r>
              <a:rPr lang="zh-CN" altLang="en-US" dirty="0"/>
              <a:t>    "amount": 50,</a:t>
            </a:r>
          </a:p>
          <a:p>
            <a:r>
              <a:rPr lang="zh-CN" altLang="en-US" dirty="0"/>
              <a:t>    "from": "a0011a39deaf74cca7f1ec4e8e98610edb36542a3daf91",</a:t>
            </a:r>
          </a:p>
          <a:p>
            <a:r>
              <a:rPr lang="zh-CN" altLang="en-US" dirty="0"/>
              <a:t>    "to": "a001e795be41b43144f00a2a5e433bc634fb2d4690d4a2",</a:t>
            </a:r>
          </a:p>
          <a:p>
            <a:r>
              <a:rPr lang="zh-CN" altLang="en-US" dirty="0"/>
              <a:t>    "f_assets_addr": "a002121795274745cfa2d56577b15781c5fb5627458bc2",</a:t>
            </a:r>
          </a:p>
          <a:p>
            <a:r>
              <a:rPr lang="zh-CN" altLang="en-US" dirty="0"/>
              <a:t>    "t_assets_addr": "a00230068c4eab8c26dd1cd140390fd09f9ffa9706845e",</a:t>
            </a:r>
          </a:p>
          <a:p>
            <a:r>
              <a:rPr lang="zh-CN" altLang="en-US" dirty="0"/>
              <a:t>    "f_comm_addr": "a0010cc417e4dfa7a952347980842d2d37f99a3ae190b0",</a:t>
            </a:r>
          </a:p>
          <a:p>
            <a:r>
              <a:rPr lang="zh-CN" altLang="en-US" dirty="0"/>
              <a:t>    "t_comm_addr": "a00168babf35f0feac4854bb1fcc79d0235edfa87d0b60",</a:t>
            </a:r>
          </a:p>
          <a:p>
            <a:r>
              <a:rPr lang="zh-CN" altLang="en-US" dirty="0"/>
              <a:t>    "f_chain_id": "CHAIN_20190528_B",</a:t>
            </a:r>
          </a:p>
          <a:p>
            <a:r>
              <a:rPr lang="zh-CN" altLang="en-US" dirty="0"/>
              <a:t>    "t_chain_id": "CHAIN_20190528_A"</a:t>
            </a:r>
          </a:p>
          <a:p>
            <a:r>
              <a:rPr lang="zh-CN" altLang="en-US" dirty="0"/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250118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2_Office 主题​​">
  <a:themeElements>
    <a:clrScheme name="自定义 4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65B0"/>
      </a:accent1>
      <a:accent2>
        <a:srgbClr val="00B0F0"/>
      </a:accent2>
      <a:accent3>
        <a:srgbClr val="0084B4"/>
      </a:accent3>
      <a:accent4>
        <a:srgbClr val="92D050"/>
      </a:accent4>
      <a:accent5>
        <a:srgbClr val="FFC000"/>
      </a:accent5>
      <a:accent6>
        <a:srgbClr val="FF0000"/>
      </a:accent6>
      <a:hlink>
        <a:srgbClr val="0000FF"/>
      </a:hlink>
      <a:folHlink>
        <a:srgbClr val="595959"/>
      </a:folHlink>
    </a:clrScheme>
    <a:fontScheme name="微软雅黑和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0219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8828C"/>
      </a:accent1>
      <a:accent2>
        <a:srgbClr val="82AAD2"/>
      </a:accent2>
      <a:accent3>
        <a:srgbClr val="64C8B4"/>
      </a:accent3>
      <a:accent4>
        <a:srgbClr val="FAB464"/>
      </a:accent4>
      <a:accent5>
        <a:srgbClr val="FAA078"/>
      </a:accent5>
      <a:accent6>
        <a:srgbClr val="FA8C8C"/>
      </a:accent6>
      <a:hlink>
        <a:srgbClr val="0563C1"/>
      </a:hlink>
      <a:folHlink>
        <a:srgbClr val="954F72"/>
      </a:folHlink>
    </a:clrScheme>
    <a:fontScheme name="造字工房悦圆（非商用）常规体">
      <a:majorFont>
        <a:latin typeface="造字工房悦圆（非商用）常规体"/>
        <a:ea typeface="造字工房悦圆（非商用）常规体"/>
        <a:cs typeface=""/>
      </a:majorFont>
      <a:minorFont>
        <a:latin typeface="造字工房悦黑体验版纤细体"/>
        <a:ea typeface="造字工房悦黑体验版纤细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3309</TotalTime>
  <Words>198</Words>
  <Application>Microsoft Office PowerPoint</Application>
  <PresentationFormat>宽屏</PresentationFormat>
  <Paragraphs>52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宋体</vt:lpstr>
      <vt:lpstr>微软雅黑</vt:lpstr>
      <vt:lpstr>造字工房悦黑体验版纤细体</vt:lpstr>
      <vt:lpstr>造字工房悦圆（非商用）常规体</vt:lpstr>
      <vt:lpstr>Arial</vt:lpstr>
      <vt:lpstr>Calibri</vt:lpstr>
      <vt:lpstr>Impact</vt:lpstr>
      <vt:lpstr>2_Office 主题​​</vt:lpstr>
      <vt:lpstr>1_Office 主题</vt:lpstr>
      <vt:lpstr>PowerPoint 演示文稿</vt:lpstr>
      <vt:lpstr>Scheme</vt:lpstr>
      <vt:lpstr>User operation</vt:lpstr>
      <vt:lpstr>Notary operation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mengfm</dc:creator>
  <cp:lastModifiedBy>jianguo</cp:lastModifiedBy>
  <cp:revision>3789</cp:revision>
  <cp:lastPrinted>2018-06-08T06:13:00Z</cp:lastPrinted>
  <dcterms:created xsi:type="dcterms:W3CDTF">2017-11-03T02:10:00Z</dcterms:created>
  <dcterms:modified xsi:type="dcterms:W3CDTF">2019-06-20T06:50:41Z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2052-11.1.0.8370</vt:lpwstr>
  </property>
  <property fmtid="{D5CDD505-2E9C-101B-9397-08002B2CF9AE}" pid="3" name="KSORubyTemplateID">
    <vt:lpwstr>13</vt:lpwstr>
  </property>
</Properties>
</file>