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68" r:id="rId3"/>
  </p:sldMasterIdLst>
  <p:notesMasterIdLst>
    <p:notesMasterId r:id="rId11"/>
  </p:notesMasterIdLst>
  <p:sldIdLst>
    <p:sldId id="3170" r:id="rId4"/>
    <p:sldId id="272" r:id="rId5"/>
    <p:sldId id="3212" r:id="rId6"/>
    <p:sldId id="3210" r:id="rId7"/>
    <p:sldId id="3211" r:id="rId8"/>
    <p:sldId id="3204" r:id="rId9"/>
    <p:sldId id="320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BEF2"/>
    <a:srgbClr val="AA9FE0"/>
    <a:srgbClr val="65B2E6"/>
    <a:srgbClr val="4472C4"/>
    <a:srgbClr val="C5B3E6"/>
    <a:srgbClr val="BCD4FC"/>
    <a:srgbClr val="26B1E2"/>
    <a:srgbClr val="CECE4B"/>
    <a:srgbClr val="0070C0"/>
    <a:srgbClr val="EC9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8628" autoAdjust="0"/>
  </p:normalViewPr>
  <p:slideViewPr>
    <p:cSldViewPr snapToGrid="0">
      <p:cViewPr varScale="1">
        <p:scale>
          <a:sx n="101" d="100"/>
          <a:sy n="101" d="100"/>
        </p:scale>
        <p:origin x="1062" y="108"/>
      </p:cViewPr>
      <p:guideLst/>
    </p:cSldViewPr>
  </p:slideViewPr>
  <p:outlineViewPr>
    <p:cViewPr>
      <p:scale>
        <a:sx n="33" d="100"/>
        <a:sy n="33" d="100"/>
      </p:scale>
      <p:origin x="0" y="-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C807B-2422-4BFD-B499-463838F5E2F3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94DF0-2D5B-48D5-8B79-2127FECBA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95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10EB9B-026B-4DBF-B0DF-F17B4B439C9D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94DF0-2D5B-48D5-8B79-2127FECBA7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5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94DF0-2D5B-48D5-8B79-2127FECBA7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6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94DF0-2D5B-48D5-8B79-2127FECBA7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04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10EB9B-026B-4DBF-B0DF-F17B4B439C9D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58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42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BA554-AC6E-45DA-8D4C-B65A2151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7CB1A6-F7A5-4905-B6A2-5517F43C0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2D91F-2EE6-44A3-BC82-F9845483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5C0E-10F5-4B31-8090-503CC7AE235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F2C3A-71F1-4DEC-A177-8907236A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B8D52-6187-4DE2-8507-5D62637B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248B-7558-4DF0-B579-F34B4B5A6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9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1EA42A-39A5-46AB-8F52-479B88A77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C37203-9F34-4C02-8B88-78C26B3BF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7764D-0F8A-4EBC-A0E6-0B316AB1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5C0E-10F5-4B31-8090-503CC7AE235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D85EA-0CD2-4539-AB80-18F36DFF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81F3E-0D77-4B1D-94A6-60E8EDF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248B-7558-4DF0-B579-F34B4B5A6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2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6C02-6AC0-4150-BF14-3C2902387D77}" type="datetimeFigureOut">
              <a:rPr lang="zh-CN" altLang="en-US"/>
              <a:t>2022/6/5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8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  <a:t>2022/6/5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47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194722" y="6368204"/>
            <a:ext cx="104992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" dirty="0">
                <a:solidFill>
                  <a:srgbClr val="051931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35" dirty="0">
              <a:solidFill>
                <a:srgbClr val="05193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45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6C02-6AC0-4150-BF14-3C2902387D77}" type="datetimeFigureOut">
              <a:rPr lang="zh-CN" altLang="en-US"/>
              <a:pPr>
                <a:defRPr/>
              </a:pPr>
              <a:t>2022/6/5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653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  <a:pPr>
                <a:defRPr/>
              </a:pPr>
              <a:t>2022/6/5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04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194722" y="6368204"/>
            <a:ext cx="104992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PPT</a:t>
            </a: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模板下载：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行业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PPT</a:t>
            </a: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模板：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节日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PPT</a:t>
            </a: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模板：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素材下载：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PPT</a:t>
            </a: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背景图片：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图表下载：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优秀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PPT</a:t>
            </a: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下载：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教程： 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Word</a:t>
            </a: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教程： 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教程：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资料下载：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课件下载：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范文下载：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试卷下载：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教案下载：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" dirty="0">
                <a:solidFill>
                  <a:srgbClr val="051931"/>
                </a:solidFill>
                <a:latin typeface="Calibri"/>
                <a:ea typeface="宋体"/>
              </a:rPr>
              <a:t>字体下载：</a:t>
            </a: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" dirty="0">
                <a:solidFill>
                  <a:srgbClr val="051931"/>
                </a:solidFill>
                <a:latin typeface="Calibri"/>
                <a:ea typeface="宋体"/>
              </a:rPr>
              <a:t> </a:t>
            </a:r>
            <a:endParaRPr lang="zh-CN" altLang="en-US" sz="135" dirty="0">
              <a:solidFill>
                <a:srgbClr val="051931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7793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355CDC3-0D37-42DE-97CE-9A30685994FF}"/>
              </a:ext>
            </a:extLst>
          </p:cNvPr>
          <p:cNvSpPr/>
          <p:nvPr userDrawn="1"/>
        </p:nvSpPr>
        <p:spPr>
          <a:xfrm>
            <a:off x="-1166" y="0"/>
            <a:ext cx="12192001" cy="3823855"/>
          </a:xfrm>
          <a:custGeom>
            <a:avLst/>
            <a:gdLst>
              <a:gd name="connsiteX0" fmla="*/ 0 w 12192001"/>
              <a:gd name="connsiteY0" fmla="*/ 0 h 3121571"/>
              <a:gd name="connsiteX1" fmla="*/ 12192001 w 12192001"/>
              <a:gd name="connsiteY1" fmla="*/ 0 h 3121571"/>
              <a:gd name="connsiteX2" fmla="*/ 12192001 w 12192001"/>
              <a:gd name="connsiteY2" fmla="*/ 2816772 h 3121571"/>
              <a:gd name="connsiteX3" fmla="*/ 6299200 w 12192001"/>
              <a:gd name="connsiteY3" fmla="*/ 2816772 h 3121571"/>
              <a:gd name="connsiteX4" fmla="*/ 6096000 w 12192001"/>
              <a:gd name="connsiteY4" fmla="*/ 3121571 h 3121571"/>
              <a:gd name="connsiteX5" fmla="*/ 5892800 w 12192001"/>
              <a:gd name="connsiteY5" fmla="*/ 2816772 h 3121571"/>
              <a:gd name="connsiteX6" fmla="*/ 0 w 12192001"/>
              <a:gd name="connsiteY6" fmla="*/ 2816772 h 312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3121571">
                <a:moveTo>
                  <a:pt x="0" y="0"/>
                </a:moveTo>
                <a:lnTo>
                  <a:pt x="12192001" y="0"/>
                </a:lnTo>
                <a:lnTo>
                  <a:pt x="12192001" y="2816772"/>
                </a:lnTo>
                <a:lnTo>
                  <a:pt x="6299200" y="2816772"/>
                </a:lnTo>
                <a:lnTo>
                  <a:pt x="6096000" y="3121571"/>
                </a:lnTo>
                <a:lnTo>
                  <a:pt x="5892800" y="2816772"/>
                </a:lnTo>
                <a:lnTo>
                  <a:pt x="0" y="2816772"/>
                </a:lnTo>
                <a:close/>
              </a:path>
            </a:pathLst>
          </a:custGeom>
          <a:solidFill>
            <a:srgbClr val="091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2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53F4878-E34C-48E5-AD7B-C2DA6307A4F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91B3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65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091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75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58D781B-A139-4B8C-850E-59649030EC37}"/>
              </a:ext>
            </a:extLst>
          </p:cNvPr>
          <p:cNvCxnSpPr>
            <a:cxnSpLocks/>
          </p:cNvCxnSpPr>
          <p:nvPr userDrawn="1"/>
        </p:nvCxnSpPr>
        <p:spPr>
          <a:xfrm flipV="1">
            <a:off x="934065" y="4247535"/>
            <a:ext cx="3028335" cy="2595227"/>
          </a:xfrm>
          <a:prstGeom prst="line">
            <a:avLst/>
          </a:prstGeom>
          <a:ln w="1587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25B9627-074A-4227-9A8E-1A656C49FA4A}"/>
              </a:ext>
            </a:extLst>
          </p:cNvPr>
          <p:cNvCxnSpPr>
            <a:cxnSpLocks/>
          </p:cNvCxnSpPr>
          <p:nvPr userDrawn="1"/>
        </p:nvCxnSpPr>
        <p:spPr>
          <a:xfrm flipV="1">
            <a:off x="480185" y="5476568"/>
            <a:ext cx="1584589" cy="1366193"/>
          </a:xfrm>
          <a:prstGeom prst="line">
            <a:avLst/>
          </a:prstGeom>
          <a:ln w="6350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8DB5931-CA21-4C95-9131-60EBB9519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707923"/>
            <a:ext cx="1691148" cy="1499485"/>
          </a:xfrm>
          <a:prstGeom prst="line">
            <a:avLst/>
          </a:prstGeom>
          <a:ln w="1587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5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C128C5-A9BB-47A7-AE35-136B3213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5C0E-10F5-4B31-8090-503CC7AE235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EA5D98-1604-4D2C-AB25-9A3FDD2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ADED7-577F-4726-8BA2-2477948E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248B-7558-4DF0-B579-F34B4B5A6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2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3EAE2-DF9F-4150-8EB8-22673899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84ADC-B6DF-4E2F-85C0-99CB182F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83B9A9-CD47-43C4-80C0-31081BAA3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8B02E-5E95-4B09-9DD0-8E592DD2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5C0E-10F5-4B31-8090-503CC7AE235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D9650-C451-4A15-B65F-70550334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F8CDE-EE6B-4D52-8A07-ABC68060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248B-7558-4DF0-B579-F34B4B5A6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8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52C3C-A3D4-44F9-9F0A-33C439F6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5A62B7-4D73-4926-8714-5FC933F1D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23874-42C4-499F-B8D7-8908379FD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06B7F7-B6C1-4DFD-8A0E-CD00A2CE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5C0E-10F5-4B31-8090-503CC7AE235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9C2FC-2B16-4C84-B0FF-6D2BEB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173584-93B4-40D1-BE51-C824D84C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248B-7558-4DF0-B579-F34B4B5A6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2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6F7878-F4A7-4FBF-B859-ABDC570F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E04E2-12FE-428F-836D-65E34BAE5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9621B-32E1-4F7A-BB76-DAC3AA962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5C0E-10F5-4B31-8090-503CC7AE235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A00AC-8B96-44B3-9FE0-78C3210EA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EF7F2-E394-4B54-8831-B1BAA8676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8248B-7558-4DF0-B579-F34B4B5A6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4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390" y="365781"/>
            <a:ext cx="10515224" cy="13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390" y="1825891"/>
            <a:ext cx="10515224" cy="43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8" cy="36427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l" eaLnBrk="1" hangingPunct="1">
              <a:defRPr sz="1219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412" y="6356747"/>
            <a:ext cx="4115177" cy="36427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ctr" eaLnBrk="1" hangingPunct="1">
              <a:defRPr sz="1219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8" cy="364275"/>
          </a:xfrm>
          <a:prstGeom prst="rect">
            <a:avLst/>
          </a:prstGeom>
        </p:spPr>
        <p:txBody>
          <a:bodyPr vert="horz" wrap="square" lIns="63898" tIns="31949" rIns="63898" bIns="31949" numCol="1" anchor="ctr" anchorCtr="0" compatLnSpc="1"/>
          <a:lstStyle>
            <a:lvl1pPr algn="r" eaLnBrk="1" hangingPunct="1">
              <a:defRPr sz="1084" noProof="1">
                <a:solidFill>
                  <a:srgbClr val="898989"/>
                </a:solidFill>
              </a:defRPr>
            </a:lvl1pPr>
          </a:lstStyle>
          <a:p>
            <a:fld id="{481A012C-3782-4128-B36B-91F05AF1EE8F}" type="slidenum">
              <a:rPr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1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171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4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171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171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171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171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32634" algn="l" defTabSz="911714" rtl="0" fontAlgn="base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865268" algn="l" defTabSz="911714" rtl="0" fontAlgn="base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297902" algn="l" defTabSz="911714" rtl="0" fontAlgn="base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731396" algn="l" defTabSz="911714" rtl="0" fontAlgn="base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789" indent="-228789" algn="l" defTabSz="911714" rtl="0" eaLnBrk="0" fontAlgn="base" hangingPunct="0">
        <a:lnSpc>
          <a:spcPct val="90000"/>
        </a:lnSpc>
        <a:spcBef>
          <a:spcPts val="996"/>
        </a:spcBef>
        <a:spcAft>
          <a:spcPct val="0"/>
        </a:spcAft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1pPr>
      <a:lvl2pPr marL="685506" indent="-228789" algn="l" defTabSz="911714" rtl="0" eaLnBrk="0" fontAlgn="base" hangingPunct="0">
        <a:lnSpc>
          <a:spcPct val="90000"/>
        </a:lnSpc>
        <a:spcBef>
          <a:spcPts val="494"/>
        </a:spcBef>
        <a:spcAft>
          <a:spcPct val="0"/>
        </a:spcAft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2pPr>
      <a:lvl3pPr marL="1140503" indent="-228789" algn="l" defTabSz="911714" rtl="0" eaLnBrk="0" fontAlgn="base" hangingPunct="0">
        <a:lnSpc>
          <a:spcPct val="90000"/>
        </a:lnSpc>
        <a:spcBef>
          <a:spcPts val="494"/>
        </a:spcBef>
        <a:spcAft>
          <a:spcPct val="0"/>
        </a:spcAft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97220" indent="-228789" algn="l" defTabSz="911714" rtl="0" eaLnBrk="0" fontAlgn="base" hangingPunct="0">
        <a:lnSpc>
          <a:spcPct val="90000"/>
        </a:lnSpc>
        <a:spcBef>
          <a:spcPts val="494"/>
        </a:spcBef>
        <a:spcAft>
          <a:spcPct val="0"/>
        </a:spcAft>
        <a:buFont typeface="Arial" panose="020B0604020202020204" pitchFamily="34" charset="0"/>
        <a:buChar char="•"/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2053937" indent="-228789" algn="l" defTabSz="911714" rtl="0" eaLnBrk="0" fontAlgn="base" hangingPunct="0">
        <a:lnSpc>
          <a:spcPct val="90000"/>
        </a:lnSpc>
        <a:spcBef>
          <a:spcPts val="494"/>
        </a:spcBef>
        <a:spcAft>
          <a:spcPct val="0"/>
        </a:spcAft>
        <a:buFont typeface="Arial" panose="020B0604020202020204" pitchFamily="34" charset="0"/>
        <a:buChar char="•"/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509794" indent="-228789" algn="l" defTabSz="912574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966511" indent="-228789" algn="l" defTabSz="912574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423228" indent="-228789" algn="l" defTabSz="912574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879085" indent="-228789" algn="l" defTabSz="912574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574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55857" algn="l" defTabSz="912574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912574" algn="l" defTabSz="912574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69291" algn="l" defTabSz="912574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825148" algn="l" defTabSz="912574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81865" algn="l" defTabSz="912574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738582" algn="l" defTabSz="912574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94439" algn="l" defTabSz="912574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651156" algn="l" defTabSz="912574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390" y="365781"/>
            <a:ext cx="10515224" cy="13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390" y="1825891"/>
            <a:ext cx="10515224" cy="43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8" cy="36427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l" eaLnBrk="1" hangingPunct="1">
              <a:defRPr sz="1219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/>
              <a:pPr>
                <a:defRPr/>
              </a:pPr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412" y="6356747"/>
            <a:ext cx="4115177" cy="36427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ctr" eaLnBrk="1" hangingPunct="1">
              <a:defRPr sz="1219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8" cy="364275"/>
          </a:xfrm>
          <a:prstGeom prst="rect">
            <a:avLst/>
          </a:prstGeom>
        </p:spPr>
        <p:txBody>
          <a:bodyPr vert="horz" wrap="square" lIns="63898" tIns="31949" rIns="63898" bIns="3194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84" noProof="1">
                <a:solidFill>
                  <a:srgbClr val="898989"/>
                </a:solidFill>
              </a:defRPr>
            </a:lvl1pPr>
          </a:lstStyle>
          <a:p>
            <a:fld id="{481A012C-3782-4128-B36B-91F05AF1EE8F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2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208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4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08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208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208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208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32751" algn="l" defTabSz="912084" rtl="0" fontAlgn="base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865502" algn="l" defTabSz="912084" rtl="0" fontAlgn="base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298253" algn="l" defTabSz="912084" rtl="0" fontAlgn="base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731004" algn="l" defTabSz="912084" rtl="0" fontAlgn="base">
        <a:lnSpc>
          <a:spcPct val="90000"/>
        </a:lnSpc>
        <a:spcBef>
          <a:spcPct val="0"/>
        </a:spcBef>
        <a:spcAft>
          <a:spcPct val="0"/>
        </a:spcAft>
        <a:defRPr sz="433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396" indent="-228396" algn="l" defTabSz="912084" rtl="0" eaLnBrk="0" fontAlgn="base" hangingPunct="0">
        <a:lnSpc>
          <a:spcPct val="90000"/>
        </a:lnSpc>
        <a:spcBef>
          <a:spcPts val="994"/>
        </a:spcBef>
        <a:spcAft>
          <a:spcPct val="0"/>
        </a:spcAft>
        <a:buFont typeface="Arial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1pPr>
      <a:lvl2pPr marL="685189" indent="-228396" algn="l" defTabSz="912084" rtl="0" eaLnBrk="0" fontAlgn="base" hangingPunct="0">
        <a:lnSpc>
          <a:spcPct val="90000"/>
        </a:lnSpc>
        <a:spcBef>
          <a:spcPts val="497"/>
        </a:spcBef>
        <a:spcAft>
          <a:spcPct val="0"/>
        </a:spcAft>
        <a:buFont typeface="Arial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2pPr>
      <a:lvl3pPr marL="1140480" indent="-228396" algn="l" defTabSz="912084" rtl="0" eaLnBrk="0" fontAlgn="base" hangingPunct="0">
        <a:lnSpc>
          <a:spcPct val="90000"/>
        </a:lnSpc>
        <a:spcBef>
          <a:spcPts val="497"/>
        </a:spcBef>
        <a:spcAft>
          <a:spcPct val="0"/>
        </a:spcAft>
        <a:buFont typeface="Arial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2" indent="-228396" algn="l" defTabSz="912084" rtl="0" eaLnBrk="0" fontAlgn="base" hangingPunct="0">
        <a:lnSpc>
          <a:spcPct val="90000"/>
        </a:lnSpc>
        <a:spcBef>
          <a:spcPts val="497"/>
        </a:spcBef>
        <a:spcAft>
          <a:spcPct val="0"/>
        </a:spcAft>
        <a:buFont typeface="Arial" pitchFamily="34" charset="0"/>
        <a:buChar char="•"/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2054065" indent="-228396" algn="l" defTabSz="912084" rtl="0" eaLnBrk="0" fontAlgn="base" hangingPunct="0">
        <a:lnSpc>
          <a:spcPct val="90000"/>
        </a:lnSpc>
        <a:spcBef>
          <a:spcPts val="497"/>
        </a:spcBef>
        <a:spcAft>
          <a:spcPct val="0"/>
        </a:spcAft>
        <a:buFont typeface="Arial" pitchFamily="34" charset="0"/>
        <a:buChar char="•"/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509956" indent="-228396" algn="l" defTabSz="912383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966749" indent="-228396" algn="l" defTabSz="912383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422941" indent="-228396" algn="l" defTabSz="912383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879132" indent="-228396" algn="l" defTabSz="912383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383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56192" algn="l" defTabSz="912383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912984" algn="l" defTabSz="912383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69176" algn="l" defTabSz="912383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825368" algn="l" defTabSz="912383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82160" algn="l" defTabSz="912383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738352" algn="l" defTabSz="912383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94544" algn="l" defTabSz="912383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650736" algn="l" defTabSz="912383" rtl="0" eaLnBrk="1" latinLnBrk="0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7762954" y="2062571"/>
            <a:ext cx="3907480" cy="2057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3855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5400" spc="406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黑体" panose="02010609060101010101" pitchFamily="2" charset="-122"/>
              </a:rPr>
              <a:t>智能信号灯</a:t>
            </a:r>
            <a:endParaRPr lang="en-US" altLang="zh-CN" sz="5400" spc="406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黑体" panose="02010609060101010101" pitchFamily="2" charset="-122"/>
            </a:endParaRPr>
          </a:p>
          <a:p>
            <a:pPr algn="ctr" defTabSz="123855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spc="406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黑体" panose="02010609060101010101" pitchFamily="2" charset="-122"/>
              </a:rPr>
              <a:t>移动端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8645756" y="4718233"/>
            <a:ext cx="2218877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385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76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成员：叶镓瑜、杨曦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8350803" y="5555415"/>
            <a:ext cx="2808782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385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76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76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</a:t>
            </a:r>
            <a:r>
              <a:rPr lang="zh-CN" altLang="en-US" sz="176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176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176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76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06 </a:t>
            </a:r>
            <a:r>
              <a:rPr lang="zh-CN" altLang="en-US" sz="176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  <p:transition spd="slow" advTm="8528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1156138"/>
            <a:ext cx="620110" cy="525517"/>
          </a:xfrm>
          <a:prstGeom prst="line">
            <a:avLst/>
          </a:prstGeom>
          <a:ln w="19050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178676" y="903890"/>
            <a:ext cx="861848" cy="735725"/>
          </a:xfrm>
          <a:prstGeom prst="line">
            <a:avLst/>
          </a:prstGeom>
          <a:ln w="12700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10313800" y="399393"/>
            <a:ext cx="1370550" cy="1282262"/>
          </a:xfrm>
          <a:prstGeom prst="line">
            <a:avLst/>
          </a:prstGeom>
          <a:ln w="1587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0442027" y="5575738"/>
            <a:ext cx="1370550" cy="1282262"/>
          </a:xfrm>
          <a:prstGeom prst="line">
            <a:avLst/>
          </a:prstGeom>
          <a:ln w="952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821450" y="5039711"/>
            <a:ext cx="1370550" cy="1282262"/>
          </a:xfrm>
          <a:prstGeom prst="line">
            <a:avLst/>
          </a:prstGeom>
          <a:ln w="952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0821450" y="0"/>
            <a:ext cx="1370550" cy="1282262"/>
          </a:xfrm>
          <a:prstGeom prst="line">
            <a:avLst/>
          </a:prstGeom>
          <a:ln w="952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31975" y="789940"/>
            <a:ext cx="2608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Source Han Sans CN Bold" panose="020B0A00000000000000" charset="-122"/>
                <a:ea typeface="Source Han Sans CN Bold" panose="020B0A00000000000000" charset="-122"/>
              </a:rPr>
              <a:t>项目背景</a:t>
            </a:r>
          </a:p>
        </p:txBody>
      </p:sp>
      <p:pic>
        <p:nvPicPr>
          <p:cNvPr id="27" name="图片 26" descr="58bafb0721292cb28e1bb6f43975673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6595" y="419735"/>
            <a:ext cx="1107440" cy="13322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23000"/>
              </a:prstClr>
            </a:outerShdw>
          </a:effectLst>
        </p:spPr>
      </p:pic>
      <p:cxnSp>
        <p:nvCxnSpPr>
          <p:cNvPr id="140" name="直接连接符 139"/>
          <p:cNvCxnSpPr/>
          <p:nvPr/>
        </p:nvCxnSpPr>
        <p:spPr>
          <a:xfrm flipV="1">
            <a:off x="127000" y="1283138"/>
            <a:ext cx="620110" cy="525517"/>
          </a:xfrm>
          <a:prstGeom prst="line">
            <a:avLst/>
          </a:prstGeom>
          <a:ln w="19050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305676" y="1030890"/>
            <a:ext cx="861848" cy="735725"/>
          </a:xfrm>
          <a:prstGeom prst="line">
            <a:avLst/>
          </a:prstGeom>
          <a:ln w="12700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10440800" y="526393"/>
            <a:ext cx="1370550" cy="1282262"/>
          </a:xfrm>
          <a:prstGeom prst="line">
            <a:avLst/>
          </a:prstGeom>
          <a:ln w="1587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10569027" y="5702738"/>
            <a:ext cx="1370550" cy="1282262"/>
          </a:xfrm>
          <a:prstGeom prst="line">
            <a:avLst/>
          </a:prstGeom>
          <a:ln w="952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10948450" y="5166711"/>
            <a:ext cx="1370550" cy="1282262"/>
          </a:xfrm>
          <a:prstGeom prst="line">
            <a:avLst/>
          </a:prstGeom>
          <a:ln w="952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V="1">
            <a:off x="10948450" y="127000"/>
            <a:ext cx="1370550" cy="1282262"/>
          </a:xfrm>
          <a:prstGeom prst="line">
            <a:avLst/>
          </a:prstGeom>
          <a:ln w="952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88972292-F0FD-6799-BC00-24802462185F}"/>
              </a:ext>
            </a:extLst>
          </p:cNvPr>
          <p:cNvGrpSpPr/>
          <p:nvPr/>
        </p:nvGrpSpPr>
        <p:grpSpPr>
          <a:xfrm>
            <a:off x="3407792" y="1681655"/>
            <a:ext cx="5302250" cy="1571625"/>
            <a:chOff x="11395" y="4122"/>
            <a:chExt cx="8350" cy="2475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4CD29DE-A6D4-FA3F-A8AF-CFEFA54D1370}"/>
                </a:ext>
              </a:extLst>
            </p:cNvPr>
            <p:cNvSpPr txBox="1"/>
            <p:nvPr/>
          </p:nvSpPr>
          <p:spPr>
            <a:xfrm>
              <a:off x="11395" y="4122"/>
              <a:ext cx="835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6499E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A00000000000000" charset="-122"/>
                  <a:sym typeface="+mn-ea"/>
                </a:rPr>
                <a:t>大屏指挥缺乏实时性，无法应对交通紧急状况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EFD517D4-04F6-AA55-BADC-86A06CC034B7}"/>
                </a:ext>
              </a:extLst>
            </p:cNvPr>
            <p:cNvSpPr txBox="1"/>
            <p:nvPr/>
          </p:nvSpPr>
          <p:spPr>
            <a:xfrm>
              <a:off x="11395" y="4757"/>
              <a:ext cx="7423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交通大屏指挥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缺乏实时性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会导致指挥部门无法做出及时的人力分配，无力应对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交通紧急状况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；同时现场警员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无法同步获取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到现场的交通信息，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无法正确的完成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交通疏导，从而导致交通管理效率低下，交通管理开支增加。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40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B25868E-A97D-83D3-61BF-F0C4FDBE5AC7}"/>
              </a:ext>
            </a:extLst>
          </p:cNvPr>
          <p:cNvGrpSpPr/>
          <p:nvPr/>
        </p:nvGrpSpPr>
        <p:grpSpPr>
          <a:xfrm>
            <a:off x="2970511" y="3720597"/>
            <a:ext cx="5191626" cy="1960245"/>
            <a:chOff x="2054" y="7300"/>
            <a:chExt cx="8350" cy="3087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73F7F34D-C2E0-47AB-2AAC-D69F4D043A23}"/>
                </a:ext>
              </a:extLst>
            </p:cNvPr>
            <p:cNvSpPr txBox="1"/>
            <p:nvPr/>
          </p:nvSpPr>
          <p:spPr>
            <a:xfrm>
              <a:off x="2054" y="7300"/>
              <a:ext cx="83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6499E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A00000000000000" charset="-122"/>
                  <a:sym typeface="+mn-ea"/>
                </a:rPr>
                <a:t>城市信号灯管控体系不全，交通决策存在误差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3631D41-012C-2627-5A36-6A13389409A8}"/>
                </a:ext>
              </a:extLst>
            </p:cNvPr>
            <p:cNvSpPr txBox="1"/>
            <p:nvPr/>
          </p:nvSpPr>
          <p:spPr>
            <a:xfrm>
              <a:off x="2850" y="8206"/>
              <a:ext cx="7345" cy="2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信号灯的配时不仅仅取决于路口当前的拥堵状况，还涉及到天气、周边路口交通状况、路口车辆类型以及路口历史的交通状况等因素，但我国城市目前尚未有一套合理完善的信号灯管控体系，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片面的交通信息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导致了交管部门在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交通决策上的失误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，使城市交通拥堵现状无法缓解，交通管理效率低下。   </a:t>
              </a:r>
              <a:endParaRPr lang="zh-CN" altLang="en-US" sz="140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37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14:reveal/>
      </p:transition>
    </mc:Choice>
    <mc:Fallback xmlns=""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58bafb0721292cb28e1bb6f43975673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6595" y="419735"/>
            <a:ext cx="1107440" cy="13322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23000"/>
              </a:prstClr>
            </a:outerShdw>
          </a:effectLst>
        </p:spPr>
      </p:pic>
      <p:sp>
        <p:nvSpPr>
          <p:cNvPr id="188" name="文本框 187"/>
          <p:cNvSpPr txBox="1"/>
          <p:nvPr/>
        </p:nvSpPr>
        <p:spPr>
          <a:xfrm>
            <a:off x="1823085" y="789305"/>
            <a:ext cx="2608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Source Han Sans CN Bold" panose="020B0A00000000000000" charset="-122"/>
                <a:ea typeface="Source Han Sans CN Bold" panose="020B0A00000000000000" charset="-122"/>
              </a:rPr>
              <a:t>项目补充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7B5197D-FDA1-475C-1FA6-C8EFCD4DA37B}"/>
              </a:ext>
            </a:extLst>
          </p:cNvPr>
          <p:cNvGrpSpPr/>
          <p:nvPr/>
        </p:nvGrpSpPr>
        <p:grpSpPr>
          <a:xfrm>
            <a:off x="492582" y="2382838"/>
            <a:ext cx="2622905" cy="3685857"/>
            <a:chOff x="461009" y="2541270"/>
            <a:chExt cx="2622905" cy="3685857"/>
          </a:xfrm>
        </p:grpSpPr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DAE3E4B4-D44A-6A01-BD7D-BDDD67403986}"/>
                </a:ext>
              </a:extLst>
            </p:cNvPr>
            <p:cNvSpPr/>
            <p:nvPr/>
          </p:nvSpPr>
          <p:spPr bwMode="auto">
            <a:xfrm>
              <a:off x="461009" y="2541270"/>
              <a:ext cx="2622905" cy="3685857"/>
            </a:xfrm>
            <a:prstGeom prst="rect">
              <a:avLst/>
            </a:prstGeom>
            <a:noFill/>
            <a:ln w="57150">
              <a:solidFill>
                <a:srgbClr val="DE5472"/>
              </a:solidFill>
              <a:miter lim="800000"/>
            </a:ln>
          </p:spPr>
          <p:txBody>
            <a:bodyPr lIns="0" tIns="0" rIns="0" bIns="0" rtlCol="0" anchor="ctr"/>
            <a:lstStyle/>
            <a:p>
              <a:pPr algn="ctr"/>
              <a:endParaRPr lang="en-US" sz="36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4698879A-2B6D-2F39-AF83-CA3EB8B93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9913" y="2562225"/>
              <a:ext cx="2585095" cy="1463039"/>
            </a:xfrm>
            <a:prstGeom prst="rect">
              <a:avLst/>
            </a:prstGeom>
          </p:spPr>
        </p:pic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id="{E70103E2-3E96-2478-E8EB-238CA4BE4DEB}"/>
                </a:ext>
              </a:extLst>
            </p:cNvPr>
            <p:cNvSpPr/>
            <p:nvPr/>
          </p:nvSpPr>
          <p:spPr bwMode="auto">
            <a:xfrm>
              <a:off x="479913" y="4025264"/>
              <a:ext cx="2585095" cy="2178994"/>
            </a:xfrm>
            <a:prstGeom prst="rect">
              <a:avLst/>
            </a:prstGeom>
            <a:gradFill>
              <a:gsLst>
                <a:gs pos="2000">
                  <a:srgbClr val="EC9EAF"/>
                </a:gs>
                <a:gs pos="100000">
                  <a:srgbClr val="DE5472"/>
                </a:gs>
              </a:gsLst>
              <a:lin ang="2400000" scaled="0"/>
            </a:gradFill>
            <a:ln>
              <a:noFill/>
            </a:ln>
            <a:effectLst>
              <a:outerShdw blurRad="558800" dist="165100" dir="5400000" sx="104000" sy="104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66"/>
              <a:endParaRPr lang="en-US" sz="3599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Text Placeholder 33">
              <a:extLst>
                <a:ext uri="{FF2B5EF4-FFF2-40B4-BE49-F238E27FC236}">
                  <a16:creationId xmlns:a16="http://schemas.microsoft.com/office/drawing/2014/main" id="{7FB3ACE5-796F-1C2A-95B4-5C89710E8DAD}"/>
                </a:ext>
              </a:extLst>
            </p:cNvPr>
            <p:cNvSpPr txBox="1"/>
            <p:nvPr/>
          </p:nvSpPr>
          <p:spPr>
            <a:xfrm>
              <a:off x="528321" y="4173384"/>
              <a:ext cx="2453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1219078">
                <a:lnSpc>
                  <a:spcPct val="100000"/>
                </a:lnSpc>
                <a:spcBef>
                  <a:spcPct val="20000"/>
                </a:spcBef>
                <a:defRPr sz="2400" b="1">
                  <a:solidFill>
                    <a:srgbClr val="54578E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区域协同、环境结合实现交通疏导算法</a:t>
              </a:r>
              <a:endParaRPr lang="en-AU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TextBox 20">
              <a:extLst>
                <a:ext uri="{FF2B5EF4-FFF2-40B4-BE49-F238E27FC236}">
                  <a16:creationId xmlns:a16="http://schemas.microsoft.com/office/drawing/2014/main" id="{36D40FA8-E757-C5B8-0B45-BF9446AAF0AF}"/>
                </a:ext>
              </a:extLst>
            </p:cNvPr>
            <p:cNvSpPr txBox="1"/>
            <p:nvPr/>
          </p:nvSpPr>
          <p:spPr>
            <a:xfrm>
              <a:off x="622302" y="4780570"/>
              <a:ext cx="2263774" cy="988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13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系统基于当前路口车流状况、人流信息、天气情况，并结合临近路口交通状况，实现路口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交通状况预测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，进一步实现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路口交通疏导。</a:t>
              </a:r>
              <a:endPara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20ABB6A-BA1D-8FE4-403A-3FE71F654028}"/>
              </a:ext>
            </a:extLst>
          </p:cNvPr>
          <p:cNvGrpSpPr/>
          <p:nvPr/>
        </p:nvGrpSpPr>
        <p:grpSpPr>
          <a:xfrm>
            <a:off x="3379041" y="2382295"/>
            <a:ext cx="2624400" cy="3686400"/>
            <a:chOff x="3347468" y="2540727"/>
            <a:chExt cx="2624400" cy="3686400"/>
          </a:xfrm>
        </p:grpSpPr>
        <p:sp>
          <p:nvSpPr>
            <p:cNvPr id="58" name="Rectangle 13">
              <a:extLst>
                <a:ext uri="{FF2B5EF4-FFF2-40B4-BE49-F238E27FC236}">
                  <a16:creationId xmlns:a16="http://schemas.microsoft.com/office/drawing/2014/main" id="{31E9CE8E-3E26-3F14-F7FF-BC6A5298A59C}"/>
                </a:ext>
              </a:extLst>
            </p:cNvPr>
            <p:cNvSpPr/>
            <p:nvPr/>
          </p:nvSpPr>
          <p:spPr bwMode="auto">
            <a:xfrm>
              <a:off x="3347468" y="2540727"/>
              <a:ext cx="2624400" cy="3686400"/>
            </a:xfrm>
            <a:prstGeom prst="rect">
              <a:avLst/>
            </a:prstGeom>
            <a:noFill/>
            <a:ln w="57150">
              <a:solidFill>
                <a:srgbClr val="824A87"/>
              </a:solidFill>
              <a:miter lim="800000"/>
            </a:ln>
          </p:spPr>
          <p:txBody>
            <a:bodyPr lIns="0" tIns="0" rIns="0" bIns="0" rtlCol="0" anchor="ctr"/>
            <a:lstStyle/>
            <a:p>
              <a:pPr algn="ctr"/>
              <a:endParaRPr lang="en-US" sz="36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892AE9F7-9741-DB8C-049F-A4DE627C9FC1}"/>
                </a:ext>
              </a:extLst>
            </p:cNvPr>
            <p:cNvSpPr/>
            <p:nvPr/>
          </p:nvSpPr>
          <p:spPr bwMode="auto">
            <a:xfrm>
              <a:off x="3372508" y="4025761"/>
              <a:ext cx="2584800" cy="2178000"/>
            </a:xfrm>
            <a:prstGeom prst="rect">
              <a:avLst/>
            </a:prstGeom>
            <a:gradFill>
              <a:gsLst>
                <a:gs pos="6000">
                  <a:srgbClr val="824A87"/>
                </a:gs>
                <a:gs pos="85000">
                  <a:srgbClr val="3C2F86"/>
                </a:gs>
              </a:gsLst>
              <a:lin ang="2400000" scaled="0"/>
            </a:gradFill>
            <a:ln>
              <a:noFill/>
            </a:ln>
            <a:effectLst>
              <a:outerShdw blurRad="558800" dist="165100" dir="5400000" sx="104000" sy="104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66"/>
              <a:endParaRPr lang="en-US" sz="3599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28F12922-8D13-8EB9-155C-ECE4D011D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72360" y="2564944"/>
              <a:ext cx="2585095" cy="1463039"/>
            </a:xfrm>
            <a:prstGeom prst="rect">
              <a:avLst/>
            </a:prstGeom>
          </p:spPr>
        </p:pic>
        <p:sp>
          <p:nvSpPr>
            <p:cNvPr id="61" name="Text Placeholder 33">
              <a:extLst>
                <a:ext uri="{FF2B5EF4-FFF2-40B4-BE49-F238E27FC236}">
                  <a16:creationId xmlns:a16="http://schemas.microsoft.com/office/drawing/2014/main" id="{11D03460-F99A-9111-B51E-3E54CDEC2F39}"/>
                </a:ext>
              </a:extLst>
            </p:cNvPr>
            <p:cNvSpPr txBox="1"/>
            <p:nvPr/>
          </p:nvSpPr>
          <p:spPr>
            <a:xfrm>
              <a:off x="3429285" y="4181974"/>
              <a:ext cx="2453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1219078">
                <a:lnSpc>
                  <a:spcPct val="100000"/>
                </a:lnSpc>
                <a:spcBef>
                  <a:spcPct val="20000"/>
                </a:spcBef>
                <a:defRPr sz="2400" b="1">
                  <a:solidFill>
                    <a:srgbClr val="54578E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多屏互动、数据同步实现交通共同决策</a:t>
              </a:r>
              <a:endParaRPr lang="en-AU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624925CC-68A1-0754-68D1-351A6776F765}"/>
                </a:ext>
              </a:extLst>
            </p:cNvPr>
            <p:cNvSpPr txBox="1"/>
            <p:nvPr/>
          </p:nvSpPr>
          <p:spPr>
            <a:xfrm>
              <a:off x="3523900" y="4780200"/>
              <a:ext cx="2263774" cy="121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13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系统根据角色职能分为移动管理端和中控监测端，移动管理端和中控监测端实现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数据联通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，同时移动管理端可以将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数据同步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展示到监测端大屏，便于指挥人员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共同决策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2F24AB3-5C77-84D1-EAB7-9787419D22F5}"/>
              </a:ext>
            </a:extLst>
          </p:cNvPr>
          <p:cNvGrpSpPr/>
          <p:nvPr/>
        </p:nvGrpSpPr>
        <p:grpSpPr>
          <a:xfrm>
            <a:off x="6274184" y="2367819"/>
            <a:ext cx="2622905" cy="3685857"/>
            <a:chOff x="461009" y="2541270"/>
            <a:chExt cx="2622905" cy="3685857"/>
          </a:xfrm>
        </p:grpSpPr>
        <p:sp>
          <p:nvSpPr>
            <p:cNvPr id="64" name="Rectangle 4">
              <a:extLst>
                <a:ext uri="{FF2B5EF4-FFF2-40B4-BE49-F238E27FC236}">
                  <a16:creationId xmlns:a16="http://schemas.microsoft.com/office/drawing/2014/main" id="{3D5C6B84-31E1-1EDB-E43B-EF23C01A05EB}"/>
                </a:ext>
              </a:extLst>
            </p:cNvPr>
            <p:cNvSpPr/>
            <p:nvPr/>
          </p:nvSpPr>
          <p:spPr bwMode="auto">
            <a:xfrm>
              <a:off x="461009" y="2541270"/>
              <a:ext cx="2622905" cy="3685857"/>
            </a:xfrm>
            <a:prstGeom prst="rect">
              <a:avLst/>
            </a:prstGeom>
            <a:noFill/>
            <a:ln w="57150">
              <a:solidFill>
                <a:srgbClr val="DE5472"/>
              </a:solidFill>
              <a:miter lim="800000"/>
            </a:ln>
          </p:spPr>
          <p:txBody>
            <a:bodyPr lIns="0" tIns="0" rIns="0" bIns="0" rtlCol="0" anchor="ctr"/>
            <a:lstStyle/>
            <a:p>
              <a:pPr algn="ctr"/>
              <a:endParaRPr lang="en-US" sz="36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4CD6DDF-AE17-1DFE-01BE-491A27B16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9912" y="2562225"/>
              <a:ext cx="2603999" cy="1463039"/>
            </a:xfrm>
            <a:prstGeom prst="rect">
              <a:avLst/>
            </a:prstGeom>
          </p:spPr>
        </p:pic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A6E9D47F-843A-3CFE-79EA-6BEE58F081D0}"/>
                </a:ext>
              </a:extLst>
            </p:cNvPr>
            <p:cNvSpPr/>
            <p:nvPr/>
          </p:nvSpPr>
          <p:spPr bwMode="auto">
            <a:xfrm>
              <a:off x="479913" y="4025264"/>
              <a:ext cx="2585095" cy="2178994"/>
            </a:xfrm>
            <a:prstGeom prst="rect">
              <a:avLst/>
            </a:prstGeom>
            <a:gradFill>
              <a:gsLst>
                <a:gs pos="2000">
                  <a:srgbClr val="EC9EAF"/>
                </a:gs>
                <a:gs pos="100000">
                  <a:srgbClr val="DE5472"/>
                </a:gs>
              </a:gsLst>
              <a:lin ang="2400000" scaled="0"/>
            </a:gradFill>
            <a:ln>
              <a:noFill/>
            </a:ln>
            <a:effectLst>
              <a:outerShdw blurRad="558800" dist="165100" dir="5400000" sx="104000" sy="104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66"/>
              <a:endParaRPr lang="en-US" sz="3599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Text Placeholder 33">
              <a:extLst>
                <a:ext uri="{FF2B5EF4-FFF2-40B4-BE49-F238E27FC236}">
                  <a16:creationId xmlns:a16="http://schemas.microsoft.com/office/drawing/2014/main" id="{D8731407-903C-1AF1-79F4-72A201C7B61D}"/>
                </a:ext>
              </a:extLst>
            </p:cNvPr>
            <p:cNvSpPr txBox="1"/>
            <p:nvPr/>
          </p:nvSpPr>
          <p:spPr>
            <a:xfrm>
              <a:off x="528321" y="4173384"/>
              <a:ext cx="2453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1219078">
                <a:lnSpc>
                  <a:spcPct val="100000"/>
                </a:lnSpc>
                <a:spcBef>
                  <a:spcPct val="20000"/>
                </a:spcBef>
                <a:defRPr sz="2400" b="1">
                  <a:solidFill>
                    <a:srgbClr val="54578E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信控联调、模拟运算实现交通疏导最优化</a:t>
              </a:r>
              <a:endParaRPr lang="en-AU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TextBox 20">
              <a:extLst>
                <a:ext uri="{FF2B5EF4-FFF2-40B4-BE49-F238E27FC236}">
                  <a16:creationId xmlns:a16="http://schemas.microsoft.com/office/drawing/2014/main" id="{327B6D9E-C532-4732-A83A-77B617EF8403}"/>
                </a:ext>
              </a:extLst>
            </p:cNvPr>
            <p:cNvSpPr txBox="1"/>
            <p:nvPr/>
          </p:nvSpPr>
          <p:spPr>
            <a:xfrm>
              <a:off x="622302" y="4780570"/>
              <a:ext cx="2263774" cy="121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13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系统基于物联网技术还原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现实交通路口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，并对信号灯进行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远程智能配时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。同时基于现场交通数据并借助交通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模拟软件和疏导算法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的结合，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模拟评估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各疏导方案的优化程度。</a:t>
              </a:r>
              <a:endPara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4C7F77B-8FAF-FEE0-E889-A66C74445F99}"/>
              </a:ext>
            </a:extLst>
          </p:cNvPr>
          <p:cNvGrpSpPr/>
          <p:nvPr/>
        </p:nvGrpSpPr>
        <p:grpSpPr>
          <a:xfrm>
            <a:off x="9233068" y="2382295"/>
            <a:ext cx="2624400" cy="3686400"/>
            <a:chOff x="3347468" y="2540727"/>
            <a:chExt cx="2624400" cy="3686400"/>
          </a:xfrm>
        </p:grpSpPr>
        <p:sp>
          <p:nvSpPr>
            <p:cNvPr id="70" name="Rectangle 13">
              <a:extLst>
                <a:ext uri="{FF2B5EF4-FFF2-40B4-BE49-F238E27FC236}">
                  <a16:creationId xmlns:a16="http://schemas.microsoft.com/office/drawing/2014/main" id="{12498A1C-D7F0-72CA-0437-5A8FAA2804F1}"/>
                </a:ext>
              </a:extLst>
            </p:cNvPr>
            <p:cNvSpPr/>
            <p:nvPr/>
          </p:nvSpPr>
          <p:spPr bwMode="auto">
            <a:xfrm>
              <a:off x="3347468" y="2540727"/>
              <a:ext cx="2624400" cy="3686400"/>
            </a:xfrm>
            <a:prstGeom prst="rect">
              <a:avLst/>
            </a:prstGeom>
            <a:noFill/>
            <a:ln w="57150">
              <a:solidFill>
                <a:srgbClr val="824A87"/>
              </a:solidFill>
              <a:miter lim="800000"/>
            </a:ln>
          </p:spPr>
          <p:txBody>
            <a:bodyPr lIns="0" tIns="0" rIns="0" bIns="0" rtlCol="0" anchor="ctr"/>
            <a:lstStyle/>
            <a:p>
              <a:pPr algn="ctr"/>
              <a:endParaRPr lang="en-US" sz="36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Rectangle 13">
              <a:extLst>
                <a:ext uri="{FF2B5EF4-FFF2-40B4-BE49-F238E27FC236}">
                  <a16:creationId xmlns:a16="http://schemas.microsoft.com/office/drawing/2014/main" id="{15140B83-E3BE-876B-D1A0-D41BA5D87243}"/>
                </a:ext>
              </a:extLst>
            </p:cNvPr>
            <p:cNvSpPr/>
            <p:nvPr/>
          </p:nvSpPr>
          <p:spPr bwMode="auto">
            <a:xfrm>
              <a:off x="3372508" y="4025761"/>
              <a:ext cx="2584800" cy="2178000"/>
            </a:xfrm>
            <a:prstGeom prst="rect">
              <a:avLst/>
            </a:prstGeom>
            <a:gradFill>
              <a:gsLst>
                <a:gs pos="6000">
                  <a:srgbClr val="824A87"/>
                </a:gs>
                <a:gs pos="85000">
                  <a:srgbClr val="3C2F86"/>
                </a:gs>
              </a:gsLst>
              <a:lin ang="2400000" scaled="0"/>
            </a:gradFill>
            <a:ln>
              <a:noFill/>
            </a:ln>
            <a:effectLst>
              <a:outerShdw blurRad="558800" dist="165100" dir="5400000" sx="104000" sy="104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66"/>
              <a:endParaRPr lang="en-US" sz="3599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C1747C67-B8BE-E6EB-ED76-339D2343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72360" y="2562225"/>
              <a:ext cx="2585095" cy="1462712"/>
            </a:xfrm>
            <a:prstGeom prst="rect">
              <a:avLst/>
            </a:prstGeom>
          </p:spPr>
        </p:pic>
        <p:sp>
          <p:nvSpPr>
            <p:cNvPr id="73" name="Text Placeholder 33">
              <a:extLst>
                <a:ext uri="{FF2B5EF4-FFF2-40B4-BE49-F238E27FC236}">
                  <a16:creationId xmlns:a16="http://schemas.microsoft.com/office/drawing/2014/main" id="{86F9B325-4092-97DF-0310-3340F28E9FF6}"/>
                </a:ext>
              </a:extLst>
            </p:cNvPr>
            <p:cNvSpPr txBox="1"/>
            <p:nvPr/>
          </p:nvSpPr>
          <p:spPr>
            <a:xfrm>
              <a:off x="3429285" y="4181974"/>
              <a:ext cx="2453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1219078">
                <a:lnSpc>
                  <a:spcPct val="100000"/>
                </a:lnSpc>
                <a:spcBef>
                  <a:spcPct val="20000"/>
                </a:spcBef>
                <a:defRPr sz="2400" b="1">
                  <a:solidFill>
                    <a:srgbClr val="54578E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全景监测、视觉分析实现车辆智能识别</a:t>
              </a:r>
              <a:endParaRPr lang="en-AU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9B3C0791-0982-F418-EA63-E82873E74193}"/>
                </a:ext>
              </a:extLst>
            </p:cNvPr>
            <p:cNvSpPr txBox="1"/>
            <p:nvPr/>
          </p:nvSpPr>
          <p:spPr>
            <a:xfrm>
              <a:off x="3523900" y="4780200"/>
              <a:ext cx="2263774" cy="121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13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系统基于物联网技术实现路口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全方位监测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，同时基于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机器学习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和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视觉分析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技术对监测视频的车辆进行车辆信息识别、车辆行为预测、车速监测、特殊车辆识别和行人识别。</a:t>
              </a:r>
              <a:endPara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79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reveal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1156138"/>
            <a:ext cx="620110" cy="525517"/>
          </a:xfrm>
          <a:prstGeom prst="line">
            <a:avLst/>
          </a:prstGeom>
          <a:ln w="19050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178676" y="903890"/>
            <a:ext cx="861848" cy="735725"/>
          </a:xfrm>
          <a:prstGeom prst="line">
            <a:avLst/>
          </a:prstGeom>
          <a:ln w="12700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10313800" y="399393"/>
            <a:ext cx="1370550" cy="1282262"/>
          </a:xfrm>
          <a:prstGeom prst="line">
            <a:avLst/>
          </a:prstGeom>
          <a:ln w="1587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0442027" y="5575738"/>
            <a:ext cx="1370550" cy="1282262"/>
          </a:xfrm>
          <a:prstGeom prst="line">
            <a:avLst/>
          </a:prstGeom>
          <a:ln w="952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821450" y="5039711"/>
            <a:ext cx="1370550" cy="1282262"/>
          </a:xfrm>
          <a:prstGeom prst="line">
            <a:avLst/>
          </a:prstGeom>
          <a:ln w="952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0821450" y="0"/>
            <a:ext cx="1370550" cy="1282262"/>
          </a:xfrm>
          <a:prstGeom prst="line">
            <a:avLst/>
          </a:prstGeom>
          <a:ln w="952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58bafb0721292cb28e1bb6f43975673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6595" y="419735"/>
            <a:ext cx="1107440" cy="13322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23000"/>
              </a:prstClr>
            </a:outerShdw>
          </a:effectLst>
        </p:spPr>
      </p:pic>
      <p:cxnSp>
        <p:nvCxnSpPr>
          <p:cNvPr id="140" name="直接连接符 139"/>
          <p:cNvCxnSpPr/>
          <p:nvPr/>
        </p:nvCxnSpPr>
        <p:spPr>
          <a:xfrm flipV="1">
            <a:off x="127000" y="1283138"/>
            <a:ext cx="620110" cy="525517"/>
          </a:xfrm>
          <a:prstGeom prst="line">
            <a:avLst/>
          </a:prstGeom>
          <a:ln w="19050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305676" y="1030890"/>
            <a:ext cx="861848" cy="735725"/>
          </a:xfrm>
          <a:prstGeom prst="line">
            <a:avLst/>
          </a:prstGeom>
          <a:ln w="12700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10440800" y="526393"/>
            <a:ext cx="1370550" cy="1282262"/>
          </a:xfrm>
          <a:prstGeom prst="line">
            <a:avLst/>
          </a:prstGeom>
          <a:ln w="1587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10569027" y="5702738"/>
            <a:ext cx="1370550" cy="1282262"/>
          </a:xfrm>
          <a:prstGeom prst="line">
            <a:avLst/>
          </a:prstGeom>
          <a:ln w="952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10948450" y="5166711"/>
            <a:ext cx="1370550" cy="1282262"/>
          </a:xfrm>
          <a:prstGeom prst="line">
            <a:avLst/>
          </a:prstGeom>
          <a:ln w="952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V="1">
            <a:off x="10948450" y="127000"/>
            <a:ext cx="1370550" cy="1282262"/>
          </a:xfrm>
          <a:prstGeom prst="line">
            <a:avLst/>
          </a:prstGeom>
          <a:ln w="9525">
            <a:gradFill>
              <a:gsLst>
                <a:gs pos="0">
                  <a:srgbClr val="A247CE"/>
                </a:gs>
                <a:gs pos="100000">
                  <a:srgbClr val="3DAFE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1CAEB091-DB01-CBF5-CB57-A12A105C86CE}"/>
              </a:ext>
            </a:extLst>
          </p:cNvPr>
          <p:cNvSpPr txBox="1"/>
          <p:nvPr/>
        </p:nvSpPr>
        <p:spPr>
          <a:xfrm>
            <a:off x="1823085" y="789305"/>
            <a:ext cx="2608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Source Han Sans CN Bold" panose="020B0A00000000000000" charset="-122"/>
                <a:ea typeface="Source Han Sans CN Bold" panose="020B0A00000000000000" charset="-122"/>
              </a:rPr>
              <a:t>项目目标</a:t>
            </a:r>
            <a:endParaRPr lang="en-US" altLang="zh-CN" sz="2800" b="1" dirty="0">
              <a:latin typeface="Source Han Sans CN Bold" panose="020B0A00000000000000" charset="-122"/>
              <a:ea typeface="Source Han Sans CN Bold" panose="020B0A00000000000000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DAB946C-159A-4826-EC3F-3054279FC649}"/>
              </a:ext>
            </a:extLst>
          </p:cNvPr>
          <p:cNvSpPr txBox="1"/>
          <p:nvPr/>
        </p:nvSpPr>
        <p:spPr>
          <a:xfrm>
            <a:off x="4697079" y="1808655"/>
            <a:ext cx="310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6499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A00000000000000" charset="-122"/>
                <a:sym typeface="+mn-ea"/>
              </a:rPr>
              <a:t>1</a:t>
            </a:r>
            <a:r>
              <a:rPr lang="zh-CN" altLang="en-US" b="1" dirty="0">
                <a:solidFill>
                  <a:srgbClr val="6499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A00000000000000" charset="-122"/>
                <a:sym typeface="+mn-ea"/>
              </a:rPr>
              <a:t>、小屏大屏数据同步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2B2553A-7F88-E5FB-93A0-001D6C04A277}"/>
              </a:ext>
            </a:extLst>
          </p:cNvPr>
          <p:cNvSpPr txBox="1"/>
          <p:nvPr/>
        </p:nvSpPr>
        <p:spPr>
          <a:xfrm>
            <a:off x="4697079" y="2492049"/>
            <a:ext cx="310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6499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A00000000000000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6499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A00000000000000" charset="-122"/>
                <a:sym typeface="+mn-ea"/>
              </a:rPr>
              <a:t>、信号灯实时控制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919C237-5BDE-1A5A-C826-62CEE18F61D6}"/>
              </a:ext>
            </a:extLst>
          </p:cNvPr>
          <p:cNvSpPr txBox="1"/>
          <p:nvPr/>
        </p:nvSpPr>
        <p:spPr>
          <a:xfrm>
            <a:off x="4697078" y="3175443"/>
            <a:ext cx="310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6499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A00000000000000" charset="-122"/>
                <a:sym typeface="+mn-ea"/>
              </a:rPr>
              <a:t>3</a:t>
            </a:r>
            <a:r>
              <a:rPr lang="zh-CN" altLang="en-US" b="1" dirty="0">
                <a:solidFill>
                  <a:srgbClr val="6499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A00000000000000" charset="-122"/>
                <a:sym typeface="+mn-ea"/>
              </a:rPr>
              <a:t>、违法车辆特殊车辆识别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7FC9429-7B8F-518E-2D9D-57D186FCE6CE}"/>
              </a:ext>
            </a:extLst>
          </p:cNvPr>
          <p:cNvSpPr txBox="1"/>
          <p:nvPr/>
        </p:nvSpPr>
        <p:spPr>
          <a:xfrm>
            <a:off x="4697078" y="3858837"/>
            <a:ext cx="310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6499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A00000000000000" charset="-122"/>
                <a:sym typeface="+mn-ea"/>
              </a:rPr>
              <a:t>4</a:t>
            </a:r>
            <a:r>
              <a:rPr lang="zh-CN" altLang="en-US" b="1" dirty="0">
                <a:solidFill>
                  <a:srgbClr val="6499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A00000000000000" charset="-122"/>
                <a:sym typeface="+mn-ea"/>
              </a:rPr>
              <a:t>、交通路口实时监测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F7CEE9A-8D4D-E846-6F1C-CE76E7211364}"/>
              </a:ext>
            </a:extLst>
          </p:cNvPr>
          <p:cNvSpPr txBox="1"/>
          <p:nvPr/>
        </p:nvSpPr>
        <p:spPr>
          <a:xfrm>
            <a:off x="4697078" y="4542231"/>
            <a:ext cx="310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6499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A00000000000000" charset="-122"/>
                <a:sym typeface="+mn-ea"/>
              </a:rPr>
              <a:t>5</a:t>
            </a:r>
            <a:r>
              <a:rPr lang="zh-CN" altLang="en-US" b="1" dirty="0">
                <a:solidFill>
                  <a:srgbClr val="6499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A00000000000000" charset="-122"/>
                <a:sym typeface="+mn-ea"/>
              </a:rPr>
              <a:t>、城市交通数据统计分析</a:t>
            </a:r>
          </a:p>
        </p:txBody>
      </p:sp>
    </p:spTree>
    <p:extLst>
      <p:ext uri="{BB962C8B-B14F-4D97-AF65-F5344CB8AC3E}">
        <p14:creationId xmlns:p14="http://schemas.microsoft.com/office/powerpoint/2010/main" val="415761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reveal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58bafb0721292cb28e1bb6f43975673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6595" y="419735"/>
            <a:ext cx="1107440" cy="13322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23000"/>
              </a:prstClr>
            </a:outerShdw>
          </a:effectLst>
        </p:spPr>
      </p:pic>
      <p:sp>
        <p:nvSpPr>
          <p:cNvPr id="188" name="文本框 187"/>
          <p:cNvSpPr txBox="1"/>
          <p:nvPr/>
        </p:nvSpPr>
        <p:spPr>
          <a:xfrm>
            <a:off x="1823085" y="789305"/>
            <a:ext cx="2608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Source Han Sans CN Bold" panose="020B0A00000000000000" charset="-122"/>
                <a:ea typeface="Source Han Sans CN Bold" panose="020B0A00000000000000" charset="-122"/>
              </a:rPr>
              <a:t>整体思路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0335" y="1670685"/>
            <a:ext cx="9654540" cy="45339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351645" y="2967990"/>
            <a:ext cx="1885950" cy="1326515"/>
          </a:xfrm>
          <a:prstGeom prst="ellipse">
            <a:avLst/>
          </a:prstGeom>
          <a:noFill/>
          <a:ln w="28575" cmpd="sng">
            <a:solidFill>
              <a:srgbClr val="A59AD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915785" y="642620"/>
            <a:ext cx="5031105" cy="1731010"/>
            <a:chOff x="10875" y="1395"/>
            <a:chExt cx="7923" cy="2726"/>
          </a:xfrm>
        </p:grpSpPr>
        <p:sp>
          <p:nvSpPr>
            <p:cNvPr id="7" name="云形标注 6"/>
            <p:cNvSpPr/>
            <p:nvPr/>
          </p:nvSpPr>
          <p:spPr>
            <a:xfrm flipH="1">
              <a:off x="10875" y="1395"/>
              <a:ext cx="7923" cy="2726"/>
            </a:xfrm>
            <a:prstGeom prst="cloudCallout">
              <a:avLst>
                <a:gd name="adj1" fmla="val -17384"/>
                <a:gd name="adj2" fmla="val 7801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321" y="1851"/>
              <a:ext cx="7013" cy="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1218565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    </a:t>
              </a:r>
              <a:r>
                <a:rPr lang="zh-CN" altLang="en-US" sz="1400" dirty="0">
                  <a:solidFill>
                    <a:schemeClr val="tx1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首先通过摄像头实时上传道路视频，通过后台</a:t>
              </a:r>
              <a:r>
                <a:rPr lang="zh-CN" altLang="en-US" sz="1400" b="1" dirty="0">
                  <a:solidFill>
                    <a:srgbClr val="6499E9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视觉识别和分析</a:t>
              </a:r>
              <a:r>
                <a:rPr lang="zh-CN" altLang="en-US" sz="1400" dirty="0">
                  <a:solidFill>
                    <a:schemeClr val="tx1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来获取路口信息，控制信号灯时长变换并对接下来道路情况进行预测，有效管理道路交通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44335" y="5441950"/>
            <a:ext cx="3620770" cy="925195"/>
            <a:chOff x="10361" y="8102"/>
            <a:chExt cx="6115" cy="2698"/>
          </a:xfrm>
        </p:grpSpPr>
        <p:sp>
          <p:nvSpPr>
            <p:cNvPr id="10" name="云形标注 9"/>
            <p:cNvSpPr/>
            <p:nvPr/>
          </p:nvSpPr>
          <p:spPr>
            <a:xfrm rot="10800000">
              <a:off x="10361" y="8102"/>
              <a:ext cx="6115" cy="2698"/>
            </a:xfrm>
            <a:prstGeom prst="cloudCallout">
              <a:avLst>
                <a:gd name="adj1" fmla="val -11311"/>
                <a:gd name="adj2" fmla="val 8699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014" y="8429"/>
              <a:ext cx="4809" cy="1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1218565">
                <a:lnSpc>
                  <a:spcPct val="130000"/>
                </a:lnSpc>
              </a:pPr>
              <a:r>
                <a:rPr lang="en-US" altLang="zh-CN" sz="1400">
                  <a:solidFill>
                    <a:schemeClr val="tx1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    其次，在单个路口管控基础上引入</a:t>
              </a:r>
              <a:r>
                <a:rPr lang="en-US" altLang="zh-CN" sz="1400" b="1">
                  <a:solidFill>
                    <a:srgbClr val="6499E9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群体决策</a:t>
              </a:r>
              <a:r>
                <a:rPr lang="en-US" altLang="zh-CN" sz="1400">
                  <a:solidFill>
                    <a:schemeClr val="tx1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，实现统筹规划</a:t>
              </a:r>
              <a:r>
                <a:rPr lang="zh-CN" altLang="en-US" sz="1400">
                  <a:solidFill>
                    <a:schemeClr val="tx1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。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41090" y="304800"/>
            <a:ext cx="4343400" cy="4840605"/>
            <a:chOff x="5734" y="480"/>
            <a:chExt cx="6840" cy="7623"/>
          </a:xfrm>
        </p:grpSpPr>
        <p:sp>
          <p:nvSpPr>
            <p:cNvPr id="15" name="椭圆 14"/>
            <p:cNvSpPr/>
            <p:nvPr/>
          </p:nvSpPr>
          <p:spPr>
            <a:xfrm>
              <a:off x="10143" y="4106"/>
              <a:ext cx="1695" cy="1071"/>
            </a:xfrm>
            <a:prstGeom prst="ellipse">
              <a:avLst/>
            </a:prstGeom>
            <a:noFill/>
            <a:ln w="28575" cmpd="sng">
              <a:solidFill>
                <a:srgbClr val="A59AD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3" y="7134"/>
              <a:ext cx="1695" cy="969"/>
            </a:xfrm>
            <a:prstGeom prst="ellipse">
              <a:avLst/>
            </a:prstGeom>
            <a:noFill/>
            <a:ln w="28575" cmpd="sng">
              <a:solidFill>
                <a:srgbClr val="A59AD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 flipV="1">
              <a:off x="9184" y="2380"/>
              <a:ext cx="926" cy="207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 flipV="1">
              <a:off x="8960" y="2380"/>
              <a:ext cx="1478" cy="48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5734" y="480"/>
              <a:ext cx="6840" cy="1814"/>
            </a:xfrm>
            <a:prstGeom prst="roundRect">
              <a:avLst/>
            </a:prstGeom>
            <a:noFill/>
            <a:ln>
              <a:gradFill>
                <a:gsLst>
                  <a:gs pos="90000">
                    <a:srgbClr val="B9CBE9"/>
                  </a:gs>
                  <a:gs pos="0">
                    <a:srgbClr val="A247CE"/>
                  </a:gs>
                  <a:gs pos="40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9333C2">
                      <a:lumMod val="91000"/>
                    </a:srgb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586480" y="371475"/>
            <a:ext cx="445325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8565">
              <a:lnSpc>
                <a:spcPct val="130000"/>
              </a:lnSpc>
            </a:pPr>
            <a:r>
              <a:rPr lang="en-US" altLang="zh-CN" sz="1400">
                <a:solidFill>
                  <a:schemeClr val="tx1"/>
                </a:solidFill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    同时在此基础上，系统还可以引入</a:t>
            </a:r>
            <a:r>
              <a:rPr lang="en-US" altLang="zh-CN" sz="1400" b="1">
                <a:solidFill>
                  <a:srgbClr val="6499E9"/>
                </a:solidFill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人工管理</a:t>
            </a:r>
            <a:r>
              <a:rPr lang="en-US" altLang="zh-CN" sz="1400">
                <a:solidFill>
                  <a:schemeClr val="tx1"/>
                </a:solidFill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模块，在</a:t>
            </a:r>
            <a:r>
              <a:rPr lang="zh-CN" altLang="en-US" sz="1400" b="1">
                <a:solidFill>
                  <a:srgbClr val="6499E9"/>
                </a:solidFill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特殊</a:t>
            </a:r>
            <a:r>
              <a:rPr lang="zh-CN" altLang="en-US" sz="1400">
                <a:solidFill>
                  <a:schemeClr val="tx1"/>
                </a:solidFill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或</a:t>
            </a:r>
            <a:r>
              <a:rPr lang="zh-CN" altLang="en-US" sz="1400" b="1">
                <a:solidFill>
                  <a:srgbClr val="6499E9"/>
                </a:solidFill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紧急</a:t>
            </a:r>
            <a:r>
              <a:rPr lang="en-US" altLang="zh-CN" sz="1400">
                <a:solidFill>
                  <a:schemeClr val="tx1"/>
                </a:solidFill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情况下，方便工作人员对路口进行人工决策分析，确保路口工作的正常运行。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1612265" y="2114550"/>
            <a:ext cx="3671570" cy="3627120"/>
          </a:xfrm>
          <a:prstGeom prst="roundRect">
            <a:avLst/>
          </a:prstGeom>
          <a:noFill/>
          <a:ln w="28575">
            <a:solidFill>
              <a:srgbClr val="A59A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266825" y="5883275"/>
            <a:ext cx="3721100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8565"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另外，系统还可以</a:t>
            </a:r>
            <a:r>
              <a:rPr lang="en-US" altLang="zh-CN" sz="1400" b="1" dirty="0" err="1">
                <a:solidFill>
                  <a:srgbClr val="6499E9"/>
                </a:solidFill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统一管理数据</a:t>
            </a:r>
            <a:r>
              <a:rPr lang="en-US" altLang="zh-CN" sz="1400" dirty="0" err="1">
                <a:solidFill>
                  <a:schemeClr val="tx1"/>
                </a:solidFill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，屏幕中会显示城市各处交通路口</a:t>
            </a:r>
            <a:r>
              <a:rPr lang="zh-CN" altLang="en-US" sz="1400" dirty="0">
                <a:solidFill>
                  <a:schemeClr val="tx1"/>
                </a:solidFill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信息数据，方便</a:t>
            </a:r>
            <a:r>
              <a:rPr lang="en-US" altLang="zh-CN" sz="1400" dirty="0" err="1">
                <a:solidFill>
                  <a:schemeClr val="tx1"/>
                </a:solidFill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工作人员查看道路交通</a:t>
            </a:r>
            <a:r>
              <a:rPr lang="zh-CN" altLang="en-US" sz="1400" dirty="0">
                <a:solidFill>
                  <a:schemeClr val="tx1"/>
                </a:solidFill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状况</a:t>
            </a:r>
            <a:r>
              <a:rPr lang="en-US" altLang="zh-CN" sz="1400" dirty="0">
                <a:solidFill>
                  <a:schemeClr val="tx1"/>
                </a:solidFill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。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4451985" y="1531620"/>
            <a:ext cx="2302510" cy="4453255"/>
          </a:xfrm>
          <a:prstGeom prst="roundRect">
            <a:avLst/>
          </a:prstGeom>
          <a:noFill/>
          <a:ln w="28575">
            <a:solidFill>
              <a:srgbClr val="A59A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915662" y="615583"/>
            <a:ext cx="4647227" cy="1758302"/>
            <a:chOff x="11375" y="1038"/>
            <a:chExt cx="7258" cy="2715"/>
          </a:xfrm>
        </p:grpSpPr>
        <p:sp>
          <p:nvSpPr>
            <p:cNvPr id="44" name="椭圆形标注 43"/>
            <p:cNvSpPr/>
            <p:nvPr/>
          </p:nvSpPr>
          <p:spPr>
            <a:xfrm>
              <a:off x="11375" y="1038"/>
              <a:ext cx="7258" cy="2715"/>
            </a:xfrm>
            <a:prstGeom prst="wedgeEllipseCallout">
              <a:avLst>
                <a:gd name="adj1" fmla="val -36756"/>
                <a:gd name="adj2" fmla="val 6421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1846" y="1544"/>
              <a:ext cx="6378" cy="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121856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   </a:t>
              </a:r>
              <a:r>
                <a:rPr lang="zh-CN" altLang="en-US" sz="1400" dirty="0">
                  <a:solidFill>
                    <a:schemeClr val="tx1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最后，系统引入</a:t>
              </a:r>
              <a:r>
                <a:rPr lang="zh-CN" altLang="en-US" sz="1400" dirty="0">
                  <a:solidFill>
                    <a:srgbClr val="6499E9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多屏互动模式</a:t>
              </a:r>
              <a:r>
                <a:rPr lang="zh-CN" altLang="en-US" sz="1400" dirty="0">
                  <a:solidFill>
                    <a:schemeClr val="tx1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，将工作模式细化为</a:t>
              </a:r>
              <a:r>
                <a:rPr lang="zh-CN" altLang="en-US" sz="1400" dirty="0">
                  <a:solidFill>
                    <a:srgbClr val="6499E9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中央调度</a:t>
              </a:r>
              <a:r>
                <a:rPr lang="zh-CN" altLang="en-US" sz="1400" dirty="0">
                  <a:solidFill>
                    <a:schemeClr val="tx1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和</a:t>
              </a:r>
              <a:r>
                <a:rPr lang="zh-CN" altLang="en-US" sz="1400" dirty="0">
                  <a:solidFill>
                    <a:srgbClr val="6499E9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实地管控</a:t>
              </a:r>
              <a:r>
                <a:rPr lang="zh-CN" altLang="en-US" sz="1400" dirty="0">
                  <a:solidFill>
                    <a:schemeClr val="tx1"/>
                  </a:solidFill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两个内容，工作人员能在各自工作端进行自己的工作任务。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552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reveal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 0.0619444 L -0.108907 0.180463 " pathEditMode="relative" rAng="0" ptsTypes="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0" y="59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6" grpId="2" bldLvl="0" animBg="1"/>
      <p:bldP spid="6" grpId="3" bldLvl="0" animBg="1"/>
      <p:bldP spid="25" grpId="0"/>
      <p:bldP spid="25" grpId="1"/>
      <p:bldP spid="41" grpId="0" bldLvl="0" animBg="1"/>
      <p:bldP spid="41" grpId="1" bldLvl="0" animBg="1"/>
      <p:bldP spid="42" grpId="0"/>
      <p:bldP spid="42" grpId="1"/>
      <p:bldP spid="4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体系结构title">
            <a:extLst>
              <a:ext uri="{FF2B5EF4-FFF2-40B4-BE49-F238E27FC236}">
                <a16:creationId xmlns:a16="http://schemas.microsoft.com/office/drawing/2014/main" id="{8C17A134-2C38-4DF2-B7C2-BA3C04DD16CB}"/>
              </a:ext>
            </a:extLst>
          </p:cNvPr>
          <p:cNvCxnSpPr/>
          <p:nvPr/>
        </p:nvCxnSpPr>
        <p:spPr>
          <a:xfrm>
            <a:off x="7800342" y="6957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体系结构title">
            <a:extLst>
              <a:ext uri="{FF2B5EF4-FFF2-40B4-BE49-F238E27FC236}">
                <a16:creationId xmlns:a16="http://schemas.microsoft.com/office/drawing/2014/main" id="{2B76A269-E668-41DD-AB1F-539F505540BD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714617" y="609980"/>
            <a:ext cx="171450" cy="171450"/>
          </a:xfrm>
          <a:prstGeom prst="rect">
            <a:avLst/>
          </a:prstGeom>
        </p:spPr>
      </p:pic>
      <p:cxnSp>
        <p:nvCxnSpPr>
          <p:cNvPr id="65" name="体系结构title">
            <a:extLst>
              <a:ext uri="{FF2B5EF4-FFF2-40B4-BE49-F238E27FC236}">
                <a16:creationId xmlns:a16="http://schemas.microsoft.com/office/drawing/2014/main" id="{A44406D5-3E7E-4BF1-8A62-54E427F0951D}"/>
              </a:ext>
            </a:extLst>
          </p:cNvPr>
          <p:cNvCxnSpPr/>
          <p:nvPr/>
        </p:nvCxnSpPr>
        <p:spPr>
          <a:xfrm>
            <a:off x="3837942" y="6957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体系结构title">
            <a:extLst>
              <a:ext uri="{FF2B5EF4-FFF2-40B4-BE49-F238E27FC236}">
                <a16:creationId xmlns:a16="http://schemas.microsoft.com/office/drawing/2014/main" id="{FFAA31E8-3A48-4BF6-82CB-B9FF3C1F6E10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323715" y="609980"/>
            <a:ext cx="171450" cy="171450"/>
          </a:xfrm>
          <a:prstGeom prst="rect">
            <a:avLst/>
          </a:prstGeom>
        </p:spPr>
      </p:pic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6329F1EE-D00F-43AF-BFC5-CEA5C29A1787}"/>
              </a:ext>
            </a:extLst>
          </p:cNvPr>
          <p:cNvGrpSpPr/>
          <p:nvPr/>
        </p:nvGrpSpPr>
        <p:grpSpPr>
          <a:xfrm>
            <a:off x="7240270" y="1542415"/>
            <a:ext cx="4883785" cy="963295"/>
            <a:chOff x="11409" y="2419"/>
            <a:chExt cx="7691" cy="1517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6FFC7D9A-E0F0-4666-8647-9EAE7EF42E47}"/>
                </a:ext>
              </a:extLst>
            </p:cNvPr>
            <p:cNvGrpSpPr/>
            <p:nvPr/>
          </p:nvGrpSpPr>
          <p:grpSpPr>
            <a:xfrm>
              <a:off x="11409" y="2861"/>
              <a:ext cx="2516" cy="328"/>
              <a:chOff x="11409" y="2861"/>
              <a:chExt cx="2516" cy="328"/>
            </a:xfrm>
          </p:grpSpPr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CA42F1A0-883C-4847-9481-E8147CFD34EA}"/>
                  </a:ext>
                </a:extLst>
              </p:cNvPr>
              <p:cNvCxnSpPr/>
              <p:nvPr/>
            </p:nvCxnSpPr>
            <p:spPr>
              <a:xfrm flipH="1">
                <a:off x="11409" y="3047"/>
                <a:ext cx="2327" cy="0"/>
              </a:xfrm>
              <a:prstGeom prst="line">
                <a:avLst/>
              </a:prstGeom>
              <a:ln w="6350">
                <a:solidFill>
                  <a:srgbClr val="00AEEF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DB6E1647-878B-46F9-B6E3-F2685A3154CA}"/>
                  </a:ext>
                </a:extLst>
              </p:cNvPr>
              <p:cNvCxnSpPr/>
              <p:nvPr/>
            </p:nvCxnSpPr>
            <p:spPr>
              <a:xfrm>
                <a:off x="13925" y="2861"/>
                <a:ext cx="0" cy="329"/>
              </a:xfrm>
              <a:prstGeom prst="line">
                <a:avLst/>
              </a:prstGeom>
              <a:ln w="38100">
                <a:solidFill>
                  <a:srgbClr val="00AE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文本框 29">
              <a:extLst>
                <a:ext uri="{FF2B5EF4-FFF2-40B4-BE49-F238E27FC236}">
                  <a16:creationId xmlns:a16="http://schemas.microsoft.com/office/drawing/2014/main" id="{C93AF64F-0B81-47E1-801E-AA8CA3A7C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4" y="2419"/>
              <a:ext cx="140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898" tIns="31949" rIns="63898" bIns="31949">
              <a:spAutoFit/>
            </a:bodyPr>
            <a:lstStyle/>
            <a:p>
              <a:pPr eaLnBrk="1" hangingPunct="1"/>
              <a:r>
                <a:rPr lang="zh-CN" altLang="en-US" sz="2000" dirty="0">
                  <a:solidFill>
                    <a:srgbClr val="00AEEF"/>
                  </a:solidFill>
                  <a:ea typeface="微软雅黑" panose="020B0503020204020204" pitchFamily="34" charset="-122"/>
                </a:rPr>
                <a:t>展示层</a:t>
              </a:r>
            </a:p>
          </p:txBody>
        </p:sp>
        <p:sp>
          <p:nvSpPr>
            <p:cNvPr id="119" name="文本框 30">
              <a:extLst>
                <a:ext uri="{FF2B5EF4-FFF2-40B4-BE49-F238E27FC236}">
                  <a16:creationId xmlns:a16="http://schemas.microsoft.com/office/drawing/2014/main" id="{E194A737-9C65-4824-84FE-402BDEC82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4" y="2964"/>
              <a:ext cx="4987" cy="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898" tIns="31949" rIns="63898" bIns="31949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信号灯由</a:t>
              </a:r>
              <a:r>
                <a:rPr lang="zh-CN" altLang="en-US" sz="12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支持层控制</a:t>
              </a:r>
              <a:r>
                <a: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，接受来自支持层发送的配时方案信号，以此来调整红绿灯时长。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810F7A1-6DE0-470B-ACF4-C10387D13325}"/>
              </a:ext>
            </a:extLst>
          </p:cNvPr>
          <p:cNvGrpSpPr/>
          <p:nvPr/>
        </p:nvGrpSpPr>
        <p:grpSpPr>
          <a:xfrm>
            <a:off x="7240270" y="2653030"/>
            <a:ext cx="4946650" cy="1539875"/>
            <a:chOff x="11409" y="4168"/>
            <a:chExt cx="7790" cy="2425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F2A67A56-45E2-4037-9F51-24E3ED0AC25F}"/>
                </a:ext>
              </a:extLst>
            </p:cNvPr>
            <p:cNvGrpSpPr/>
            <p:nvPr/>
          </p:nvGrpSpPr>
          <p:grpSpPr>
            <a:xfrm>
              <a:off x="11409" y="4585"/>
              <a:ext cx="2547" cy="328"/>
              <a:chOff x="11409" y="4585"/>
              <a:chExt cx="2547" cy="328"/>
            </a:xfrm>
          </p:grpSpPr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4AA52F47-8C32-41F0-B3B3-E41DF8F08C2D}"/>
                  </a:ext>
                </a:extLst>
              </p:cNvPr>
              <p:cNvCxnSpPr/>
              <p:nvPr/>
            </p:nvCxnSpPr>
            <p:spPr>
              <a:xfrm flipH="1">
                <a:off x="11409" y="4749"/>
                <a:ext cx="2327" cy="0"/>
              </a:xfrm>
              <a:prstGeom prst="line">
                <a:avLst/>
              </a:prstGeom>
              <a:ln w="6350">
                <a:solidFill>
                  <a:srgbClr val="0070C0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9D15C126-BA9C-4670-AECE-7A71B5AE16C4}"/>
                  </a:ext>
                </a:extLst>
              </p:cNvPr>
              <p:cNvCxnSpPr/>
              <p:nvPr/>
            </p:nvCxnSpPr>
            <p:spPr>
              <a:xfrm>
                <a:off x="13956" y="4585"/>
                <a:ext cx="0" cy="32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文本框 29">
              <a:extLst>
                <a:ext uri="{FF2B5EF4-FFF2-40B4-BE49-F238E27FC236}">
                  <a16:creationId xmlns:a16="http://schemas.microsoft.com/office/drawing/2014/main" id="{D464DF1E-BE89-4B74-944B-C8AC23FD8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6" y="4168"/>
              <a:ext cx="140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898" tIns="31949" rIns="63898" bIns="31949">
              <a:spAutoFit/>
            </a:bodyPr>
            <a:lstStyle/>
            <a:p>
              <a:pPr eaLnBrk="1" hangingPunct="1"/>
              <a:r>
                <a:rPr lang="zh-CN" altLang="en-US" sz="2000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支持层</a:t>
              </a:r>
            </a:p>
          </p:txBody>
        </p:sp>
        <p:sp>
          <p:nvSpPr>
            <p:cNvPr id="125" name="文本框 30">
              <a:extLst>
                <a:ext uri="{FF2B5EF4-FFF2-40B4-BE49-F238E27FC236}">
                  <a16:creationId xmlns:a16="http://schemas.microsoft.com/office/drawing/2014/main" id="{62B34461-D280-4E74-AAD8-D5345D2AD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3" y="4749"/>
              <a:ext cx="4987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898" tIns="31949" rIns="63898" bIns="31949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支持层负责对整个智能信号灯管理系统提供</a:t>
              </a:r>
              <a:r>
                <a:rPr lang="zh-CN" alt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数据支撑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，其中数据处理需要对从感知层收集来的数据进行</a:t>
              </a:r>
              <a:r>
                <a:rPr lang="zh-CN" alt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预处理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，为算法提供真实有效的数据。</a:t>
              </a: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71200BE6-2FC5-4DE1-B3DA-43A9049A4AE1}"/>
              </a:ext>
            </a:extLst>
          </p:cNvPr>
          <p:cNvGrpSpPr/>
          <p:nvPr/>
        </p:nvGrpSpPr>
        <p:grpSpPr>
          <a:xfrm>
            <a:off x="7240270" y="4449796"/>
            <a:ext cx="4951095" cy="1170940"/>
            <a:chOff x="11402" y="7276"/>
            <a:chExt cx="7797" cy="1844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8DF95560-0823-44A5-9799-A5783B6EB56B}"/>
                </a:ext>
              </a:extLst>
            </p:cNvPr>
            <p:cNvGrpSpPr/>
            <p:nvPr/>
          </p:nvGrpSpPr>
          <p:grpSpPr>
            <a:xfrm>
              <a:off x="11402" y="7860"/>
              <a:ext cx="2545" cy="328"/>
              <a:chOff x="11409" y="7850"/>
              <a:chExt cx="2545" cy="328"/>
            </a:xfrm>
          </p:grpSpPr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83A07922-FAA9-4ADE-AA83-F4EA070AE32B}"/>
                  </a:ext>
                </a:extLst>
              </p:cNvPr>
              <p:cNvCxnSpPr/>
              <p:nvPr/>
            </p:nvCxnSpPr>
            <p:spPr>
              <a:xfrm flipH="1">
                <a:off x="11409" y="8015"/>
                <a:ext cx="2375" cy="0"/>
              </a:xfrm>
              <a:prstGeom prst="line">
                <a:avLst/>
              </a:prstGeom>
              <a:ln w="6350">
                <a:solidFill>
                  <a:srgbClr val="00AEEF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812CE48B-558F-40FA-B06C-DA58CDE001CB}"/>
                  </a:ext>
                </a:extLst>
              </p:cNvPr>
              <p:cNvCxnSpPr/>
              <p:nvPr/>
            </p:nvCxnSpPr>
            <p:spPr>
              <a:xfrm>
                <a:off x="13954" y="7850"/>
                <a:ext cx="0" cy="329"/>
              </a:xfrm>
              <a:prstGeom prst="line">
                <a:avLst/>
              </a:prstGeom>
              <a:ln w="38100">
                <a:solidFill>
                  <a:srgbClr val="00AE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文本框 29">
              <a:extLst>
                <a:ext uri="{FF2B5EF4-FFF2-40B4-BE49-F238E27FC236}">
                  <a16:creationId xmlns:a16="http://schemas.microsoft.com/office/drawing/2014/main" id="{B6E6FC54-C31A-4C78-AD7C-8FB72D232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69" y="7276"/>
              <a:ext cx="140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898" tIns="31949" rIns="63898" bIns="31949">
              <a:spAutoFit/>
            </a:bodyPr>
            <a:lstStyle/>
            <a:p>
              <a:pPr eaLnBrk="1" hangingPunct="1"/>
              <a:r>
                <a:rPr lang="zh-CN" altLang="en-US" sz="2000" dirty="0">
                  <a:solidFill>
                    <a:srgbClr val="00AEEF"/>
                  </a:solidFill>
                  <a:ea typeface="微软雅黑" panose="020B0503020204020204" pitchFamily="34" charset="-122"/>
                </a:rPr>
                <a:t>传输层</a:t>
              </a:r>
            </a:p>
          </p:txBody>
        </p:sp>
        <p:sp>
          <p:nvSpPr>
            <p:cNvPr id="131" name="文本框 30">
              <a:extLst>
                <a:ext uri="{FF2B5EF4-FFF2-40B4-BE49-F238E27FC236}">
                  <a16:creationId xmlns:a16="http://schemas.microsoft.com/office/drawing/2014/main" id="{B2E22B4D-FFF9-4325-A997-50B89BCBB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7" y="7712"/>
              <a:ext cx="5083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898" tIns="31949" rIns="63898" bIns="31949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本系统传输层主要利用</a:t>
              </a:r>
              <a:r>
                <a:rPr lang="zh-CN" alt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无线通信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，由主流4G/5G无线网络负责路口交通数据基础数据的传输工作。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30270DDF-5599-42DB-BDFE-152BF6A163CB}"/>
              </a:ext>
            </a:extLst>
          </p:cNvPr>
          <p:cNvGrpSpPr/>
          <p:nvPr/>
        </p:nvGrpSpPr>
        <p:grpSpPr>
          <a:xfrm>
            <a:off x="7231380" y="5615099"/>
            <a:ext cx="4960620" cy="1150620"/>
            <a:chOff x="11409" y="9070"/>
            <a:chExt cx="7812" cy="1812"/>
          </a:xfrm>
        </p:grpSpPr>
        <p:sp>
          <p:nvSpPr>
            <p:cNvPr id="135" name="文本框 30">
              <a:extLst>
                <a:ext uri="{FF2B5EF4-FFF2-40B4-BE49-F238E27FC236}">
                  <a16:creationId xmlns:a16="http://schemas.microsoft.com/office/drawing/2014/main" id="{3CC14EFA-4E87-4819-8A99-39A025B39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35" y="9474"/>
              <a:ext cx="4987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898" tIns="31949" rIns="63898" bIns="31949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感知层主要由</a:t>
              </a:r>
              <a:r>
                <a:rPr lang="zh-CN" alt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视频监控设备、无人机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等组成，负责采集实时路口基础数据，为后台提供现场</a:t>
              </a:r>
              <a:r>
                <a:rPr lang="zh-CN" alt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实时监控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</a:p>
          </p:txBody>
        </p: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BB3B5C0E-1A07-4BEF-BF4F-7B1C95C5B1FC}"/>
                </a:ext>
              </a:extLst>
            </p:cNvPr>
            <p:cNvGrpSpPr/>
            <p:nvPr/>
          </p:nvGrpSpPr>
          <p:grpSpPr>
            <a:xfrm>
              <a:off x="11409" y="9618"/>
              <a:ext cx="2576" cy="328"/>
              <a:chOff x="11409" y="9618"/>
              <a:chExt cx="2576" cy="328"/>
            </a:xfrm>
          </p:grpSpPr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709C1553-4701-4EF9-88F0-CF2CD0A24BAE}"/>
                  </a:ext>
                </a:extLst>
              </p:cNvPr>
              <p:cNvCxnSpPr/>
              <p:nvPr/>
            </p:nvCxnSpPr>
            <p:spPr>
              <a:xfrm flipH="1">
                <a:off x="11409" y="9784"/>
                <a:ext cx="2375" cy="0"/>
              </a:xfrm>
              <a:prstGeom prst="line">
                <a:avLst/>
              </a:prstGeom>
              <a:ln w="6350">
                <a:solidFill>
                  <a:srgbClr val="0070C0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24BEFA09-5B65-4A76-AC9A-47E9A05D4713}"/>
                  </a:ext>
                </a:extLst>
              </p:cNvPr>
              <p:cNvCxnSpPr/>
              <p:nvPr/>
            </p:nvCxnSpPr>
            <p:spPr>
              <a:xfrm>
                <a:off x="13985" y="9618"/>
                <a:ext cx="0" cy="32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文本框 29">
              <a:extLst>
                <a:ext uri="{FF2B5EF4-FFF2-40B4-BE49-F238E27FC236}">
                  <a16:creationId xmlns:a16="http://schemas.microsoft.com/office/drawing/2014/main" id="{13E216A6-277E-4139-8DBE-1A73FD1A2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32" y="9070"/>
              <a:ext cx="140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898" tIns="31949" rIns="63898" bIns="31949">
              <a:spAutoFit/>
            </a:bodyPr>
            <a:lstStyle/>
            <a:p>
              <a:pPr eaLnBrk="1" hangingPunct="1"/>
              <a:r>
                <a:rPr lang="zh-CN" altLang="en-US" sz="2000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感知层</a:t>
              </a:r>
            </a:p>
          </p:txBody>
        </p:sp>
      </p:grpSp>
      <p:sp>
        <p:nvSpPr>
          <p:cNvPr id="62" name="体系结构title">
            <a:extLst>
              <a:ext uri="{FF2B5EF4-FFF2-40B4-BE49-F238E27FC236}">
                <a16:creationId xmlns:a16="http://schemas.microsoft.com/office/drawing/2014/main" id="{7BA72970-B3F1-F2E7-1EA8-8A36D3554FAE}"/>
              </a:ext>
            </a:extLst>
          </p:cNvPr>
          <p:cNvSpPr txBox="1"/>
          <p:nvPr/>
        </p:nvSpPr>
        <p:spPr>
          <a:xfrm>
            <a:off x="4782185" y="387027"/>
            <a:ext cx="2645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系统体系结构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AF7B54E6-2CCD-71A7-B8C1-BB884B34B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796" y="1243037"/>
            <a:ext cx="7439025" cy="55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3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14:reveal/>
      </p:transition>
    </mc:Choice>
    <mc:Fallback xmlns="">
      <p:transition spd="slow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7604460" y="2973078"/>
            <a:ext cx="2904962" cy="75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385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334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7725711" y="3956769"/>
            <a:ext cx="2662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385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watching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9379590" y="4558327"/>
            <a:ext cx="90963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60415"/>
      </p:ext>
    </p:extLst>
  </p:cSld>
  <p:clrMapOvr>
    <a:masterClrMapping/>
  </p:clrMapOvr>
  <p:transition spd="med" advTm="5872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字体 2">
      <a:majorFont>
        <a:latin typeface="Calibri"/>
        <a:ea typeface="方正品尚黑简体"/>
        <a:cs typeface=""/>
      </a:majorFont>
      <a:minorFont>
        <a:latin typeface="Calibri"/>
        <a:ea typeface="方正品尚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3446</TotalTime>
  <Words>657</Words>
  <Application>Microsoft Office PowerPoint</Application>
  <PresentationFormat>宽屏</PresentationFormat>
  <Paragraphs>46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Source Han Sans CN Bold</vt:lpstr>
      <vt:lpstr>等线</vt:lpstr>
      <vt:lpstr>华文细黑</vt:lpstr>
      <vt:lpstr>思源黑体 CN</vt:lpstr>
      <vt:lpstr>微软雅黑</vt:lpstr>
      <vt:lpstr>Agency FB</vt:lpstr>
      <vt:lpstr>Arial</vt:lpstr>
      <vt:lpstr>Calibri</vt:lpstr>
      <vt:lpstr>Calibri Light</vt:lpstr>
      <vt:lpstr>Office 主题​​</vt:lpstr>
      <vt:lpstr>1_第一PPT，www.1ppt.com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</dc:creator>
  <cp:lastModifiedBy>叶 镓瑜</cp:lastModifiedBy>
  <cp:revision>1377</cp:revision>
  <dcterms:created xsi:type="dcterms:W3CDTF">2021-03-17T10:15:15Z</dcterms:created>
  <dcterms:modified xsi:type="dcterms:W3CDTF">2022-06-05T13:21:12Z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v1.0_mb_syLR/F9bC70KEzXJM6gLIw==</vt:lpwstr>
  </property>
</Properties>
</file>