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B018E-2801-7049-BF55-9234FB8169DD}" type="datetimeFigureOut">
              <a:rPr kumimoji="1" lang="zh-CN" altLang="en-US" smtClean="0"/>
              <a:t>14-12-4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2CA86-CCAC-5041-A840-40DA6F076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621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随着模型复杂度的提高，在训练集上精度提高，在测试集上精度降低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2CA86-CCAC-5041-A840-40DA6F07614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912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蓝点表示通过样本的估计参数点，红圈表示参数的可行域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2CA86-CCAC-5041-A840-40DA6F07614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48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23A8-C046-054F-9610-416B3AF169E6}" type="datetimeFigureOut">
              <a:rPr kumimoji="1" lang="zh-CN" altLang="en-US" smtClean="0"/>
              <a:t>14-12-4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7992-F8B3-9F48-812A-00C08A704A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67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23A8-C046-054F-9610-416B3AF169E6}" type="datetimeFigureOut">
              <a:rPr kumimoji="1" lang="zh-CN" altLang="en-US" smtClean="0"/>
              <a:t>14-12-4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7992-F8B3-9F48-812A-00C08A704A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258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23A8-C046-054F-9610-416B3AF169E6}" type="datetimeFigureOut">
              <a:rPr kumimoji="1" lang="zh-CN" altLang="en-US" smtClean="0"/>
              <a:t>14-12-4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7992-F8B3-9F48-812A-00C08A704A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324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23A8-C046-054F-9610-416B3AF169E6}" type="datetimeFigureOut">
              <a:rPr kumimoji="1" lang="zh-CN" altLang="en-US" smtClean="0"/>
              <a:t>14-12-4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7992-F8B3-9F48-812A-00C08A704A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803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23A8-C046-054F-9610-416B3AF169E6}" type="datetimeFigureOut">
              <a:rPr kumimoji="1" lang="zh-CN" altLang="en-US" smtClean="0"/>
              <a:t>14-12-4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7992-F8B3-9F48-812A-00C08A704A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221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23A8-C046-054F-9610-416B3AF169E6}" type="datetimeFigureOut">
              <a:rPr kumimoji="1" lang="zh-CN" altLang="en-US" smtClean="0"/>
              <a:t>14-12-4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7992-F8B3-9F48-812A-00C08A704A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093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23A8-C046-054F-9610-416B3AF169E6}" type="datetimeFigureOut">
              <a:rPr kumimoji="1" lang="zh-CN" altLang="en-US" smtClean="0"/>
              <a:t>14-12-4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7992-F8B3-9F48-812A-00C08A704A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23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23A8-C046-054F-9610-416B3AF169E6}" type="datetimeFigureOut">
              <a:rPr kumimoji="1" lang="zh-CN" altLang="en-US" smtClean="0"/>
              <a:t>14-12-4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7992-F8B3-9F48-812A-00C08A704A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07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23A8-C046-054F-9610-416B3AF169E6}" type="datetimeFigureOut">
              <a:rPr kumimoji="1" lang="zh-CN" altLang="en-US" smtClean="0"/>
              <a:t>14-12-4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7992-F8B3-9F48-812A-00C08A704A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646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23A8-C046-054F-9610-416B3AF169E6}" type="datetimeFigureOut">
              <a:rPr kumimoji="1" lang="zh-CN" altLang="en-US" smtClean="0"/>
              <a:t>14-12-4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7992-F8B3-9F48-812A-00C08A704A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12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23A8-C046-054F-9610-416B3AF169E6}" type="datetimeFigureOut">
              <a:rPr kumimoji="1" lang="zh-CN" altLang="en-US" smtClean="0"/>
              <a:t>14-12-4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7992-F8B3-9F48-812A-00C08A704A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4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F23A8-C046-054F-9610-416B3AF169E6}" type="datetimeFigureOut">
              <a:rPr kumimoji="1" lang="zh-CN" altLang="en-US" smtClean="0"/>
              <a:t>14-12-4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57992-F8B3-9F48-812A-00C08A704A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524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机器学习入门介绍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030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5715" y="345486"/>
            <a:ext cx="7772400" cy="1164848"/>
          </a:xfrm>
        </p:spPr>
        <p:txBody>
          <a:bodyPr/>
          <a:lstStyle/>
          <a:p>
            <a:pPr algn="l"/>
            <a:r>
              <a:rPr kumimoji="1" lang="zh-CN" altLang="en-US" dirty="0" smtClean="0"/>
              <a:t>泛化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7885" y="1373030"/>
            <a:ext cx="7074516" cy="4265770"/>
          </a:xfrm>
        </p:spPr>
        <p:txBody>
          <a:bodyPr/>
          <a:lstStyle/>
          <a:p>
            <a:pPr marL="457200" indent="-457200" algn="l">
              <a:buFont typeface="Wingdings" charset="2"/>
              <a:buChar char="l"/>
            </a:pPr>
            <a:r>
              <a:rPr kumimoji="1" lang="zh-CN" altLang="en-US" dirty="0" smtClean="0"/>
              <a:t>定义：指机器学习算法对新鲜样本的适应能力。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565" y="2678419"/>
            <a:ext cx="5838918" cy="338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2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5715" y="345486"/>
            <a:ext cx="7772400" cy="1164848"/>
          </a:xfrm>
        </p:spPr>
        <p:txBody>
          <a:bodyPr/>
          <a:lstStyle/>
          <a:p>
            <a:pPr algn="l"/>
            <a:r>
              <a:rPr kumimoji="1" lang="zh-CN" altLang="en-US" dirty="0" smtClean="0"/>
              <a:t>泛化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7885" y="1373030"/>
            <a:ext cx="7074516" cy="4265770"/>
          </a:xfrm>
        </p:spPr>
        <p:txBody>
          <a:bodyPr/>
          <a:lstStyle/>
          <a:p>
            <a:pPr algn="l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85" y="2261575"/>
            <a:ext cx="7641367" cy="308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2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5715" y="345486"/>
            <a:ext cx="7772400" cy="1164848"/>
          </a:xfrm>
        </p:spPr>
        <p:txBody>
          <a:bodyPr/>
          <a:lstStyle/>
          <a:p>
            <a:pPr algn="l"/>
            <a:r>
              <a:rPr kumimoji="1" lang="zh-CN" altLang="en-US" dirty="0" smtClean="0"/>
              <a:t>正则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7885" y="1373030"/>
            <a:ext cx="7074516" cy="4265770"/>
          </a:xfrm>
        </p:spPr>
        <p:txBody>
          <a:bodyPr/>
          <a:lstStyle/>
          <a:p>
            <a:pPr algn="l"/>
            <a:endParaRPr kumimoji="1"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469" y="1816954"/>
            <a:ext cx="2812150" cy="34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2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5715" y="345486"/>
            <a:ext cx="7772400" cy="1164848"/>
          </a:xfrm>
        </p:spPr>
        <p:txBody>
          <a:bodyPr/>
          <a:lstStyle/>
          <a:p>
            <a:pPr algn="l"/>
            <a:r>
              <a:rPr kumimoji="1" lang="zh-CN" altLang="en-US" dirty="0" smtClean="0"/>
              <a:t>交叉检验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7885" y="1373030"/>
            <a:ext cx="7074516" cy="4265770"/>
          </a:xfrm>
        </p:spPr>
        <p:txBody>
          <a:bodyPr/>
          <a:lstStyle/>
          <a:p>
            <a:pPr algn="l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231" y="1510334"/>
            <a:ext cx="5226999" cy="429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6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5715" y="345486"/>
            <a:ext cx="7772400" cy="1164848"/>
          </a:xfrm>
        </p:spPr>
        <p:txBody>
          <a:bodyPr/>
          <a:lstStyle/>
          <a:p>
            <a:pPr algn="l"/>
            <a:r>
              <a:rPr kumimoji="1" lang="zh-CN" altLang="en-US" dirty="0" smtClean="0"/>
              <a:t>一般过程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7885" y="1373030"/>
            <a:ext cx="7074516" cy="4265770"/>
          </a:xfrm>
        </p:spPr>
        <p:txBody>
          <a:bodyPr/>
          <a:lstStyle/>
          <a:p>
            <a:pPr algn="l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16070" y="2026078"/>
            <a:ext cx="822960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数据输入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54634" y="2014207"/>
            <a:ext cx="822960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特征提取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39667" y="2026078"/>
            <a:ext cx="822960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模型训练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17357" y="2002765"/>
            <a:ext cx="822960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交叉检验</a:t>
            </a:r>
            <a:endParaRPr lang="zh-CN" altLang="en-US" dirty="0"/>
          </a:p>
        </p:txBody>
      </p:sp>
      <p:cxnSp>
        <p:nvCxnSpPr>
          <p:cNvPr id="12" name="肘形连接符 11"/>
          <p:cNvCxnSpPr>
            <a:stCxn id="11" idx="2"/>
          </p:cNvCxnSpPr>
          <p:nvPr/>
        </p:nvCxnSpPr>
        <p:spPr>
          <a:xfrm rot="16200000" flipH="1">
            <a:off x="5068147" y="3386414"/>
            <a:ext cx="1127731" cy="6351"/>
          </a:xfrm>
          <a:prstGeom prst="bentConnector3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rot="10800000">
            <a:off x="4198747" y="2849038"/>
            <a:ext cx="1423743" cy="1110766"/>
          </a:xfrm>
          <a:prstGeom prst="bentConnector3">
            <a:avLst>
              <a:gd name="adj1" fmla="val 9982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10" idx="3"/>
            <a:endCxn id="11" idx="1"/>
          </p:cNvCxnSpPr>
          <p:nvPr/>
        </p:nvCxnSpPr>
        <p:spPr>
          <a:xfrm flipV="1">
            <a:off x="4762627" y="2414245"/>
            <a:ext cx="454730" cy="23313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V="1">
            <a:off x="3484937" y="2390932"/>
            <a:ext cx="454730" cy="23313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V="1">
            <a:off x="2139030" y="2414245"/>
            <a:ext cx="454730" cy="23313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10800000">
            <a:off x="2775003" y="2842689"/>
            <a:ext cx="1423743" cy="1110766"/>
          </a:xfrm>
          <a:prstGeom prst="bentConnector3">
            <a:avLst>
              <a:gd name="adj1" fmla="val 829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467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3137" y="345486"/>
            <a:ext cx="8511900" cy="947451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kumimoji="1" lang="zh-CN" altLang="en-US" dirty="0" smtClean="0"/>
              <a:t>机器学习系统实例：影视个性化推荐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7885" y="1373030"/>
            <a:ext cx="7074516" cy="4265770"/>
          </a:xfrm>
        </p:spPr>
        <p:txBody>
          <a:bodyPr/>
          <a:lstStyle/>
          <a:p>
            <a:pPr algn="l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467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5715" y="345486"/>
            <a:ext cx="7772400" cy="1164848"/>
          </a:xfrm>
        </p:spPr>
        <p:txBody>
          <a:bodyPr/>
          <a:lstStyle/>
          <a:p>
            <a:pPr algn="l"/>
            <a:r>
              <a:rPr kumimoji="1" lang="zh-CN" altLang="en-US" dirty="0" smtClean="0"/>
              <a:t>机器学习问题的种类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7885" y="1373030"/>
            <a:ext cx="7074516" cy="4265770"/>
          </a:xfrm>
        </p:spPr>
        <p:txBody>
          <a:bodyPr/>
          <a:lstStyle/>
          <a:p>
            <a:pPr algn="l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467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5715" y="345486"/>
            <a:ext cx="7772400" cy="1164848"/>
          </a:xfrm>
        </p:spPr>
        <p:txBody>
          <a:bodyPr/>
          <a:lstStyle/>
          <a:p>
            <a:pPr algn="l"/>
            <a:r>
              <a:rPr kumimoji="1" lang="zh-CN" altLang="en-US" dirty="0" smtClean="0"/>
              <a:t>机器学习问题的种类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7885" y="1373030"/>
            <a:ext cx="7074516" cy="4265770"/>
          </a:xfrm>
        </p:spPr>
        <p:txBody>
          <a:bodyPr/>
          <a:lstStyle/>
          <a:p>
            <a:pPr algn="l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467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5715" y="345486"/>
            <a:ext cx="7772400" cy="1164848"/>
          </a:xfrm>
        </p:spPr>
        <p:txBody>
          <a:bodyPr/>
          <a:lstStyle/>
          <a:p>
            <a:pPr algn="l"/>
            <a:r>
              <a:rPr kumimoji="1" lang="zh-CN" altLang="en-US" dirty="0" smtClean="0"/>
              <a:t>机器学习问题的种类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7885" y="1373030"/>
            <a:ext cx="7074516" cy="4265770"/>
          </a:xfrm>
        </p:spPr>
        <p:txBody>
          <a:bodyPr/>
          <a:lstStyle/>
          <a:p>
            <a:pPr algn="l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467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5715" y="345486"/>
            <a:ext cx="7772400" cy="1164848"/>
          </a:xfrm>
        </p:spPr>
        <p:txBody>
          <a:bodyPr/>
          <a:lstStyle/>
          <a:p>
            <a:pPr algn="l"/>
            <a:r>
              <a:rPr kumimoji="1" lang="zh-CN" altLang="en-US" dirty="0" smtClean="0"/>
              <a:t>机器学习问题的种类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7885" y="1373030"/>
            <a:ext cx="7074516" cy="4265770"/>
          </a:xfrm>
        </p:spPr>
        <p:txBody>
          <a:bodyPr/>
          <a:lstStyle/>
          <a:p>
            <a:pPr algn="l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46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8766" y="223117"/>
            <a:ext cx="7772400" cy="972564"/>
          </a:xfrm>
        </p:spPr>
        <p:txBody>
          <a:bodyPr/>
          <a:lstStyle/>
          <a:p>
            <a:pPr algn="l"/>
            <a:r>
              <a:rPr kumimoji="1" lang="zh-CN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6699" y="1510333"/>
            <a:ext cx="6845701" cy="4128467"/>
          </a:xfrm>
        </p:spPr>
        <p:txBody>
          <a:bodyPr/>
          <a:lstStyle/>
          <a:p>
            <a:pPr marL="457200" indent="-457200" algn="l">
              <a:buFont typeface="Wingdings" charset="2"/>
              <a:buChar char="l"/>
            </a:pPr>
            <a:r>
              <a:rPr kumimoji="1" lang="zh-CN" altLang="en-US" dirty="0" smtClean="0"/>
              <a:t>机器学习问题的种类</a:t>
            </a:r>
            <a:endParaRPr kumimoji="1" lang="en-US" altLang="zh-CN" dirty="0" smtClean="0"/>
          </a:p>
          <a:p>
            <a:pPr marL="457200" indent="-457200" algn="l">
              <a:buFont typeface="Wingdings" charset="2"/>
              <a:buChar char="l"/>
            </a:pPr>
            <a:r>
              <a:rPr kumimoji="1" lang="zh-CN" altLang="en-US" dirty="0" smtClean="0"/>
              <a:t>机器学习的一般过程</a:t>
            </a:r>
            <a:endParaRPr kumimoji="1" lang="en-US" altLang="zh-CN" dirty="0" smtClean="0"/>
          </a:p>
          <a:p>
            <a:pPr marL="457200" indent="-457200" algn="l">
              <a:buFont typeface="Wingdings" charset="2"/>
              <a:buChar char="l"/>
            </a:pPr>
            <a:r>
              <a:rPr kumimoji="1" lang="zh-CN" altLang="en-US" dirty="0" smtClean="0"/>
              <a:t>机器学习系统实例：影视个性化推荐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309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5715" y="345486"/>
            <a:ext cx="7772400" cy="1164848"/>
          </a:xfrm>
        </p:spPr>
        <p:txBody>
          <a:bodyPr/>
          <a:lstStyle/>
          <a:p>
            <a:pPr algn="l"/>
            <a:r>
              <a:rPr kumimoji="1" lang="zh-CN" altLang="en-US" dirty="0" smtClean="0"/>
              <a:t>机器学习问题的种类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7885" y="1373030"/>
            <a:ext cx="7074516" cy="4265770"/>
          </a:xfrm>
        </p:spPr>
        <p:txBody>
          <a:bodyPr/>
          <a:lstStyle/>
          <a:p>
            <a:pPr algn="l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46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5715" y="345486"/>
            <a:ext cx="7772400" cy="1164848"/>
          </a:xfrm>
        </p:spPr>
        <p:txBody>
          <a:bodyPr/>
          <a:lstStyle/>
          <a:p>
            <a:pPr algn="l"/>
            <a:r>
              <a:rPr kumimoji="1" lang="zh-CN" altLang="en-US" dirty="0" smtClean="0"/>
              <a:t>机器学习问题的种类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7885" y="1373030"/>
            <a:ext cx="7074516" cy="4265770"/>
          </a:xfrm>
        </p:spPr>
        <p:txBody>
          <a:bodyPr/>
          <a:lstStyle/>
          <a:p>
            <a:pPr marL="457200" indent="-457200" algn="l">
              <a:buFont typeface="Wingdings" charset="2"/>
              <a:buChar char="l"/>
            </a:pPr>
            <a:r>
              <a:rPr kumimoji="1" lang="zh-CN" altLang="en-US" dirty="0" smtClean="0"/>
              <a:t>监督学习</a:t>
            </a:r>
            <a:endParaRPr kumimoji="1" lang="en-US" altLang="zh-CN" dirty="0" smtClean="0"/>
          </a:p>
          <a:p>
            <a:pPr marL="914400" lvl="1" indent="-457200" algn="l">
              <a:buFont typeface="Wingdings" charset="2"/>
              <a:buChar char="l"/>
            </a:pPr>
            <a:r>
              <a:rPr kumimoji="1" lang="zh-CN" altLang="en-US" dirty="0" smtClean="0"/>
              <a:t>分类</a:t>
            </a:r>
            <a:endParaRPr kumimoji="1" lang="en-US" altLang="zh-CN" dirty="0" smtClean="0"/>
          </a:p>
          <a:p>
            <a:pPr marL="914400" lvl="1" indent="-457200" algn="l">
              <a:buFont typeface="Wingdings" charset="2"/>
              <a:buChar char="l"/>
            </a:pPr>
            <a:r>
              <a:rPr kumimoji="1" lang="zh-CN" altLang="en-US" dirty="0" smtClean="0"/>
              <a:t>回归</a:t>
            </a:r>
            <a:endParaRPr kumimoji="1" lang="en-US" altLang="zh-CN" dirty="0" smtClean="0"/>
          </a:p>
          <a:p>
            <a:pPr marL="457200" indent="-457200" algn="l">
              <a:buFont typeface="Wingdings" charset="2"/>
              <a:buChar char="l"/>
            </a:pPr>
            <a:r>
              <a:rPr kumimoji="1" lang="zh-CN" altLang="en-US" dirty="0" smtClean="0"/>
              <a:t>非监督学习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6430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5715" y="345486"/>
            <a:ext cx="7772400" cy="1164848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分类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7885" y="1373030"/>
            <a:ext cx="7074516" cy="4265770"/>
          </a:xfrm>
        </p:spPr>
        <p:txBody>
          <a:bodyPr/>
          <a:lstStyle/>
          <a:p>
            <a:pPr algn="l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80" y="1472542"/>
            <a:ext cx="6758553" cy="398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2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5715" y="345486"/>
            <a:ext cx="7772400" cy="1164848"/>
          </a:xfrm>
        </p:spPr>
        <p:txBody>
          <a:bodyPr/>
          <a:lstStyle/>
          <a:p>
            <a:pPr algn="l"/>
            <a:r>
              <a:rPr kumimoji="1" lang="zh-CN" altLang="en-US" dirty="0" smtClean="0"/>
              <a:t>分类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7885" y="1373030"/>
            <a:ext cx="7074516" cy="4265770"/>
          </a:xfrm>
        </p:spPr>
        <p:txBody>
          <a:bodyPr/>
          <a:lstStyle/>
          <a:p>
            <a:pPr marL="457200" indent="-457200" algn="l">
              <a:buFont typeface="Wingdings" charset="2"/>
              <a:buChar char="l"/>
            </a:pPr>
            <a:r>
              <a:rPr kumimoji="1" lang="zh-CN" altLang="en-US" dirty="0" smtClean="0"/>
              <a:t>评价指标</a:t>
            </a:r>
            <a:endParaRPr kumimoji="1" lang="en-US" altLang="zh-CN" dirty="0" smtClean="0"/>
          </a:p>
          <a:p>
            <a:pPr marL="914400" lvl="1" indent="-457200" algn="l">
              <a:buFont typeface="Wingdings" charset="2"/>
              <a:buChar char="l"/>
            </a:pPr>
            <a:r>
              <a:rPr kumimoji="1" lang="zh-CN" altLang="en-US" dirty="0" smtClean="0"/>
              <a:t>准确率</a:t>
            </a:r>
            <a:endParaRPr kumimoji="1" lang="en-US" altLang="zh-CN" dirty="0" smtClean="0"/>
          </a:p>
          <a:p>
            <a:pPr marL="914400" lvl="1" indent="-457200" algn="l">
              <a:buFont typeface="Wingdings" charset="2"/>
              <a:buChar char="l"/>
            </a:pPr>
            <a:endParaRPr kumimoji="1" lang="en-US" altLang="zh-CN" dirty="0" smtClean="0"/>
          </a:p>
          <a:p>
            <a:pPr marL="914400" lvl="1" indent="-457200" algn="l">
              <a:buFont typeface="Wingdings" charset="2"/>
              <a:buChar char="l"/>
            </a:pPr>
            <a:endParaRPr kumimoji="1" lang="en-US" altLang="zh-CN" dirty="0" smtClean="0"/>
          </a:p>
          <a:p>
            <a:pPr marL="914400" lvl="1" indent="-457200" algn="l">
              <a:buFont typeface="Wingdings" charset="2"/>
              <a:buChar char="l"/>
            </a:pPr>
            <a:endParaRPr kumimoji="1" lang="en-US" altLang="zh-CN" dirty="0" smtClean="0"/>
          </a:p>
          <a:p>
            <a:pPr marL="914400" lvl="1" indent="-457200" algn="l">
              <a:buFont typeface="Wingdings" charset="2"/>
              <a:buChar char="l"/>
            </a:pPr>
            <a:r>
              <a:rPr kumimoji="1" lang="en-US" altLang="zh-CN" dirty="0" smtClean="0"/>
              <a:t/>
            </a:r>
            <a:r>
              <a:rPr kumimoji="1" lang="zh-CN" altLang="en-US" dirty="0" smtClean="0"/>
              <a:t>二分类问题</a:t>
            </a:r>
            <a:endParaRPr kumimoji="1" lang="en-US" altLang="zh-CN" dirty="0" smtClean="0"/>
          </a:p>
          <a:p>
            <a:pPr marL="1371600" lvl="2" indent="-457200" algn="l">
              <a:buFont typeface="Wingdings" charset="2"/>
              <a:buChar char="l"/>
            </a:pPr>
            <a:r>
              <a:rPr kumimoji="1" lang="zh-CN" altLang="en-US" dirty="0" smtClean="0"/>
              <a:t>精确率</a:t>
            </a:r>
            <a:endParaRPr kumimoji="1" lang="en-US" altLang="zh-CN" dirty="0" smtClean="0"/>
          </a:p>
          <a:p>
            <a:pPr marL="1371600" lvl="2" indent="-457200" algn="l">
              <a:buFont typeface="Wingdings" charset="2"/>
              <a:buChar char="l"/>
            </a:pPr>
            <a:r>
              <a:rPr kumimoji="1" lang="zh-CN" altLang="en-US" dirty="0" smtClean="0"/>
              <a:t>召回率</a:t>
            </a:r>
            <a:endParaRPr kumimoji="1" lang="en-US" altLang="zh-CN" dirty="0"/>
          </a:p>
          <a:p>
            <a:pPr marL="914400" lvl="1" indent="-457200" algn="l">
              <a:buFont typeface="Wingdings" charset="2"/>
              <a:buChar char="l"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633" y="2734617"/>
            <a:ext cx="4030557" cy="85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2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5715" y="345486"/>
            <a:ext cx="7772400" cy="1164848"/>
          </a:xfrm>
        </p:spPr>
        <p:txBody>
          <a:bodyPr/>
          <a:lstStyle/>
          <a:p>
            <a:pPr algn="l"/>
            <a:r>
              <a:rPr kumimoji="1" lang="zh-CN" altLang="en-US" dirty="0" smtClean="0"/>
              <a:t>回归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7885" y="1373030"/>
            <a:ext cx="7074516" cy="4265770"/>
          </a:xfrm>
        </p:spPr>
        <p:txBody>
          <a:bodyPr/>
          <a:lstStyle/>
          <a:p>
            <a:pPr algn="l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077" y="1695986"/>
            <a:ext cx="6250073" cy="365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2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5715" y="345486"/>
            <a:ext cx="7772400" cy="1164848"/>
          </a:xfrm>
        </p:spPr>
        <p:txBody>
          <a:bodyPr/>
          <a:lstStyle/>
          <a:p>
            <a:pPr algn="l"/>
            <a:r>
              <a:rPr kumimoji="1" lang="zh-CN" altLang="en-US" dirty="0" smtClean="0"/>
              <a:t>回归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7885" y="1373030"/>
            <a:ext cx="7074516" cy="4265770"/>
          </a:xfrm>
        </p:spPr>
        <p:txBody>
          <a:bodyPr/>
          <a:lstStyle/>
          <a:p>
            <a:pPr marL="457200" indent="-457200" algn="l">
              <a:buFont typeface="Wingdings" charset="2"/>
              <a:buChar char="l"/>
            </a:pPr>
            <a:r>
              <a:rPr kumimoji="1" lang="zh-CN" altLang="en-US" dirty="0" smtClean="0"/>
              <a:t>评价指标</a:t>
            </a:r>
            <a:endParaRPr kumimoji="1" lang="en-US" altLang="zh-CN" dirty="0" smtClean="0"/>
          </a:p>
          <a:p>
            <a:pPr marL="914400" lvl="1" indent="-457200" algn="l">
              <a:buFont typeface="Wingdings" charset="2"/>
              <a:buChar char="l"/>
            </a:pPr>
            <a:r>
              <a:rPr kumimoji="1" lang="zh-CN" altLang="en-US" dirty="0" smtClean="0"/>
              <a:t>平方误差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12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5715" y="345486"/>
            <a:ext cx="7772400" cy="1164848"/>
          </a:xfrm>
        </p:spPr>
        <p:txBody>
          <a:bodyPr/>
          <a:lstStyle/>
          <a:p>
            <a:pPr algn="l"/>
            <a:r>
              <a:rPr kumimoji="1" lang="zh-CN" altLang="en-US" dirty="0" smtClean="0"/>
              <a:t>非监督学习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7885" y="1373030"/>
            <a:ext cx="7074516" cy="4265770"/>
          </a:xfrm>
        </p:spPr>
        <p:txBody>
          <a:bodyPr/>
          <a:lstStyle/>
          <a:p>
            <a:pPr marL="457200" indent="-457200" algn="l">
              <a:buFont typeface="Wingdings" charset="2"/>
              <a:buChar char="l"/>
            </a:pPr>
            <a:r>
              <a:rPr kumimoji="1" lang="en-US" altLang="zh-CN" dirty="0" smtClean="0"/>
              <a:t>K</a:t>
            </a:r>
            <a:r>
              <a:rPr kumimoji="1" lang="en-US" altLang="zh-CN" dirty="0" smtClean="0"/>
              <a:t>-means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431" y="2208290"/>
            <a:ext cx="3991795" cy="320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2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5715" y="345486"/>
            <a:ext cx="7772400" cy="1164848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机器学习的一般过程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7885" y="1373030"/>
            <a:ext cx="7074516" cy="4265770"/>
          </a:xfrm>
        </p:spPr>
        <p:txBody>
          <a:bodyPr/>
          <a:lstStyle/>
          <a:p>
            <a:pPr marL="457200" indent="-457200" algn="l">
              <a:buFont typeface="Wingdings" charset="2"/>
              <a:buChar char="l"/>
            </a:pPr>
            <a:r>
              <a:rPr kumimoji="1" lang="zh-CN" altLang="en-US" dirty="0" smtClean="0"/>
              <a:t>泛化</a:t>
            </a:r>
            <a:endParaRPr kumimoji="1" lang="en-US" altLang="zh-CN" dirty="0" smtClean="0"/>
          </a:p>
          <a:p>
            <a:pPr marL="914400" lvl="1" indent="-457200" algn="l">
              <a:buFont typeface="Wingdings" charset="2"/>
              <a:buChar char="l"/>
            </a:pPr>
            <a:r>
              <a:rPr kumimoji="1" lang="zh-CN" altLang="en-US" dirty="0" smtClean="0"/>
              <a:t>过拟合</a:t>
            </a:r>
            <a:endParaRPr kumimoji="1" lang="en-US" altLang="zh-CN" dirty="0" smtClean="0"/>
          </a:p>
          <a:p>
            <a:pPr marL="914400" lvl="1" indent="-457200" algn="l">
              <a:buFont typeface="Wingdings" charset="2"/>
              <a:buChar char="l"/>
            </a:pPr>
            <a:r>
              <a:rPr kumimoji="1" lang="zh-CN" altLang="en-US" dirty="0" smtClean="0"/>
              <a:t>正则化与交叉验证</a:t>
            </a:r>
            <a:endParaRPr kumimoji="1" lang="en-US" altLang="zh-CN" dirty="0" smtClean="0"/>
          </a:p>
          <a:p>
            <a:pPr marL="457200" indent="-457200" algn="l">
              <a:buFont typeface="Wingdings" charset="2"/>
              <a:buChar char="l"/>
            </a:pPr>
            <a:r>
              <a:rPr kumimoji="1" lang="zh-CN" altLang="en-US" dirty="0" smtClean="0"/>
              <a:t>过程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12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93</Words>
  <Application>Microsoft Macintosh PowerPoint</Application>
  <PresentationFormat>全屏显示(4:3)</PresentationFormat>
  <Paragraphs>51</Paragraphs>
  <Slides>20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机器学习入门介绍</vt:lpstr>
      <vt:lpstr>大纲</vt:lpstr>
      <vt:lpstr>机器学习问题的种类</vt:lpstr>
      <vt:lpstr>分类</vt:lpstr>
      <vt:lpstr>分类</vt:lpstr>
      <vt:lpstr>回归</vt:lpstr>
      <vt:lpstr>回归</vt:lpstr>
      <vt:lpstr>非监督学习</vt:lpstr>
      <vt:lpstr>机器学习的一般过程</vt:lpstr>
      <vt:lpstr>泛化</vt:lpstr>
      <vt:lpstr>泛化</vt:lpstr>
      <vt:lpstr>正则</vt:lpstr>
      <vt:lpstr>交叉检验</vt:lpstr>
      <vt:lpstr>一般过程</vt:lpstr>
      <vt:lpstr>机器学习系统实例：影视个性化推荐</vt:lpstr>
      <vt:lpstr>机器学习问题的种类</vt:lpstr>
      <vt:lpstr>机器学习问题的种类</vt:lpstr>
      <vt:lpstr>机器学习问题的种类</vt:lpstr>
      <vt:lpstr>机器学习问题的种类</vt:lpstr>
      <vt:lpstr>机器学习问题的种类</vt:lpstr>
    </vt:vector>
  </TitlesOfParts>
  <Company>zigtan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机器学习入门介绍</dc:title>
  <dc:creator>ChenJiawei zjgtan</dc:creator>
  <cp:lastModifiedBy>ChenJiawei zjgtan</cp:lastModifiedBy>
  <cp:revision>7</cp:revision>
  <dcterms:created xsi:type="dcterms:W3CDTF">2014-12-04T15:03:34Z</dcterms:created>
  <dcterms:modified xsi:type="dcterms:W3CDTF">2014-12-04T15:53:40Z</dcterms:modified>
</cp:coreProperties>
</file>