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00E24-58D1-46DC-9357-0D74C2B11E1C}">
  <a:tblStyle styleId="{6E700E24-58D1-46DC-9357-0D74C2B11E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d467e1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d467e1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d467e18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cd467e18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d467e1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cd467e1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d467e18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d467e18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d467e18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d467e18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d467e18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cd467e18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d467e18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cd467e18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d467e18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cd467e18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cd467e1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cd467e1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d467e1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d467e1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d467e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d467e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d467e1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d467e1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d467e18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d467e18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d467e1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d467e1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d467e1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cd467e1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d467e18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d467e18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Aggregation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 Distance</a:t>
            </a:r>
            <a:endParaRPr/>
          </a:p>
        </p:txBody>
      </p:sp>
      <p:graphicFrame>
        <p:nvGraphicFramePr>
          <p:cNvPr id="204" name="Google Shape;204;p22"/>
          <p:cNvGraphicFramePr/>
          <p:nvPr/>
        </p:nvGraphicFramePr>
        <p:xfrm>
          <a:off x="389300" y="12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{6E700E24-58D1-46DC-9357-0D74C2B11E1C}</a:tableStyleId>
              </a:tblPr>
              <a:tblGrid>
                <a:gridCol w="705025"/>
                <a:gridCol w="705025"/>
                <a:gridCol w="70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1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2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3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4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5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5" name="Google Shape;205;p22"/>
          <p:cNvGraphicFramePr/>
          <p:nvPr/>
        </p:nvGraphicFramePr>
        <p:xfrm>
          <a:off x="6284825" y="7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{6E700E24-58D1-46DC-9357-0D74C2B11E1C}</a:tableStyleId>
              </a:tblPr>
              <a:tblGrid>
                <a:gridCol w="504275"/>
                <a:gridCol w="504275"/>
                <a:gridCol w="445675"/>
              </a:tblGrid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2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3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4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5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3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2</a:t>
                      </a:r>
                      <a:endParaRPr b="1" baseline="-25000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4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2</a:t>
                      </a:r>
                      <a:endParaRPr b="1" baseline="-25000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5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2</a:t>
                      </a:r>
                      <a:endParaRPr b="1" baseline="-25000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4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3</a:t>
                      </a:r>
                      <a:endParaRPr b="1" baseline="-25000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5</a:t>
                      </a:r>
                      <a:endParaRPr b="1" baseline="-25000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3</a:t>
                      </a:r>
                      <a:endParaRPr b="1" baseline="-25000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r>
                        <a:rPr b="1" baseline="-25000" lang="en" sz="10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266325"/>
            <a:ext cx="85206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D(P, C) a distance function?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D(C, P) = 0 iff C =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D(C, P) = D(P,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Triangle Inequality: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2978625"/>
            <a:ext cx="51435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11700" y="3548375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</a:t>
            </a:r>
            <a:r>
              <a:rPr b="1" lang="en"/>
              <a:t>I</a:t>
            </a:r>
            <a:r>
              <a:rPr b="1" baseline="-25000" lang="en"/>
              <a:t>C,P</a:t>
            </a:r>
            <a:r>
              <a:rPr lang="en"/>
              <a:t> can only be 0 or 1, the above can only be violated 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1</a:t>
            </a:r>
            <a:r>
              <a:rPr b="1" lang="en"/>
              <a:t>,C</a:t>
            </a:r>
            <a:r>
              <a:rPr b="1" baseline="-25000" lang="en"/>
              <a:t>3</a:t>
            </a:r>
            <a:r>
              <a:rPr b="1" lang="en"/>
              <a:t>) = 1 , </a:t>
            </a:r>
            <a:r>
              <a:rPr b="1" lang="en"/>
              <a:t>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1</a:t>
            </a:r>
            <a:r>
              <a:rPr b="1" lang="en"/>
              <a:t>,C</a:t>
            </a:r>
            <a:r>
              <a:rPr b="1" baseline="-25000" lang="en"/>
              <a:t>2</a:t>
            </a:r>
            <a:r>
              <a:rPr b="1" lang="en"/>
              <a:t>) = 0 , 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2</a:t>
            </a:r>
            <a:r>
              <a:rPr b="1" lang="en"/>
              <a:t>,C</a:t>
            </a:r>
            <a:r>
              <a:rPr b="1" baseline="-25000" lang="en"/>
              <a:t>3</a:t>
            </a:r>
            <a:r>
              <a:rPr b="1" lang="en"/>
              <a:t>) = 0 </a:t>
            </a:r>
            <a:r>
              <a:rPr lang="en"/>
              <a:t>     is this possible?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266325"/>
            <a:ext cx="8520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Goal</a:t>
            </a:r>
            <a:r>
              <a:rPr lang="en"/>
              <a:t>: From a set of clusterings </a:t>
            </a:r>
            <a:r>
              <a:rPr b="1" lang="en"/>
              <a:t>C</a:t>
            </a:r>
            <a:r>
              <a:rPr b="1" baseline="-25000" lang="en"/>
              <a:t>1</a:t>
            </a:r>
            <a:r>
              <a:rPr b="1" lang="en"/>
              <a:t>, …, C</a:t>
            </a:r>
            <a:r>
              <a:rPr b="1" baseline="-25000" lang="en"/>
              <a:t>m</a:t>
            </a:r>
            <a:r>
              <a:rPr lang="en"/>
              <a:t> , generate a clustering </a:t>
            </a:r>
            <a:r>
              <a:rPr b="1" lang="en"/>
              <a:t>C</a:t>
            </a:r>
            <a:r>
              <a:rPr b="1" baseline="30000" lang="en"/>
              <a:t>*</a:t>
            </a:r>
            <a:r>
              <a:rPr b="1" lang="en"/>
              <a:t> </a:t>
            </a:r>
            <a:r>
              <a:rPr lang="en"/>
              <a:t>that minimizes: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88" y="2086050"/>
            <a:ext cx="18002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352822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problem is equivalent to clustering categorical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Clustering</a:t>
            </a: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919950" y="15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{6E700E24-58D1-46DC-9357-0D74C2B11E1C}</a:tableStyleId>
              </a:tblPr>
              <a:tblGrid>
                <a:gridCol w="742000"/>
                <a:gridCol w="1894400"/>
                <a:gridCol w="1998525"/>
                <a:gridCol w="260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Profession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Nationality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1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2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French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3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Lawyer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4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5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Lawyer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6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French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identify the best number of clusters (optimization function does not make any assumptions on the number of clusters)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handle / detect outliers (points where there is no consensus)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robustness of the clustering algorithms - combining clusterings can produce a better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Privacy preserving clustering (can compute aggregate clustering without sharing the data, need only share the assignments)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266325"/>
            <a:ext cx="85206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The problem is NP-Hard.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Often use approximations and heuristics to solve this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the majority rule?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only works </a:t>
            </a:r>
            <a:r>
              <a:rPr b="1" lang="en"/>
              <a:t>if </a:t>
            </a:r>
            <a:r>
              <a:rPr lang="en"/>
              <a:t>it produces a 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to have a majority saying: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&amp; x</a:t>
            </a:r>
            <a:r>
              <a:rPr baseline="-25000" lang="en"/>
              <a:t>2</a:t>
            </a:r>
            <a:r>
              <a:rPr lang="en"/>
              <a:t> together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2 </a:t>
            </a:r>
            <a:r>
              <a:rPr lang="en"/>
              <a:t>&amp; x</a:t>
            </a:r>
            <a:r>
              <a:rPr baseline="-25000" lang="en"/>
              <a:t>3</a:t>
            </a:r>
            <a:r>
              <a:rPr lang="en"/>
              <a:t> together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&amp; x</a:t>
            </a:r>
            <a:r>
              <a:rPr baseline="-25000" lang="en"/>
              <a:t>3</a:t>
            </a:r>
            <a:r>
              <a:rPr lang="en"/>
              <a:t> separate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Clustering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19955"/>
          <a:stretch/>
        </p:blipFill>
        <p:spPr>
          <a:xfrm>
            <a:off x="1383450" y="1152425"/>
            <a:ext cx="6377100" cy="38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Aggregation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terminology: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Clustering</a:t>
            </a:r>
            <a:r>
              <a:rPr lang="en"/>
              <a:t>: A group of clusters output by a clustering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Cluster</a:t>
            </a:r>
            <a:r>
              <a:rPr lang="en"/>
              <a:t>: A group of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Aggregation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clusterings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the information from multiple clusterings to create a new clustering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Clusterings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many methods / cost functions make comparing clusterings difficult.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compare clusterings by looking at their assignment of points to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many points were assigned to the same clusters in both clustering C and clustering P, then C and P should have a small distance.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identifying which clusters are the same in P and C is not easy. 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Clusterings	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706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Clearly these clusterings are the same. Yet the assignments / labels are inconsistent.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876308" y="249062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876308" y="209182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047987" y="214436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427210" y="153913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876308" y="2280529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718945" y="2337571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584303" y="160210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27210" y="175519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505756" y="142410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258424" y="18814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141236" y="242605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322255" y="249518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353830" y="22805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503274" y="218162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141236" y="25924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7353830" y="210094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5485538" y="12929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485538" y="28894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6427210" y="197125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718945" y="25171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Clusterings	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3706900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Asking “is x in cluster “red”” in the left clustering is equivalent to asking “is x in cluster “yellow”” on the right clustering but we cannot know this conversion up front unless there is a known set of conventions.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876308" y="249062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876308" y="209182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047987" y="214436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27210" y="153913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876308" y="2280529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718945" y="2337571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584303" y="160210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6427210" y="175519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505756" y="142410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6258424" y="18814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7141236" y="242605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7322255" y="249518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7353830" y="22805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503274" y="218162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141236" y="25924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353830" y="210094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>
            <a:off x="5485538" y="12929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5485538" y="28894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6427210" y="197125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718945" y="25171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Clusterings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not limit ourselves with such a set of convention and instead ask a different 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Are x and y clustered together in both P and C?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266325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2 clusterings P and C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13" y="1819275"/>
            <a:ext cx="32289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2668800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77500"/>
            <a:ext cx="8839199" cy="66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1700" y="38609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hat is the disagreement distance between P and C?</a:t>
            </a:r>
            <a:endParaRPr/>
          </a:p>
        </p:txBody>
      </p:sp>
      <p:graphicFrame>
        <p:nvGraphicFramePr>
          <p:cNvPr id="198" name="Google Shape;198;p21"/>
          <p:cNvGraphicFramePr/>
          <p:nvPr/>
        </p:nvGraphicFramePr>
        <p:xfrm>
          <a:off x="3514450" y="12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{6E700E24-58D1-46DC-9357-0D74C2B11E1C}</a:tableStyleId>
              </a:tblPr>
              <a:tblGrid>
                <a:gridCol w="705025"/>
                <a:gridCol w="705025"/>
                <a:gridCol w="70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1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2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3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4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-25000" lang="en"/>
                        <a:t>5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